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E77BB672-674B-42C6-BC02-226008786D83}" type="datetimeFigureOut">
              <a:rPr lang="en-US" smtClean="0"/>
              <a:t>6/10/2021</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11" name="Slide Number Placeholder 10"/>
          <p:cNvSpPr>
            <a:spLocks noGrp="1"/>
          </p:cNvSpPr>
          <p:nvPr>
            <p:ph type="sldNum" sz="quarter" idx="12"/>
          </p:nvPr>
        </p:nvSpPr>
        <p:spPr/>
        <p:txBody>
          <a:bodyPr/>
          <a:lstStyle>
            <a:extLst/>
          </a:lstStyle>
          <a:p>
            <a:fld id="{0C9590FF-23DD-4DDA-9556-F99D8DB9F12C}"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77BB672-674B-42C6-BC02-226008786D83}" type="datetimeFigureOut">
              <a:rPr lang="en-US" smtClean="0"/>
              <a:t>6/10/2021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0C9590FF-23DD-4DDA-9556-F99D8DB9F12C}"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77BB672-674B-42C6-BC02-226008786D83}" type="datetimeFigureOut">
              <a:rPr lang="en-US" smtClean="0"/>
              <a:t>6/10/2021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0C9590FF-23DD-4DDA-9556-F99D8DB9F12C}"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77BB672-674B-42C6-BC02-226008786D83}" type="datetimeFigureOut">
              <a:rPr lang="en-US" smtClean="0"/>
              <a:t>6/10/2021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0C9590FF-23DD-4DDA-9556-F99D8DB9F12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77BB672-674B-42C6-BC02-226008786D83}" type="datetimeFigureOut">
              <a:rPr lang="en-US" smtClean="0"/>
              <a:t>6/10/2021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0C9590FF-23DD-4DDA-9556-F99D8DB9F12C}"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77BB672-674B-42C6-BC02-226008786D83}" type="datetimeFigureOut">
              <a:rPr lang="en-US" smtClean="0"/>
              <a:t>6/10/2021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0C9590FF-23DD-4DDA-9556-F99D8DB9F12C}"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77BB672-674B-42C6-BC02-226008786D83}" type="datetimeFigureOut">
              <a:rPr lang="en-US" smtClean="0"/>
              <a:t>6/10/2021</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0C9590FF-23DD-4DDA-9556-F99D8DB9F12C}"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77BB672-674B-42C6-BC02-226008786D83}" type="datetimeFigureOut">
              <a:rPr lang="en-US" smtClean="0"/>
              <a:t>6/10/2021</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0C9590FF-23DD-4DDA-9556-F99D8DB9F12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E77BB672-674B-42C6-BC02-226008786D83}" type="datetimeFigureOut">
              <a:rPr lang="en-US" smtClean="0"/>
              <a:t>6/10/2021</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0C9590FF-23DD-4DDA-9556-F99D8DB9F12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77BB672-674B-42C6-BC02-226008786D83}" type="datetimeFigureOut">
              <a:rPr lang="en-US" smtClean="0"/>
              <a:t>6/10/2021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0C9590FF-23DD-4DDA-9556-F99D8DB9F12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77BB672-674B-42C6-BC02-226008786D83}" type="datetimeFigureOut">
              <a:rPr lang="en-US" smtClean="0"/>
              <a:t>6/10/2021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0C9590FF-23DD-4DDA-9556-F99D8DB9F12C}" type="slidenum">
              <a:rPr lang="en-US" smtClean="0"/>
              <a:t>‹#›</a:t>
            </a:fld>
            <a:endParaRPr lang="en-US" dirty="0"/>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E77BB672-674B-42C6-BC02-226008786D83}" type="datetimeFigureOut">
              <a:rPr lang="en-US" smtClean="0"/>
              <a:t>6/10/2021</a:t>
            </a:fld>
            <a:endParaRPr lang="en-US" dirty="0"/>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dirty="0"/>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0C9590FF-23DD-4DDA-9556-F99D8DB9F12C}"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8761"/>
            <a:ext cx="7772400" cy="1656184"/>
          </a:xfrm>
          <a:solidFill>
            <a:srgbClr val="002060"/>
          </a:solidFill>
        </p:spPr>
        <p:txBody>
          <a:bodyPr>
            <a:normAutofit/>
          </a:bodyPr>
          <a:lstStyle/>
          <a:p>
            <a:r>
              <a:rPr lang="en-US" sz="4400" dirty="0" smtClean="0"/>
              <a:t>HOUSING PRICE PREDICTION</a:t>
            </a:r>
            <a:endParaRPr lang="en-US" sz="4400" dirty="0"/>
          </a:p>
        </p:txBody>
      </p:sp>
      <p:sp>
        <p:nvSpPr>
          <p:cNvPr id="3" name="Subtitle 2"/>
          <p:cNvSpPr>
            <a:spLocks noGrp="1"/>
          </p:cNvSpPr>
          <p:nvPr>
            <p:ph type="subTitle" idx="1"/>
          </p:nvPr>
        </p:nvSpPr>
        <p:spPr>
          <a:xfrm>
            <a:off x="685800" y="3611607"/>
            <a:ext cx="6766520" cy="1199704"/>
          </a:xfrm>
        </p:spPr>
        <p:txBody>
          <a:bodyPr/>
          <a:lstStyle/>
          <a:p>
            <a:r>
              <a:rPr lang="en-US" dirty="0" smtClean="0">
                <a:latin typeface="Arial Black" pitchFamily="34" charset="0"/>
              </a:rPr>
              <a:t>Internship presentation</a:t>
            </a:r>
          </a:p>
          <a:p>
            <a:endParaRPr lang="en-US" dirty="0"/>
          </a:p>
        </p:txBody>
      </p:sp>
      <p:sp>
        <p:nvSpPr>
          <p:cNvPr id="4" name="Rectangle 3"/>
          <p:cNvSpPr/>
          <p:nvPr/>
        </p:nvSpPr>
        <p:spPr>
          <a:xfrm>
            <a:off x="899592" y="5373216"/>
            <a:ext cx="2448272" cy="707886"/>
          </a:xfrm>
          <a:prstGeom prst="rect">
            <a:avLst/>
          </a:prstGeom>
          <a:ln>
            <a:solidFill>
              <a:srgbClr val="C00000"/>
            </a:solidFill>
          </a:ln>
        </p:spPr>
        <p:txBody>
          <a:bodyPr wrap="square">
            <a:spAutoFit/>
          </a:bodyPr>
          <a:lstStyle/>
          <a:p>
            <a:r>
              <a:rPr lang="en-US" sz="2000" dirty="0" smtClean="0">
                <a:solidFill>
                  <a:srgbClr val="002060"/>
                </a:solidFill>
                <a:latin typeface="Calisto MT" pitchFamily="18" charset="0"/>
              </a:rPr>
              <a:t>Under supervision:</a:t>
            </a:r>
          </a:p>
          <a:p>
            <a:r>
              <a:rPr lang="en-US" sz="2000" dirty="0" smtClean="0">
                <a:solidFill>
                  <a:srgbClr val="002060"/>
                </a:solidFill>
                <a:latin typeface="Calisto MT" pitchFamily="18" charset="0"/>
              </a:rPr>
              <a:t>Shubhum Yadav</a:t>
            </a:r>
            <a:endParaRPr lang="en-US" sz="2000" dirty="0">
              <a:solidFill>
                <a:srgbClr val="002060"/>
              </a:solidFill>
              <a:latin typeface="Calisto MT" pitchFamily="18" charset="0"/>
            </a:endParaRPr>
          </a:p>
        </p:txBody>
      </p:sp>
      <p:sp>
        <p:nvSpPr>
          <p:cNvPr id="6" name="TextBox 5">
            <a:extLst>
              <a:ext uri="{FF2B5EF4-FFF2-40B4-BE49-F238E27FC236}">
                <a16:creationId xmlns:a16="http://schemas.microsoft.com/office/drawing/2014/main" xmlns="" id="{E8E006EE-E82D-4A73-A526-EBD9AB57D450}"/>
              </a:ext>
            </a:extLst>
          </p:cNvPr>
          <p:cNvSpPr txBox="1"/>
          <p:nvPr/>
        </p:nvSpPr>
        <p:spPr>
          <a:xfrm>
            <a:off x="5652120" y="5445224"/>
            <a:ext cx="2641928" cy="707886"/>
          </a:xfrm>
          <a:prstGeom prst="rect">
            <a:avLst/>
          </a:prstGeom>
          <a:noFill/>
          <a:ln>
            <a:solidFill>
              <a:srgbClr val="C00000"/>
            </a:solidFill>
          </a:ln>
        </p:spPr>
        <p:txBody>
          <a:bodyPr wrap="square">
            <a:spAutoFit/>
          </a:bodyPr>
          <a:lstStyle/>
          <a:p>
            <a:r>
              <a:rPr lang="en-US" sz="2000" dirty="0">
                <a:solidFill>
                  <a:srgbClr val="002060"/>
                </a:solidFill>
                <a:latin typeface="Calisto MT" pitchFamily="18" charset="0"/>
              </a:rPr>
              <a:t>Submitted By:</a:t>
            </a:r>
          </a:p>
          <a:p>
            <a:r>
              <a:rPr lang="en-IN" sz="2000" dirty="0">
                <a:solidFill>
                  <a:srgbClr val="002060"/>
                </a:solidFill>
                <a:latin typeface="Calisto MT" pitchFamily="18" charset="0"/>
              </a:rPr>
              <a:t>Akanksha Srivastava</a:t>
            </a:r>
            <a:endParaRPr lang="en-US" sz="2000" dirty="0">
              <a:solidFill>
                <a:srgbClr val="002060"/>
              </a:solidFill>
              <a:latin typeface="Calisto MT" pitchFamily="18" charset="0"/>
            </a:endParaRPr>
          </a:p>
        </p:txBody>
      </p:sp>
      <p:pic>
        <p:nvPicPr>
          <p:cNvPr id="7" name="Picture 6">
            <a:extLst>
              <a:ext uri="{FF2B5EF4-FFF2-40B4-BE49-F238E27FC236}">
                <a16:creationId xmlns:a16="http://schemas.microsoft.com/office/drawing/2014/main" xmlns="" id="{3297D395-EE9E-4BB9-8233-56D6245DA176}"/>
              </a:ext>
            </a:extLst>
          </p:cNvPr>
          <p:cNvPicPr>
            <a:picLocks noChangeAspect="1"/>
          </p:cNvPicPr>
          <p:nvPr/>
        </p:nvPicPr>
        <p:blipFill>
          <a:blip r:embed="rId2" cstate="print"/>
          <a:stretch>
            <a:fillRect/>
          </a:stretch>
        </p:blipFill>
        <p:spPr>
          <a:xfrm>
            <a:off x="467544" y="3573016"/>
            <a:ext cx="1790843" cy="12241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548680"/>
            <a:ext cx="8183880" cy="4187952"/>
          </a:xfrm>
        </p:spPr>
        <p:txBody>
          <a:bodyPr/>
          <a:lstStyle/>
          <a:p>
            <a:pPr>
              <a:buNone/>
            </a:pPr>
            <a:r>
              <a:rPr lang="en-IN" sz="4400" b="1" dirty="0" smtClean="0">
                <a:solidFill>
                  <a:srgbClr val="002060"/>
                </a:solidFill>
                <a:latin typeface="Arial Black" pitchFamily="34" charset="0"/>
              </a:rPr>
              <a:t> </a:t>
            </a:r>
            <a:r>
              <a:rPr lang="en-IN" sz="4400" b="1" dirty="0" smtClean="0">
                <a:solidFill>
                  <a:srgbClr val="002060"/>
                </a:solidFill>
                <a:latin typeface="Arial Black" pitchFamily="34" charset="0"/>
              </a:rPr>
              <a:t>      </a:t>
            </a:r>
            <a:r>
              <a:rPr lang="en-IN" sz="4400" b="1" u="sng" dirty="0" smtClean="0">
                <a:solidFill>
                  <a:srgbClr val="002060"/>
                </a:solidFill>
                <a:latin typeface="Arial Black" pitchFamily="34" charset="0"/>
              </a:rPr>
              <a:t>ALGORITHMS</a:t>
            </a:r>
            <a:endParaRPr lang="en-IN" sz="4400" b="1" u="sng" dirty="0" smtClean="0">
              <a:solidFill>
                <a:srgbClr val="002060"/>
              </a:solidFill>
              <a:latin typeface="Arial Black" pitchFamily="34" charset="0"/>
            </a:endParaRPr>
          </a:p>
          <a:p>
            <a:pPr>
              <a:buNone/>
            </a:pPr>
            <a:r>
              <a:rPr lang="en-IN" i="1" dirty="0" smtClean="0"/>
              <a:t>SVR</a:t>
            </a:r>
            <a:endParaRPr lang="en-US" i="1" dirty="0"/>
          </a:p>
        </p:txBody>
      </p:sp>
      <p:sp>
        <p:nvSpPr>
          <p:cNvPr id="5" name="Rectangle 4"/>
          <p:cNvSpPr/>
          <p:nvPr/>
        </p:nvSpPr>
        <p:spPr>
          <a:xfrm>
            <a:off x="467544" y="1772816"/>
            <a:ext cx="4788024" cy="992579"/>
          </a:xfrm>
          <a:prstGeom prst="rect">
            <a:avLst/>
          </a:prstGeom>
        </p:spPr>
        <p:txBody>
          <a:bodyPr wrap="square">
            <a:spAutoFit/>
          </a:bodyPr>
          <a:lstStyle/>
          <a:p>
            <a:pPr marL="265176" indent="-265176">
              <a:spcBef>
                <a:spcPts val="250"/>
              </a:spcBef>
              <a:buClr>
                <a:schemeClr val="accent1"/>
              </a:buClr>
              <a:buSzPct val="80000"/>
            </a:pPr>
            <a:r>
              <a:rPr lang="en-IN" sz="2800" i="1" dirty="0">
                <a:solidFill>
                  <a:srgbClr val="FF0000"/>
                </a:solidFill>
              </a:rPr>
              <a:t>Training</a:t>
            </a:r>
            <a:r>
              <a:rPr lang="en-IN" sz="2800" i="1" dirty="0"/>
              <a:t> </a:t>
            </a:r>
            <a:r>
              <a:rPr lang="en-IN" sz="2800" i="1" dirty="0" err="1">
                <a:solidFill>
                  <a:srgbClr val="002060"/>
                </a:solidFill>
              </a:rPr>
              <a:t>vs</a:t>
            </a:r>
            <a:r>
              <a:rPr lang="en-IN" sz="2800" i="1" dirty="0"/>
              <a:t> </a:t>
            </a:r>
            <a:r>
              <a:rPr lang="en-IN" sz="2800" i="1" dirty="0">
                <a:solidFill>
                  <a:srgbClr val="00B050"/>
                </a:solidFill>
              </a:rPr>
              <a:t>Testing</a:t>
            </a:r>
          </a:p>
          <a:p>
            <a:pPr marL="265176" indent="-265176">
              <a:spcBef>
                <a:spcPts val="250"/>
              </a:spcBef>
              <a:buClr>
                <a:schemeClr val="accent1"/>
              </a:buClr>
              <a:buSzPct val="80000"/>
            </a:pPr>
            <a:endParaRPr lang="en-US" sz="2800" i="1" dirty="0">
              <a:solidFill>
                <a:srgbClr val="00B050"/>
              </a:solidFill>
            </a:endParaRPr>
          </a:p>
        </p:txBody>
      </p:sp>
      <p:pic>
        <p:nvPicPr>
          <p:cNvPr id="4" name="Picture 3">
            <a:extLst>
              <a:ext uri="{FF2B5EF4-FFF2-40B4-BE49-F238E27FC236}">
                <a16:creationId xmlns:a16="http://schemas.microsoft.com/office/drawing/2014/main" xmlns="" id="{1C69D1E8-A5C4-4BB0-8BE3-BDA08B857ABD}"/>
              </a:ext>
            </a:extLst>
          </p:cNvPr>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31840" y="3068960"/>
            <a:ext cx="3931920" cy="2573020"/>
          </a:xfrm>
          <a:prstGeom prst="rect">
            <a:avLst/>
          </a:prstGeom>
          <a:noFill/>
          <a:ln>
            <a:noFill/>
          </a:ln>
        </p:spPr>
      </p:pic>
      <p:pic>
        <p:nvPicPr>
          <p:cNvPr id="6" name="Picture 5">
            <a:extLst>
              <a:ext uri="{FF2B5EF4-FFF2-40B4-BE49-F238E27FC236}">
                <a16:creationId xmlns:a16="http://schemas.microsoft.com/office/drawing/2014/main" xmlns="" id="{3297D395-EE9E-4BB9-8233-56D6245DA176}"/>
              </a:ext>
            </a:extLst>
          </p:cNvPr>
          <p:cNvPicPr>
            <a:picLocks noChangeAspect="1"/>
          </p:cNvPicPr>
          <p:nvPr/>
        </p:nvPicPr>
        <p:blipFill>
          <a:blip r:embed="rId3" cstate="print"/>
          <a:stretch>
            <a:fillRect/>
          </a:stretch>
        </p:blipFill>
        <p:spPr>
          <a:xfrm>
            <a:off x="539552" y="4941168"/>
            <a:ext cx="1790843" cy="8743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692696"/>
            <a:ext cx="8183880" cy="4187952"/>
          </a:xfrm>
        </p:spPr>
        <p:txBody>
          <a:bodyPr>
            <a:normAutofit/>
          </a:bodyPr>
          <a:lstStyle/>
          <a:p>
            <a:pPr>
              <a:buNone/>
            </a:pPr>
            <a:r>
              <a:rPr lang="en-IN" sz="4400" b="1" dirty="0" smtClean="0">
                <a:solidFill>
                  <a:srgbClr val="002060"/>
                </a:solidFill>
                <a:latin typeface="Arial Black" pitchFamily="34" charset="0"/>
              </a:rPr>
              <a:t>         </a:t>
            </a:r>
            <a:r>
              <a:rPr lang="en-IN" sz="4400" b="1" u="sng" dirty="0" smtClean="0">
                <a:solidFill>
                  <a:srgbClr val="002060"/>
                </a:solidFill>
                <a:latin typeface="Arial Black" pitchFamily="34" charset="0"/>
              </a:rPr>
              <a:t>ALGORITHMS</a:t>
            </a:r>
            <a:endParaRPr lang="en-IN" sz="4400" b="1" u="sng" dirty="0" smtClean="0">
              <a:solidFill>
                <a:srgbClr val="002060"/>
              </a:solidFill>
              <a:latin typeface="Arial Black" pitchFamily="34" charset="0"/>
            </a:endParaRPr>
          </a:p>
        </p:txBody>
      </p:sp>
      <p:sp>
        <p:nvSpPr>
          <p:cNvPr id="5" name="Rectangle 4"/>
          <p:cNvSpPr/>
          <p:nvPr/>
        </p:nvSpPr>
        <p:spPr>
          <a:xfrm>
            <a:off x="683568" y="1340768"/>
            <a:ext cx="4283968" cy="1269578"/>
          </a:xfrm>
          <a:prstGeom prst="rect">
            <a:avLst/>
          </a:prstGeom>
        </p:spPr>
        <p:txBody>
          <a:bodyPr wrap="square">
            <a:spAutoFit/>
          </a:bodyPr>
          <a:lstStyle/>
          <a:p>
            <a:pPr marL="265176" lvl="0" indent="-265176">
              <a:spcBef>
                <a:spcPts val="250"/>
              </a:spcBef>
              <a:buClr>
                <a:schemeClr val="accent1"/>
              </a:buClr>
              <a:buSzPct val="80000"/>
            </a:pPr>
            <a:r>
              <a:rPr lang="en-IN" sz="2800" i="1" dirty="0"/>
              <a:t>Lasso</a:t>
            </a:r>
            <a:endParaRPr lang="en-US" sz="2800" i="1" dirty="0"/>
          </a:p>
          <a:p>
            <a:pPr marL="265176" indent="-265176">
              <a:spcBef>
                <a:spcPts val="250"/>
              </a:spcBef>
              <a:buClr>
                <a:schemeClr val="accent1"/>
              </a:buClr>
              <a:buSzPct val="80000"/>
              <a:buNone/>
            </a:pPr>
            <a:r>
              <a:rPr lang="en-IN" sz="2800" i="1" dirty="0" smtClean="0">
                <a:solidFill>
                  <a:srgbClr val="FF0000"/>
                </a:solidFill>
              </a:rPr>
              <a:t>Training </a:t>
            </a:r>
            <a:r>
              <a:rPr lang="en-IN" sz="2800" i="1" dirty="0" err="1">
                <a:solidFill>
                  <a:srgbClr val="002060"/>
                </a:solidFill>
              </a:rPr>
              <a:t>vs</a:t>
            </a:r>
            <a:r>
              <a:rPr lang="en-IN" sz="2800" i="1" dirty="0"/>
              <a:t> </a:t>
            </a:r>
            <a:r>
              <a:rPr lang="en-IN" sz="2800" i="1" dirty="0">
                <a:solidFill>
                  <a:srgbClr val="00B050"/>
                </a:solidFill>
              </a:rPr>
              <a:t>Testing</a:t>
            </a:r>
          </a:p>
          <a:p>
            <a:pPr>
              <a:buNone/>
            </a:pPr>
            <a:endParaRPr lang="en-US" dirty="0"/>
          </a:p>
        </p:txBody>
      </p:sp>
      <p:pic>
        <p:nvPicPr>
          <p:cNvPr id="4" name="Picture 3">
            <a:extLst>
              <a:ext uri="{FF2B5EF4-FFF2-40B4-BE49-F238E27FC236}">
                <a16:creationId xmlns:a16="http://schemas.microsoft.com/office/drawing/2014/main" xmlns="" id="{B6CFBD41-D0EB-4055-81D1-53B3E721A18F}"/>
              </a:ext>
            </a:extLst>
          </p:cNvPr>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39752" y="3356992"/>
            <a:ext cx="3931920" cy="2573020"/>
          </a:xfrm>
          <a:prstGeom prst="rect">
            <a:avLst/>
          </a:prstGeom>
          <a:noFill/>
          <a:ln>
            <a:solidFill>
              <a:schemeClr val="tx1"/>
            </a:solidFill>
          </a:ln>
        </p:spPr>
      </p:pic>
      <p:pic>
        <p:nvPicPr>
          <p:cNvPr id="6" name="Picture 5">
            <a:extLst>
              <a:ext uri="{FF2B5EF4-FFF2-40B4-BE49-F238E27FC236}">
                <a16:creationId xmlns:a16="http://schemas.microsoft.com/office/drawing/2014/main" xmlns="" id="{3297D395-EE9E-4BB9-8233-56D6245DA176}"/>
              </a:ext>
            </a:extLst>
          </p:cNvPr>
          <p:cNvPicPr>
            <a:picLocks noChangeAspect="1"/>
          </p:cNvPicPr>
          <p:nvPr/>
        </p:nvPicPr>
        <p:blipFill>
          <a:blip r:embed="rId3" cstate="print"/>
          <a:stretch>
            <a:fillRect/>
          </a:stretch>
        </p:blipFill>
        <p:spPr>
          <a:xfrm>
            <a:off x="6732240" y="4797152"/>
            <a:ext cx="1790843" cy="8743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dirty="0" smtClean="0"/>
              <a:t>                  </a:t>
            </a:r>
            <a:r>
              <a:rPr lang="en-IN" sz="4400" b="1" u="sng" dirty="0" smtClean="0">
                <a:solidFill>
                  <a:srgbClr val="002060"/>
                </a:solidFill>
                <a:latin typeface="Arial Black" pitchFamily="34" charset="0"/>
              </a:rPr>
              <a:t>ALGORITHMS</a:t>
            </a:r>
          </a:p>
          <a:p>
            <a:pPr>
              <a:buNone/>
            </a:pPr>
            <a:r>
              <a:rPr lang="en-IN" i="1" dirty="0" err="1" smtClean="0"/>
              <a:t>ExtraTreesRegressor</a:t>
            </a:r>
            <a:endParaRPr lang="en-IN" i="1" dirty="0" smtClean="0"/>
          </a:p>
          <a:p>
            <a:pPr>
              <a:buNone/>
            </a:pPr>
            <a:endParaRPr lang="en-IN" b="1" dirty="0" smtClean="0"/>
          </a:p>
          <a:p>
            <a:pPr>
              <a:buNone/>
            </a:pPr>
            <a:endParaRPr lang="en-IN" b="1" dirty="0" smtClean="0"/>
          </a:p>
          <a:p>
            <a:pPr>
              <a:buNone/>
            </a:pPr>
            <a:endParaRPr lang="en-US" dirty="0"/>
          </a:p>
        </p:txBody>
      </p:sp>
      <p:sp>
        <p:nvSpPr>
          <p:cNvPr id="5" name="Rectangle 4"/>
          <p:cNvSpPr/>
          <p:nvPr/>
        </p:nvSpPr>
        <p:spPr>
          <a:xfrm>
            <a:off x="611560" y="1988841"/>
            <a:ext cx="4860032" cy="800219"/>
          </a:xfrm>
          <a:prstGeom prst="rect">
            <a:avLst/>
          </a:prstGeom>
        </p:spPr>
        <p:txBody>
          <a:bodyPr wrap="square">
            <a:spAutoFit/>
          </a:bodyPr>
          <a:lstStyle/>
          <a:p>
            <a:pPr marL="265176" indent="-265176">
              <a:spcBef>
                <a:spcPts val="250"/>
              </a:spcBef>
              <a:buClr>
                <a:schemeClr val="accent1"/>
              </a:buClr>
              <a:buSzPct val="80000"/>
            </a:pPr>
            <a:r>
              <a:rPr lang="en-IN" sz="2800" i="1" dirty="0">
                <a:solidFill>
                  <a:srgbClr val="FF0000"/>
                </a:solidFill>
              </a:rPr>
              <a:t>Training </a:t>
            </a:r>
            <a:r>
              <a:rPr lang="en-IN" sz="2800" i="1" dirty="0" err="1">
                <a:solidFill>
                  <a:srgbClr val="002060"/>
                </a:solidFill>
              </a:rPr>
              <a:t>vs</a:t>
            </a:r>
            <a:r>
              <a:rPr lang="en-IN" sz="2800" i="1" dirty="0">
                <a:solidFill>
                  <a:srgbClr val="FF0000"/>
                </a:solidFill>
              </a:rPr>
              <a:t> </a:t>
            </a:r>
            <a:r>
              <a:rPr lang="en-IN" sz="2800" i="1" dirty="0">
                <a:solidFill>
                  <a:srgbClr val="00B050"/>
                </a:solidFill>
              </a:rPr>
              <a:t>Testing</a:t>
            </a:r>
          </a:p>
          <a:p>
            <a:pPr>
              <a:buNone/>
            </a:pPr>
            <a:endParaRPr lang="en-US" dirty="0"/>
          </a:p>
        </p:txBody>
      </p:sp>
      <p:pic>
        <p:nvPicPr>
          <p:cNvPr id="4" name="Picture 3">
            <a:extLst>
              <a:ext uri="{FF2B5EF4-FFF2-40B4-BE49-F238E27FC236}">
                <a16:creationId xmlns:a16="http://schemas.microsoft.com/office/drawing/2014/main" xmlns="" id="{D6330443-31A1-4655-B379-FBAB7B90EAAE}"/>
              </a:ext>
            </a:extLst>
          </p:cNvPr>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35696" y="2852936"/>
            <a:ext cx="5731510" cy="2446020"/>
          </a:xfrm>
          <a:prstGeom prst="rect">
            <a:avLst/>
          </a:prstGeom>
          <a:noFill/>
          <a:ln>
            <a:solidFill>
              <a:schemeClr val="tx1"/>
            </a:solidFill>
          </a:ln>
        </p:spPr>
      </p:pic>
      <p:pic>
        <p:nvPicPr>
          <p:cNvPr id="7" name="Picture 6">
            <a:extLst>
              <a:ext uri="{FF2B5EF4-FFF2-40B4-BE49-F238E27FC236}">
                <a16:creationId xmlns:a16="http://schemas.microsoft.com/office/drawing/2014/main" xmlns="" id="{3297D395-EE9E-4BB9-8233-56D6245DA176}"/>
              </a:ext>
            </a:extLst>
          </p:cNvPr>
          <p:cNvPicPr>
            <a:picLocks noChangeAspect="1"/>
          </p:cNvPicPr>
          <p:nvPr/>
        </p:nvPicPr>
        <p:blipFill>
          <a:blip r:embed="rId3" cstate="print"/>
          <a:stretch>
            <a:fillRect/>
          </a:stretch>
        </p:blipFill>
        <p:spPr>
          <a:xfrm>
            <a:off x="611560" y="476672"/>
            <a:ext cx="1790843" cy="7920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accent5">
              <a:lumMod val="40000"/>
              <a:lumOff val="60000"/>
            </a:schemeClr>
          </a:solidFill>
        </p:spPr>
        <p:txBody>
          <a:bodyPr/>
          <a:lstStyle/>
          <a:p>
            <a:pPr>
              <a:buNone/>
            </a:pPr>
            <a:endParaRPr lang="en-IN" dirty="0" smtClean="0"/>
          </a:p>
          <a:p>
            <a:pPr>
              <a:buNone/>
            </a:pPr>
            <a:endParaRPr lang="en-IN" dirty="0" smtClean="0"/>
          </a:p>
          <a:p>
            <a:pPr algn="just">
              <a:buNone/>
            </a:pPr>
            <a:r>
              <a:rPr lang="en-IN" dirty="0" smtClean="0"/>
              <a:t>Here </a:t>
            </a:r>
            <a:r>
              <a:rPr lang="en-IN" dirty="0" smtClean="0"/>
              <a:t>we are getting the Highest </a:t>
            </a:r>
            <a:r>
              <a:rPr lang="en-IN" dirty="0" smtClean="0"/>
              <a:t>accuracy with </a:t>
            </a:r>
            <a:r>
              <a:rPr lang="en-IN" dirty="0" smtClean="0"/>
              <a:t>Extra tree Regressor we are going to save the model with this</a:t>
            </a:r>
            <a:r>
              <a:rPr lang="en-IN" dirty="0" smtClean="0"/>
              <a:t>.</a:t>
            </a:r>
            <a:endParaRPr lang="en-IN" dirty="0" smtClean="0"/>
          </a:p>
        </p:txBody>
      </p:sp>
      <p:pic>
        <p:nvPicPr>
          <p:cNvPr id="4" name="Picture 3">
            <a:extLst>
              <a:ext uri="{FF2B5EF4-FFF2-40B4-BE49-F238E27FC236}">
                <a16:creationId xmlns:a16="http://schemas.microsoft.com/office/drawing/2014/main" xmlns="" id="{3297D395-EE9E-4BB9-8233-56D6245DA176}"/>
              </a:ext>
            </a:extLst>
          </p:cNvPr>
          <p:cNvPicPr>
            <a:picLocks noChangeAspect="1"/>
          </p:cNvPicPr>
          <p:nvPr/>
        </p:nvPicPr>
        <p:blipFill>
          <a:blip r:embed="rId2" cstate="print"/>
          <a:stretch>
            <a:fillRect/>
          </a:stretch>
        </p:blipFill>
        <p:spPr>
          <a:xfrm>
            <a:off x="6804248" y="4941168"/>
            <a:ext cx="1790843" cy="8743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bg1">
              <a:lumMod val="65000"/>
            </a:schemeClr>
          </a:solidFill>
        </p:spPr>
        <p:txBody>
          <a:bodyPr/>
          <a:lstStyle/>
          <a:p>
            <a:pPr>
              <a:buNone/>
            </a:pPr>
            <a:r>
              <a:rPr lang="en-IN" dirty="0" smtClean="0"/>
              <a:t>                    </a:t>
            </a:r>
            <a:r>
              <a:rPr lang="en-IN" sz="4400" b="1" u="sng" dirty="0" smtClean="0">
                <a:solidFill>
                  <a:srgbClr val="002060"/>
                </a:solidFill>
                <a:latin typeface="Arial Black" pitchFamily="34" charset="0"/>
              </a:rPr>
              <a:t>CONCLUSION</a:t>
            </a:r>
          </a:p>
          <a:p>
            <a:pPr>
              <a:buNone/>
            </a:pPr>
            <a:endParaRPr lang="en-IN" dirty="0" smtClean="0"/>
          </a:p>
          <a:p>
            <a:pPr>
              <a:buNone/>
            </a:pPr>
            <a:r>
              <a:rPr lang="en-IN" dirty="0" smtClean="0"/>
              <a:t>Over All Quality is most important to </a:t>
            </a:r>
            <a:r>
              <a:rPr lang="en-IN" dirty="0" smtClean="0"/>
              <a:t>get the </a:t>
            </a:r>
            <a:r>
              <a:rPr lang="en-IN" dirty="0" smtClean="0"/>
              <a:t>better sales price if the business need more sales price similarly they should be increase there  </a:t>
            </a:r>
            <a:r>
              <a:rPr lang="en-IN" dirty="0" smtClean="0"/>
              <a:t>Quality. And </a:t>
            </a:r>
            <a:r>
              <a:rPr lang="en-IN" dirty="0" smtClean="0"/>
              <a:t>They Should Maintain the Same.</a:t>
            </a:r>
          </a:p>
          <a:p>
            <a:pPr>
              <a:buNone/>
            </a:pPr>
            <a:endParaRPr lang="en-US" dirty="0"/>
          </a:p>
        </p:txBody>
      </p:sp>
      <p:pic>
        <p:nvPicPr>
          <p:cNvPr id="4" name="Picture 3">
            <a:extLst>
              <a:ext uri="{FF2B5EF4-FFF2-40B4-BE49-F238E27FC236}">
                <a16:creationId xmlns:a16="http://schemas.microsoft.com/office/drawing/2014/main" xmlns="" id="{3297D395-EE9E-4BB9-8233-56D6245DA176}"/>
              </a:ext>
            </a:extLst>
          </p:cNvPr>
          <p:cNvPicPr>
            <a:picLocks noChangeAspect="1"/>
          </p:cNvPicPr>
          <p:nvPr/>
        </p:nvPicPr>
        <p:blipFill>
          <a:blip r:embed="rId2" cstate="print"/>
          <a:stretch>
            <a:fillRect/>
          </a:stretch>
        </p:blipFill>
        <p:spPr>
          <a:xfrm>
            <a:off x="6804248" y="4941168"/>
            <a:ext cx="1790843" cy="8743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5576" y="2420888"/>
            <a:ext cx="7696339" cy="1446550"/>
          </a:xfrm>
          <a:prstGeom prst="rect">
            <a:avLst/>
          </a:prstGeom>
          <a:noFill/>
        </p:spPr>
        <p:txBody>
          <a:bodyPr wrap="none" lIns="91440" tIns="45720" rIns="91440" bIns="45720">
            <a:spAutoFit/>
          </a:bodyPr>
          <a:lstStyle/>
          <a:p>
            <a:pPr algn="ctr"/>
            <a:r>
              <a:rPr lang="en-IN" sz="8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a:t>
            </a:r>
            <a:endParaRPr lang="en-US" sz="8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844824"/>
            <a:ext cx="8183880" cy="2952328"/>
          </a:xfrm>
          <a:solidFill>
            <a:schemeClr val="accent4">
              <a:lumMod val="20000"/>
              <a:lumOff val="80000"/>
            </a:schemeClr>
          </a:solidFill>
        </p:spPr>
        <p:txBody>
          <a:bodyPr/>
          <a:lstStyle/>
          <a:p>
            <a:r>
              <a:rPr lang="en-US" dirty="0" smtClean="0"/>
              <a:t> </a:t>
            </a:r>
            <a:r>
              <a:rPr lang="en-US" sz="3200" dirty="0" smtClean="0"/>
              <a:t>Introduction</a:t>
            </a:r>
            <a:r>
              <a:rPr lang="en-US" sz="3200" dirty="0" smtClean="0"/>
              <a:t/>
            </a:r>
            <a:br>
              <a:rPr lang="en-US" sz="3200" dirty="0" smtClean="0"/>
            </a:br>
            <a:r>
              <a:rPr lang="en-US" sz="3200" dirty="0" smtClean="0"/>
              <a:t> Analytic </a:t>
            </a:r>
            <a:r>
              <a:rPr lang="en-US" sz="3200" dirty="0" smtClean="0"/>
              <a:t>Problem </a:t>
            </a:r>
            <a:r>
              <a:rPr lang="en-US" sz="3200" dirty="0" smtClean="0"/>
              <a:t>farming</a:t>
            </a:r>
            <a:br>
              <a:rPr lang="en-US" sz="3200" dirty="0" smtClean="0"/>
            </a:br>
            <a:r>
              <a:rPr lang="en-US" sz="3200" dirty="0" smtClean="0"/>
              <a:t> Model Development / Evaluation </a:t>
            </a:r>
            <a:br>
              <a:rPr lang="en-US" sz="3200" dirty="0" smtClean="0"/>
            </a:br>
            <a:r>
              <a:rPr lang="en-US" sz="3200" dirty="0" smtClean="0"/>
              <a:t> </a:t>
            </a:r>
            <a:r>
              <a:rPr lang="en-US" sz="3200" dirty="0" smtClean="0"/>
              <a:t>Conclusion</a:t>
            </a:r>
            <a:br>
              <a:rPr lang="en-US" sz="3200" dirty="0" smtClean="0"/>
            </a:br>
            <a:endParaRPr lang="en-US" sz="3200" dirty="0">
              <a:solidFill>
                <a:srgbClr val="FF0000"/>
              </a:solidFill>
            </a:endParaRPr>
          </a:p>
        </p:txBody>
      </p:sp>
      <p:sp>
        <p:nvSpPr>
          <p:cNvPr id="4" name="Content Placeholder 3">
            <a:extLst>
              <a:ext uri="{FF2B5EF4-FFF2-40B4-BE49-F238E27FC236}">
                <a16:creationId xmlns:a16="http://schemas.microsoft.com/office/drawing/2014/main" xmlns="" id="{E8E006EE-E82D-4A73-A526-EBD9AB57D450}"/>
              </a:ext>
            </a:extLst>
          </p:cNvPr>
          <p:cNvSpPr txBox="1">
            <a:spLocks noGrp="1"/>
          </p:cNvSpPr>
          <p:nvPr>
            <p:ph idx="1"/>
          </p:nvPr>
        </p:nvSpPr>
        <p:spPr>
          <a:xfrm>
            <a:off x="502920" y="530352"/>
            <a:ext cx="8183880" cy="692497"/>
          </a:xfrm>
          <a:prstGeom prst="rect">
            <a:avLst/>
          </a:prstGeom>
          <a:noFill/>
        </p:spPr>
        <p:txBody>
          <a:bodyPr wrap="square">
            <a:spAutoFit/>
          </a:bodyPr>
          <a:lstStyle/>
          <a:p>
            <a:pPr>
              <a:buNone/>
            </a:pPr>
            <a:r>
              <a:rPr lang="en-IN" sz="3600" u="sng" dirty="0" smtClean="0">
                <a:solidFill>
                  <a:schemeClr val="tx1">
                    <a:lumMod val="75000"/>
                    <a:lumOff val="25000"/>
                  </a:schemeClr>
                </a:solidFill>
                <a:latin typeface="Arial Black" pitchFamily="34" charset="0"/>
              </a:rPr>
              <a:t>TABLE OF CONTENT</a:t>
            </a:r>
            <a:endParaRPr lang="en-US" sz="3600" u="sng" dirty="0">
              <a:solidFill>
                <a:schemeClr val="tx1">
                  <a:lumMod val="75000"/>
                  <a:lumOff val="25000"/>
                </a:schemeClr>
              </a:solidFill>
              <a:latin typeface="Arial Black" pitchFamily="34" charset="0"/>
            </a:endParaRPr>
          </a:p>
        </p:txBody>
      </p:sp>
      <p:pic>
        <p:nvPicPr>
          <p:cNvPr id="5" name="Picture 4">
            <a:extLst>
              <a:ext uri="{FF2B5EF4-FFF2-40B4-BE49-F238E27FC236}">
                <a16:creationId xmlns:a16="http://schemas.microsoft.com/office/drawing/2014/main" xmlns="" id="{3297D395-EE9E-4BB9-8233-56D6245DA176}"/>
              </a:ext>
            </a:extLst>
          </p:cNvPr>
          <p:cNvPicPr>
            <a:picLocks noChangeAspect="1"/>
          </p:cNvPicPr>
          <p:nvPr/>
        </p:nvPicPr>
        <p:blipFill>
          <a:blip r:embed="rId2" cstate="print"/>
          <a:stretch>
            <a:fillRect/>
          </a:stretch>
        </p:blipFill>
        <p:spPr>
          <a:xfrm>
            <a:off x="6660232" y="692696"/>
            <a:ext cx="1790843" cy="8743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20688"/>
            <a:ext cx="8183880" cy="3888432"/>
          </a:xfrm>
        </p:spPr>
        <p:txBody>
          <a:bodyPr>
            <a:normAutofit/>
          </a:bodyPr>
          <a:lstStyle/>
          <a:p>
            <a:pPr>
              <a:buNone/>
            </a:pPr>
            <a:r>
              <a:rPr lang="en-IN" sz="3600" dirty="0" smtClean="0">
                <a:solidFill>
                  <a:schemeClr val="tx1">
                    <a:lumMod val="75000"/>
                    <a:lumOff val="25000"/>
                  </a:schemeClr>
                </a:solidFill>
                <a:latin typeface="Arial Black" pitchFamily="34" charset="0"/>
              </a:rPr>
              <a:t> </a:t>
            </a:r>
            <a:r>
              <a:rPr lang="en-IN" sz="3600" dirty="0" smtClean="0">
                <a:solidFill>
                  <a:schemeClr val="tx1">
                    <a:lumMod val="75000"/>
                    <a:lumOff val="25000"/>
                  </a:schemeClr>
                </a:solidFill>
                <a:latin typeface="Arial Black" pitchFamily="34" charset="0"/>
              </a:rPr>
              <a:t>           </a:t>
            </a:r>
            <a:r>
              <a:rPr lang="en-IN" sz="3900" b="1" u="sng" dirty="0" smtClean="0">
                <a:solidFill>
                  <a:srgbClr val="002060"/>
                </a:solidFill>
                <a:latin typeface="Arial Black" pitchFamily="34" charset="0"/>
              </a:rPr>
              <a:t>INTRODUCTION</a:t>
            </a:r>
          </a:p>
          <a:p>
            <a:pPr>
              <a:buNone/>
            </a:pPr>
            <a:endParaRPr lang="en-IN" sz="3600" dirty="0" smtClean="0">
              <a:solidFill>
                <a:schemeClr val="tx1">
                  <a:lumMod val="75000"/>
                  <a:lumOff val="25000"/>
                </a:schemeClr>
              </a:solidFill>
              <a:latin typeface="Arial Black" pitchFamily="34" charset="0"/>
            </a:endParaRPr>
          </a:p>
          <a:p>
            <a:pPr>
              <a:buNone/>
            </a:pPr>
            <a:r>
              <a:rPr lang="en-US" sz="3600" dirty="0" smtClean="0"/>
              <a:t> </a:t>
            </a:r>
            <a:endParaRPr lang="en-US" sz="3600" dirty="0" smtClean="0"/>
          </a:p>
          <a:p>
            <a:pPr>
              <a:buNone/>
            </a:pPr>
            <a:endParaRPr lang="en-US" sz="3600" dirty="0" smtClean="0"/>
          </a:p>
        </p:txBody>
      </p:sp>
      <p:sp>
        <p:nvSpPr>
          <p:cNvPr id="4" name="Rectangle 3"/>
          <p:cNvSpPr/>
          <p:nvPr/>
        </p:nvSpPr>
        <p:spPr>
          <a:xfrm>
            <a:off x="2286000" y="1859340"/>
            <a:ext cx="4572000" cy="369332"/>
          </a:xfrm>
          <a:prstGeom prst="rect">
            <a:avLst/>
          </a:prstGeom>
        </p:spPr>
        <p:txBody>
          <a:bodyPr>
            <a:spAutoFit/>
          </a:bodyPr>
          <a:lstStyle/>
          <a:p>
            <a:endParaRPr lang="en-US" b="1" dirty="0"/>
          </a:p>
        </p:txBody>
      </p:sp>
      <p:sp>
        <p:nvSpPr>
          <p:cNvPr id="5" name="Rectangle 4"/>
          <p:cNvSpPr/>
          <p:nvPr/>
        </p:nvSpPr>
        <p:spPr>
          <a:xfrm>
            <a:off x="611560" y="1340768"/>
            <a:ext cx="7848872" cy="5262979"/>
          </a:xfrm>
          <a:prstGeom prst="rect">
            <a:avLst/>
          </a:prstGeom>
        </p:spPr>
        <p:txBody>
          <a:bodyPr wrap="square">
            <a:spAutoFit/>
          </a:bodyPr>
          <a:lstStyle/>
          <a:p>
            <a:r>
              <a:rPr lang="en-US" sz="1600" dirty="0" smtClean="0"/>
              <a:t>House Price prediction is commonly used to estimate the changes in housing price. Since housing price is strongly correlated to other factors such as location, area, population.</a:t>
            </a:r>
          </a:p>
          <a:p>
            <a:r>
              <a:rPr lang="en-US" sz="1600" dirty="0" smtClean="0"/>
              <a:t>Everybody needs a roof over their heads. It can be a house, a villa, or a flat. Everybody, at some point in life, faces a choice whether to buy a house. Houses are one of the necessary needs of each and every person around the globe and therefore housing and real estate market is one of the markets which is one of the major contributors in the world’s economy.</a:t>
            </a:r>
          </a:p>
          <a:p>
            <a:r>
              <a:rPr lang="en-US" sz="1600" dirty="0" smtClean="0"/>
              <a:t>The major things customer taking care of these matter:</a:t>
            </a:r>
          </a:p>
          <a:p>
            <a:r>
              <a:rPr lang="en-US" sz="1600" dirty="0" smtClean="0"/>
              <a:t>Property Price</a:t>
            </a:r>
          </a:p>
          <a:p>
            <a:r>
              <a:rPr lang="en-US" sz="1600" dirty="0" smtClean="0"/>
              <a:t>Flat’s Carpet Area</a:t>
            </a:r>
          </a:p>
          <a:p>
            <a:r>
              <a:rPr lang="en-US" sz="1600" dirty="0" smtClean="0"/>
              <a:t>Land Record</a:t>
            </a:r>
          </a:p>
          <a:p>
            <a:r>
              <a:rPr lang="en-US" sz="1600" dirty="0" smtClean="0"/>
              <a:t>Legal Check of Property</a:t>
            </a:r>
          </a:p>
          <a:p>
            <a:r>
              <a:rPr lang="en-US" sz="1600" dirty="0" smtClean="0"/>
              <a:t>Apartment Possession</a:t>
            </a:r>
          </a:p>
          <a:p>
            <a:r>
              <a:rPr lang="en-US" sz="1600" dirty="0" smtClean="0"/>
              <a:t>Financing Banks</a:t>
            </a:r>
          </a:p>
          <a:p>
            <a:r>
              <a:rPr lang="en-US" sz="1600" dirty="0" smtClean="0"/>
              <a:t>Builder-Buyer Agreement</a:t>
            </a:r>
          </a:p>
          <a:p>
            <a:r>
              <a:rPr lang="en-US" sz="1600" dirty="0" smtClean="0"/>
              <a:t>Location of the Flat</a:t>
            </a:r>
          </a:p>
          <a:p>
            <a:r>
              <a:rPr lang="en-US" sz="1600" dirty="0" smtClean="0"/>
              <a:t>Hidden and Additional Charges</a:t>
            </a:r>
          </a:p>
          <a:p>
            <a:endParaRPr lang="en-US" sz="1600" dirty="0" smtClean="0"/>
          </a:p>
          <a:p>
            <a:endParaRPr lang="en-US" sz="1600" dirty="0"/>
          </a:p>
        </p:txBody>
      </p:sp>
      <p:pic>
        <p:nvPicPr>
          <p:cNvPr id="6" name="Picture 5">
            <a:extLst>
              <a:ext uri="{FF2B5EF4-FFF2-40B4-BE49-F238E27FC236}">
                <a16:creationId xmlns:a16="http://schemas.microsoft.com/office/drawing/2014/main" xmlns="" id="{3297D395-EE9E-4BB9-8233-56D6245DA176}"/>
              </a:ext>
            </a:extLst>
          </p:cNvPr>
          <p:cNvPicPr>
            <a:picLocks noChangeAspect="1"/>
          </p:cNvPicPr>
          <p:nvPr/>
        </p:nvPicPr>
        <p:blipFill>
          <a:blip r:embed="rId2" cstate="print"/>
          <a:stretch>
            <a:fillRect/>
          </a:stretch>
        </p:blipFill>
        <p:spPr>
          <a:xfrm>
            <a:off x="6588224" y="4437112"/>
            <a:ext cx="1790843" cy="8743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accent5">
              <a:lumMod val="20000"/>
              <a:lumOff val="80000"/>
            </a:schemeClr>
          </a:solidFill>
        </p:spPr>
        <p:txBody>
          <a:bodyPr>
            <a:normAutofit lnSpcReduction="10000"/>
          </a:bodyPr>
          <a:lstStyle/>
          <a:p>
            <a:pPr>
              <a:buNone/>
            </a:pPr>
            <a:r>
              <a:rPr lang="en-US" sz="3900" b="1" u="sng" dirty="0" smtClean="0">
                <a:solidFill>
                  <a:srgbClr val="002060"/>
                </a:solidFill>
                <a:latin typeface="Arial Black" pitchFamily="34" charset="0"/>
              </a:rPr>
              <a:t>ANALYTICAL PROBLEM FRAMING</a:t>
            </a:r>
          </a:p>
          <a:p>
            <a:pPr>
              <a:buNone/>
            </a:pPr>
            <a:endParaRPr lang="en-IN" dirty="0" smtClean="0"/>
          </a:p>
          <a:p>
            <a:pPr>
              <a:buNone/>
            </a:pPr>
            <a:endParaRPr lang="en-IN" dirty="0" smtClean="0"/>
          </a:p>
          <a:p>
            <a:r>
              <a:rPr lang="en-US" dirty="0" smtClean="0"/>
              <a:t>EDA</a:t>
            </a:r>
          </a:p>
          <a:p>
            <a:r>
              <a:rPr lang="en-US" dirty="0" smtClean="0"/>
              <a:t>DATA PREPROCESSING</a:t>
            </a:r>
          </a:p>
          <a:p>
            <a:r>
              <a:rPr lang="en-US" dirty="0" smtClean="0"/>
              <a:t>DATA INPUTS-LOGIC-OUTPUT RELATIONSHIP</a:t>
            </a:r>
          </a:p>
          <a:p>
            <a:r>
              <a:rPr lang="en-US" dirty="0" smtClean="0"/>
              <a:t>MODEL DEVLOPMENT AND EVALUATION</a:t>
            </a:r>
          </a:p>
          <a:p>
            <a:pPr>
              <a:buNone/>
            </a:pPr>
            <a:endParaRPr lang="en-US" dirty="0"/>
          </a:p>
        </p:txBody>
      </p:sp>
      <p:pic>
        <p:nvPicPr>
          <p:cNvPr id="8" name="Picture 7">
            <a:extLst>
              <a:ext uri="{FF2B5EF4-FFF2-40B4-BE49-F238E27FC236}">
                <a16:creationId xmlns:a16="http://schemas.microsoft.com/office/drawing/2014/main" xmlns="" id="{3297D395-EE9E-4BB9-8233-56D6245DA176}"/>
              </a:ext>
            </a:extLst>
          </p:cNvPr>
          <p:cNvPicPr>
            <a:picLocks noChangeAspect="1"/>
          </p:cNvPicPr>
          <p:nvPr/>
        </p:nvPicPr>
        <p:blipFill>
          <a:blip r:embed="rId2" cstate="print"/>
          <a:stretch>
            <a:fillRect/>
          </a:stretch>
        </p:blipFill>
        <p:spPr>
          <a:xfrm>
            <a:off x="6516216" y="4797152"/>
            <a:ext cx="1790843" cy="8743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blipFill>
            <a:blip r:embed="rId2" cstate="print"/>
            <a:tile tx="0" ty="0" sx="100000" sy="100000" flip="none" algn="tl"/>
          </a:blipFill>
        </p:spPr>
        <p:txBody>
          <a:bodyPr>
            <a:normAutofit lnSpcReduction="10000"/>
          </a:bodyPr>
          <a:lstStyle/>
          <a:p>
            <a:pPr>
              <a:lnSpc>
                <a:spcPct val="90000"/>
              </a:lnSpc>
              <a:buNone/>
            </a:pPr>
            <a:r>
              <a:rPr lang="en-IN" sz="4400" b="1" dirty="0" smtClean="0">
                <a:solidFill>
                  <a:srgbClr val="002060"/>
                </a:solidFill>
                <a:latin typeface="Arial Black" pitchFamily="34" charset="0"/>
              </a:rPr>
              <a:t>                   </a:t>
            </a:r>
            <a:r>
              <a:rPr lang="en-IN" sz="4400" b="1" u="sng" dirty="0" smtClean="0">
                <a:solidFill>
                  <a:srgbClr val="002060"/>
                </a:solidFill>
                <a:latin typeface="Arial Black" pitchFamily="34" charset="0"/>
              </a:rPr>
              <a:t>EDA</a:t>
            </a:r>
            <a:endParaRPr lang="en-IN" sz="4400" b="1" u="sng" dirty="0" smtClean="0">
              <a:solidFill>
                <a:srgbClr val="002060"/>
              </a:solidFill>
              <a:latin typeface="Arial Black" pitchFamily="34" charset="0"/>
            </a:endParaRPr>
          </a:p>
          <a:p>
            <a:pPr>
              <a:buNone/>
            </a:pPr>
            <a:endParaRPr lang="en-IN" dirty="0" smtClean="0"/>
          </a:p>
          <a:p>
            <a:r>
              <a:rPr lang="en-US" dirty="0" smtClean="0"/>
              <a:t>Handling </a:t>
            </a:r>
            <a:r>
              <a:rPr lang="en-US" dirty="0" smtClean="0"/>
              <a:t>Null </a:t>
            </a:r>
            <a:r>
              <a:rPr lang="en-US" dirty="0" smtClean="0"/>
              <a:t>Values  </a:t>
            </a:r>
            <a:endParaRPr lang="en-US" dirty="0" smtClean="0"/>
          </a:p>
          <a:p>
            <a:r>
              <a:rPr lang="en-US" dirty="0" smtClean="0"/>
              <a:t>Analysis the </a:t>
            </a:r>
            <a:r>
              <a:rPr lang="en-US" dirty="0" smtClean="0"/>
              <a:t>categorical Data</a:t>
            </a:r>
            <a:endParaRPr lang="en-US" dirty="0" smtClean="0"/>
          </a:p>
          <a:p>
            <a:r>
              <a:rPr lang="en-US" dirty="0" smtClean="0"/>
              <a:t>Univariant   </a:t>
            </a:r>
            <a:r>
              <a:rPr lang="en-US" dirty="0" smtClean="0"/>
              <a:t>analysis   </a:t>
            </a:r>
            <a:endParaRPr lang="en-US" dirty="0" smtClean="0"/>
          </a:p>
          <a:p>
            <a:r>
              <a:rPr lang="en-US" dirty="0" smtClean="0"/>
              <a:t>Bai </a:t>
            </a:r>
            <a:r>
              <a:rPr lang="en-US" dirty="0" smtClean="0"/>
              <a:t>Variant Analysis</a:t>
            </a:r>
          </a:p>
          <a:p>
            <a:r>
              <a:rPr lang="en-US" dirty="0" smtClean="0"/>
              <a:t>Multi variant </a:t>
            </a:r>
            <a:r>
              <a:rPr lang="en-US" dirty="0" smtClean="0"/>
              <a:t>Analysis</a:t>
            </a:r>
          </a:p>
          <a:p>
            <a:r>
              <a:rPr lang="en-IN" dirty="0" smtClean="0"/>
              <a:t>Skewness</a:t>
            </a:r>
            <a:endParaRPr lang="en-US" dirty="0" smtClean="0"/>
          </a:p>
          <a:p>
            <a:r>
              <a:rPr lang="en-US" dirty="0" smtClean="0"/>
              <a:t>Outlier </a:t>
            </a:r>
            <a:endParaRPr lang="en-US" dirty="0"/>
          </a:p>
        </p:txBody>
      </p:sp>
      <p:pic>
        <p:nvPicPr>
          <p:cNvPr id="4" name="Picture 3">
            <a:extLst>
              <a:ext uri="{FF2B5EF4-FFF2-40B4-BE49-F238E27FC236}">
                <a16:creationId xmlns:a16="http://schemas.microsoft.com/office/drawing/2014/main" xmlns="" id="{3297D395-EE9E-4BB9-8233-56D6245DA176}"/>
              </a:ext>
            </a:extLst>
          </p:cNvPr>
          <p:cNvPicPr>
            <a:picLocks noChangeAspect="1"/>
          </p:cNvPicPr>
          <p:nvPr/>
        </p:nvPicPr>
        <p:blipFill>
          <a:blip r:embed="rId3" cstate="print"/>
          <a:stretch>
            <a:fillRect/>
          </a:stretch>
        </p:blipFill>
        <p:spPr>
          <a:xfrm>
            <a:off x="6516216" y="4941168"/>
            <a:ext cx="1790843" cy="8743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bg1"/>
          </a:solidFill>
        </p:spPr>
        <p:txBody>
          <a:bodyPr>
            <a:normAutofit fontScale="92500" lnSpcReduction="10000"/>
          </a:bodyPr>
          <a:lstStyle/>
          <a:p>
            <a:pPr>
              <a:lnSpc>
                <a:spcPct val="90000"/>
              </a:lnSpc>
              <a:buNone/>
            </a:pPr>
            <a:r>
              <a:rPr lang="en-IN" dirty="0" smtClean="0">
                <a:solidFill>
                  <a:srgbClr val="7030A0"/>
                </a:solidFill>
              </a:rPr>
              <a:t>     </a:t>
            </a:r>
            <a:r>
              <a:rPr lang="en-IN" sz="4800" b="1" u="sng" dirty="0" smtClean="0">
                <a:solidFill>
                  <a:srgbClr val="002060"/>
                </a:solidFill>
                <a:latin typeface="Arial Black" pitchFamily="34" charset="0"/>
              </a:rPr>
              <a:t>DATA PREPROCESSING</a:t>
            </a:r>
          </a:p>
          <a:p>
            <a:pPr>
              <a:buNone/>
            </a:pPr>
            <a:endParaRPr lang="en-IN" dirty="0" smtClean="0"/>
          </a:p>
          <a:p>
            <a:r>
              <a:rPr lang="en-IN" dirty="0" smtClean="0"/>
              <a:t>Label encoder(Encoding the categorical data into numeric)</a:t>
            </a:r>
          </a:p>
          <a:p>
            <a:r>
              <a:rPr lang="en-IN" dirty="0" smtClean="0"/>
              <a:t>Removing Outlier(removing the Outlier With IQR(Hyper </a:t>
            </a:r>
            <a:r>
              <a:rPr lang="en-IN" dirty="0" err="1" smtClean="0"/>
              <a:t>Tunning</a:t>
            </a:r>
            <a:r>
              <a:rPr lang="en-IN" dirty="0" smtClean="0"/>
              <a:t>))</a:t>
            </a:r>
          </a:p>
          <a:p>
            <a:r>
              <a:rPr lang="en-IN" dirty="0" smtClean="0"/>
              <a:t>Split The Data </a:t>
            </a:r>
            <a:r>
              <a:rPr lang="en-IN" dirty="0" err="1" smtClean="0"/>
              <a:t>Data</a:t>
            </a:r>
            <a:r>
              <a:rPr lang="en-IN" dirty="0" smtClean="0"/>
              <a:t> into Test And Train</a:t>
            </a:r>
          </a:p>
          <a:p>
            <a:r>
              <a:rPr lang="en-IN" dirty="0" smtClean="0"/>
              <a:t>Removing The Skewness</a:t>
            </a:r>
          </a:p>
          <a:p>
            <a:r>
              <a:rPr lang="en-IN" dirty="0" smtClean="0"/>
              <a:t>Scaling The Data</a:t>
            </a:r>
          </a:p>
          <a:p>
            <a:r>
              <a:rPr lang="en-IN" dirty="0" smtClean="0"/>
              <a:t>PCA</a:t>
            </a:r>
          </a:p>
          <a:p>
            <a:pPr>
              <a:buNone/>
            </a:pPr>
            <a:endParaRPr lang="en-US" dirty="0"/>
          </a:p>
        </p:txBody>
      </p:sp>
      <p:pic>
        <p:nvPicPr>
          <p:cNvPr id="4" name="Picture 3">
            <a:extLst>
              <a:ext uri="{FF2B5EF4-FFF2-40B4-BE49-F238E27FC236}">
                <a16:creationId xmlns:a16="http://schemas.microsoft.com/office/drawing/2014/main" xmlns="" id="{3297D395-EE9E-4BB9-8233-56D6245DA176}"/>
              </a:ext>
            </a:extLst>
          </p:cNvPr>
          <p:cNvPicPr>
            <a:picLocks noChangeAspect="1"/>
          </p:cNvPicPr>
          <p:nvPr/>
        </p:nvPicPr>
        <p:blipFill>
          <a:blip r:embed="rId2" cstate="print"/>
          <a:stretch>
            <a:fillRect/>
          </a:stretch>
        </p:blipFill>
        <p:spPr>
          <a:xfrm>
            <a:off x="6660232" y="4869160"/>
            <a:ext cx="1790843" cy="8743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9F48B050-8384-43D2-806C-5F198486512C}"/>
              </a:ext>
            </a:extLst>
          </p:cNvPr>
          <p:cNvSpPr>
            <a:spLocks noGrp="1"/>
          </p:cNvSpPr>
          <p:nvPr>
            <p:ph idx="1"/>
          </p:nvPr>
        </p:nvSpPr>
        <p:spPr>
          <a:xfrm>
            <a:off x="502920" y="530352"/>
            <a:ext cx="8183880" cy="5130896"/>
          </a:xfrm>
          <a:solidFill>
            <a:schemeClr val="accent6">
              <a:lumMod val="20000"/>
              <a:lumOff val="80000"/>
            </a:schemeClr>
          </a:solidFill>
        </p:spPr>
        <p:txBody>
          <a:bodyPr>
            <a:normAutofit fontScale="90000" lnSpcReduction="20000"/>
          </a:bodyPr>
          <a:lstStyle/>
          <a:p>
            <a:pPr>
              <a:buNone/>
            </a:pPr>
            <a:r>
              <a:rPr lang="en-US" sz="4900" b="1" u="sng" dirty="0">
                <a:solidFill>
                  <a:srgbClr val="002060"/>
                </a:solidFill>
                <a:latin typeface="Arial Black" pitchFamily="34" charset="0"/>
              </a:rPr>
              <a:t>DATA INPUTS-LOGIC-OUTPUT </a:t>
            </a:r>
            <a:r>
              <a:rPr lang="en-US" sz="4900" b="1" u="sng" dirty="0" smtClean="0">
                <a:solidFill>
                  <a:srgbClr val="002060"/>
                </a:solidFill>
                <a:latin typeface="Arial Black" pitchFamily="34" charset="0"/>
              </a:rPr>
              <a:t>RELATIONSHIP</a:t>
            </a:r>
          </a:p>
          <a:p>
            <a:pPr>
              <a:buNone/>
            </a:pPr>
            <a:endParaRPr lang="en-US" dirty="0" smtClean="0"/>
          </a:p>
          <a:p>
            <a:pPr>
              <a:buNone/>
            </a:pPr>
            <a:r>
              <a:rPr lang="en-IN" dirty="0" smtClean="0"/>
              <a:t>Here we know That Our Target Variable is </a:t>
            </a:r>
            <a:r>
              <a:rPr lang="en-IN" dirty="0" smtClean="0"/>
              <a:t>Continues.</a:t>
            </a:r>
          </a:p>
          <a:p>
            <a:endParaRPr lang="en-IN" dirty="0" smtClean="0"/>
          </a:p>
          <a:p>
            <a:pPr marL="0" indent="0">
              <a:buNone/>
            </a:pPr>
            <a:r>
              <a:rPr lang="en-IN" dirty="0" smtClean="0"/>
              <a:t> so we are going to use the below metrics</a:t>
            </a:r>
          </a:p>
          <a:p>
            <a:r>
              <a:rPr lang="en-IN" dirty="0" smtClean="0"/>
              <a:t>R2 Score</a:t>
            </a:r>
          </a:p>
          <a:p>
            <a:r>
              <a:rPr lang="en-IN" dirty="0" smtClean="0"/>
              <a:t>MSE-Mean Square Error</a:t>
            </a:r>
          </a:p>
          <a:p>
            <a:r>
              <a:rPr lang="en-IN" dirty="0" smtClean="0"/>
              <a:t>MAE-Mean Absolute Error</a:t>
            </a:r>
          </a:p>
          <a:p>
            <a:r>
              <a:rPr lang="en-IN" dirty="0" smtClean="0"/>
              <a:t>RMSE-Root Mean Square Error</a:t>
            </a:r>
          </a:p>
          <a:p>
            <a:pPr>
              <a:buNone/>
            </a:pPr>
            <a:r>
              <a:rPr lang="en-US" dirty="0"/>
              <a:t/>
            </a:r>
            <a:br>
              <a:rPr lang="en-US" dirty="0"/>
            </a:br>
            <a:endParaRPr lang="en-IN" dirty="0"/>
          </a:p>
        </p:txBody>
      </p:sp>
      <p:pic>
        <p:nvPicPr>
          <p:cNvPr id="5" name="Picture 4">
            <a:extLst>
              <a:ext uri="{FF2B5EF4-FFF2-40B4-BE49-F238E27FC236}">
                <a16:creationId xmlns:a16="http://schemas.microsoft.com/office/drawing/2014/main" xmlns="" id="{3297D395-EE9E-4BB9-8233-56D6245DA176}"/>
              </a:ext>
            </a:extLst>
          </p:cNvPr>
          <p:cNvPicPr>
            <a:picLocks noChangeAspect="1"/>
          </p:cNvPicPr>
          <p:nvPr/>
        </p:nvPicPr>
        <p:blipFill>
          <a:blip r:embed="rId2" cstate="print"/>
          <a:stretch>
            <a:fillRect/>
          </a:stretch>
        </p:blipFill>
        <p:spPr>
          <a:xfrm>
            <a:off x="6588224" y="4653136"/>
            <a:ext cx="1790843" cy="8743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tx2">
              <a:lumMod val="40000"/>
              <a:lumOff val="60000"/>
            </a:schemeClr>
          </a:solidFill>
        </p:spPr>
        <p:txBody>
          <a:bodyPr/>
          <a:lstStyle/>
          <a:p>
            <a:pPr>
              <a:buNone/>
            </a:pPr>
            <a:r>
              <a:rPr lang="en-IN" dirty="0" smtClean="0"/>
              <a:t>                 </a:t>
            </a:r>
            <a:r>
              <a:rPr lang="en-IN" sz="4400" b="1" u="sng" dirty="0" smtClean="0">
                <a:solidFill>
                  <a:srgbClr val="002060"/>
                </a:solidFill>
                <a:latin typeface="Arial Black" pitchFamily="34" charset="0"/>
              </a:rPr>
              <a:t>ALGORITHMS</a:t>
            </a:r>
          </a:p>
          <a:p>
            <a:pPr>
              <a:buNone/>
            </a:pPr>
            <a:endParaRPr lang="en-IN" dirty="0" smtClean="0"/>
          </a:p>
          <a:p>
            <a:pPr>
              <a:buNone/>
            </a:pPr>
            <a:r>
              <a:rPr lang="en-IN" i="1" dirty="0" smtClean="0"/>
              <a:t>Linear Regression</a:t>
            </a:r>
          </a:p>
          <a:p>
            <a:pPr>
              <a:buNone/>
            </a:pPr>
            <a:r>
              <a:rPr lang="en-IN" i="1" dirty="0" smtClean="0">
                <a:solidFill>
                  <a:srgbClr val="FF0000"/>
                </a:solidFill>
              </a:rPr>
              <a:t>Training </a:t>
            </a:r>
            <a:r>
              <a:rPr lang="en-IN" i="1" dirty="0" err="1" smtClean="0">
                <a:solidFill>
                  <a:srgbClr val="0070C0"/>
                </a:solidFill>
              </a:rPr>
              <a:t>vs</a:t>
            </a:r>
            <a:r>
              <a:rPr lang="en-IN" i="1" dirty="0" smtClean="0">
                <a:solidFill>
                  <a:schemeClr val="accent4"/>
                </a:solidFill>
              </a:rPr>
              <a:t> </a:t>
            </a:r>
            <a:r>
              <a:rPr lang="en-IN" i="1" dirty="0" smtClean="0">
                <a:solidFill>
                  <a:srgbClr val="00B050"/>
                </a:solidFill>
              </a:rPr>
              <a:t>Testing</a:t>
            </a:r>
          </a:p>
          <a:p>
            <a:pPr>
              <a:buNone/>
            </a:pPr>
            <a:endParaRPr lang="en-US" dirty="0"/>
          </a:p>
        </p:txBody>
      </p:sp>
      <p:pic>
        <p:nvPicPr>
          <p:cNvPr id="4" name="Picture 3">
            <a:extLst>
              <a:ext uri="{FF2B5EF4-FFF2-40B4-BE49-F238E27FC236}">
                <a16:creationId xmlns:a16="http://schemas.microsoft.com/office/drawing/2014/main" xmlns="" id="{7697ACCE-095E-456C-83AD-9CA35DDD389B}"/>
              </a:ext>
            </a:extLst>
          </p:cNvPr>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75656" y="3284984"/>
            <a:ext cx="5650085" cy="2588586"/>
          </a:xfrm>
          <a:prstGeom prst="rect">
            <a:avLst/>
          </a:prstGeom>
          <a:noFill/>
          <a:ln>
            <a:solidFill>
              <a:schemeClr val="tx1"/>
            </a:solidFill>
          </a:ln>
        </p:spPr>
      </p:pic>
      <p:pic>
        <p:nvPicPr>
          <p:cNvPr id="5" name="Picture 4">
            <a:extLst>
              <a:ext uri="{FF2B5EF4-FFF2-40B4-BE49-F238E27FC236}">
                <a16:creationId xmlns:a16="http://schemas.microsoft.com/office/drawing/2014/main" xmlns="" id="{3297D395-EE9E-4BB9-8233-56D6245DA176}"/>
              </a:ext>
            </a:extLst>
          </p:cNvPr>
          <p:cNvPicPr>
            <a:picLocks noChangeAspect="1"/>
          </p:cNvPicPr>
          <p:nvPr/>
        </p:nvPicPr>
        <p:blipFill>
          <a:blip r:embed="rId3" cstate="print"/>
          <a:stretch>
            <a:fillRect/>
          </a:stretch>
        </p:blipFill>
        <p:spPr>
          <a:xfrm>
            <a:off x="611560" y="692696"/>
            <a:ext cx="1790843" cy="8743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04664"/>
            <a:ext cx="8183880" cy="4187952"/>
          </a:xfrm>
        </p:spPr>
        <p:txBody>
          <a:bodyPr/>
          <a:lstStyle/>
          <a:p>
            <a:pPr>
              <a:buNone/>
            </a:pPr>
            <a:r>
              <a:rPr lang="en-IN" sz="4400" dirty="0" smtClean="0">
                <a:latin typeface="Arial Black" pitchFamily="34" charset="0"/>
              </a:rPr>
              <a:t>              </a:t>
            </a:r>
            <a:r>
              <a:rPr lang="en-IN" sz="4400" b="1" u="sng" dirty="0" smtClean="0">
                <a:solidFill>
                  <a:srgbClr val="002060"/>
                </a:solidFill>
                <a:latin typeface="Arial Black" pitchFamily="34" charset="0"/>
              </a:rPr>
              <a:t>ALGORITHMS</a:t>
            </a:r>
            <a:endParaRPr lang="en-IN" sz="4400" b="1" u="sng" dirty="0" smtClean="0">
              <a:solidFill>
                <a:srgbClr val="002060"/>
              </a:solidFill>
              <a:latin typeface="Arial Black" pitchFamily="34" charset="0"/>
            </a:endParaRPr>
          </a:p>
          <a:p>
            <a:pPr>
              <a:buNone/>
            </a:pPr>
            <a:endParaRPr lang="en-IN" b="1" i="1" dirty="0" smtClean="0">
              <a:latin typeface="Calibri" panose="020F0502020204030204" pitchFamily="34" charset="0"/>
              <a:ea typeface="Calibri" panose="020F0502020204030204" pitchFamily="34" charset="0"/>
              <a:cs typeface="Kalinga" panose="020B0502040204020203" pitchFamily="34" charset="0"/>
            </a:endParaRPr>
          </a:p>
        </p:txBody>
      </p:sp>
      <p:sp>
        <p:nvSpPr>
          <p:cNvPr id="5" name="Rectangle 4"/>
          <p:cNvSpPr/>
          <p:nvPr/>
        </p:nvSpPr>
        <p:spPr>
          <a:xfrm>
            <a:off x="539552" y="1340768"/>
            <a:ext cx="4499992" cy="2139047"/>
          </a:xfrm>
          <a:prstGeom prst="rect">
            <a:avLst/>
          </a:prstGeom>
        </p:spPr>
        <p:txBody>
          <a:bodyPr wrap="square">
            <a:spAutoFit/>
          </a:bodyPr>
          <a:lstStyle/>
          <a:p>
            <a:pPr>
              <a:buNone/>
            </a:pPr>
            <a:endParaRPr lang="en-IN" dirty="0" smtClean="0">
              <a:solidFill>
                <a:srgbClr val="FF0000"/>
              </a:solidFill>
            </a:endParaRPr>
          </a:p>
          <a:p>
            <a:pPr marL="265176" indent="-265176">
              <a:spcBef>
                <a:spcPts val="250"/>
              </a:spcBef>
              <a:buClr>
                <a:schemeClr val="accent1"/>
              </a:buClr>
              <a:buSzPct val="80000"/>
            </a:pPr>
            <a:r>
              <a:rPr lang="en-IN" sz="2800" i="1" dirty="0"/>
              <a:t>KNeighborsRegressor</a:t>
            </a:r>
          </a:p>
          <a:p>
            <a:pPr marL="265176" indent="-265176">
              <a:spcBef>
                <a:spcPts val="250"/>
              </a:spcBef>
              <a:buClr>
                <a:schemeClr val="accent1"/>
              </a:buClr>
              <a:buSzPct val="80000"/>
            </a:pPr>
            <a:r>
              <a:rPr lang="en-IN" sz="2800" i="1" dirty="0" smtClean="0">
                <a:solidFill>
                  <a:srgbClr val="FF0000"/>
                </a:solidFill>
              </a:rPr>
              <a:t>Training </a:t>
            </a:r>
            <a:r>
              <a:rPr lang="en-IN" sz="2800" i="1" dirty="0" err="1">
                <a:solidFill>
                  <a:srgbClr val="002060"/>
                </a:solidFill>
              </a:rPr>
              <a:t>vs</a:t>
            </a:r>
            <a:r>
              <a:rPr lang="en-IN" sz="2800" i="1" dirty="0">
                <a:solidFill>
                  <a:srgbClr val="FF0000"/>
                </a:solidFill>
              </a:rPr>
              <a:t> </a:t>
            </a:r>
            <a:r>
              <a:rPr lang="en-IN" sz="2800" i="1" dirty="0">
                <a:solidFill>
                  <a:srgbClr val="00B050"/>
                </a:solidFill>
              </a:rPr>
              <a:t>Testing</a:t>
            </a:r>
          </a:p>
          <a:p>
            <a:pPr>
              <a:buNone/>
            </a:pPr>
            <a:endParaRPr lang="en-IN" dirty="0">
              <a:solidFill>
                <a:schemeClr val="accent4"/>
              </a:solidFill>
            </a:endParaRPr>
          </a:p>
          <a:p>
            <a:pPr>
              <a:buNone/>
            </a:pPr>
            <a:endParaRPr lang="en-IN" dirty="0" smtClean="0">
              <a:solidFill>
                <a:schemeClr val="accent4"/>
              </a:solidFill>
            </a:endParaRPr>
          </a:p>
          <a:p>
            <a:pPr>
              <a:buNone/>
            </a:pPr>
            <a:endParaRPr lang="en-US" dirty="0"/>
          </a:p>
        </p:txBody>
      </p:sp>
      <p:pic>
        <p:nvPicPr>
          <p:cNvPr id="6" name="Picture 5">
            <a:extLst>
              <a:ext uri="{FF2B5EF4-FFF2-40B4-BE49-F238E27FC236}">
                <a16:creationId xmlns:a16="http://schemas.microsoft.com/office/drawing/2014/main" xmlns="" id="{1F039282-BB55-4027-9990-E0923EED3D4B}"/>
              </a:ext>
            </a:extLst>
          </p:cNvPr>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55776" y="3356992"/>
            <a:ext cx="4581150" cy="2546985"/>
          </a:xfrm>
          <a:prstGeom prst="rect">
            <a:avLst/>
          </a:prstGeom>
          <a:noFill/>
          <a:ln>
            <a:solidFill>
              <a:schemeClr val="tx1"/>
            </a:solidFill>
          </a:ln>
        </p:spPr>
      </p:pic>
      <p:pic>
        <p:nvPicPr>
          <p:cNvPr id="7" name="Picture 6">
            <a:extLst>
              <a:ext uri="{FF2B5EF4-FFF2-40B4-BE49-F238E27FC236}">
                <a16:creationId xmlns:a16="http://schemas.microsoft.com/office/drawing/2014/main" xmlns="" id="{3297D395-EE9E-4BB9-8233-56D6245DA176}"/>
              </a:ext>
            </a:extLst>
          </p:cNvPr>
          <p:cNvPicPr>
            <a:picLocks noChangeAspect="1"/>
          </p:cNvPicPr>
          <p:nvPr/>
        </p:nvPicPr>
        <p:blipFill>
          <a:blip r:embed="rId3" cstate="print"/>
          <a:stretch>
            <a:fillRect/>
          </a:stretch>
        </p:blipFill>
        <p:spPr>
          <a:xfrm>
            <a:off x="539552" y="548680"/>
            <a:ext cx="1790843" cy="8743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222</TotalTime>
  <Words>357</Words>
  <Application>Microsoft Office PowerPoint</Application>
  <PresentationFormat>On-screen Show (4:3)</PresentationFormat>
  <Paragraphs>83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Aspect</vt:lpstr>
      <vt:lpstr>HOUSING PRICE PREDICTION</vt:lpstr>
      <vt:lpstr> Introduction  Analytic Problem farming  Model Development / Evaluation   Conclusion </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23</cp:revision>
  <dcterms:created xsi:type="dcterms:W3CDTF">2021-06-10T14:57:43Z</dcterms:created>
  <dcterms:modified xsi:type="dcterms:W3CDTF">2021-06-10T18:40:06Z</dcterms:modified>
</cp:coreProperties>
</file>