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3099-0035-48B9-A19B-9BDDE7B2A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DFE76-0B82-419B-B333-2A4630C56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C454-47CD-45F5-A5A7-3572FF6A1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7C3508-F4DD-410F-B30C-4F20C785231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8DD7EC8-A705-47F0-97F2-E07113F2D73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graphics98/042398b.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vs. Bitmap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V104.03</a:t>
            </a:r>
          </a:p>
          <a:p>
            <a:pPr eaLnBrk="1" hangingPunct="1"/>
            <a:r>
              <a:rPr lang="en-US" dirty="0" smtClean="0"/>
              <a:t>Obtained from a summer workshop in Guildford County July, 2014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672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8392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Common Rules for Vector Images</a:t>
            </a:r>
          </a:p>
        </p:txBody>
      </p:sp>
      <p:pic>
        <p:nvPicPr>
          <p:cNvPr id="10250" name="Picture 10" descr="coreldraw10_doo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2" y="5125316"/>
            <a:ext cx="1371600" cy="1704975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4388759"/>
              </p:ext>
            </p:extLst>
          </p:nvPr>
        </p:nvGraphicFramePr>
        <p:xfrm>
          <a:off x="6019800" y="1302327"/>
          <a:ext cx="29083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orelPhotoPaint.Image.10" r:id="rId4" imgW="2907552" imgH="1993227" progId="CorelPhotoPaint.Image.10">
                  <p:embed/>
                </p:oleObj>
              </mc:Choice>
              <mc:Fallback>
                <p:oleObj name="CorelPhotoPaint.Image.10" r:id="rId4" imgW="2907552" imgH="1993227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547" t="22018" r="11320"/>
                      <a:stretch>
                        <a:fillRect/>
                      </a:stretch>
                    </p:blipFill>
                    <p:spPr bwMode="auto">
                      <a:xfrm>
                        <a:off x="6019800" y="1302327"/>
                        <a:ext cx="2908300" cy="1993900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1295400"/>
            <a:ext cx="4876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>
              <a:spcBef>
                <a:spcPct val="50000"/>
              </a:spcBef>
              <a:buFontTx/>
              <a:buChar char="•"/>
              <a:defRPr/>
            </a:pPr>
            <a:r>
              <a:rPr lang="en-US" sz="2200" dirty="0"/>
              <a:t>A common rule for vector images is to save the image in </a:t>
            </a:r>
            <a:r>
              <a:rPr lang="en-US" sz="2200" b="1" dirty="0">
                <a:solidFill>
                  <a:schemeClr val="accent1"/>
                </a:solidFill>
              </a:rPr>
              <a:t>its native format </a:t>
            </a:r>
            <a:r>
              <a:rPr lang="en-US" sz="2200" dirty="0"/>
              <a:t>in the software program being used first, and then </a:t>
            </a:r>
            <a:r>
              <a:rPr lang="en-US" sz="2200" b="1" dirty="0">
                <a:solidFill>
                  <a:schemeClr val="accent1"/>
                </a:solidFill>
              </a:rPr>
              <a:t>convert</a:t>
            </a:r>
            <a:r>
              <a:rPr lang="en-US" sz="2200" dirty="0"/>
              <a:t> the image into other desired formats.</a:t>
            </a:r>
          </a:p>
          <a:p>
            <a:pPr marL="1139825" lvl="1" indent="-338138">
              <a:spcBef>
                <a:spcPct val="50000"/>
              </a:spcBef>
              <a:buFontTx/>
              <a:buChar char="•"/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native format for Corel Draw is .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cdr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39825" lvl="1" indent="-338138">
              <a:spcBef>
                <a:spcPct val="50000"/>
              </a:spcBef>
              <a:buFontTx/>
              <a:buChar char="•"/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native format for Adobe Illustrator is .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ai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39825" lvl="1" indent="-338138">
              <a:spcBef>
                <a:spcPct val="50000"/>
              </a:spcBef>
              <a:buFontTx/>
              <a:buChar char="•"/>
              <a:defRPr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Photoshop = .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psd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paint =  .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cpt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6617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Bitmap Images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6800" cy="4530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200" dirty="0" smtClean="0"/>
              <a:t>Bitmap images (also called </a:t>
            </a:r>
            <a:r>
              <a:rPr lang="en-US" sz="2200" b="1" dirty="0" smtClean="0">
                <a:solidFill>
                  <a:schemeClr val="accent1"/>
                </a:solidFill>
              </a:rPr>
              <a:t>raster images) are made with pixels (picture element), which look like rectangles. </a:t>
            </a:r>
          </a:p>
          <a:p>
            <a:pPr eaLnBrk="1" hangingPunct="1"/>
            <a:r>
              <a:rPr lang="en-US" sz="2200" dirty="0" smtClean="0"/>
              <a:t>A pixel is the smallest display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 smtClean="0"/>
              <a:t>	element that makes up the images seen on televisions and computer monitors.</a:t>
            </a:r>
            <a:endParaRPr lang="en-US" sz="22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200" b="1" dirty="0" smtClean="0">
                <a:solidFill>
                  <a:schemeClr val="accent1"/>
                </a:solidFill>
              </a:rPr>
              <a:t>All the pixels, when combined for visual images</a:t>
            </a:r>
            <a:r>
              <a:rPr lang="en-US" sz="2200" dirty="0" smtClean="0">
                <a:solidFill>
                  <a:schemeClr val="bg2"/>
                </a:solidFill>
              </a:rPr>
              <a:t>,</a:t>
            </a:r>
            <a:r>
              <a:rPr lang="en-US" sz="2200" dirty="0" smtClean="0"/>
              <a:t> are called continuous tone images (</a:t>
            </a:r>
            <a:r>
              <a:rPr lang="en-US" sz="2200" dirty="0" err="1" smtClean="0"/>
              <a:t>contones</a:t>
            </a:r>
            <a:r>
              <a:rPr lang="en-US" sz="2200" dirty="0" smtClean="0"/>
              <a:t>).  A digital image (photograph or movie is a </a:t>
            </a:r>
            <a:r>
              <a:rPr lang="en-US" sz="2200" dirty="0" err="1" smtClean="0"/>
              <a:t>Contone</a:t>
            </a:r>
            <a:r>
              <a:rPr lang="en-US" sz="2200" dirty="0" smtClean="0"/>
              <a:t>. </a:t>
            </a:r>
          </a:p>
        </p:txBody>
      </p:sp>
      <p:pic>
        <p:nvPicPr>
          <p:cNvPr id="11269" name="Picture 5" descr="formatbitmap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19700" y="1808956"/>
            <a:ext cx="2895600" cy="1771650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1272" name="Picture 8" descr="bitma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5715000" y="4150519"/>
            <a:ext cx="1905000" cy="1771650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251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Bitmap Images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7924800" cy="4530725"/>
          </a:xfrm>
        </p:spPr>
        <p:txBody>
          <a:bodyPr/>
          <a:lstStyle/>
          <a:p>
            <a:pPr eaLnBrk="1" hangingPunct="1"/>
            <a:r>
              <a:rPr lang="en-US" sz="2200" dirty="0" smtClean="0"/>
              <a:t>Resolution is the </a:t>
            </a:r>
            <a:r>
              <a:rPr lang="en-US" sz="2200" b="1" dirty="0" smtClean="0">
                <a:solidFill>
                  <a:schemeClr val="accent1"/>
                </a:solidFill>
              </a:rPr>
              <a:t>number of pixels in an image </a:t>
            </a:r>
            <a:r>
              <a:rPr lang="en-US" sz="2200" dirty="0" smtClean="0"/>
              <a:t>and is referred to as dpi or dots per inch. Resolution is based on the number of pixels in an image, which is determined, by </a:t>
            </a:r>
            <a:r>
              <a:rPr lang="en-US" sz="2200" b="1" dirty="0" smtClean="0">
                <a:solidFill>
                  <a:schemeClr val="accent1"/>
                </a:solidFill>
              </a:rPr>
              <a:t>its width and height of the pixels.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 smtClean="0"/>
              <a:t>	Example: Image size = </a:t>
            </a:r>
            <a:r>
              <a:rPr lang="en-US" sz="2200" b="1" dirty="0" smtClean="0">
                <a:solidFill>
                  <a:schemeClr val="accent1"/>
                </a:solidFill>
              </a:rPr>
              <a:t>width in pixels x </a:t>
            </a:r>
            <a:r>
              <a:rPr lang="en-US" sz="2200" b="1" dirty="0" smtClean="0">
                <a:solidFill>
                  <a:schemeClr val="accent1"/>
                </a:solidFill>
              </a:rPr>
              <a:t>height </a:t>
            </a:r>
            <a:r>
              <a:rPr lang="en-US" sz="2200" b="1" dirty="0" smtClean="0">
                <a:solidFill>
                  <a:schemeClr val="accent1"/>
                </a:solidFill>
              </a:rPr>
              <a:t>in pixels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	</a:t>
            </a:r>
          </a:p>
          <a:p>
            <a:pPr eaLnBrk="1" hangingPunct="1"/>
            <a:r>
              <a:rPr lang="en-US" sz="2200" dirty="0" smtClean="0"/>
              <a:t>Bitmap images are resolution dependent, and this must be taken into consideration when producing images of different size and quality.</a:t>
            </a:r>
          </a:p>
          <a:p>
            <a:pPr eaLnBrk="1" hangingPunct="1"/>
            <a:endParaRPr lang="en-US" sz="2200" dirty="0" smtClean="0"/>
          </a:p>
        </p:txBody>
      </p:sp>
      <p:grpSp>
        <p:nvGrpSpPr>
          <p:cNvPr id="17412" name="Group 17"/>
          <p:cNvGrpSpPr>
            <a:grpSpLocks/>
          </p:cNvGrpSpPr>
          <p:nvPr/>
        </p:nvGrpSpPr>
        <p:grpSpPr bwMode="auto">
          <a:xfrm>
            <a:off x="7010400" y="4114800"/>
            <a:ext cx="1371600" cy="2057400"/>
            <a:chOff x="960" y="3072"/>
            <a:chExt cx="1920" cy="864"/>
          </a:xfrm>
        </p:grpSpPr>
        <p:pic>
          <p:nvPicPr>
            <p:cNvPr id="12299" name="Picture 11" descr="pixel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0" y="3072"/>
              <a:ext cx="864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591" y="3264"/>
              <a:ext cx="289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15" name="Line 15"/>
            <p:cNvSpPr>
              <a:spLocks noChangeShapeType="1"/>
            </p:cNvSpPr>
            <p:nvPr/>
          </p:nvSpPr>
          <p:spPr bwMode="auto">
            <a:xfrm flipH="1">
              <a:off x="1728" y="3264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16"/>
            <p:cNvSpPr>
              <a:spLocks noChangeShapeType="1"/>
            </p:cNvSpPr>
            <p:nvPr/>
          </p:nvSpPr>
          <p:spPr bwMode="auto">
            <a:xfrm flipH="1" flipV="1">
              <a:off x="1728" y="340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752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Advantages of Bitmap Images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Bitmap images are </a:t>
            </a:r>
            <a:r>
              <a:rPr lang="en-US" sz="2200" b="1" dirty="0" smtClean="0">
                <a:solidFill>
                  <a:schemeClr val="accent1"/>
                </a:solidFill>
              </a:rPr>
              <a:t>easily converted</a:t>
            </a:r>
            <a:r>
              <a:rPr lang="en-US" sz="2200" dirty="0" smtClean="0"/>
              <a:t> to different formats.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Bitmap images are </a:t>
            </a:r>
            <a:r>
              <a:rPr lang="en-US" sz="2200" b="1" dirty="0" smtClean="0">
                <a:solidFill>
                  <a:schemeClr val="accent1"/>
                </a:solidFill>
              </a:rPr>
              <a:t>easier to import </a:t>
            </a:r>
            <a:r>
              <a:rPr lang="en-US" sz="2200" dirty="0" smtClean="0"/>
              <a:t>into different software applications.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Bitmap images produce a </a:t>
            </a:r>
            <a:r>
              <a:rPr lang="en-US" sz="2200" b="1" dirty="0" smtClean="0">
                <a:solidFill>
                  <a:schemeClr val="accent1"/>
                </a:solidFill>
              </a:rPr>
              <a:t>variety of continuous </a:t>
            </a:r>
            <a:r>
              <a:rPr lang="en-US" sz="2200" dirty="0" smtClean="0"/>
              <a:t>tone images.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Bitmap images are</a:t>
            </a:r>
            <a:r>
              <a:rPr lang="en-US" sz="2200" dirty="0" smtClean="0">
                <a:solidFill>
                  <a:schemeClr val="bg2"/>
                </a:solidFill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</a:rPr>
              <a:t>better suited </a:t>
            </a:r>
            <a:r>
              <a:rPr lang="en-US" sz="2200" dirty="0" smtClean="0"/>
              <a:t>for most high quality renderings and web page graphics.</a:t>
            </a:r>
          </a:p>
        </p:txBody>
      </p:sp>
      <p:pic>
        <p:nvPicPr>
          <p:cNvPr id="13317" name="Picture 5" descr="CPT%20Camps%20Bay%20beach%20with%20Twelve%20Apostles%20mountains%20in%20the%20morning%20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1752600"/>
            <a:ext cx="3124200" cy="2027238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aphicFrame>
        <p:nvGraphicFramePr>
          <p:cNvPr id="5122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4343400"/>
          <a:ext cx="25146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orelPhotoPaint.Image.10" r:id="rId4" imgW="7492063" imgH="6298413" progId="CorelPhotoPaint.Image.10">
                  <p:embed/>
                </p:oleObj>
              </mc:Choice>
              <mc:Fallback>
                <p:oleObj name="CorelPhotoPaint.Image.10" r:id="rId4" imgW="7492063" imgH="6298413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43400"/>
                        <a:ext cx="2514600" cy="2114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565458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2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6106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Disadvantages of Bitmap Images.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48200" cy="4530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200" dirty="0" smtClean="0"/>
              <a:t>Bitmap images produce </a:t>
            </a:r>
            <a:r>
              <a:rPr lang="en-US" sz="2200" b="1" dirty="0" smtClean="0">
                <a:solidFill>
                  <a:schemeClr val="accent1"/>
                </a:solidFill>
              </a:rPr>
              <a:t>larger files sizes.</a:t>
            </a:r>
          </a:p>
          <a:p>
            <a:pPr eaLnBrk="1" hangingPunct="1"/>
            <a:r>
              <a:rPr lang="en-US" sz="2200" dirty="0" smtClean="0"/>
              <a:t>Bitmap images have </a:t>
            </a:r>
            <a:r>
              <a:rPr lang="en-US" sz="2200" b="1" dirty="0" smtClean="0">
                <a:solidFill>
                  <a:schemeClr val="accent1"/>
                </a:solidFill>
              </a:rPr>
              <a:t>restrictions </a:t>
            </a:r>
            <a:r>
              <a:rPr lang="en-US" sz="2200" dirty="0" smtClean="0"/>
              <a:t>in regards to alterations and modifications such as scale, image distortion, and format conversion.</a:t>
            </a:r>
          </a:p>
          <a:p>
            <a:pPr eaLnBrk="1" hangingPunct="1"/>
            <a:r>
              <a:rPr lang="en-US" sz="2200" dirty="0" smtClean="0"/>
              <a:t>There is a common appearance </a:t>
            </a:r>
            <a:r>
              <a:rPr lang="en-US" sz="2200" b="1" dirty="0" smtClean="0">
                <a:solidFill>
                  <a:schemeClr val="accent1"/>
                </a:solidFill>
              </a:rPr>
              <a:t>of blocked or jagged edges </a:t>
            </a:r>
            <a:r>
              <a:rPr lang="en-US" sz="2200" dirty="0" smtClean="0"/>
              <a:t>and blurriness in the image, which must be compensated for with sharpness filters.</a:t>
            </a:r>
          </a:p>
        </p:txBody>
      </p:sp>
      <p:pic>
        <p:nvPicPr>
          <p:cNvPr id="14342" name="Picture 6" descr="grafx2setup_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676400"/>
            <a:ext cx="3048000" cy="2286000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4340" name="Picture 4" descr="../graphics98/042398b.gif"/>
          <p:cNvPicPr>
            <a:picLocks noChangeAspect="1" noChangeArrowheads="1"/>
          </p:cNvPicPr>
          <p:nvPr/>
        </p:nvPicPr>
        <p:blipFill>
          <a:blip r:embed="rId3" r:link="rId4"/>
          <a:srcRect l="348" t="76964" r="81648"/>
          <a:stretch>
            <a:fillRect/>
          </a:stretch>
        </p:blipFill>
        <p:spPr bwMode="auto">
          <a:xfrm>
            <a:off x="5715000" y="4581525"/>
            <a:ext cx="1676400" cy="1919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63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0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8839200" cy="1139825"/>
          </a:xfrm>
          <a:noFill/>
        </p:spPr>
        <p:txBody>
          <a:bodyPr anchor="ctr" anchorCtr="1">
            <a:normAutofit fontScale="90000"/>
          </a:bodyPr>
          <a:lstStyle/>
          <a:p>
            <a:pPr eaLnBrk="1" hangingPunct="1"/>
            <a:r>
              <a:rPr lang="en-US" smtClean="0"/>
              <a:t>Disadvantages of Bitmap Images. 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chemeClr val="accent1"/>
                </a:solidFill>
              </a:rPr>
              <a:t>Substantial memory </a:t>
            </a:r>
            <a:r>
              <a:rPr lang="en-US" sz="2200" dirty="0" smtClean="0"/>
              <a:t>is required to work with bitmap images.</a:t>
            </a:r>
          </a:p>
          <a:p>
            <a:pPr eaLnBrk="1" hangingPunct="1"/>
            <a:r>
              <a:rPr lang="en-US" sz="2200" dirty="0" smtClean="0"/>
              <a:t>When bitmap images are enlarged, </a:t>
            </a:r>
            <a:r>
              <a:rPr lang="en-US" sz="2200" b="1" dirty="0" smtClean="0">
                <a:solidFill>
                  <a:schemeClr val="accent1"/>
                </a:solidFill>
              </a:rPr>
              <a:t>jagged, stair-stepped edges </a:t>
            </a:r>
            <a:r>
              <a:rPr lang="en-US" sz="2200" dirty="0" smtClean="0"/>
              <a:t>called </a:t>
            </a:r>
            <a:r>
              <a:rPr lang="en-US" sz="2200" i="1" dirty="0" smtClean="0"/>
              <a:t>aliasing</a:t>
            </a:r>
            <a:r>
              <a:rPr lang="en-US" sz="2200" dirty="0" smtClean="0"/>
              <a:t> appear.  </a:t>
            </a:r>
          </a:p>
          <a:p>
            <a:pPr eaLnBrk="1" hangingPunct="1"/>
            <a:r>
              <a:rPr lang="en-US" sz="2200" i="1" dirty="0" smtClean="0"/>
              <a:t>Anti-aliasing</a:t>
            </a:r>
            <a:r>
              <a:rPr lang="en-US" sz="2200" dirty="0" smtClean="0"/>
              <a:t> is available in some programs to </a:t>
            </a:r>
            <a:r>
              <a:rPr lang="en-US" sz="2200" b="1" dirty="0" smtClean="0">
                <a:solidFill>
                  <a:schemeClr val="accent1"/>
                </a:solidFill>
              </a:rPr>
              <a:t>help smooth jagged edges.</a:t>
            </a:r>
          </a:p>
        </p:txBody>
      </p:sp>
      <p:pic>
        <p:nvPicPr>
          <p:cNvPr id="21517" name="Picture 13" descr="pixie_8_antialia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581400" y="5410200"/>
            <a:ext cx="1038225" cy="1152525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1512" name="Picture 8" descr="aliasing_vs_anti-aliasing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257800" y="3429000"/>
            <a:ext cx="2736850" cy="2189163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1520" name="Picture 16" descr="pixie_8_bitma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981200"/>
            <a:ext cx="1038225" cy="115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9462" name="Line 17"/>
          <p:cNvSpPr>
            <a:spLocks noChangeShapeType="1"/>
          </p:cNvSpPr>
          <p:nvPr/>
        </p:nvSpPr>
        <p:spPr bwMode="auto">
          <a:xfrm flipV="1">
            <a:off x="6400800" y="2895600"/>
            <a:ext cx="76200" cy="1219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18"/>
          <p:cNvSpPr>
            <a:spLocks noChangeShapeType="1"/>
          </p:cNvSpPr>
          <p:nvPr/>
        </p:nvSpPr>
        <p:spPr bwMode="auto">
          <a:xfrm flipH="1">
            <a:off x="4648200" y="5562600"/>
            <a:ext cx="1143000" cy="304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 Basic Types of Bitmap Images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b="1" smtClean="0"/>
              <a:t>Black and white images</a:t>
            </a:r>
            <a:r>
              <a:rPr lang="en-US" sz="2200" smtClean="0"/>
              <a:t> called line art are simple 1-bit images.</a:t>
            </a:r>
          </a:p>
          <a:p>
            <a:pPr eaLnBrk="1" hangingPunct="1"/>
            <a:r>
              <a:rPr lang="en-US" sz="2200" b="1" smtClean="0"/>
              <a:t>Grayscale images</a:t>
            </a:r>
            <a:r>
              <a:rPr lang="en-US" sz="2200" smtClean="0"/>
              <a:t> contain various shades of gray as well as black and white.</a:t>
            </a:r>
          </a:p>
          <a:p>
            <a:pPr eaLnBrk="1" hangingPunct="1"/>
            <a:endParaRPr lang="en-US" sz="2200" smtClean="0"/>
          </a:p>
        </p:txBody>
      </p:sp>
      <p:pic>
        <p:nvPicPr>
          <p:cNvPr id="15365" name="Picture 5" descr="OLNEY-BLACK%20&amp;%20WHI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447800"/>
            <a:ext cx="2590800" cy="2363788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5368" name="Picture 8" descr="project%202%20cropped%20grayscale%20copy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5030388" y="3941763"/>
            <a:ext cx="3274224" cy="2189162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9963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-304800" y="228600"/>
            <a:ext cx="8229600" cy="1139825"/>
          </a:xfrm>
          <a:noFill/>
        </p:spPr>
        <p:txBody>
          <a:bodyPr anchor="ctr" anchorCtr="1">
            <a:normAutofit fontScale="90000"/>
          </a:bodyPr>
          <a:lstStyle/>
          <a:p>
            <a:pPr eaLnBrk="1" hangingPunct="1"/>
            <a:r>
              <a:rPr lang="en-US" smtClean="0"/>
              <a:t> Basic Types of Bitmap Images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b="1" smtClean="0"/>
              <a:t>Full color images</a:t>
            </a:r>
            <a:r>
              <a:rPr lang="en-US" sz="2200" smtClean="0"/>
              <a:t> use color information that can be described using a number of color spaces such as RGB, CMYK or Lab colors.</a:t>
            </a:r>
          </a:p>
        </p:txBody>
      </p:sp>
      <p:pic>
        <p:nvPicPr>
          <p:cNvPr id="112645" name="Picture 5" descr="frogs%20full%20colo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605462" y="1604169"/>
            <a:ext cx="2124075" cy="2181225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12648" name="Picture 8" descr="space_02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5210175" y="3945731"/>
            <a:ext cx="2914650" cy="2181225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9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Color Depth (bit depth)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Color depth refers to the </a:t>
            </a:r>
            <a:r>
              <a:rPr lang="en-US" sz="2400" b="1" dirty="0" smtClean="0">
                <a:solidFill>
                  <a:schemeClr val="accent1"/>
                </a:solidFill>
              </a:rPr>
              <a:t>number of “colors” available</a:t>
            </a:r>
            <a:r>
              <a:rPr lang="en-US" sz="2400" dirty="0" smtClean="0"/>
              <a:t> and/or the amount of computer memory that will be required to store pixel values of an image.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bit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(binary digit) is the smallest unit of information </a:t>
            </a:r>
            <a:r>
              <a:rPr lang="en-US" sz="2400" dirty="0" smtClean="0"/>
              <a:t>used in a computer.  The signal can be on or off, 1 or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higher the bit number, </a:t>
            </a:r>
            <a:r>
              <a:rPr lang="en-US" sz="2400" b="1" dirty="0" smtClean="0">
                <a:solidFill>
                  <a:schemeClr val="accent1"/>
                </a:solidFill>
              </a:rPr>
              <a:t>the more colors you have available</a:t>
            </a:r>
            <a:r>
              <a:rPr lang="en-US" sz="2400" dirty="0" smtClean="0"/>
              <a:t>, but the more computer memory required to store the image. File size should be considered when saving, creating, and scanning an image.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4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Color Depth Settings</a:t>
            </a: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63600" y="2860675"/>
          <a:ext cx="74152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orelPhotoPaint.Image.10" r:id="rId3" imgW="7415873" imgH="2615873" progId="CorelPhotoPaint.Image.10">
                  <p:embed/>
                </p:oleObj>
              </mc:Choice>
              <mc:Fallback>
                <p:oleObj name="CorelPhotoPaint.Image.10" r:id="rId3" imgW="7415873" imgH="2615873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860675"/>
                        <a:ext cx="74152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100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100763" y="2819400"/>
            <a:ext cx="2509837" cy="2706688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565458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Images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48200" cy="4530725"/>
          </a:xfrm>
        </p:spPr>
        <p:txBody>
          <a:bodyPr/>
          <a:lstStyle/>
          <a:p>
            <a:pPr marL="465138" indent="-465138" eaLnBrk="1" hangingPunct="1"/>
            <a:r>
              <a:rPr lang="en-US" sz="2200" dirty="0" smtClean="0"/>
              <a:t>Vector images (also called </a:t>
            </a:r>
            <a:r>
              <a:rPr lang="en-US" sz="2200" b="1" dirty="0" smtClean="0">
                <a:solidFill>
                  <a:schemeClr val="accent1"/>
                </a:solidFill>
              </a:rPr>
              <a:t>outline</a:t>
            </a:r>
            <a:r>
              <a:rPr lang="en-US" sz="2200" dirty="0" smtClean="0"/>
              <a:t> images) are </a:t>
            </a:r>
            <a:r>
              <a:rPr lang="en-US" sz="2200" b="1" dirty="0" smtClean="0">
                <a:solidFill>
                  <a:schemeClr val="accent1"/>
                </a:solidFill>
              </a:rPr>
              <a:t>images made with lines, text, and shapes.</a:t>
            </a:r>
            <a:r>
              <a:rPr lang="en-US" sz="2200" dirty="0" smtClean="0"/>
              <a:t> </a:t>
            </a:r>
            <a:r>
              <a:rPr lang="en-US" sz="2200" dirty="0" smtClean="0"/>
              <a:t>Text </a:t>
            </a:r>
            <a:r>
              <a:rPr lang="en-US" sz="2200" dirty="0" smtClean="0"/>
              <a:t>type is considered to be vector because it is composed of lines and curves.</a:t>
            </a:r>
            <a:r>
              <a:rPr lang="en-US" sz="2400" dirty="0" smtClean="0"/>
              <a:t> </a:t>
            </a:r>
          </a:p>
        </p:txBody>
      </p:sp>
      <p:pic>
        <p:nvPicPr>
          <p:cNvPr id="10245" name="Picture 6" descr="vec2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2057400"/>
            <a:ext cx="2524125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107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Image Resolution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300" i="1" dirty="0" smtClean="0"/>
              <a:t>Image </a:t>
            </a:r>
            <a:r>
              <a:rPr lang="en-US" sz="2300" dirty="0" smtClean="0"/>
              <a:t>resolution</a:t>
            </a:r>
            <a:r>
              <a:rPr lang="en-US" sz="2300" dirty="0" smtClean="0">
                <a:solidFill>
                  <a:schemeClr val="bg2"/>
                </a:solidFill>
              </a:rPr>
              <a:t> </a:t>
            </a:r>
            <a:r>
              <a:rPr lang="en-US" sz="2300" b="1" dirty="0" smtClean="0">
                <a:solidFill>
                  <a:schemeClr val="accent1"/>
                </a:solidFill>
              </a:rPr>
              <a:t>is how sharp or clear an image is</a:t>
            </a:r>
            <a:r>
              <a:rPr lang="en-US" sz="2300" dirty="0" smtClean="0">
                <a:solidFill>
                  <a:schemeClr val="bg2"/>
                </a:solidFill>
              </a:rPr>
              <a:t>.</a:t>
            </a:r>
            <a:endParaRPr lang="en-US" sz="2300" dirty="0" smtClean="0"/>
          </a:p>
          <a:p>
            <a:pPr eaLnBrk="1" hangingPunct="1">
              <a:lnSpc>
                <a:spcPct val="80000"/>
              </a:lnSpc>
            </a:pPr>
            <a:r>
              <a:rPr lang="en-US" sz="2300" b="1" dirty="0" smtClean="0">
                <a:solidFill>
                  <a:schemeClr val="accent1"/>
                </a:solidFill>
              </a:rPr>
              <a:t>Multiply the number of pixels across by the number of pixels up and down to find the total number on your screen.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i="1" dirty="0" smtClean="0"/>
              <a:t>Pixels</a:t>
            </a:r>
            <a:r>
              <a:rPr lang="en-US" sz="2300" dirty="0" smtClean="0"/>
              <a:t> are </a:t>
            </a:r>
            <a:r>
              <a:rPr lang="en-US" sz="2300" b="1" dirty="0" smtClean="0">
                <a:solidFill>
                  <a:schemeClr val="accent1"/>
                </a:solidFill>
              </a:rPr>
              <a:t>picture elements or the dots on the monitor.</a:t>
            </a:r>
            <a:r>
              <a:rPr lang="en-US" sz="2300" dirty="0" smtClean="0"/>
              <a:t>  Your monitor is set to a certain number of pixels and the pixels are a fixed size.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/>
              <a:t>The more pixels that you have, the greater the memory needed to handle the display.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/>
              <a:t>Image resolution is measured in dots per inch (dpi) for printing and pixels per inch (ppi) for monitor displays.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dirty="0" smtClean="0"/>
          </a:p>
        </p:txBody>
      </p:sp>
      <p:pic>
        <p:nvPicPr>
          <p:cNvPr id="23556" name="Picture 5" descr="itreb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381000"/>
            <a:ext cx="809625" cy="1905000"/>
          </a:xfrm>
          <a:noFill/>
        </p:spPr>
      </p:pic>
    </p:spTree>
    <p:extLst>
      <p:ext uri="{BB962C8B-B14F-4D97-AF65-F5344CB8AC3E}">
        <p14:creationId xmlns:p14="http://schemas.microsoft.com/office/powerpoint/2010/main" val="205340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-1524000" y="228600"/>
            <a:ext cx="8229600" cy="1139825"/>
          </a:xfrm>
          <a:noFill/>
        </p:spPr>
        <p:txBody>
          <a:bodyPr anchor="ctr" anchorCtr="1"/>
          <a:lstStyle/>
          <a:p>
            <a:pPr eaLnBrk="1" hangingPunct="1"/>
            <a:r>
              <a:rPr lang="en-US" smtClean="0"/>
              <a:t>Image Resolution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00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 pixels per inch of a screen image translate </a:t>
            </a:r>
            <a:r>
              <a:rPr lang="en-US" sz="2200" b="1" dirty="0" smtClean="0">
                <a:solidFill>
                  <a:schemeClr val="accent1"/>
                </a:solidFill>
              </a:rPr>
              <a:t>directly</a:t>
            </a:r>
            <a:r>
              <a:rPr lang="en-US" sz="2200" dirty="0" smtClean="0"/>
              <a:t> into dots per inch on a printer.  A 72-ppi image that would look fine on a monitor would look fuzzy when printed at 72 dpi. 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important to scan images to match the proposed output </a:t>
            </a:r>
            <a:r>
              <a:rPr lang="en-US" sz="2200" b="1" dirty="0" smtClean="0">
                <a:solidFill>
                  <a:schemeClr val="accent1"/>
                </a:solidFill>
              </a:rPr>
              <a:t>for the best image quality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For example, an image that is to be printed should be scanned at a minimum of 300 dpi.  </a:t>
            </a:r>
            <a:endParaRPr lang="en-US" sz="2000" dirty="0" smtClean="0"/>
          </a:p>
        </p:txBody>
      </p:sp>
      <p:pic>
        <p:nvPicPr>
          <p:cNvPr id="24580" name="Picture 6" descr="scanne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1371600"/>
            <a:ext cx="1905000" cy="1905000"/>
          </a:xfrm>
          <a:noFill/>
        </p:spPr>
      </p:pic>
      <p:pic>
        <p:nvPicPr>
          <p:cNvPr id="24585" name="Picture 9" descr="fall0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638800" y="4800600"/>
            <a:ext cx="1258888" cy="1655763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5181600"/>
            <a:ext cx="15240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7162800" y="3048000"/>
            <a:ext cx="609600" cy="2057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4"/>
          <p:cNvSpPr>
            <a:spLocks noChangeShapeType="1"/>
          </p:cNvSpPr>
          <p:nvPr/>
        </p:nvSpPr>
        <p:spPr bwMode="auto">
          <a:xfrm flipH="1">
            <a:off x="6172200" y="2971800"/>
            <a:ext cx="762000" cy="1752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6248400" y="4419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300 dpi</a:t>
            </a: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7696200" y="4572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72 dpi</a:t>
            </a:r>
          </a:p>
        </p:txBody>
      </p:sp>
    </p:spTree>
    <p:extLst>
      <p:ext uri="{BB962C8B-B14F-4D97-AF65-F5344CB8AC3E}">
        <p14:creationId xmlns:p14="http://schemas.microsoft.com/office/powerpoint/2010/main" val="2491836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-1600200" y="228600"/>
            <a:ext cx="8229600" cy="1139825"/>
          </a:xfrm>
          <a:noFill/>
        </p:spPr>
        <p:txBody>
          <a:bodyPr anchor="ctr" anchorCtr="1"/>
          <a:lstStyle/>
          <a:p>
            <a:pPr eaLnBrk="1" hangingPunct="1"/>
            <a:r>
              <a:rPr lang="en-US" smtClean="0"/>
              <a:t>Image resolution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38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Resolution refers to image quality and sharpness.  The higher the resolution, the larger the file size, but the clearer the image.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Images displayed on a </a:t>
            </a:r>
            <a:r>
              <a:rPr lang="en-US" sz="2200" b="1" dirty="0" smtClean="0">
                <a:solidFill>
                  <a:schemeClr val="accent1"/>
                </a:solidFill>
              </a:rPr>
              <a:t>monitor may not correlate with printed output size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  <a:r>
              <a:rPr lang="en-US" sz="2200" dirty="0" smtClean="0"/>
              <a:t>  Usually the printed image will be smaller than the screen image because of the higher printing resolution.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Web images are typically around </a:t>
            </a:r>
            <a:r>
              <a:rPr lang="en-US" sz="2200" b="1" dirty="0" smtClean="0">
                <a:solidFill>
                  <a:schemeClr val="accent1"/>
                </a:solidFill>
              </a:rPr>
              <a:t>72 ppi.  Printed images are generally 300 dpi or greater. Monitor images are approximately 70-100 ppi.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</p:txBody>
      </p:sp>
      <p:pic>
        <p:nvPicPr>
          <p:cNvPr id="25606" name="Picture 6" descr="MCHS%20Computer%20Graphics%200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705600" y="381000"/>
            <a:ext cx="1781175" cy="2057400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565458">
                <a:alpha val="50000"/>
              </a:srgbClr>
            </a:outerShdw>
          </a:effectLst>
        </p:spPr>
      </p:pic>
      <p:graphicFrame>
        <p:nvGraphicFramePr>
          <p:cNvPr id="7170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86647064"/>
              </p:ext>
            </p:extLst>
          </p:nvPr>
        </p:nvGraphicFramePr>
        <p:xfrm>
          <a:off x="6705600" y="2667000"/>
          <a:ext cx="1898650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orelPhotoPaint.Image.10" r:id="rId4" imgW="3854809" imgH="4442831" progId="CorelPhotoPaint.Image.10">
                  <p:embed/>
                </p:oleObj>
              </mc:Choice>
              <mc:Fallback>
                <p:oleObj name="CorelPhotoPaint.Image.10" r:id="rId4" imgW="3854809" imgH="4442831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667000"/>
                        <a:ext cx="1898650" cy="2189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565458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49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Advantages of Vector Images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720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Vector graphics are </a:t>
            </a:r>
            <a:r>
              <a:rPr lang="en-US" sz="2200" b="1" dirty="0" smtClean="0">
                <a:solidFill>
                  <a:schemeClr val="accent1"/>
                </a:solidFill>
              </a:rPr>
              <a:t>resolution independent</a:t>
            </a:r>
            <a:r>
              <a:rPr lang="en-US" sz="2200" dirty="0" smtClean="0"/>
              <a:t>, which means they can be output to the highest quality at any scale.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Vector graphic images normally have much </a:t>
            </a:r>
            <a:r>
              <a:rPr lang="en-US" sz="2200" dirty="0" smtClean="0">
                <a:solidFill>
                  <a:schemeClr val="bg2"/>
                </a:solidFill>
              </a:rPr>
              <a:t>smaller </a:t>
            </a:r>
            <a:r>
              <a:rPr lang="en-US" sz="2200" b="1" dirty="0" smtClean="0">
                <a:solidFill>
                  <a:schemeClr val="accent1"/>
                </a:solidFill>
              </a:rPr>
              <a:t>file sizes </a:t>
            </a:r>
            <a:r>
              <a:rPr lang="en-US" sz="2200" dirty="0" smtClean="0"/>
              <a:t>than raster-based bitmaps.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Changing or transforming the characteristics of a vector object </a:t>
            </a:r>
            <a:r>
              <a:rPr lang="en-US" sz="2200" b="1" dirty="0" smtClean="0">
                <a:solidFill>
                  <a:schemeClr val="accent1"/>
                </a:solidFill>
              </a:rPr>
              <a:t>does not effect or distort </a:t>
            </a:r>
            <a:r>
              <a:rPr lang="en-US" sz="2200" dirty="0" smtClean="0"/>
              <a:t>the object.</a:t>
            </a:r>
          </a:p>
        </p:txBody>
      </p:sp>
      <p:pic>
        <p:nvPicPr>
          <p:cNvPr id="5125" name="Picture 5" descr="vector-selfportra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1752600"/>
            <a:ext cx="2524125" cy="2790825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128" name="Picture 8" descr="p58strok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0" y="4800600"/>
            <a:ext cx="2286000" cy="1652588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171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>
          <a:xfrm>
            <a:off x="-304800" y="304800"/>
            <a:ext cx="8229600" cy="1139825"/>
          </a:xfrm>
          <a:noFill/>
        </p:spPr>
        <p:txBody>
          <a:bodyPr anchor="ctr" anchorCtr="1">
            <a:normAutofit fontScale="90000"/>
          </a:bodyPr>
          <a:lstStyle/>
          <a:p>
            <a:pPr eaLnBrk="1" hangingPunct="1"/>
            <a:r>
              <a:rPr lang="en-US" smtClean="0"/>
              <a:t>Advantages of Vector Images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Vector </a:t>
            </a:r>
            <a:r>
              <a:rPr lang="en-US" sz="2400" b="1" dirty="0" smtClean="0">
                <a:solidFill>
                  <a:schemeClr val="accent1"/>
                </a:solidFill>
              </a:rPr>
              <a:t>images are not limited to rectangular shapes </a:t>
            </a:r>
            <a:r>
              <a:rPr lang="en-US" sz="2400" dirty="0" smtClean="0"/>
              <a:t>like bitmaps.</a:t>
            </a:r>
          </a:p>
          <a:p>
            <a:pPr eaLnBrk="1" hangingPunct="1"/>
            <a:r>
              <a:rPr lang="en-US" sz="2400" dirty="0" smtClean="0"/>
              <a:t>An image can be enlarged or reduced without </a:t>
            </a:r>
            <a:r>
              <a:rPr lang="en-US" sz="2400" dirty="0" smtClean="0">
                <a:solidFill>
                  <a:schemeClr val="bg2"/>
                </a:solidFill>
              </a:rPr>
              <a:t>affecting the </a:t>
            </a:r>
            <a:r>
              <a:rPr lang="en-US" sz="2400" b="1" dirty="0" smtClean="0">
                <a:solidFill>
                  <a:schemeClr val="accent1"/>
                </a:solidFill>
              </a:rPr>
              <a:t>quality</a:t>
            </a:r>
            <a:r>
              <a:rPr lang="en-US" sz="2400" dirty="0" smtClean="0"/>
              <a:t> of the image.</a:t>
            </a:r>
          </a:p>
          <a:p>
            <a:pPr eaLnBrk="1" hangingPunct="1"/>
            <a:r>
              <a:rPr lang="en-US" sz="2400" dirty="0" smtClean="0"/>
              <a:t>There </a:t>
            </a:r>
            <a:r>
              <a:rPr lang="en-US" sz="2400" b="1" dirty="0" smtClean="0">
                <a:solidFill>
                  <a:schemeClr val="accent1"/>
                </a:solidFill>
              </a:rPr>
              <a:t>is no background </a:t>
            </a:r>
            <a:r>
              <a:rPr lang="en-US" sz="2400" dirty="0" smtClean="0"/>
              <a:t>unless it is placed behind the image as a layer</a:t>
            </a: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973638" y="1866900"/>
          <a:ext cx="3386137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3" imgW="3386667" imgH="3996809" progId="CorelDRAW.Graphic.10">
                  <p:embed/>
                </p:oleObj>
              </mc:Choice>
              <mc:Fallback>
                <p:oleObj name="CorelDRAW" r:id="rId3" imgW="3386667" imgH="3996809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866900"/>
                        <a:ext cx="3386137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56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9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8229600" cy="1139825"/>
          </a:xfrm>
          <a:noFill/>
        </p:spPr>
        <p:txBody>
          <a:bodyPr anchor="ctr" anchorCtr="1">
            <a:normAutofit fontScale="90000"/>
          </a:bodyPr>
          <a:lstStyle/>
          <a:p>
            <a:pPr eaLnBrk="1" hangingPunct="1"/>
            <a:r>
              <a:rPr lang="en-US" smtClean="0"/>
              <a:t>Advantages of Vector Images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eaLnBrk="1" hangingPunct="1"/>
            <a:r>
              <a:rPr lang="en-US" sz="2200" dirty="0" smtClean="0"/>
              <a:t>Vector images have the appearance of </a:t>
            </a:r>
            <a:r>
              <a:rPr lang="en-US" sz="2200" dirty="0" smtClean="0">
                <a:solidFill>
                  <a:schemeClr val="accent1"/>
                </a:solidFill>
              </a:rPr>
              <a:t>artistic form such as cartoons.</a:t>
            </a:r>
          </a:p>
          <a:p>
            <a:pPr eaLnBrk="1" hangingPunct="1"/>
            <a:r>
              <a:rPr lang="en-US" sz="2200" dirty="0" smtClean="0"/>
              <a:t>Vector images can be easily </a:t>
            </a:r>
            <a:r>
              <a:rPr lang="en-US" sz="2200" dirty="0" smtClean="0">
                <a:solidFill>
                  <a:schemeClr val="accent1"/>
                </a:solidFill>
              </a:rPr>
              <a:t>converted</a:t>
            </a:r>
            <a:r>
              <a:rPr lang="en-US" sz="2200" dirty="0" smtClean="0"/>
              <a:t> to bitmap images.</a:t>
            </a:r>
          </a:p>
          <a:p>
            <a:pPr eaLnBrk="1" hangingPunct="1"/>
            <a:r>
              <a:rPr lang="en-US" sz="2200" dirty="0" smtClean="0">
                <a:solidFill>
                  <a:schemeClr val="accent1"/>
                </a:solidFill>
              </a:rPr>
              <a:t>Lines and curves </a:t>
            </a:r>
            <a:r>
              <a:rPr lang="en-US" sz="2200" dirty="0" smtClean="0"/>
              <a:t>are easily defined and will always be smooth and retain their continuity.</a:t>
            </a:r>
          </a:p>
          <a:p>
            <a:pPr eaLnBrk="1" hangingPunct="1">
              <a:buFont typeface="Wingdings" pitchFamily="2" charset="2"/>
              <a:buNone/>
            </a:pPr>
            <a:endParaRPr lang="en-US" sz="2200" dirty="0" smtClean="0"/>
          </a:p>
        </p:txBody>
      </p:sp>
      <p:pic>
        <p:nvPicPr>
          <p:cNvPr id="20486" name="Picture 6" descr="vector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057400" y="4497388"/>
            <a:ext cx="4876800" cy="1624012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732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Disadvantages of Vector Images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 main disadvantage is they are </a:t>
            </a:r>
            <a:r>
              <a:rPr lang="en-US" sz="2200" b="1" dirty="0" smtClean="0">
                <a:solidFill>
                  <a:schemeClr val="accent1"/>
                </a:solidFill>
              </a:rPr>
              <a:t>not photorealistic.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Vector images are usually filled with solid or gradient colors </a:t>
            </a:r>
            <a:r>
              <a:rPr lang="en-US" sz="2200" b="1" dirty="0" smtClean="0">
                <a:solidFill>
                  <a:schemeClr val="accent1"/>
                </a:solidFill>
              </a:rPr>
              <a:t>but lack in depth and appearance</a:t>
            </a:r>
            <a:r>
              <a:rPr lang="en-US" sz="2200" dirty="0" smtClean="0"/>
              <a:t> in the values and colors of a true continuous tone image.</a:t>
            </a:r>
          </a:p>
        </p:txBody>
      </p:sp>
      <p:pic>
        <p:nvPicPr>
          <p:cNvPr id="13316" name="Picture 5" descr="Pastequ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765300"/>
            <a:ext cx="2362200" cy="2155825"/>
          </a:xfrm>
          <a:noFill/>
        </p:spPr>
      </p:pic>
      <p:pic>
        <p:nvPicPr>
          <p:cNvPr id="6152" name="Picture 8" descr="webdraw0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257800" y="4343400"/>
            <a:ext cx="2743200" cy="1762125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565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sz="4000" smtClean="0"/>
              <a:t>Creating Vector Images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Vector images are drawn </a:t>
            </a:r>
            <a:r>
              <a:rPr lang="en-US" sz="2200" b="1" dirty="0" smtClean="0">
                <a:solidFill>
                  <a:schemeClr val="accent1"/>
                </a:solidFill>
              </a:rPr>
              <a:t>with basic line tools </a:t>
            </a:r>
            <a:r>
              <a:rPr lang="en-US" sz="2200" dirty="0" smtClean="0"/>
              <a:t>available in most graphic software programs.</a:t>
            </a:r>
          </a:p>
          <a:p>
            <a:pPr lvl="1" eaLnBrk="1" hangingPunct="1"/>
            <a:r>
              <a:rPr lang="en-US" sz="2200" b="1" dirty="0" smtClean="0">
                <a:solidFill>
                  <a:schemeClr val="accent1"/>
                </a:solidFill>
              </a:rPr>
              <a:t>The freehand tool </a:t>
            </a:r>
            <a:r>
              <a:rPr lang="en-US" sz="2200" dirty="0" smtClean="0"/>
              <a:t>is used to produce freeform lines.</a:t>
            </a:r>
          </a:p>
          <a:p>
            <a:pPr lvl="1" eaLnBrk="1" hangingPunct="1"/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chemeClr val="accent1"/>
                </a:solidFill>
              </a:rPr>
              <a:t>pen tool (Bezier</a:t>
            </a:r>
            <a:r>
              <a:rPr lang="en-US" sz="2200" dirty="0" smtClean="0">
                <a:solidFill>
                  <a:schemeClr val="bg2"/>
                </a:solidFill>
              </a:rPr>
              <a:t>)</a:t>
            </a:r>
            <a:r>
              <a:rPr lang="en-US" sz="2200" dirty="0" smtClean="0"/>
              <a:t> is used to draw controlled curves called Bezier curves.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3588" y="1830388"/>
          <a:ext cx="403383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orelPhotoPaint.Image.10" r:id="rId3" imgW="2409611" imgH="963734" progId="CorelPhotoPaint.Image.10">
                  <p:embed/>
                </p:oleObj>
              </mc:Choice>
              <mc:Fallback>
                <p:oleObj name="CorelPhotoPaint.Image.10" r:id="rId3" imgW="2409611" imgH="963734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1830388"/>
                        <a:ext cx="4033837" cy="1612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64150" y="3962400"/>
          <a:ext cx="27289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orelDRAW" r:id="rId5" imgW="4943721" imgH="4001414" progId="CorelDRAW.Graphic.10">
                  <p:embed/>
                </p:oleObj>
              </mc:Choice>
              <mc:Fallback>
                <p:oleObj name="CorelDRAW" r:id="rId5" imgW="4943721" imgH="4001414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456" t="11685" r="15443" b="23451"/>
                      <a:stretch>
                        <a:fillRect/>
                      </a:stretch>
                    </p:blipFill>
                    <p:spPr bwMode="auto">
                      <a:xfrm>
                        <a:off x="5264150" y="3962400"/>
                        <a:ext cx="2728913" cy="2209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654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Classifications of Vector Images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57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Simple line art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chemeClr val="accent1"/>
                </a:solidFill>
              </a:rPr>
              <a:t>is a 1 bit graphic image with large areas of black and White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Complex line art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chemeClr val="accent1"/>
                </a:solidFill>
              </a:rPr>
              <a:t>is made up of many curves with linear contrast but still maintains the quality of a black and white image</a:t>
            </a:r>
            <a:r>
              <a:rPr lang="en-US" sz="2200" dirty="0" smtClean="0"/>
              <a:t>.</a:t>
            </a:r>
          </a:p>
        </p:txBody>
      </p:sp>
      <p:pic>
        <p:nvPicPr>
          <p:cNvPr id="8202" name="Picture 10" descr="line%20art%20pengui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62600" y="1676400"/>
            <a:ext cx="1628775" cy="2189163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5334000" y="4191000"/>
            <a:ext cx="2243138" cy="2189163"/>
            <a:chOff x="2688" y="960"/>
            <a:chExt cx="2976" cy="2832"/>
          </a:xfrm>
        </p:grpSpPr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2688" y="960"/>
              <a:ext cx="2976" cy="28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43" name="Picture 5" descr="avequipment_4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099"/>
              <a:ext cx="2640" cy="2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131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3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8229600" cy="1139825"/>
          </a:xfrm>
          <a:noFill/>
        </p:spPr>
        <p:txBody>
          <a:bodyPr anchor="ctr" anchorCtr="1">
            <a:normAutofit fontScale="90000"/>
          </a:bodyPr>
          <a:lstStyle/>
          <a:p>
            <a:pPr eaLnBrk="1" hangingPunct="1"/>
            <a:r>
              <a:rPr lang="en-US" smtClean="0"/>
              <a:t>Classifications of Vector Images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724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High detail line art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chemeClr val="accent1"/>
                </a:solidFill>
              </a:rPr>
              <a:t>is composed of curves and stippled dots (simulates different styles of etching) to form values.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Colored vector images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chemeClr val="accent1"/>
                </a:solidFill>
              </a:rPr>
              <a:t>are composed of lines, solid colors, blended or gradient colors to simulate tonal changes and are produced using different color methods (opaque or transparent</a:t>
            </a:r>
            <a:r>
              <a:rPr lang="en-US" sz="22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</p:txBody>
      </p:sp>
      <p:pic>
        <p:nvPicPr>
          <p:cNvPr id="9222" name="Picture 6" descr="Jim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811038" y="1600200"/>
            <a:ext cx="1712924" cy="2189163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9225" name="Picture 9" descr="vector%20ar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1676400"/>
            <a:ext cx="1676400" cy="1676400"/>
          </a:xfrm>
          <a:ln>
            <a:solidFill>
              <a:srgbClr val="0000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967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</TotalTime>
  <Words>1107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Verve</vt:lpstr>
      <vt:lpstr>CorelDRAW 10.0 Graphic</vt:lpstr>
      <vt:lpstr>Corel PHOTO-PAINT 10.0 Image</vt:lpstr>
      <vt:lpstr>Vector vs. Bitmap</vt:lpstr>
      <vt:lpstr>Vector Images </vt:lpstr>
      <vt:lpstr>Advantages of Vector Images</vt:lpstr>
      <vt:lpstr>Advantages of Vector Images</vt:lpstr>
      <vt:lpstr>Advantages of Vector Images</vt:lpstr>
      <vt:lpstr>Disadvantages of Vector Images</vt:lpstr>
      <vt:lpstr>Creating Vector Images</vt:lpstr>
      <vt:lpstr>Classifications of Vector Images</vt:lpstr>
      <vt:lpstr>Classifications of Vector Images</vt:lpstr>
      <vt:lpstr>Common Rules for Vector Images</vt:lpstr>
      <vt:lpstr>Bitmap Images</vt:lpstr>
      <vt:lpstr>Bitmap Images</vt:lpstr>
      <vt:lpstr>Advantages of Bitmap Images</vt:lpstr>
      <vt:lpstr>Disadvantages of Bitmap Images. </vt:lpstr>
      <vt:lpstr>Disadvantages of Bitmap Images. </vt:lpstr>
      <vt:lpstr> Basic Types of Bitmap Images </vt:lpstr>
      <vt:lpstr> Basic Types of Bitmap Images </vt:lpstr>
      <vt:lpstr> Color Depth (bit depth)</vt:lpstr>
      <vt:lpstr> Color Depth Settings</vt:lpstr>
      <vt:lpstr>Image Resolution</vt:lpstr>
      <vt:lpstr>Image Resolution</vt:lpstr>
      <vt:lpstr>Image resolution</vt:lpstr>
    </vt:vector>
  </TitlesOfParts>
  <Company>WSFCS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vs. Bitmap</dc:title>
  <dc:creator>WSAdmin</dc:creator>
  <cp:lastModifiedBy>WSAdmin</cp:lastModifiedBy>
  <cp:revision>4</cp:revision>
  <dcterms:created xsi:type="dcterms:W3CDTF">2014-09-15T13:19:16Z</dcterms:created>
  <dcterms:modified xsi:type="dcterms:W3CDTF">2014-09-15T15:20:32Z</dcterms:modified>
</cp:coreProperties>
</file>