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0972800" cy="8229600" type="B4JIS"/>
  <p:notesSz cx="6858000" cy="9144000"/>
  <p:defaultTextStyle>
    <a:defPPr>
      <a:defRPr lang="en-US"/>
    </a:defPPr>
    <a:lvl1pPr marL="0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09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18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27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37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46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54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63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72" algn="l" defTabSz="101881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984" autoAdjust="0"/>
    <p:restoredTop sz="94660"/>
  </p:normalViewPr>
  <p:slideViewPr>
    <p:cSldViewPr>
      <p:cViewPr varScale="1">
        <p:scale>
          <a:sx n="58" d="100"/>
          <a:sy n="58" d="100"/>
        </p:scale>
        <p:origin x="-624" y="-78"/>
      </p:cViewPr>
      <p:guideLst>
        <p:guide orient="horz" pos="2592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556513"/>
            <a:ext cx="932688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4663440"/>
            <a:ext cx="768096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329569"/>
            <a:ext cx="2468880" cy="70218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329569"/>
            <a:ext cx="7223760" cy="70218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5288283"/>
            <a:ext cx="9326880" cy="163449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3488059"/>
            <a:ext cx="9326880" cy="180022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920243"/>
            <a:ext cx="4846320" cy="543115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920243"/>
            <a:ext cx="4846320" cy="5431156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842136"/>
            <a:ext cx="4848226" cy="76771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09" indent="0">
              <a:buNone/>
              <a:defRPr sz="2200" b="1"/>
            </a:lvl2pPr>
            <a:lvl3pPr marL="1018818" indent="0">
              <a:buNone/>
              <a:defRPr sz="2000" b="1"/>
            </a:lvl3pPr>
            <a:lvl4pPr marL="1528227" indent="0">
              <a:buNone/>
              <a:defRPr sz="1800" b="1"/>
            </a:lvl4pPr>
            <a:lvl5pPr marL="2037637" indent="0">
              <a:buNone/>
              <a:defRPr sz="1800" b="1"/>
            </a:lvl5pPr>
            <a:lvl6pPr marL="2547046" indent="0">
              <a:buNone/>
              <a:defRPr sz="1800" b="1"/>
            </a:lvl6pPr>
            <a:lvl7pPr marL="3056454" indent="0">
              <a:buNone/>
              <a:defRPr sz="1800" b="1"/>
            </a:lvl7pPr>
            <a:lvl8pPr marL="3565863" indent="0">
              <a:buNone/>
              <a:defRPr sz="1800" b="1"/>
            </a:lvl8pPr>
            <a:lvl9pPr marL="40752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609850"/>
            <a:ext cx="4848226" cy="474154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842136"/>
            <a:ext cx="4850130" cy="76771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09" indent="0">
              <a:buNone/>
              <a:defRPr sz="2200" b="1"/>
            </a:lvl2pPr>
            <a:lvl3pPr marL="1018818" indent="0">
              <a:buNone/>
              <a:defRPr sz="2000" b="1"/>
            </a:lvl3pPr>
            <a:lvl4pPr marL="1528227" indent="0">
              <a:buNone/>
              <a:defRPr sz="1800" b="1"/>
            </a:lvl4pPr>
            <a:lvl5pPr marL="2037637" indent="0">
              <a:buNone/>
              <a:defRPr sz="1800" b="1"/>
            </a:lvl5pPr>
            <a:lvl6pPr marL="2547046" indent="0">
              <a:buNone/>
              <a:defRPr sz="1800" b="1"/>
            </a:lvl6pPr>
            <a:lvl7pPr marL="3056454" indent="0">
              <a:buNone/>
              <a:defRPr sz="1800" b="1"/>
            </a:lvl7pPr>
            <a:lvl8pPr marL="3565863" indent="0">
              <a:buNone/>
              <a:defRPr sz="1800" b="1"/>
            </a:lvl8pPr>
            <a:lvl9pPr marL="4075272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609850"/>
            <a:ext cx="4850130" cy="474154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327660"/>
            <a:ext cx="3609976" cy="139446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327663"/>
            <a:ext cx="6134100" cy="702373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722123"/>
            <a:ext cx="3609976" cy="5629276"/>
          </a:xfrm>
        </p:spPr>
        <p:txBody>
          <a:bodyPr/>
          <a:lstStyle>
            <a:lvl1pPr marL="0" indent="0">
              <a:buNone/>
              <a:defRPr sz="1600"/>
            </a:lvl1pPr>
            <a:lvl2pPr marL="509409" indent="0">
              <a:buNone/>
              <a:defRPr sz="1300"/>
            </a:lvl2pPr>
            <a:lvl3pPr marL="1018818" indent="0">
              <a:buNone/>
              <a:defRPr sz="1100"/>
            </a:lvl3pPr>
            <a:lvl4pPr marL="1528227" indent="0">
              <a:buNone/>
              <a:defRPr sz="1000"/>
            </a:lvl4pPr>
            <a:lvl5pPr marL="2037637" indent="0">
              <a:buNone/>
              <a:defRPr sz="1000"/>
            </a:lvl5pPr>
            <a:lvl6pPr marL="2547046" indent="0">
              <a:buNone/>
              <a:defRPr sz="1000"/>
            </a:lvl6pPr>
            <a:lvl7pPr marL="3056454" indent="0">
              <a:buNone/>
              <a:defRPr sz="1000"/>
            </a:lvl7pPr>
            <a:lvl8pPr marL="3565863" indent="0">
              <a:buNone/>
              <a:defRPr sz="1000"/>
            </a:lvl8pPr>
            <a:lvl9pPr marL="40752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5760720"/>
            <a:ext cx="6583680" cy="6800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735330"/>
            <a:ext cx="6583680" cy="4937760"/>
          </a:xfrm>
        </p:spPr>
        <p:txBody>
          <a:bodyPr/>
          <a:lstStyle>
            <a:lvl1pPr marL="0" indent="0">
              <a:buNone/>
              <a:defRPr sz="3600"/>
            </a:lvl1pPr>
            <a:lvl2pPr marL="509409" indent="0">
              <a:buNone/>
              <a:defRPr sz="3100"/>
            </a:lvl2pPr>
            <a:lvl3pPr marL="1018818" indent="0">
              <a:buNone/>
              <a:defRPr sz="2700"/>
            </a:lvl3pPr>
            <a:lvl4pPr marL="1528227" indent="0">
              <a:buNone/>
              <a:defRPr sz="2200"/>
            </a:lvl4pPr>
            <a:lvl5pPr marL="2037637" indent="0">
              <a:buNone/>
              <a:defRPr sz="2200"/>
            </a:lvl5pPr>
            <a:lvl6pPr marL="2547046" indent="0">
              <a:buNone/>
              <a:defRPr sz="2200"/>
            </a:lvl6pPr>
            <a:lvl7pPr marL="3056454" indent="0">
              <a:buNone/>
              <a:defRPr sz="2200"/>
            </a:lvl7pPr>
            <a:lvl8pPr marL="3565863" indent="0">
              <a:buNone/>
              <a:defRPr sz="2200"/>
            </a:lvl8pPr>
            <a:lvl9pPr marL="4075272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6440806"/>
            <a:ext cx="6583680" cy="965834"/>
          </a:xfrm>
        </p:spPr>
        <p:txBody>
          <a:bodyPr/>
          <a:lstStyle>
            <a:lvl1pPr marL="0" indent="0">
              <a:buNone/>
              <a:defRPr sz="1600"/>
            </a:lvl1pPr>
            <a:lvl2pPr marL="509409" indent="0">
              <a:buNone/>
              <a:defRPr sz="1300"/>
            </a:lvl2pPr>
            <a:lvl3pPr marL="1018818" indent="0">
              <a:buNone/>
              <a:defRPr sz="1100"/>
            </a:lvl3pPr>
            <a:lvl4pPr marL="1528227" indent="0">
              <a:buNone/>
              <a:defRPr sz="1000"/>
            </a:lvl4pPr>
            <a:lvl5pPr marL="2037637" indent="0">
              <a:buNone/>
              <a:defRPr sz="1000"/>
            </a:lvl5pPr>
            <a:lvl6pPr marL="2547046" indent="0">
              <a:buNone/>
              <a:defRPr sz="1000"/>
            </a:lvl6pPr>
            <a:lvl7pPr marL="3056454" indent="0">
              <a:buNone/>
              <a:defRPr sz="1000"/>
            </a:lvl7pPr>
            <a:lvl8pPr marL="3565863" indent="0">
              <a:buNone/>
              <a:defRPr sz="1000"/>
            </a:lvl8pPr>
            <a:lvl9pPr marL="4075272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329566"/>
            <a:ext cx="9875520" cy="1371600"/>
          </a:xfrm>
          <a:prstGeom prst="rect">
            <a:avLst/>
          </a:prstGeom>
        </p:spPr>
        <p:txBody>
          <a:bodyPr vert="horz" lIns="101881" tIns="50941" rIns="101881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920243"/>
            <a:ext cx="9875520" cy="5431156"/>
          </a:xfrm>
          <a:prstGeom prst="rect">
            <a:avLst/>
          </a:prstGeom>
        </p:spPr>
        <p:txBody>
          <a:bodyPr vert="horz" lIns="101881" tIns="50941" rIns="101881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7627623"/>
            <a:ext cx="2560320" cy="438150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0213-8576-48DF-9DE2-70C2358A7C5B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7627623"/>
            <a:ext cx="3474720" cy="438150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7627623"/>
            <a:ext cx="2560320" cy="438150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57E80-FA43-4FFF-8837-32742B3D35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1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7" indent="-382057" algn="l" defTabSz="1018818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89" indent="-318380" algn="l" defTabSz="101881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23" indent="-254705" algn="l" defTabSz="1018818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32" indent="-254705" algn="l" defTabSz="101881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41" indent="-254705" algn="l" defTabSz="101881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49" indent="-254705" algn="l" defTabSz="101881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58" indent="-254705" algn="l" defTabSz="101881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67" indent="-254705" algn="l" defTabSz="101881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977" indent="-254705" algn="l" defTabSz="101881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09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18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27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37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46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54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63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72" algn="l" defTabSz="101881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boostrap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57024"/>
            <a:ext cx="10058400" cy="8612899"/>
          </a:xfrm>
          <a:prstGeom prst="rect">
            <a:avLst/>
          </a:prstGeom>
          <a:noFill/>
        </p:spPr>
        <p:txBody>
          <a:bodyPr wrap="square" lIns="101881" tIns="50941" rIns="101881" bIns="50941" rtlCol="0">
            <a:spAutoFit/>
          </a:bodyPr>
          <a:lstStyle/>
          <a:p>
            <a:pPr algn="ctr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PROJECT REPORT 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Food Ordering System (Indian Taste)</a:t>
            </a: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Submitted to partial fulfillment for the Degree of</a:t>
            </a: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Bachelor of Computer Application</a:t>
            </a: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B.C.A SEM-: 6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 algn="ctr"/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Group No: - 03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/>
            <a:endParaRPr lang="en-US" sz="1800" b="1" dirty="0" smtClean="0"/>
          </a:p>
          <a:p>
            <a:pPr algn="ctr"/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8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Submitted To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THE I.N.S.B. INSTITUTE OF INFORMATION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TECHNOLOGY AND MANAGEMENT STUDIES BCA COLLEGE, IDAR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tabLst>
                <a:tab pos="0" algn="l"/>
              </a:tabLst>
            </a:pPr>
            <a:endParaRPr lang="en-US" b="1" dirty="0" smtClean="0">
              <a:solidFill>
                <a:srgbClr val="000000"/>
              </a:solidFill>
              <a:latin typeface="Times New Roman" pitchFamily="18" charset="0"/>
              <a:ea typeface="Times New Roman" pitchFamily="1" charset="0"/>
              <a:cs typeface="Times New Roman" pitchFamily="18" charset="0"/>
            </a:endParaRPr>
          </a:p>
          <a:p>
            <a:pPr algn="ctr">
              <a:tabLst>
                <a:tab pos="0" algn="l"/>
              </a:tabLst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iitms-logo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0" y="2758440"/>
            <a:ext cx="1812174" cy="1737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67400" y="4800600"/>
            <a:ext cx="4343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800" b="1" dirty="0" smtClean="0"/>
              <a:t>Submitted by</a:t>
            </a:r>
          </a:p>
          <a:p>
            <a:pPr lvl="1" algn="ctr"/>
            <a:endParaRPr lang="en-US" sz="1800" dirty="0" smtClean="0"/>
          </a:p>
          <a:p>
            <a:pPr lvl="1" algn="ctr"/>
            <a:r>
              <a:rPr lang="en-US" sz="1800" b="1" dirty="0" smtClean="0"/>
              <a:t>Joshi </a:t>
            </a:r>
            <a:r>
              <a:rPr lang="en-US" sz="1800" b="1" dirty="0" err="1" smtClean="0"/>
              <a:t>Akash.B</a:t>
            </a:r>
            <a:r>
              <a:rPr lang="en-US" sz="1800" b="1" dirty="0" smtClean="0"/>
              <a:t> (Exam No:- 97)</a:t>
            </a:r>
            <a:endParaRPr lang="en-US" sz="1800" dirty="0" smtClean="0"/>
          </a:p>
          <a:p>
            <a:pPr lvl="1" algn="ctr"/>
            <a:r>
              <a:rPr lang="en-US" sz="1800" b="1" dirty="0" smtClean="0"/>
              <a:t>Mehta </a:t>
            </a:r>
            <a:r>
              <a:rPr lang="en-US" sz="1800" b="1" dirty="0" err="1" smtClean="0"/>
              <a:t>Takshal.H</a:t>
            </a:r>
            <a:r>
              <a:rPr lang="en-US" sz="1800" b="1" dirty="0" smtClean="0"/>
              <a:t> (Exam No:- 173)</a:t>
            </a:r>
            <a:endParaRPr lang="en-US" sz="1800" dirty="0" smtClean="0"/>
          </a:p>
          <a:p>
            <a:pPr lvl="1" algn="ctr"/>
            <a:r>
              <a:rPr lang="en-US" sz="1800" b="1" dirty="0" smtClean="0"/>
              <a:t>Mehta </a:t>
            </a:r>
            <a:r>
              <a:rPr lang="en-US" sz="1800" b="1" dirty="0" err="1" smtClean="0"/>
              <a:t>Neel.K</a:t>
            </a:r>
            <a:r>
              <a:rPr lang="en-US" sz="1800" b="1" dirty="0" smtClean="0"/>
              <a:t>(Exam No:-154)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185321"/>
            <a:ext cx="312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 Guided By</a:t>
            </a:r>
          </a:p>
          <a:p>
            <a:pPr algn="ctr"/>
            <a:r>
              <a:rPr lang="en-US" b="1" dirty="0" smtClean="0"/>
              <a:t>Prof. </a:t>
            </a:r>
            <a:r>
              <a:rPr lang="en-US" b="1" dirty="0" err="1" smtClean="0"/>
              <a:t>Mukesh</a:t>
            </a:r>
            <a:r>
              <a:rPr lang="en-US" b="1" dirty="0" smtClean="0"/>
              <a:t> </a:t>
            </a:r>
            <a:r>
              <a:rPr lang="en-US" b="1" dirty="0" err="1" smtClean="0"/>
              <a:t>Chauhan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2" y="0"/>
            <a:ext cx="444653" cy="348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4" descr="ER-diagram.drawi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2" y="1097280"/>
            <a:ext cx="7134224" cy="6825614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566160" y="274320"/>
            <a:ext cx="3566160" cy="74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u="sng" dirty="0" bmk="_Toc192184101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E-R DIAGRAM</a:t>
            </a:r>
            <a:endParaRPr lang="en-US" altLang="zh-CN" sz="2200" b="1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3749040" y="274320"/>
            <a:ext cx="3749040" cy="379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u="sng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</a:t>
            </a:r>
            <a:r>
              <a:rPr lang="en-US" altLang="zh-CN" sz="2200" b="1" u="sng" dirty="0" bmk="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ata Dictionary</a:t>
            </a:r>
            <a:endParaRPr lang="en-US" altLang="zh-CN" sz="2200" b="1" u="sng" dirty="0" bmk="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3554" name="Picture 2" descr="admi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0" y="1520192"/>
            <a:ext cx="7132320" cy="232029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371603" y="1005843"/>
            <a:ext cx="1307015" cy="364487"/>
          </a:xfrm>
          <a:prstGeom prst="rect">
            <a:avLst/>
          </a:prstGeom>
        </p:spPr>
        <p:txBody>
          <a:bodyPr wrap="none" lIns="101881" tIns="50941" rIns="101881" bIns="5094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Admin-table</a:t>
            </a:r>
            <a:endParaRPr lang="en-US" altLang="zh-CN" sz="1700" b="1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3040" y="4023360"/>
            <a:ext cx="1554480" cy="379876"/>
          </a:xfrm>
          <a:prstGeom prst="rect">
            <a:avLst/>
          </a:prstGeom>
        </p:spPr>
        <p:txBody>
          <a:bodyPr wrap="square" lIns="101881" tIns="50941" rIns="101881" bIns="50941">
            <a:spAutoFit/>
          </a:bodyPr>
          <a:lstStyle/>
          <a:p>
            <a:r>
              <a:rPr lang="en-US" sz="1800" dirty="0"/>
              <a:t>Dish-table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0"/>
            <a:ext cx="7178040" cy="276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sh-details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737362" y="1188720"/>
            <a:ext cx="7134978" cy="25645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45922" y="731523"/>
            <a:ext cx="1802343" cy="364487"/>
          </a:xfrm>
          <a:prstGeom prst="rect">
            <a:avLst/>
          </a:prstGeom>
        </p:spPr>
        <p:txBody>
          <a:bodyPr wrap="none" lIns="101881" tIns="50941" rIns="101881" bIns="50941">
            <a:spAutoFit/>
          </a:bodyPr>
          <a:lstStyle/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Dish-Details-table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63040" y="4023363"/>
            <a:ext cx="192024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Category-table</a:t>
            </a:r>
            <a:endParaRPr lang="en-US" altLang="zh-CN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360" y="4549140"/>
            <a:ext cx="7178040" cy="230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1828800" y="640083"/>
            <a:ext cx="228600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Order-master-table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520" y="1097280"/>
            <a:ext cx="7178040" cy="489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1737360" y="365763"/>
            <a:ext cx="274320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User-table 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822960"/>
            <a:ext cx="7178040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54480" y="4389123"/>
            <a:ext cx="228600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C</a:t>
            </a:r>
            <a:r>
              <a:rPr lang="en-US" altLang="zh-CN" sz="1700" dirty="0" bmk="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ontact -us-table</a:t>
            </a: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US" altLang="zh-CN" sz="17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6628" name="Picture 4" descr="contact-u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360" y="4937763"/>
            <a:ext cx="7132320" cy="27432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2743203" y="274323"/>
            <a:ext cx="4488581" cy="68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u="sng" dirty="0" bmk="_Toc192184103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VISITOR INTERFACE DESIGN</a:t>
            </a:r>
            <a:endParaRPr lang="en-US" altLang="zh-CN" sz="2200" b="1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1" y="0"/>
            <a:ext cx="205816" cy="41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651" name="Picture 14" descr="p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0" y="1463043"/>
            <a:ext cx="7589520" cy="4167138"/>
          </a:xfrm>
          <a:prstGeom prst="rect">
            <a:avLst/>
          </a:prstGeom>
          <a:noFill/>
        </p:spPr>
      </p:pic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280160" y="914403"/>
            <a:ext cx="228600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700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ndex page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54482" y="526605"/>
            <a:ext cx="1228468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700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hop page</a:t>
            </a:r>
            <a:endParaRPr lang="en-US" altLang="zh-CN" sz="17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28676" name="Picture 4" descr="pag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7362" y="1005840"/>
            <a:ext cx="7235190" cy="5040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8" descr="pag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482" y="1188722"/>
            <a:ext cx="7130416" cy="4880610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097280" y="548643"/>
            <a:ext cx="219456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About-us page</a:t>
            </a:r>
            <a:endParaRPr lang="en-US" altLang="zh-CN" sz="1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5842" y="548640"/>
            <a:ext cx="1995088" cy="410654"/>
          </a:xfrm>
          <a:prstGeom prst="rect">
            <a:avLst/>
          </a:prstGeom>
        </p:spPr>
        <p:txBody>
          <a:bodyPr wrap="none" lIns="101881" tIns="50941" rIns="101881" bIns="50941">
            <a:spAutoFit/>
          </a:bodyPr>
          <a:lstStyle/>
          <a:p>
            <a:r>
              <a:rPr lang="en-US" dirty="0"/>
              <a:t>Contact –us page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2" y="1371600"/>
            <a:ext cx="814387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554481" y="274323"/>
            <a:ext cx="1300603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1700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ogin page</a:t>
            </a:r>
            <a:endParaRPr lang="en-US" altLang="zh-CN" sz="17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1746" name="Picture 2" descr="page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2" y="731523"/>
            <a:ext cx="7120890" cy="4183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66160" y="457201"/>
            <a:ext cx="3474720" cy="441431"/>
          </a:xfrm>
          <a:prstGeom prst="rect">
            <a:avLst/>
          </a:prstGeom>
        </p:spPr>
        <p:txBody>
          <a:bodyPr wrap="square" lIns="101881" tIns="50941" rIns="101881" bIns="50941">
            <a:spAutoFit/>
          </a:bodyPr>
          <a:lstStyle/>
          <a:p>
            <a:pPr algn="ctr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PROJECT PROFILE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80160" y="1213334"/>
          <a:ext cx="8778240" cy="6178066"/>
        </p:xfrm>
        <a:graphic>
          <a:graphicData uri="http://schemas.openxmlformats.org/drawingml/2006/table">
            <a:tbl>
              <a:tblPr/>
              <a:tblGrid>
                <a:gridCol w="2482688"/>
                <a:gridCol w="6295552"/>
              </a:tblGrid>
              <a:tr h="4811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Project Title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Food Ordering Website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18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Project Objective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1435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  The main objective of this Website is to provide a seamless and     user-friendly platform for customers to order food online from their favorite restaurants.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680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spc="-5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Types Of Application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Website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Front–End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Html, </a:t>
                      </a:r>
                      <a:r>
                        <a:rPr lang="en-US" sz="1800" b="0" kern="50" dirty="0" err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Css</a:t>
                      </a: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Bootstrap, </a:t>
                      </a:r>
                      <a:r>
                        <a:rPr lang="en-US" sz="1800" b="0" kern="50" dirty="0" err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Javascript</a:t>
                      </a: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Ajax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Back–End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PHP8.2.4  MySqli Server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Other Tools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spc="-5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Phpmyadmin,</a:t>
                      </a: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VSCODE , AdobePhotoshop, Ms-office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Internal Guide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1018818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00" dirty="0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Prof. </a:t>
                      </a:r>
                      <a:r>
                        <a:rPr lang="en-US" sz="1800" b="0" kern="100" dirty="0" err="1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Mukesh</a:t>
                      </a:r>
                      <a:r>
                        <a:rPr lang="en-US" sz="1800" b="0" kern="100" dirty="0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kern="100" dirty="0" err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Chauhan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5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Time Duration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90 Days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09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spc="-5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Submitted To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 smtClean="0">
                          <a:solidFill>
                            <a:srgbClr val="26262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I.N.S.B. INSTITUTE OF INFORMATION TECHNOLOGY AND MANAGEMENT STUDIES </a:t>
                      </a:r>
                      <a:endParaRPr lang="en-US" sz="1800" b="1" kern="5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Developed By</a:t>
                      </a:r>
                      <a:endParaRPr lang="en-US" sz="18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50" dirty="0" err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Akash</a:t>
                      </a: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b="0" kern="50" dirty="0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Joshi ,  </a:t>
                      </a: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Neel Mehta</a:t>
                      </a:r>
                      <a:r>
                        <a:rPr lang="en-US" sz="1800" b="0" kern="50" dirty="0" smtClean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,  </a:t>
                      </a:r>
                      <a:r>
                        <a:rPr lang="en-US" sz="1800" b="0" kern="50" dirty="0" err="1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Takshal</a:t>
                      </a:r>
                      <a:r>
                        <a:rPr lang="en-US" sz="1800" b="0" kern="5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Mehta.</a:t>
                      </a:r>
                      <a:endParaRPr lang="en-US" sz="18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1188721" y="457203"/>
            <a:ext cx="2041191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</a:t>
            </a:r>
            <a:r>
              <a:rPr lang="en-US" altLang="zh-CN" sz="1700" dirty="0" bmk="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egistration page</a:t>
            </a:r>
            <a:endParaRPr lang="en-US" altLang="zh-CN" sz="17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2770" name="Picture 2" descr="pag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3040" y="914400"/>
            <a:ext cx="7109460" cy="3989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1051560" y="365760"/>
            <a:ext cx="2131574" cy="3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0941" tIns="25471" rIns="50941" bIns="25471" numCol="1" anchor="ctr" anchorCtr="0" compatLnSpc="1">
            <a:prstTxWarp prst="textNoShape">
              <a:avLst/>
            </a:prstTxWarp>
            <a:spAutoFit/>
          </a:bodyPr>
          <a:lstStyle/>
          <a:p>
            <a:pPr defTabSz="50941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700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orgot password page</a:t>
            </a:r>
            <a:endParaRPr lang="en-US" altLang="zh-CN" sz="17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page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4440" y="868680"/>
            <a:ext cx="8544878" cy="54997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960120" y="411480"/>
            <a:ext cx="1309874" cy="3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0941" tIns="25471" rIns="50941" bIns="25471" numCol="1" anchor="ctr" anchorCtr="0" compatLnSpc="1">
            <a:prstTxWarp prst="textNoShape">
              <a:avLst/>
            </a:prstTxWarp>
            <a:spAutoFit/>
          </a:bodyPr>
          <a:lstStyle/>
          <a:p>
            <a:pPr defTabSz="50941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Wallet page </a:t>
            </a:r>
            <a:endParaRPr lang="en-US" altLang="zh-CN" sz="17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5841" y="1005840"/>
            <a:ext cx="8585835" cy="5554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066801" y="182880"/>
            <a:ext cx="1391691" cy="31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50941" tIns="25471" rIns="50941" bIns="25471" numCol="1" anchor="ctr" anchorCtr="0" compatLnSpc="1">
            <a:prstTxWarp prst="textNoShape">
              <a:avLst/>
            </a:prstTxWarp>
            <a:spAutoFit/>
          </a:bodyPr>
          <a:lstStyle/>
          <a:p>
            <a:pPr defTabSz="50941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en-US" altLang="zh-CN" sz="1700" dirty="0" bmk="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rofile page</a:t>
            </a:r>
            <a:endParaRPr lang="en-US" altLang="zh-CN" sz="17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5842" name="Picture 2" descr="page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8721" y="731521"/>
            <a:ext cx="8559165" cy="57883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990600" y="365761"/>
            <a:ext cx="12971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</a:t>
            </a:r>
            <a:r>
              <a:rPr kumimoji="0" lang="en-US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rder history</a:t>
            </a: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8077200" cy="527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371600" y="274321"/>
            <a:ext cx="15205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dd to cat app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7890" name="Picture 2" descr="pag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796291"/>
            <a:ext cx="7132638" cy="57873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447800" y="365761"/>
            <a:ext cx="158729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Checkout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8914" name="Picture 2" descr="page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914401"/>
            <a:ext cx="7121525" cy="5391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581400" y="274320"/>
            <a:ext cx="3810000" cy="49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004" tIns="36501" rIns="24915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1" i="0" u="sng" strike="noStrike" cap="none" normalizeH="0" baseline="0" dirty="0" smtClean="0" bmk="_Toc19222394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  INTERFACE  DESIGN</a:t>
            </a:r>
            <a:endParaRPr kumimoji="0" lang="en-US" altLang="zh-CN" sz="15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09800" y="914401"/>
            <a:ext cx="134100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dmin login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2053" name="Picture 5" descr="pag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1" y="1463041"/>
            <a:ext cx="5934075" cy="449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0" y="457201"/>
            <a:ext cx="19812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Dashboard page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05841"/>
            <a:ext cx="6553200" cy="469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822960"/>
            <a:ext cx="7467600" cy="4815840"/>
          </a:xfrm>
          <a:prstGeom prst="rect">
            <a:avLst/>
          </a:prstGeom>
        </p:spPr>
      </p:pic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676400" y="274321"/>
            <a:ext cx="109196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rder page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457556" y="91442"/>
            <a:ext cx="6229247" cy="68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u="sng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200" b="1" u="sng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OFTWARE SPECIFICATION(Minimum)</a:t>
            </a:r>
            <a:endParaRPr lang="en-US" altLang="zh-CN" sz="2200" b="1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3"/>
          <a:ext cx="6905244" cy="1998726"/>
        </p:xfrm>
        <a:graphic>
          <a:graphicData uri="http://schemas.openxmlformats.org/drawingml/2006/table">
            <a:tbl>
              <a:tblPr/>
              <a:tblGrid>
                <a:gridCol w="3544824"/>
                <a:gridCol w="3360420"/>
              </a:tblGrid>
              <a:tr h="4229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</a:t>
                      </a: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36930" marR="0" algn="ctr">
                        <a:lnSpc>
                          <a:spcPts val="1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 10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127000" marR="0" indent="-355600" algn="ct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 Server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29310" marR="0" algn="ct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Apache /2.4.56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6834">
                <a:tc>
                  <a:txBody>
                    <a:bodyPr/>
                    <a:lstStyle/>
                    <a:p>
                      <a:pPr marL="129540" marR="0" indent="-386715" algn="ct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Database Server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105" marR="0" algn="ctr"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MySQL 10.24.2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910">
                <a:tc>
                  <a:txBody>
                    <a:bodyPr/>
                    <a:lstStyle/>
                    <a:p>
                      <a:pPr marL="129540" marR="0" indent="-386715" algn="ctr">
                        <a:lnSpc>
                          <a:spcPts val="174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Runtime Environment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0105" marR="0" algn="ctr">
                        <a:lnSpc>
                          <a:spcPts val="1740"/>
                        </a:lnSpc>
                        <a:spcBef>
                          <a:spcPts val="935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PHP/8.2.4</a:t>
                      </a: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88720" y="1097280"/>
            <a:ext cx="1828800" cy="410654"/>
          </a:xfrm>
          <a:prstGeom prst="rect">
            <a:avLst/>
          </a:prstGeom>
        </p:spPr>
        <p:txBody>
          <a:bodyPr wrap="square" lIns="101881" tIns="50941" rIns="101881" bIns="50941">
            <a:spAutoFit/>
          </a:bodyPr>
          <a:lstStyle/>
          <a:p>
            <a:pPr>
              <a:tabLst>
                <a:tab pos="0" algn="l"/>
              </a:tabLst>
            </a:pPr>
            <a:r>
              <a:rPr lang="en-US" b="1" u="sng" dirty="0" smtClean="0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DejaVu Sans" charset="0"/>
              </a:rPr>
              <a:t>Server side</a:t>
            </a:r>
            <a:endParaRPr lang="en-US" u="sng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005840" y="4389120"/>
            <a:ext cx="1554480" cy="410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Client side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63040" y="5120640"/>
          <a:ext cx="6858000" cy="920496"/>
        </p:xfrm>
        <a:graphic>
          <a:graphicData uri="http://schemas.openxmlformats.org/drawingml/2006/table">
            <a:tbl>
              <a:tblPr/>
              <a:tblGrid>
                <a:gridCol w="2595613"/>
                <a:gridCol w="4262387"/>
              </a:tblGrid>
              <a:tr h="490728">
                <a:tc>
                  <a:txBody>
                    <a:bodyPr/>
                    <a:lstStyle/>
                    <a:p>
                      <a:pPr marL="0" marR="0" indent="-400050" algn="ctr">
                        <a:lnSpc>
                          <a:spcPts val="17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Operating system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0" indent="-200660" algn="ctr">
                        <a:lnSpc>
                          <a:spcPts val="2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2875" algn="l"/>
                          <a:tab pos="485775" algn="l"/>
                          <a:tab pos="872490" algn="l"/>
                          <a:tab pos="942975" algn="l"/>
                          <a:tab pos="1272540" algn="l"/>
                        </a:tabLs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  7, 8 ,10, 11 any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9768">
                <a:tc>
                  <a:txBody>
                    <a:bodyPr/>
                    <a:lstStyle/>
                    <a:p>
                      <a:pPr marL="127000" marR="0" indent="-298450" algn="ctr">
                        <a:lnSpc>
                          <a:spcPts val="174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Web Browser</a:t>
                      </a:r>
                      <a:endParaRPr lang="en-US" sz="13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marR="0" algn="ctr">
                        <a:lnSpc>
                          <a:spcPts val="174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tabLst>
                          <a:tab pos="635" algn="l"/>
                        </a:tabLst>
                      </a:pPr>
                      <a:r>
                        <a:rPr lang="en-US" sz="1900" dirty="0">
                          <a:solidFill>
                            <a:srgbClr val="262626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Any Compatible Browser</a:t>
                      </a:r>
                      <a:endParaRPr lang="en-US" sz="13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097281"/>
            <a:ext cx="7772400" cy="592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76400" y="457201"/>
            <a:ext cx="13468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ategory 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5057" name="Picture 39" descr="page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97280"/>
            <a:ext cx="8141586" cy="5151119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676400" y="457201"/>
            <a:ext cx="21336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anage-category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219201" y="457201"/>
            <a:ext cx="958917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ser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97280"/>
            <a:ext cx="8963290" cy="553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57201"/>
            <a:ext cx="165141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Delivery–boy page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88721"/>
            <a:ext cx="7924800" cy="498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219200" y="365761"/>
            <a:ext cx="243047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anage-Delivery–boy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Picture 4" descr="page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097280"/>
            <a:ext cx="7696200" cy="48101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838200" y="365761"/>
            <a:ext cx="17636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Coupon code master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914400"/>
            <a:ext cx="873976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ge10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005840"/>
            <a:ext cx="8382000" cy="5547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90600" y="548641"/>
            <a:ext cx="244650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Manage-Coupon code master</a:t>
            </a: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0" y="0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177" name="Picture 45" descr="page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097279"/>
            <a:ext cx="7848600" cy="5882355"/>
          </a:xfrm>
          <a:prstGeom prst="rect">
            <a:avLst/>
          </a:prstGeom>
          <a:noFill/>
        </p:spPr>
      </p:pic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371600" y="457201"/>
            <a:ext cx="1295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ish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31520"/>
            <a:ext cx="8077200" cy="556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295400" y="274321"/>
            <a:ext cx="118814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altLang="zh-CN" sz="1500" b="0" i="0" u="none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anage-dish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4401"/>
            <a:ext cx="8686800" cy="5569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143000" y="457201"/>
            <a:ext cx="114967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Banner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990600" y="1219200"/>
            <a:ext cx="8077200" cy="23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254705" algn="l"/>
              </a:tabLst>
            </a:pPr>
            <a:r>
              <a:rPr lang="en-US" altLang="zh-CN" sz="1800" b="1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Module</a:t>
            </a:r>
            <a:r>
              <a:rPr lang="en-US" altLang="zh-CN" sz="1800" b="1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:-</a:t>
            </a: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Login 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Resignation 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Forgot password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Places  orders 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Add to cart	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Wallet </a:t>
            </a:r>
            <a:endParaRPr lang="en-US" altLang="zh-CN" sz="1200" dirty="0" smtClean="0">
              <a:latin typeface="Arial" pitchFamily="34" charset="0"/>
              <a:cs typeface="Arial" pitchFamily="34" charset="0"/>
            </a:endParaRPr>
          </a:p>
          <a:p>
            <a:pPr marL="852309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Payment </a:t>
            </a:r>
            <a:endParaRPr lang="en-US" altLang="zh-CN" dirty="0" smtClean="0">
              <a:latin typeface="Arial" pitchFamily="34" charset="0"/>
              <a:cs typeface="Arial" pitchFamily="34" charset="0"/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54705" algn="l"/>
              </a:tabLst>
            </a:pPr>
            <a:endParaRPr lang="en-US" altLang="zh-CN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7520" y="548640"/>
            <a:ext cx="4937760" cy="749208"/>
          </a:xfrm>
          <a:prstGeom prst="rect">
            <a:avLst/>
          </a:prstGeom>
          <a:noFill/>
        </p:spPr>
        <p:txBody>
          <a:bodyPr wrap="square" lIns="101881" tIns="50941" rIns="101881" bIns="50941" rtlCol="0">
            <a:spAutoFit/>
          </a:bodyPr>
          <a:lstStyle/>
          <a:p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FUNCTIONAL  SPECIFICATION</a:t>
            </a:r>
          </a:p>
          <a:p>
            <a:endParaRPr lang="en-US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31520" y="4023361"/>
            <a:ext cx="9326880" cy="187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041173" algn="l"/>
              </a:tabLst>
            </a:pPr>
            <a:r>
              <a:rPr lang="en-US" altLang="zh-CN" sz="2200" b="1" u="sng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</a:t>
            </a:r>
            <a:r>
              <a:rPr lang="en-US" altLang="zh-CN" sz="2200" b="1" u="sng" dirty="0" bmk="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SERS OF THE SYSTEM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2041173" algn="l"/>
              </a:tabLst>
            </a:pPr>
            <a:endParaRPr lang="en-US" altLang="zh-CN" sz="22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041173" algn="l"/>
              </a:tabLst>
            </a:pPr>
            <a:r>
              <a:rPr lang="en-US" altLang="zh-CN" sz="1700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 </a:t>
            </a: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our system there are three users who can work on the system they are: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2041173" algn="l"/>
              </a:tabLst>
            </a:pP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marL="382057" indent="-38205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041173" algn="l"/>
              </a:tabLst>
            </a:pPr>
            <a:r>
              <a:rPr lang="en-US" altLang="zh-CN" sz="1700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</a:t>
            </a:r>
          </a:p>
          <a:p>
            <a:pPr marL="382057" indent="-38205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041173" algn="l"/>
              </a:tabLst>
            </a:pPr>
            <a:endParaRPr lang="en-US" altLang="zh-CN" sz="1200" dirty="0">
              <a:latin typeface="Arial" pitchFamily="34" charset="0"/>
              <a:cs typeface="Arial" pitchFamily="34" charset="0"/>
            </a:endParaRPr>
          </a:p>
          <a:p>
            <a:pPr marL="382057" indent="-38205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2041173" algn="l"/>
              </a:tabLst>
            </a:pPr>
            <a:r>
              <a:rPr lang="en-US" altLang="zh-CN" sz="17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</a:t>
            </a: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822961"/>
            <a:ext cx="7848600" cy="6223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43001" y="274321"/>
            <a:ext cx="188064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Manage -Banner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1219200" y="365761"/>
            <a:ext cx="133081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Contact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22960"/>
            <a:ext cx="8534400" cy="536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1066801" y="365761"/>
            <a:ext cx="118654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Setting  page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page16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962400" y="381001"/>
            <a:ext cx="3048000" cy="621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004" tIns="36501" rIns="24915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sng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BIBLIOGRAPHY</a:t>
            </a:r>
            <a:endParaRPr kumimoji="0" lang="en-US" altLang="zh-CN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447800" y="1066800"/>
            <a:ext cx="7924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During the project, we referred to various resources that were provided to us for assistance apart </a:t>
            </a:r>
            <a:r>
              <a:rPr kumimoji="0" lang="en-US" altLang="zh-CN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fromreceiving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help from our guide in the project titled "tribal culture website". The following list provides </a:t>
            </a:r>
            <a:r>
              <a:rPr kumimoji="0" lang="en-US" altLang="zh-CN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thebooks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resources that we referred.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600197" y="2209797"/>
          <a:ext cx="7772402" cy="3048003"/>
        </p:xfrm>
        <a:graphic>
          <a:graphicData uri="http://schemas.openxmlformats.org/drawingml/2006/table">
            <a:tbl>
              <a:tblPr/>
              <a:tblGrid>
                <a:gridCol w="2584702"/>
                <a:gridCol w="2632105"/>
                <a:gridCol w="2555595"/>
              </a:tblGrid>
              <a:tr h="3373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latin typeface="Times New Roman"/>
                          <a:ea typeface="Times New Roman"/>
                          <a:cs typeface="Times New Roman"/>
                        </a:rPr>
                        <a:t>No.  </a:t>
                      </a:r>
                      <a:endParaRPr lang="en-US" sz="2200" b="1" kern="5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>
                          <a:latin typeface="Times New Roman"/>
                          <a:ea typeface="Times New Roman"/>
                          <a:cs typeface="Times New Roman"/>
                        </a:rPr>
                        <a:t>Book Name</a:t>
                      </a:r>
                      <a:endParaRPr lang="en-US" sz="22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50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2200" b="1" kern="5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36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PHP: The Complete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</a:rPr>
                        <a:t>Reference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Author Name:- Steven Holzner Edition:- 1st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94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2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en-US" sz="1100" spc="2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2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</a:rPr>
                        <a:t>JavaScript and JSON Author Name:- Sai Srinivas Sriparasa </a:t>
                      </a: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Essentials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Publisher :- Packet Publishing Limited (26</a:t>
                      </a:r>
                      <a:b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October 2013)</a:t>
                      </a:r>
                      <a:b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JavaScript and</a:t>
                      </a:r>
                      <a:b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JSON Essentials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7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1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Bootstrap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Author Name:- Jake Spurlock</a:t>
                      </a:r>
                      <a:b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Edition:- 1st 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Publisher:- O'Reilly Media</a:t>
                      </a:r>
                      <a:b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en-US" sz="1100" spc="15" dirty="0">
                          <a:solidFill>
                            <a:srgbClr val="202124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Bootstrap</a:t>
                      </a:r>
                      <a:endParaRPr lang="en-US" sz="11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600200" y="5867400"/>
            <a:ext cx="7620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sz="15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Libraries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Bootstrap: 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Documentation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Retrieved from 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https://getbootstrap.com/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jQuery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kumimoji="0" lang="en-US" altLang="zh-CN" sz="15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Documentation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 Retrieved from https https://jquery.com/</a:t>
            </a:r>
            <a:endParaRPr kumimoji="0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81000"/>
            <a:ext cx="10972800" cy="157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6004" tIns="36501" rIns="249159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sng" strike="noStrike" cap="none" normalizeH="0" baseline="0" dirty="0" smtClean="0" bmk="">
                <a:ln>
                  <a:noFill/>
                </a:ln>
                <a:solidFill>
                  <a:srgbClr val="262626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WEB REFERENCES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1" i="0" u="sng" strike="noStrike" cap="none" normalizeH="0" baseline="0" dirty="0" smtClean="0" bmk="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8" defTabSz="9144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2"/>
              </a:rPr>
              <a:t>https://www.w3schools.com/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https://stackoverflow.com/questions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4"/>
              </a:rPr>
              <a:t>https://boostrap.com/</a:t>
            </a:r>
            <a:endParaRPr kumimoji="0" lang="en-US" altLang="zh-CN" sz="13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8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5"/>
              </a:rPr>
              <a:t>https://chatgpt.com/</a:t>
            </a: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990600" y="822962"/>
            <a:ext cx="9144000" cy="4827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tabLst>
                <a:tab pos="1889058" algn="l"/>
              </a:tabLst>
            </a:pPr>
            <a:r>
              <a:rPr lang="en-US" altLang="zh-CN" sz="2200" b="1" u="sng" dirty="0" smtClean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</a:t>
            </a:r>
            <a:r>
              <a:rPr lang="en-US" altLang="zh-CN" sz="2200" b="1" u="sng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specification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1889058" algn="l"/>
              </a:tabLst>
            </a:pP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89058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Admin:- 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login &amp; then manage the site.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reset their password.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manage their profile.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manage Users.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manage dish.</a:t>
            </a:r>
            <a:endParaRPr lang="en-US" altLang="zh-CN" sz="1600" dirty="0">
              <a:latin typeface="Arial" pitchFamily="34" charset="0"/>
              <a:cs typeface="Arial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Admin can Logout.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endParaRPr lang="en-US" altLang="zh-CN" sz="1800" dirty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User:-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can register.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can login.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can change password.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can order dish.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Wingdings" pitchFamily="2" charset="2"/>
              <a:buChar char="§"/>
              <a:tabLst>
                <a:tab pos="1889058" algn="l"/>
              </a:tabLst>
            </a:pPr>
            <a:r>
              <a:rPr lang="en-US" altLang="zh-CN" sz="1800" dirty="0">
                <a:solidFill>
                  <a:srgbClr val="262626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User can Logout.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89058" algn="l"/>
              </a:tabLst>
            </a:pPr>
            <a:endParaRPr lang="en-US" altLang="zh-CN" sz="1300" b="1" dirty="0">
              <a:solidFill>
                <a:srgbClr val="262626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108960" y="365763"/>
            <a:ext cx="4480560" cy="687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62677" tIns="40669" rIns="277612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u="sng" dirty="0" bmk="_Toc19218410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DFD(Data flow diagrams)</a:t>
            </a:r>
            <a:endParaRPr lang="en-US" altLang="zh-CN" sz="2200" b="1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2960" y="1188723"/>
            <a:ext cx="530352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u="sng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700" u="sng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700" u="sng" dirty="0">
                <a:latin typeface="Times New Roman" pitchFamily="18" charset="0"/>
                <a:cs typeface="Times New Roman" pitchFamily="18" charset="0"/>
              </a:rPr>
              <a:t> Level DFD (CONTEXT LEVEL DFD</a:t>
            </a:r>
          </a:p>
        </p:txBody>
      </p:sp>
      <p:pic>
        <p:nvPicPr>
          <p:cNvPr id="5" name="Picture 4" descr="0LevelDFD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9629775" cy="2790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594360" y="202696"/>
            <a:ext cx="1844040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700" u="sng" dirty="0"/>
              <a:t>1</a:t>
            </a:r>
            <a:r>
              <a:rPr lang="en-US" sz="1700" u="sng" baseline="30000" dirty="0"/>
              <a:t>th </a:t>
            </a:r>
            <a:r>
              <a:rPr lang="en-US" altLang="zh-CN" sz="1700" u="sng" dirty="0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Level DFD</a:t>
            </a:r>
            <a:endParaRPr lang="en-US" altLang="zh-CN" sz="17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Level Page-1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73" y="364063"/>
            <a:ext cx="5180328" cy="77740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63040" y="457200"/>
            <a:ext cx="1639862" cy="410654"/>
          </a:xfrm>
          <a:prstGeom prst="rect">
            <a:avLst/>
          </a:prstGeom>
        </p:spPr>
        <p:txBody>
          <a:bodyPr wrap="none" lIns="101881" tIns="50941" rIns="101881" bIns="50941">
            <a:spAutoFit/>
          </a:bodyPr>
          <a:lstStyle/>
          <a:p>
            <a:r>
              <a:rPr lang="en-US" u="sng" dirty="0" smtClean="0"/>
              <a:t>2th Level DFD</a:t>
            </a:r>
            <a:endParaRPr lang="en-US" u="sng" dirty="0"/>
          </a:p>
        </p:txBody>
      </p:sp>
      <p:pic>
        <p:nvPicPr>
          <p:cNvPr id="4" name="Picture 3" descr="2LevelDFD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1354455"/>
            <a:ext cx="6772275" cy="552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22961" y="274323"/>
            <a:ext cx="1718987" cy="36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01881" tIns="50941" rIns="101881" bIns="50941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u="sng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700" u="sng" dirty="0" bmk="">
                <a:solidFill>
                  <a:srgbClr val="262626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dmin- side DFD</a:t>
            </a:r>
            <a:endParaRPr lang="en-US" altLang="zh-CN" sz="1700" u="sng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dmin-sideDFD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274321"/>
            <a:ext cx="6836093" cy="7578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507</Words>
  <Application>Microsoft Office PowerPoint</Application>
  <PresentationFormat>Custom</PresentationFormat>
  <Paragraphs>173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Akash</dc:creator>
  <cp:lastModifiedBy>Akash</cp:lastModifiedBy>
  <cp:revision>38</cp:revision>
  <dcterms:created xsi:type="dcterms:W3CDTF">2025-03-07T00:38:54Z</dcterms:created>
  <dcterms:modified xsi:type="dcterms:W3CDTF">2025-04-03T07:56:16Z</dcterms:modified>
</cp:coreProperties>
</file>