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72DCFB-CD97-4E2C-A8FC-E318293FC616}">
          <p14:sldIdLst>
            <p14:sldId id="256"/>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C64B83-8126-4B07-8298-D317B5B8F0C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247971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64B83-8126-4B07-8298-D317B5B8F0C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359949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64B83-8126-4B07-8298-D317B5B8F0C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351C8-8D51-43B0-BDB0-CAE07E9A16F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126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64B83-8126-4B07-8298-D317B5B8F0C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334406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64B83-8126-4B07-8298-D317B5B8F0C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351C8-8D51-43B0-BDB0-CAE07E9A16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2704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64B83-8126-4B07-8298-D317B5B8F0C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254650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64B83-8126-4B07-8298-D317B5B8F0C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498759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64B83-8126-4B07-8298-D317B5B8F0C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387553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64B83-8126-4B07-8298-D317B5B8F0C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119620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64B83-8126-4B07-8298-D317B5B8F0C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252874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C64B83-8126-4B07-8298-D317B5B8F0C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313766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C64B83-8126-4B07-8298-D317B5B8F0CE}"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20489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C64B83-8126-4B07-8298-D317B5B8F0CE}"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347693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64B83-8126-4B07-8298-D317B5B8F0CE}"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92329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64B83-8126-4B07-8298-D317B5B8F0C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429162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64B83-8126-4B07-8298-D317B5B8F0C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351C8-8D51-43B0-BDB0-CAE07E9A16F6}" type="slidenum">
              <a:rPr lang="en-US" smtClean="0"/>
              <a:t>‹#›</a:t>
            </a:fld>
            <a:endParaRPr lang="en-US"/>
          </a:p>
        </p:txBody>
      </p:sp>
    </p:spTree>
    <p:extLst>
      <p:ext uri="{BB962C8B-B14F-4D97-AF65-F5344CB8AC3E}">
        <p14:creationId xmlns:p14="http://schemas.microsoft.com/office/powerpoint/2010/main" val="243633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C64B83-8126-4B07-8298-D317B5B8F0CE}" type="datetimeFigureOut">
              <a:rPr lang="en-US" smtClean="0"/>
              <a:t>1/26/2019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6351C8-8D51-43B0-BDB0-CAE07E9A16F6}" type="slidenum">
              <a:rPr lang="en-US" smtClean="0"/>
              <a:t>‹#›</a:t>
            </a:fld>
            <a:endParaRPr lang="en-US"/>
          </a:p>
        </p:txBody>
      </p:sp>
    </p:spTree>
    <p:extLst>
      <p:ext uri="{BB962C8B-B14F-4D97-AF65-F5344CB8AC3E}">
        <p14:creationId xmlns:p14="http://schemas.microsoft.com/office/powerpoint/2010/main" val="247890038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jakarta.apache.org/jmeter/"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7.xml"/><Relationship Id="rId6" Type="http://schemas.openxmlformats.org/officeDocument/2006/relationships/hyperlink" Target="http://www.mhhe.com/engcs/compsci/pressman/information/olc/COCOMO.html" TargetMode="External"/><Relationship Id="rId5" Type="http://schemas.openxmlformats.org/officeDocument/2006/relationships/hyperlink" Target="http://www.c-sharpcorner.com/" TargetMode="External"/><Relationship Id="rId4" Type="http://schemas.openxmlformats.org/officeDocument/2006/relationships/hyperlink" Target="http://www.softpedia.com/get/Programming/Other-Programm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718997" cy="2434107"/>
          </a:xfrm>
        </p:spPr>
        <p:txBody>
          <a:bodyPr>
            <a:normAutofit/>
          </a:bodyPr>
          <a:lstStyle/>
          <a:p>
            <a:r>
              <a:rPr lang="en-US" sz="2800" i="1" dirty="0"/>
              <a:t>A Project </a:t>
            </a:r>
            <a:r>
              <a:rPr lang="en-US" sz="2800" i="1" dirty="0" smtClean="0"/>
              <a:t>Presentation</a:t>
            </a:r>
            <a:r>
              <a:rPr lang="en-US" sz="2800" i="1" dirty="0" smtClean="0"/>
              <a:t/>
            </a:r>
            <a:br>
              <a:rPr lang="en-US" sz="2800" i="1" dirty="0" smtClean="0"/>
            </a:br>
            <a:r>
              <a:rPr lang="en-US" sz="2800" i="1" dirty="0" smtClean="0"/>
              <a:t>on</a:t>
            </a:r>
            <a:br>
              <a:rPr lang="en-US" sz="2800" i="1" dirty="0" smtClean="0"/>
            </a:br>
            <a:r>
              <a:rPr lang="en-US" sz="2800" b="1" i="1" dirty="0" smtClean="0"/>
              <a:t>AIRLINE  </a:t>
            </a:r>
            <a:r>
              <a:rPr lang="en-US" sz="2800" b="1" i="1" dirty="0"/>
              <a:t>RESERVATION </a:t>
            </a:r>
            <a:r>
              <a:rPr lang="en-US" sz="2800" b="1" i="1" dirty="0" smtClean="0"/>
              <a:t> SYSTEM</a:t>
            </a:r>
            <a:br>
              <a:rPr lang="en-US" sz="2800" b="1" i="1" dirty="0" smtClean="0"/>
            </a:br>
            <a:r>
              <a:rPr lang="en-US" sz="2800" b="1" i="1" dirty="0"/>
              <a:t/>
            </a:r>
            <a:br>
              <a:rPr lang="en-US" sz="2800" b="1" i="1" dirty="0"/>
            </a:br>
            <a:endParaRPr lang="en-US" sz="2800" i="1" dirty="0"/>
          </a:p>
        </p:txBody>
      </p:sp>
      <p:sp>
        <p:nvSpPr>
          <p:cNvPr id="3" name="Subtitle 2"/>
          <p:cNvSpPr>
            <a:spLocks noGrp="1"/>
          </p:cNvSpPr>
          <p:nvPr>
            <p:ph type="subTitle" idx="1"/>
          </p:nvPr>
        </p:nvSpPr>
        <p:spPr>
          <a:xfrm>
            <a:off x="-811369" y="1688183"/>
            <a:ext cx="9723550" cy="4609586"/>
          </a:xfrm>
        </p:spPr>
        <p:txBody>
          <a:bodyPr>
            <a:normAutofit lnSpcReduction="10000"/>
          </a:bodyPr>
          <a:lstStyle/>
          <a:p>
            <a:endParaRPr lang="en-US" dirty="0" smtClean="0"/>
          </a:p>
          <a:p>
            <a:r>
              <a:rPr lang="en-US" dirty="0" smtClean="0">
                <a:solidFill>
                  <a:srgbClr val="FF0000"/>
                </a:solidFill>
              </a:rPr>
              <a:t>Subject </a:t>
            </a:r>
            <a:r>
              <a:rPr lang="en-US" dirty="0">
                <a:solidFill>
                  <a:srgbClr val="FF0000"/>
                </a:solidFill>
              </a:rPr>
              <a:t>Name</a:t>
            </a:r>
            <a:r>
              <a:rPr lang="en-US" dirty="0"/>
              <a:t>: </a:t>
            </a:r>
            <a:r>
              <a:rPr lang="en-US" dirty="0">
                <a:solidFill>
                  <a:schemeClr val="accent2">
                    <a:lumMod val="60000"/>
                    <a:lumOff val="40000"/>
                  </a:schemeClr>
                </a:solidFill>
              </a:rPr>
              <a:t>Web Development Project (66654) </a:t>
            </a:r>
          </a:p>
          <a:p>
            <a:r>
              <a:rPr lang="en-US" dirty="0">
                <a:solidFill>
                  <a:srgbClr val="FF0000"/>
                </a:solidFill>
              </a:rPr>
              <a:t>Submission Date</a:t>
            </a:r>
            <a:r>
              <a:rPr lang="en-US" dirty="0">
                <a:solidFill>
                  <a:schemeClr val="accent2">
                    <a:lumMod val="60000"/>
                    <a:lumOff val="40000"/>
                  </a:schemeClr>
                </a:solidFill>
              </a:rPr>
              <a:t>: </a:t>
            </a:r>
            <a:r>
              <a:rPr lang="en-US" dirty="0" smtClean="0">
                <a:solidFill>
                  <a:schemeClr val="accent2">
                    <a:lumMod val="60000"/>
                    <a:lumOff val="40000"/>
                  </a:schemeClr>
                </a:solidFill>
              </a:rPr>
              <a:t>26/1/2019</a:t>
            </a:r>
          </a:p>
          <a:p>
            <a:endParaRPr lang="en-US" dirty="0" smtClean="0"/>
          </a:p>
          <a:p>
            <a:endParaRPr lang="en-US" dirty="0" smtClean="0"/>
          </a:p>
          <a:p>
            <a:endParaRPr lang="en-US" dirty="0"/>
          </a:p>
          <a:p>
            <a:endParaRPr lang="en-US" dirty="0" smtClean="0"/>
          </a:p>
          <a:p>
            <a:endParaRPr lang="en-US" dirty="0" smtClean="0"/>
          </a:p>
          <a:p>
            <a:r>
              <a:rPr lang="en-US" dirty="0">
                <a:solidFill>
                  <a:schemeClr val="accent2">
                    <a:lumMod val="60000"/>
                    <a:lumOff val="40000"/>
                  </a:schemeClr>
                </a:solidFill>
              </a:rPr>
              <a:t>Department of Computer Technology</a:t>
            </a:r>
          </a:p>
          <a:p>
            <a:r>
              <a:rPr lang="en-US" i="1" dirty="0">
                <a:solidFill>
                  <a:schemeClr val="accent2">
                    <a:lumMod val="60000"/>
                    <a:lumOff val="40000"/>
                  </a:schemeClr>
                </a:solidFill>
              </a:rPr>
              <a:t>Sylhet Polytechnic Institute, </a:t>
            </a:r>
            <a:r>
              <a:rPr lang="en-US" i="1" dirty="0" smtClean="0">
                <a:solidFill>
                  <a:schemeClr val="accent2">
                    <a:lumMod val="60000"/>
                    <a:lumOff val="40000"/>
                  </a:schemeClr>
                </a:solidFill>
              </a:rPr>
              <a:t>Sylhet</a:t>
            </a:r>
          </a:p>
          <a:p>
            <a:endParaRPr lang="en-US" dirty="0"/>
          </a:p>
          <a:p>
            <a:r>
              <a:rPr lang="en-US" dirty="0"/>
              <a:t> </a:t>
            </a:r>
          </a:p>
          <a:p>
            <a:endParaRPr lang="en-US" dirty="0"/>
          </a:p>
          <a:p>
            <a:endParaRPr lang="en-US" dirty="0"/>
          </a:p>
        </p:txBody>
      </p:sp>
      <p:pic>
        <p:nvPicPr>
          <p:cNvPr id="4" name="Picture 3" descr="Certified partner Banne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257" y="0"/>
            <a:ext cx="1570284" cy="1520759"/>
          </a:xfrm>
          <a:prstGeom prst="rect">
            <a:avLst/>
          </a:prstGeom>
          <a:noFill/>
          <a:ln>
            <a:noFill/>
          </a:ln>
        </p:spPr>
      </p:pic>
    </p:spTree>
    <p:extLst>
      <p:ext uri="{BB962C8B-B14F-4D97-AF65-F5344CB8AC3E}">
        <p14:creationId xmlns:p14="http://schemas.microsoft.com/office/powerpoint/2010/main" val="33252891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192796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6063" y="281063"/>
            <a:ext cx="11719774" cy="5537157"/>
          </a:xfrm>
          <a:prstGeom prst="rect">
            <a:avLst/>
          </a:prstGeom>
        </p:spPr>
        <p:txBody>
          <a:bodyPr wrap="square">
            <a:spAutoFit/>
          </a:bodyPr>
          <a:lstStyle/>
          <a:p>
            <a:pPr algn="just">
              <a:lnSpc>
                <a:spcPct val="107000"/>
              </a:lnSpc>
              <a:spcAft>
                <a:spcPts val="800"/>
              </a:spcAft>
            </a:pP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i="1" dirty="0" smtClean="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i="1" dirty="0" smtClean="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REFERENCES</a:t>
            </a:r>
          </a:p>
          <a:p>
            <a:pPr algn="just">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1600200" marR="0" algn="just">
              <a:lnSpc>
                <a:spcPct val="107000"/>
              </a:lnSpc>
              <a:spcBef>
                <a:spcPts val="0"/>
              </a:spcBef>
              <a:spcAft>
                <a:spcPts val="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1600200" marR="0" algn="just">
              <a:lnSpc>
                <a:spcPct val="107000"/>
              </a:lnSpc>
              <a:spcBef>
                <a:spcPts val="0"/>
              </a:spcBef>
              <a:spcAft>
                <a:spcPts val="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following references have been used by me, during all the phases of the MSE project:</a:t>
            </a:r>
          </a:p>
          <a:p>
            <a:pPr marL="342900" marR="0" lvl="0" indent="-342900" algn="just">
              <a:lnSpc>
                <a:spcPct val="107000"/>
              </a:lnSpc>
              <a:spcBef>
                <a:spcPts val="0"/>
              </a:spcBef>
              <a:spcAft>
                <a:spcPts val="0"/>
              </a:spcAft>
              <a:buFont typeface="+mj-lt"/>
              <a:buAutoNum type="arabicPeriod"/>
            </a:pPr>
            <a:r>
              <a:rPr lang="en-US" u="sng" dirty="0" smtClean="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http://www.w3schools.com/</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Apache J Meter - </a:t>
            </a:r>
            <a:r>
              <a:rPr lang="en-US" u="sng" dirty="0" smtClean="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http://jakarta.apache.org/jmeter/</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http://mse.cis.ksu.edu/ - For MSE Project Portfolio.</a:t>
            </a:r>
          </a:p>
          <a:p>
            <a:pPr marL="342900" marR="0" lvl="0" indent="-342900" algn="just">
              <a:lnSpc>
                <a:spcPct val="107000"/>
              </a:lnSpc>
              <a:spcBef>
                <a:spcPts val="0"/>
              </a:spcBef>
              <a:spcAft>
                <a:spcPts val="0"/>
              </a:spcAft>
              <a:buFont typeface="+mj-lt"/>
              <a:buAutoNum type="arabicPeriod"/>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IEEE Recommended Practice for Software Requirements Specifications - IEEE Std 830- 1998</a:t>
            </a:r>
          </a:p>
          <a:p>
            <a:pPr marL="342900" marR="0" lvl="0" indent="-342900" algn="just">
              <a:lnSpc>
                <a:spcPct val="107000"/>
              </a:lnSpc>
              <a:spcBef>
                <a:spcPts val="0"/>
              </a:spcBef>
              <a:spcAft>
                <a:spcPts val="0"/>
              </a:spcAft>
              <a:buFont typeface="+mj-lt"/>
              <a:buAutoNum type="arabicPeriod"/>
            </a:pPr>
            <a:r>
              <a:rPr lang="en-US" dirty="0" smtClean="0">
                <a:effectLst/>
                <a:latin typeface="Calibri" panose="020F0502020204030204" pitchFamily="34" charset="0"/>
                <a:ea typeface="Calibri" panose="020F0502020204030204" pitchFamily="34" charset="0"/>
                <a:cs typeface="Times New Roman" panose="02020603050405020304" pitchFamily="18" charset="0"/>
              </a:rPr>
              <a:t>SLOC Metrics Tool for .NET framework 1.1 </a:t>
            </a:r>
            <a:r>
              <a:rPr lang="en-US" u="sng" dirty="0" smtClean="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http://www.softpedia.com/get/Programming/Other-Programming</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http://www.sitepoint.com/article/sql-server-2000-database - SQL server 2000 help</a:t>
            </a:r>
          </a:p>
          <a:p>
            <a:pPr marL="342900" marR="0" lvl="0" indent="-342900" algn="just">
              <a:lnSpc>
                <a:spcPct val="107000"/>
              </a:lnSpc>
              <a:spcBef>
                <a:spcPts val="0"/>
              </a:spcBef>
              <a:spcAft>
                <a:spcPts val="0"/>
              </a:spcAft>
              <a:buFont typeface="+mj-lt"/>
              <a:buAutoNum type="arabicPeriod"/>
            </a:pPr>
            <a:r>
              <a:rPr lang="en-US" dirty="0" smtClean="0">
                <a:effectLst/>
                <a:latin typeface="Calibri" panose="020F0502020204030204" pitchFamily="34" charset="0"/>
                <a:ea typeface="Calibri" panose="020F0502020204030204" pitchFamily="34" charset="0"/>
                <a:cs typeface="Times New Roman" panose="02020603050405020304" pitchFamily="18" charset="0"/>
              </a:rPr>
              <a:t>0. </a:t>
            </a:r>
            <a:r>
              <a:rPr lang="en-US" u="sng" dirty="0" smtClean="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http://www.c-sharpcorner.com/</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u="sng" dirty="0" smtClean="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http://www.mhhe.com/engcs/compsci/pressman/information/olc/COCOMO.html</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Smart Draw software for the Gantt Chart</a:t>
            </a:r>
          </a:p>
          <a:p>
            <a:pPr marL="342900" marR="0" lvl="0" indent="-342900" algn="just">
              <a:lnSpc>
                <a:spcPct val="107000"/>
              </a:lnSpc>
              <a:spcBef>
                <a:spcPts val="0"/>
              </a:spcBef>
              <a:spcAft>
                <a:spcPts val="0"/>
              </a:spcAft>
              <a:buFont typeface="+mj-lt"/>
              <a:buAutoNum type="arabicPeriod"/>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Wikipedia</a:t>
            </a:r>
          </a:p>
          <a:p>
            <a:pPr marL="1600200" marR="0" algn="just">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890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 y="321972"/>
            <a:ext cx="11861442" cy="5999591"/>
          </a:xfrm>
          <a:prstGeom prst="rect">
            <a:avLst/>
          </a:prstGeom>
        </p:spPr>
        <p:txBody>
          <a:bodyPr wrap="square">
            <a:spAutoFit/>
          </a:bodyPr>
          <a:lstStyle/>
          <a:p>
            <a:pPr marL="457200" marR="0" algn="ctr">
              <a:lnSpc>
                <a:spcPct val="115000"/>
              </a:lnSpc>
              <a:spcBef>
                <a:spcPts val="0"/>
              </a:spcBef>
              <a:spcAft>
                <a:spcPts val="0"/>
              </a:spcAft>
            </a:pPr>
            <a:r>
              <a:rPr lang="en-US" sz="2400" b="1" i="1" dirty="0" smtClean="0">
                <a:solidFill>
                  <a:schemeClr val="accent5">
                    <a:lumMod val="75000"/>
                  </a:schemeClr>
                </a:solidFill>
                <a:effectLst/>
                <a:latin typeface="Times New Roman" panose="02020603050405020304" pitchFamily="18" charset="0"/>
                <a:ea typeface="Calibri" panose="020F0502020204030204" pitchFamily="34" charset="0"/>
                <a:cs typeface="Vrinda"/>
              </a:rPr>
              <a:t>Acknowledgement</a:t>
            </a:r>
            <a:endParaRPr lang="en-US" i="1" dirty="0" smtClean="0">
              <a:solidFill>
                <a:schemeClr val="accent5">
                  <a:lumMod val="75000"/>
                </a:schemeClr>
              </a:solidFill>
              <a:effectLst/>
              <a:latin typeface="Calibri" panose="020F0502020204030204" pitchFamily="34" charset="0"/>
              <a:ea typeface="Calibri" panose="020F0502020204030204" pitchFamily="34" charset="0"/>
              <a:cs typeface="Vrinda"/>
            </a:endParaRPr>
          </a:p>
          <a:p>
            <a:pPr>
              <a:lnSpc>
                <a:spcPct val="115000"/>
              </a:lnSpc>
              <a:spcAft>
                <a:spcPts val="1000"/>
              </a:spcAft>
            </a:pPr>
            <a:r>
              <a:rPr lang="en-US" sz="2400" dirty="0" smtClean="0">
                <a:effectLst/>
                <a:latin typeface="Times New Roman" panose="02020603050405020304" pitchFamily="18" charset="0"/>
                <a:ea typeface="Calibri" panose="020F0502020204030204" pitchFamily="34" charset="0"/>
                <a:cs typeface="Vrinda"/>
              </a:rPr>
              <a:t> </a:t>
            </a:r>
            <a:endParaRPr lang="en-US" sz="1600" dirty="0" smtClean="0">
              <a:effectLst/>
              <a:latin typeface="Calibri" panose="020F0502020204030204" pitchFamily="34" charset="0"/>
              <a:ea typeface="Calibri" panose="020F0502020204030204" pitchFamily="34" charset="0"/>
              <a:cs typeface="Vrinda"/>
            </a:endParaRPr>
          </a:p>
          <a:p>
            <a:pPr>
              <a:lnSpc>
                <a:spcPct val="115000"/>
              </a:lnSpc>
              <a:spcAft>
                <a:spcPts val="1000"/>
              </a:spcAft>
            </a:pPr>
            <a:r>
              <a:rPr lang="en-US" sz="2400" dirty="0" smtClean="0">
                <a:effectLst/>
                <a:latin typeface="Times New Roman" panose="02020603050405020304" pitchFamily="18" charset="0"/>
                <a:ea typeface="Calibri" panose="020F0502020204030204" pitchFamily="34" charset="0"/>
                <a:cs typeface="Vrinda"/>
              </a:rPr>
              <a:t> </a:t>
            </a:r>
            <a:endParaRPr lang="en-US" sz="1600" dirty="0" smtClean="0">
              <a:effectLst/>
              <a:latin typeface="Calibri" panose="020F0502020204030204" pitchFamily="34" charset="0"/>
              <a:ea typeface="Calibri" panose="020F0502020204030204" pitchFamily="34" charset="0"/>
              <a:cs typeface="Vrinda"/>
            </a:endParaRPr>
          </a:p>
          <a:p>
            <a:pPr algn="just">
              <a:lnSpc>
                <a:spcPct val="115000"/>
              </a:lnSpc>
            </a:pPr>
            <a:r>
              <a:rPr lang="en-US" sz="1600" dirty="0" smtClean="0">
                <a:effectLst/>
                <a:latin typeface="Calibri" panose="020F0502020204030204" pitchFamily="34" charset="0"/>
                <a:ea typeface="Calibri" panose="020F0502020204030204" pitchFamily="34" charset="0"/>
                <a:cs typeface="Vrinda"/>
              </a:rPr>
              <a:t>All praises are to the almighty for enabling us to carry out this project. We would like to express our indebtedness and gratitude to our beloved supervisor,</a:t>
            </a:r>
            <a:r>
              <a:rPr lang="en-US" sz="2000" b="1" dirty="0" smtClean="0">
                <a:effectLst/>
                <a:latin typeface="Times New Roman" panose="02020603050405020304" pitchFamily="18" charset="0"/>
                <a:ea typeface="Calibri" panose="020F0502020204030204" pitchFamily="34" charset="0"/>
                <a:cs typeface="Vrinda"/>
              </a:rPr>
              <a:t> Shantonu Roy</a:t>
            </a:r>
            <a:r>
              <a:rPr lang="en-US" sz="1600" dirty="0" smtClean="0">
                <a:effectLst/>
                <a:latin typeface="Calibri" panose="020F0502020204030204" pitchFamily="34" charset="0"/>
                <a:ea typeface="Calibri" panose="020F0502020204030204" pitchFamily="34" charset="0"/>
                <a:cs typeface="Vrinda"/>
              </a:rPr>
              <a:t> for his special guidance, valuable suggestions and endless encouragement.</a:t>
            </a:r>
          </a:p>
          <a:p>
            <a:pPr algn="just">
              <a:lnSpc>
                <a:spcPct val="150000"/>
              </a:lnSpc>
            </a:pPr>
            <a:r>
              <a:rPr lang="en-US" dirty="0" smtClean="0">
                <a:solidFill>
                  <a:srgbClr val="000000"/>
                </a:solidFill>
                <a:effectLst/>
                <a:latin typeface="Times New Roman" panose="02020603050405020304" pitchFamily="18" charset="0"/>
                <a:ea typeface="Calibri" panose="020F0502020204030204" pitchFamily="34" charset="0"/>
              </a:rPr>
              <a:t> </a:t>
            </a:r>
          </a:p>
          <a:p>
            <a:pPr indent="457200" algn="just">
              <a:lnSpc>
                <a:spcPct val="150000"/>
              </a:lnSpc>
            </a:pPr>
            <a:r>
              <a:rPr lang="en-US" dirty="0" smtClean="0">
                <a:solidFill>
                  <a:srgbClr val="000000"/>
                </a:solidFill>
                <a:effectLst/>
                <a:latin typeface="Times New Roman" panose="02020603050405020304" pitchFamily="18" charset="0"/>
                <a:ea typeface="Calibri" panose="020F0502020204030204" pitchFamily="34" charset="0"/>
              </a:rPr>
              <a:t>We would also like to thanks our Head of the Department </a:t>
            </a:r>
            <a:r>
              <a:rPr lang="en-US" b="1" dirty="0" smtClean="0">
                <a:solidFill>
                  <a:srgbClr val="000000"/>
                </a:solidFill>
                <a:effectLst/>
                <a:latin typeface="Times New Roman" panose="02020603050405020304" pitchFamily="18" charset="0"/>
                <a:ea typeface="Calibri" panose="020F0502020204030204" pitchFamily="34" charset="0"/>
              </a:rPr>
              <a:t>Roksana Nahar,</a:t>
            </a:r>
            <a:r>
              <a:rPr lang="en-US" dirty="0" smtClean="0">
                <a:solidFill>
                  <a:srgbClr val="000000"/>
                </a:solidFill>
                <a:effectLst/>
                <a:latin typeface="Times New Roman" panose="02020603050405020304" pitchFamily="18" charset="0"/>
                <a:ea typeface="Calibri" panose="020F0502020204030204" pitchFamily="34" charset="0"/>
              </a:rPr>
              <a:t> who gave us lots of valuable suggestions and kept pushing us to the limit to get the best out of us. Furthermore, we would also like to acknowledge with much appreciation the crucial role of our beloved teachers and all the faculty members of the School of Science and Engineering for their continuous support.</a:t>
            </a:r>
          </a:p>
          <a:p>
            <a:pPr indent="457200" algn="just">
              <a:lnSpc>
                <a:spcPct val="150000"/>
              </a:lnSpc>
            </a:pPr>
            <a:r>
              <a:rPr lang="en-US" dirty="0" smtClean="0">
                <a:solidFill>
                  <a:srgbClr val="000000"/>
                </a:solidFill>
                <a:effectLst/>
                <a:latin typeface="Times New Roman" panose="02020603050405020304" pitchFamily="18" charset="0"/>
                <a:ea typeface="Calibri" panose="020F0502020204030204" pitchFamily="34" charset="0"/>
              </a:rPr>
              <a:t> </a:t>
            </a:r>
          </a:p>
          <a:p>
            <a:pPr indent="457200" algn="just">
              <a:lnSpc>
                <a:spcPct val="150000"/>
              </a:lnSpc>
            </a:pPr>
            <a:r>
              <a:rPr lang="en-US" dirty="0" smtClean="0">
                <a:solidFill>
                  <a:srgbClr val="000000"/>
                </a:solidFill>
                <a:effectLst/>
                <a:latin typeface="Times New Roman" panose="02020603050405020304" pitchFamily="18" charset="0"/>
                <a:ea typeface="Calibri" panose="020F0502020204030204" pitchFamily="34" charset="0"/>
              </a:rPr>
              <a:t>Finally, we would like to express our indebtedness to our fellow friends and relatives for their cooperation, sacrifice and inspiration during the preparation of this whole project.</a:t>
            </a:r>
          </a:p>
          <a:p>
            <a:pPr indent="457200" algn="just">
              <a:lnSpc>
                <a:spcPct val="150000"/>
              </a:lnSpc>
            </a:pPr>
            <a:r>
              <a:rPr lang="en-US" dirty="0" smtClean="0">
                <a:solidFill>
                  <a:srgbClr val="000000"/>
                </a:solidFill>
                <a:effectLst/>
                <a:latin typeface="Times New Roman" panose="02020603050405020304" pitchFamily="18" charset="0"/>
                <a:ea typeface="Calibri" panose="020F0502020204030204" pitchFamily="34" charset="0"/>
              </a:rPr>
              <a:t> </a:t>
            </a:r>
            <a:endParaRPr lang="en-US"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702804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0945" y="0"/>
            <a:ext cx="12690763" cy="7758545"/>
          </a:xfrm>
          <a:pattFill prst="pct10">
            <a:fgClr>
              <a:schemeClr val="accent1"/>
            </a:fgClr>
            <a:bgClr>
              <a:schemeClr val="bg1"/>
            </a:bgClr>
          </a:pattFill>
        </p:spPr>
        <p:txBody>
          <a:bodyPr/>
          <a:lstStyle/>
          <a:p>
            <a:r>
              <a:rPr lang="en-US" dirty="0" smtClean="0"/>
              <a:t>                      </a:t>
            </a:r>
            <a:r>
              <a:rPr lang="en-US" dirty="0" smtClean="0"/>
              <a:t/>
            </a:r>
            <a:br>
              <a:rPr lang="en-US" dirty="0" smtClean="0"/>
            </a:br>
            <a:r>
              <a:rPr lang="en-US" dirty="0"/>
              <a:t> </a:t>
            </a:r>
            <a:r>
              <a:rPr lang="en-US" dirty="0" smtClean="0"/>
              <a:t>                     </a:t>
            </a:r>
            <a:r>
              <a:rPr lang="en-US" dirty="0" smtClean="0">
                <a:solidFill>
                  <a:schemeClr val="accent5">
                    <a:lumMod val="60000"/>
                    <a:lumOff val="40000"/>
                  </a:schemeClr>
                </a:solidFill>
              </a:rPr>
              <a:t>THANK YOU</a:t>
            </a:r>
            <a:br>
              <a:rPr lang="en-US" dirty="0" smtClean="0">
                <a:solidFill>
                  <a:schemeClr val="accent5">
                    <a:lumMod val="60000"/>
                    <a:lumOff val="40000"/>
                  </a:schemeClr>
                </a:solidFill>
              </a:rPr>
            </a:br>
            <a:r>
              <a:rPr lang="en-US" dirty="0">
                <a:solidFill>
                  <a:schemeClr val="accent5">
                    <a:lumMod val="60000"/>
                    <a:lumOff val="40000"/>
                  </a:schemeClr>
                </a:solidFill>
              </a:rPr>
              <a:t/>
            </a:r>
            <a:br>
              <a:rPr lang="en-US" dirty="0">
                <a:solidFill>
                  <a:schemeClr val="accent5">
                    <a:lumMod val="60000"/>
                    <a:lumOff val="40000"/>
                  </a:schemeClr>
                </a:solidFill>
              </a:rPr>
            </a:br>
            <a:r>
              <a:rPr lang="en-US" dirty="0">
                <a:solidFill>
                  <a:schemeClr val="accent5">
                    <a:lumMod val="60000"/>
                    <a:lumOff val="40000"/>
                  </a:schemeClr>
                </a:solidFill>
              </a:rPr>
              <a:t> </a:t>
            </a:r>
            <a:r>
              <a:rPr lang="en-US" dirty="0" smtClean="0">
                <a:solidFill>
                  <a:schemeClr val="accent5">
                    <a:lumMod val="60000"/>
                    <a:lumOff val="40000"/>
                  </a:schemeClr>
                </a:solidFill>
              </a:rPr>
              <a:t>                              </a:t>
            </a:r>
            <a:r>
              <a:rPr lang="en-US" dirty="0" smtClean="0">
                <a:solidFill>
                  <a:schemeClr val="accent3">
                    <a:lumMod val="60000"/>
                    <a:lumOff val="40000"/>
                  </a:schemeClr>
                </a:solidFill>
              </a:rPr>
              <a:t> </a:t>
            </a:r>
            <a:br>
              <a:rPr lang="en-US" dirty="0" smtClean="0">
                <a:solidFill>
                  <a:schemeClr val="accent3">
                    <a:lumMod val="60000"/>
                    <a:lumOff val="40000"/>
                  </a:schemeClr>
                </a:solidFill>
              </a:rPr>
            </a:br>
            <a:r>
              <a:rPr lang="en-US" dirty="0">
                <a:solidFill>
                  <a:schemeClr val="accent3">
                    <a:lumMod val="60000"/>
                    <a:lumOff val="40000"/>
                  </a:schemeClr>
                </a:solidFill>
              </a:rPr>
              <a:t> </a:t>
            </a:r>
            <a:r>
              <a:rPr lang="en-US" dirty="0" smtClean="0">
                <a:solidFill>
                  <a:schemeClr val="accent3">
                    <a:lumMod val="60000"/>
                    <a:lumOff val="40000"/>
                  </a:schemeClr>
                </a:solidFill>
              </a:rPr>
              <a:t>                               </a:t>
            </a:r>
            <a:r>
              <a:rPr lang="en-US" dirty="0" smtClean="0">
                <a:solidFill>
                  <a:schemeClr val="accent3">
                    <a:lumMod val="60000"/>
                    <a:lumOff val="40000"/>
                  </a:schemeClr>
                </a:solidFill>
              </a:rPr>
              <a:t>FOR</a:t>
            </a:r>
            <a:br>
              <a:rPr lang="en-US" dirty="0" smtClean="0">
                <a:solidFill>
                  <a:schemeClr val="accent3">
                    <a:lumMod val="60000"/>
                    <a:lumOff val="40000"/>
                  </a:schemeClr>
                </a:solidFill>
              </a:rPr>
            </a:br>
            <a:r>
              <a:rPr lang="en-US" dirty="0">
                <a:solidFill>
                  <a:schemeClr val="accent3">
                    <a:lumMod val="60000"/>
                    <a:lumOff val="40000"/>
                  </a:schemeClr>
                </a:solidFill>
              </a:rPr>
              <a:t/>
            </a:r>
            <a:br>
              <a:rPr lang="en-US" dirty="0">
                <a:solidFill>
                  <a:schemeClr val="accent3">
                    <a:lumMod val="60000"/>
                    <a:lumOff val="40000"/>
                  </a:schemeClr>
                </a:solidFill>
              </a:rPr>
            </a:br>
            <a:r>
              <a:rPr lang="en-US" dirty="0" smtClean="0">
                <a:solidFill>
                  <a:schemeClr val="accent3">
                    <a:lumMod val="60000"/>
                    <a:lumOff val="40000"/>
                  </a:schemeClr>
                </a:solidFill>
              </a:rPr>
              <a:t/>
            </a:r>
            <a:br>
              <a:rPr lang="en-US" dirty="0" smtClean="0">
                <a:solidFill>
                  <a:schemeClr val="accent3">
                    <a:lumMod val="60000"/>
                    <a:lumOff val="40000"/>
                  </a:schemeClr>
                </a:solidFill>
              </a:rPr>
            </a:br>
            <a:r>
              <a:rPr lang="en-US" dirty="0">
                <a:solidFill>
                  <a:schemeClr val="accent3">
                    <a:lumMod val="60000"/>
                    <a:lumOff val="40000"/>
                  </a:schemeClr>
                </a:solidFill>
              </a:rPr>
              <a:t> </a:t>
            </a:r>
            <a:r>
              <a:rPr lang="en-US" dirty="0" smtClean="0">
                <a:solidFill>
                  <a:schemeClr val="accent3">
                    <a:lumMod val="60000"/>
                    <a:lumOff val="40000"/>
                  </a:schemeClr>
                </a:solidFill>
              </a:rPr>
              <a:t>                                     </a:t>
            </a:r>
            <a:r>
              <a:rPr lang="en-US" dirty="0" smtClean="0">
                <a:solidFill>
                  <a:srgbClr val="FFC000"/>
                </a:solidFill>
              </a:rPr>
              <a:t> </a:t>
            </a:r>
            <a:r>
              <a:rPr lang="en-US" sz="4000" dirty="0" smtClean="0">
                <a:solidFill>
                  <a:srgbClr val="FFC000"/>
                </a:solidFill>
              </a:rPr>
              <a:t>WATCH</a:t>
            </a:r>
            <a:br>
              <a:rPr lang="en-US" sz="4000" dirty="0" smtClean="0">
                <a:solidFill>
                  <a:srgbClr val="FFC000"/>
                </a:solidFill>
              </a:rPr>
            </a:br>
            <a:r>
              <a:rPr lang="en-US" dirty="0"/>
              <a:t> </a:t>
            </a:r>
            <a:r>
              <a:rPr lang="en-US" dirty="0" smtClean="0"/>
              <a:t>                     </a:t>
            </a:r>
            <a:endParaRPr lang="en-US" dirty="0"/>
          </a:p>
        </p:txBody>
      </p:sp>
    </p:spTree>
    <p:extLst>
      <p:ext uri="{BB962C8B-B14F-4D97-AF65-F5344CB8AC3E}">
        <p14:creationId xmlns:p14="http://schemas.microsoft.com/office/powerpoint/2010/main" val="11090837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048000" y="154545"/>
            <a:ext cx="5954332" cy="7141442"/>
          </a:xfrm>
          <a:prstGeom prst="rect">
            <a:avLst/>
          </a:prstGeom>
        </p:spPr>
        <p:txBody>
          <a:bodyPr wrap="square">
            <a:spAutoFit/>
          </a:bodyPr>
          <a:lstStyle/>
          <a:p>
            <a:pPr>
              <a:lnSpc>
                <a:spcPct val="150000"/>
              </a:lnSpc>
              <a:spcAft>
                <a:spcPts val="1000"/>
              </a:spcAft>
              <a:tabLst>
                <a:tab pos="2971800" algn="ctr"/>
                <a:tab pos="5505450" algn="l"/>
              </a:tabLst>
            </a:pPr>
            <a:r>
              <a:rPr lang="en-US" sz="3200" b="1" i="1" dirty="0" smtClean="0">
                <a:solidFill>
                  <a:schemeClr val="accent3">
                    <a:lumMod val="60000"/>
                    <a:lumOff val="40000"/>
                  </a:schemeClr>
                </a:solidFill>
                <a:effectLst/>
                <a:latin typeface="Calibri" panose="020F0502020204030204" pitchFamily="34" charset="0"/>
                <a:ea typeface="Calibri" panose="020F0502020204030204" pitchFamily="34" charset="0"/>
                <a:cs typeface="Vrinda"/>
              </a:rPr>
              <a:t>   AIRLINE RESERVATION SYSTEM</a:t>
            </a:r>
            <a:r>
              <a:rPr lang="en-US" sz="2000" b="1" i="1" dirty="0" smtClean="0">
                <a:solidFill>
                  <a:schemeClr val="accent3">
                    <a:lumMod val="60000"/>
                    <a:lumOff val="40000"/>
                  </a:schemeClr>
                </a:solidFill>
                <a:effectLst/>
                <a:latin typeface="Times New Roman" panose="02020603050405020304" pitchFamily="18" charset="0"/>
                <a:ea typeface="Calibri" panose="020F0502020204030204" pitchFamily="34" charset="0"/>
                <a:cs typeface="Vrinda"/>
              </a:rPr>
              <a:t> </a:t>
            </a:r>
            <a:r>
              <a:rPr lang="en-US" sz="2000" b="1" dirty="0" smtClean="0">
                <a:effectLst/>
                <a:latin typeface="Times New Roman" panose="02020603050405020304" pitchFamily="18" charset="0"/>
                <a:ea typeface="Calibri" panose="020F0502020204030204" pitchFamily="34" charset="0"/>
                <a:cs typeface="Vrinda"/>
              </a:rPr>
              <a:t>	</a:t>
            </a:r>
            <a:endParaRPr lang="en-US" sz="1400" dirty="0" smtClean="0">
              <a:effectLst/>
              <a:latin typeface="Calibri" panose="020F0502020204030204" pitchFamily="34" charset="0"/>
              <a:ea typeface="Calibri" panose="020F0502020204030204" pitchFamily="34" charset="0"/>
              <a:cs typeface="Vrinda"/>
            </a:endParaRPr>
          </a:p>
          <a:p>
            <a:pPr algn="ctr">
              <a:lnSpc>
                <a:spcPct val="150000"/>
              </a:lnSpc>
              <a:spcAft>
                <a:spcPts val="1000"/>
              </a:spcAft>
            </a:pPr>
            <a:r>
              <a:rPr lang="en-US" sz="2000" b="1" dirty="0" smtClean="0">
                <a:solidFill>
                  <a:schemeClr val="tx2">
                    <a:lumMod val="60000"/>
                    <a:lumOff val="40000"/>
                  </a:schemeClr>
                </a:solidFill>
                <a:effectLst/>
                <a:latin typeface="Times New Roman" panose="02020603050405020304" pitchFamily="18" charset="0"/>
                <a:ea typeface="Calibri" panose="020F0502020204030204" pitchFamily="34" charset="0"/>
                <a:cs typeface="Vrinda"/>
              </a:rPr>
              <a:t>Submitted By</a:t>
            </a:r>
            <a:endParaRPr lang="en-US" sz="1400" dirty="0" smtClean="0">
              <a:solidFill>
                <a:schemeClr val="tx2">
                  <a:lumMod val="60000"/>
                  <a:lumOff val="40000"/>
                </a:schemeClr>
              </a:solidFill>
              <a:effectLst/>
              <a:latin typeface="Calibri" panose="020F0502020204030204" pitchFamily="34" charset="0"/>
              <a:ea typeface="Calibri" panose="020F0502020204030204" pitchFamily="34" charset="0"/>
              <a:cs typeface="Vrinda"/>
            </a:endParaRPr>
          </a:p>
          <a:p>
            <a:pPr algn="ctr">
              <a:lnSpc>
                <a:spcPct val="115000"/>
              </a:lnSpc>
            </a:pPr>
            <a:r>
              <a:rPr lang="en-US" sz="2000" b="1" dirty="0" smtClean="0">
                <a:solidFill>
                  <a:schemeClr val="tx2">
                    <a:lumMod val="60000"/>
                    <a:lumOff val="40000"/>
                  </a:schemeClr>
                </a:solidFill>
                <a:effectLst/>
                <a:latin typeface="Times New Roman" panose="02020603050405020304" pitchFamily="18" charset="0"/>
                <a:ea typeface="Calibri" panose="020F0502020204030204" pitchFamily="34" charset="0"/>
                <a:cs typeface="Vrinda"/>
              </a:rPr>
              <a:t>MD OMAR FARUK</a:t>
            </a:r>
            <a:endParaRPr lang="en-US" sz="1400" dirty="0" smtClean="0">
              <a:solidFill>
                <a:schemeClr val="tx2">
                  <a:lumMod val="60000"/>
                  <a:lumOff val="40000"/>
                </a:schemeClr>
              </a:solidFill>
              <a:effectLst/>
              <a:latin typeface="Calibri" panose="020F0502020204030204" pitchFamily="34" charset="0"/>
              <a:ea typeface="Calibri" panose="020F0502020204030204" pitchFamily="34" charset="0"/>
              <a:cs typeface="Vrinda"/>
            </a:endParaRPr>
          </a:p>
          <a:p>
            <a:pPr algn="ctr">
              <a:lnSpc>
                <a:spcPct val="115000"/>
              </a:lnSpc>
            </a:pPr>
            <a:r>
              <a:rPr lang="en-US" dirty="0" smtClean="0">
                <a:solidFill>
                  <a:schemeClr val="accent3">
                    <a:lumMod val="75000"/>
                  </a:schemeClr>
                </a:solidFill>
                <a:effectLst/>
                <a:latin typeface="Times New Roman" panose="02020603050405020304" pitchFamily="18" charset="0"/>
                <a:ea typeface="Calibri" panose="020F0502020204030204" pitchFamily="34" charset="0"/>
                <a:cs typeface="Vrinda"/>
              </a:rPr>
              <a:t>Registration no: 228386</a:t>
            </a:r>
            <a:endParaRPr lang="en-US" sz="1400" dirty="0" smtClean="0">
              <a:solidFill>
                <a:schemeClr val="accent3">
                  <a:lumMod val="75000"/>
                </a:schemeClr>
              </a:solidFill>
              <a:effectLst/>
              <a:latin typeface="Calibri" panose="020F0502020204030204" pitchFamily="34" charset="0"/>
              <a:ea typeface="Calibri" panose="020F0502020204030204" pitchFamily="34" charset="0"/>
              <a:cs typeface="Vrinda"/>
            </a:endParaRPr>
          </a:p>
          <a:p>
            <a:pPr algn="ctr">
              <a:lnSpc>
                <a:spcPct val="115000"/>
              </a:lnSpc>
            </a:pPr>
            <a:r>
              <a:rPr lang="en-US" dirty="0" smtClean="0">
                <a:solidFill>
                  <a:schemeClr val="accent3">
                    <a:lumMod val="75000"/>
                  </a:schemeClr>
                </a:solidFill>
                <a:effectLst/>
                <a:latin typeface="Times New Roman" panose="02020603050405020304" pitchFamily="18" charset="0"/>
                <a:ea typeface="Calibri" panose="020F0502020204030204" pitchFamily="34" charset="0"/>
                <a:cs typeface="Vrinda"/>
              </a:rPr>
              <a:t>Roll: 372689</a:t>
            </a:r>
            <a:endParaRPr lang="en-US" sz="1400" dirty="0" smtClean="0">
              <a:solidFill>
                <a:schemeClr val="accent3">
                  <a:lumMod val="75000"/>
                </a:schemeClr>
              </a:solidFill>
              <a:effectLst/>
              <a:latin typeface="Calibri" panose="020F0502020204030204" pitchFamily="34" charset="0"/>
              <a:ea typeface="Calibri" panose="020F0502020204030204" pitchFamily="34" charset="0"/>
              <a:cs typeface="Vrinda"/>
            </a:endParaRPr>
          </a:p>
          <a:p>
            <a:pPr algn="ctr">
              <a:lnSpc>
                <a:spcPct val="115000"/>
              </a:lnSpc>
            </a:pPr>
            <a:r>
              <a:rPr lang="en-US" dirty="0" smtClean="0">
                <a:solidFill>
                  <a:schemeClr val="accent3">
                    <a:lumMod val="75000"/>
                  </a:schemeClr>
                </a:solidFill>
                <a:effectLst/>
                <a:latin typeface="Times New Roman" panose="02020603050405020304" pitchFamily="18" charset="0"/>
                <a:ea typeface="Calibri" panose="020F0502020204030204" pitchFamily="34" charset="0"/>
                <a:cs typeface="Vrinda"/>
              </a:rPr>
              <a:t>Group: 5CMT-A2</a:t>
            </a:r>
            <a:endParaRPr lang="en-US" sz="1400" dirty="0" smtClean="0">
              <a:solidFill>
                <a:schemeClr val="accent3">
                  <a:lumMod val="75000"/>
                </a:schemeClr>
              </a:solidFill>
              <a:effectLst/>
              <a:latin typeface="Calibri" panose="020F0502020204030204" pitchFamily="34" charset="0"/>
              <a:ea typeface="Calibri" panose="020F0502020204030204" pitchFamily="34" charset="0"/>
              <a:cs typeface="Vrinda"/>
            </a:endParaRPr>
          </a:p>
          <a:p>
            <a:pPr algn="ctr">
              <a:lnSpc>
                <a:spcPct val="115000"/>
              </a:lnSpc>
            </a:pPr>
            <a:r>
              <a:rPr lang="en-US" dirty="0" smtClean="0">
                <a:effectLst/>
                <a:latin typeface="Times New Roman" panose="02020603050405020304" pitchFamily="18" charset="0"/>
                <a:ea typeface="Calibri" panose="020F0502020204030204" pitchFamily="34" charset="0"/>
                <a:cs typeface="Vrinda"/>
              </a:rPr>
              <a:t> </a:t>
            </a:r>
            <a:endParaRPr lang="en-US" sz="1400" dirty="0" smtClean="0">
              <a:effectLst/>
              <a:latin typeface="Calibri" panose="020F0502020204030204" pitchFamily="34" charset="0"/>
              <a:ea typeface="Calibri" panose="020F0502020204030204" pitchFamily="34" charset="0"/>
              <a:cs typeface="Vrinda"/>
            </a:endParaRPr>
          </a:p>
          <a:p>
            <a:pPr algn="ctr">
              <a:lnSpc>
                <a:spcPct val="115000"/>
              </a:lnSpc>
            </a:pPr>
            <a:r>
              <a:rPr lang="en-US" dirty="0" smtClean="0">
                <a:effectLst/>
                <a:latin typeface="Times New Roman" panose="02020603050405020304" pitchFamily="18" charset="0"/>
                <a:ea typeface="Calibri" panose="020F0502020204030204" pitchFamily="34" charset="0"/>
                <a:cs typeface="Vrinda"/>
              </a:rPr>
              <a:t> </a:t>
            </a:r>
            <a:endParaRPr lang="en-US" sz="1400" dirty="0" smtClean="0">
              <a:effectLst/>
              <a:latin typeface="Calibri" panose="020F0502020204030204" pitchFamily="34" charset="0"/>
              <a:ea typeface="Calibri" panose="020F0502020204030204" pitchFamily="34" charset="0"/>
              <a:cs typeface="Vrinda"/>
            </a:endParaRPr>
          </a:p>
          <a:p>
            <a:pPr algn="ctr">
              <a:lnSpc>
                <a:spcPct val="115000"/>
              </a:lnSpc>
            </a:pPr>
            <a:r>
              <a:rPr lang="en-US" dirty="0" smtClean="0">
                <a:effectLst/>
                <a:latin typeface="Times New Roman" panose="02020603050405020304" pitchFamily="18" charset="0"/>
                <a:ea typeface="Calibri" panose="020F0502020204030204" pitchFamily="34" charset="0"/>
                <a:cs typeface="Vrinda"/>
              </a:rPr>
              <a:t> </a:t>
            </a:r>
            <a:endParaRPr lang="en-US" sz="1400" dirty="0" smtClean="0">
              <a:effectLst/>
              <a:latin typeface="Calibri" panose="020F0502020204030204" pitchFamily="34" charset="0"/>
              <a:ea typeface="Calibri" panose="020F0502020204030204" pitchFamily="34" charset="0"/>
              <a:cs typeface="Vrinda"/>
            </a:endParaRPr>
          </a:p>
          <a:p>
            <a:pPr algn="ctr">
              <a:lnSpc>
                <a:spcPct val="115000"/>
              </a:lnSpc>
            </a:pPr>
            <a:r>
              <a:rPr lang="en-US" sz="2400" b="1" dirty="0" smtClean="0">
                <a:solidFill>
                  <a:schemeClr val="accent1">
                    <a:lumMod val="75000"/>
                  </a:schemeClr>
                </a:solidFill>
                <a:effectLst/>
                <a:latin typeface="Times New Roman" panose="02020603050405020304" pitchFamily="18" charset="0"/>
                <a:ea typeface="Calibri" panose="020F0502020204030204" pitchFamily="34" charset="0"/>
                <a:cs typeface="Vrinda"/>
              </a:rPr>
              <a:t>Supervised By</a:t>
            </a:r>
            <a:endParaRPr lang="en-US" sz="1400" dirty="0" smtClean="0">
              <a:solidFill>
                <a:schemeClr val="accent1">
                  <a:lumMod val="75000"/>
                </a:schemeClr>
              </a:solidFill>
              <a:effectLst/>
              <a:latin typeface="Calibri" panose="020F0502020204030204" pitchFamily="34" charset="0"/>
              <a:ea typeface="Calibri" panose="020F0502020204030204" pitchFamily="34" charset="0"/>
              <a:cs typeface="Vrinda"/>
            </a:endParaRPr>
          </a:p>
          <a:p>
            <a:pPr algn="ctr">
              <a:lnSpc>
                <a:spcPct val="115000"/>
              </a:lnSpc>
            </a:pPr>
            <a:r>
              <a:rPr lang="en-US" b="1" dirty="0" smtClean="0">
                <a:effectLst/>
                <a:latin typeface="Times New Roman" panose="02020603050405020304" pitchFamily="18" charset="0"/>
                <a:ea typeface="Calibri" panose="020F0502020204030204" pitchFamily="34" charset="0"/>
                <a:cs typeface="Vrinda"/>
              </a:rPr>
              <a:t> </a:t>
            </a:r>
            <a:endParaRPr lang="en-US" sz="1400" dirty="0" smtClean="0">
              <a:effectLst/>
              <a:latin typeface="Calibri" panose="020F0502020204030204" pitchFamily="34" charset="0"/>
              <a:ea typeface="Calibri" panose="020F0502020204030204" pitchFamily="34" charset="0"/>
              <a:cs typeface="Vrinda"/>
            </a:endParaRPr>
          </a:p>
          <a:p>
            <a:pPr algn="ctr">
              <a:lnSpc>
                <a:spcPct val="115000"/>
              </a:lnSpc>
            </a:pPr>
            <a:r>
              <a:rPr lang="en-US" sz="2400" b="1" dirty="0" smtClean="0">
                <a:solidFill>
                  <a:schemeClr val="accent4"/>
                </a:solidFill>
                <a:effectLst/>
                <a:latin typeface="Times New Roman" panose="02020603050405020304" pitchFamily="18" charset="0"/>
                <a:ea typeface="Calibri" panose="020F0502020204030204" pitchFamily="34" charset="0"/>
                <a:cs typeface="Vrinda"/>
              </a:rPr>
              <a:t>Shantonu Roy </a:t>
            </a:r>
            <a:endParaRPr lang="en-US" sz="1400" dirty="0" smtClean="0">
              <a:solidFill>
                <a:schemeClr val="accent4"/>
              </a:solidFill>
              <a:effectLst/>
              <a:latin typeface="Calibri" panose="020F0502020204030204" pitchFamily="34" charset="0"/>
              <a:ea typeface="Calibri" panose="020F0502020204030204" pitchFamily="34" charset="0"/>
              <a:cs typeface="Vrinda"/>
            </a:endParaRPr>
          </a:p>
          <a:p>
            <a:pPr>
              <a:lnSpc>
                <a:spcPct val="115000"/>
              </a:lnSpc>
            </a:pPr>
            <a:r>
              <a:rPr lang="en-US" sz="1600" b="1" dirty="0" smtClean="0">
                <a:effectLst/>
                <a:latin typeface="Times New Roman" panose="02020603050405020304" pitchFamily="18" charset="0"/>
                <a:ea typeface="Calibri" panose="020F0502020204030204" pitchFamily="34" charset="0"/>
                <a:cs typeface="Vrinda"/>
              </a:rPr>
              <a:t> </a:t>
            </a:r>
            <a:endParaRPr lang="en-US" sz="1400" dirty="0" smtClean="0">
              <a:effectLst/>
              <a:latin typeface="Calibri" panose="020F0502020204030204" pitchFamily="34" charset="0"/>
              <a:ea typeface="Calibri" panose="020F0502020204030204" pitchFamily="34" charset="0"/>
              <a:cs typeface="Vrinda"/>
            </a:endParaRPr>
          </a:p>
          <a:p>
            <a:pPr algn="ctr">
              <a:lnSpc>
                <a:spcPct val="115000"/>
              </a:lnSpc>
            </a:pPr>
            <a:r>
              <a:rPr lang="en-US" b="1" dirty="0" smtClean="0">
                <a:solidFill>
                  <a:srgbClr val="0070C0"/>
                </a:solidFill>
                <a:effectLst/>
                <a:latin typeface="Times New Roman" panose="02020603050405020304" pitchFamily="18" charset="0"/>
                <a:ea typeface="Calibri" panose="020F0502020204030204" pitchFamily="34" charset="0"/>
                <a:cs typeface="Vrinda"/>
              </a:rPr>
              <a:t>Dept. of Computer Technology</a:t>
            </a:r>
            <a:endParaRPr lang="en-US" sz="1400" dirty="0" smtClean="0">
              <a:solidFill>
                <a:srgbClr val="0070C0"/>
              </a:solidFill>
              <a:effectLst/>
              <a:latin typeface="Calibri" panose="020F0502020204030204" pitchFamily="34" charset="0"/>
              <a:ea typeface="Calibri" panose="020F0502020204030204" pitchFamily="34" charset="0"/>
              <a:cs typeface="Vrinda"/>
            </a:endParaRPr>
          </a:p>
          <a:p>
            <a:pPr algn="ctr">
              <a:lnSpc>
                <a:spcPct val="115000"/>
              </a:lnSpc>
            </a:pPr>
            <a:r>
              <a:rPr lang="en-US" b="1" i="1" dirty="0" smtClean="0">
                <a:solidFill>
                  <a:schemeClr val="accent3">
                    <a:lumMod val="60000"/>
                    <a:lumOff val="40000"/>
                  </a:schemeClr>
                </a:solidFill>
                <a:effectLst/>
                <a:latin typeface="Times New Roman" panose="02020603050405020304" pitchFamily="18" charset="0"/>
                <a:ea typeface="Calibri" panose="020F0502020204030204" pitchFamily="34" charset="0"/>
                <a:cs typeface="Vrinda"/>
              </a:rPr>
              <a:t>Sylhet Polytechnic Institute</a:t>
            </a:r>
            <a:endParaRPr lang="en-US" sz="1400" i="1" dirty="0" smtClean="0">
              <a:solidFill>
                <a:schemeClr val="accent3">
                  <a:lumMod val="60000"/>
                  <a:lumOff val="40000"/>
                </a:schemeClr>
              </a:solidFill>
              <a:effectLst/>
              <a:latin typeface="Calibri" panose="020F0502020204030204" pitchFamily="34" charset="0"/>
              <a:ea typeface="Calibri" panose="020F0502020204030204" pitchFamily="34" charset="0"/>
              <a:cs typeface="Vrinda"/>
            </a:endParaRPr>
          </a:p>
          <a:p>
            <a:pPr algn="ctr">
              <a:lnSpc>
                <a:spcPct val="115000"/>
              </a:lnSpc>
            </a:pPr>
            <a:r>
              <a:rPr lang="en-US" dirty="0" smtClean="0">
                <a:effectLst/>
                <a:latin typeface="Times New Roman" panose="02020603050405020304" pitchFamily="18" charset="0"/>
                <a:ea typeface="Calibri" panose="020F0502020204030204" pitchFamily="34" charset="0"/>
                <a:cs typeface="Vrinda"/>
              </a:rPr>
              <a:t> </a:t>
            </a:r>
            <a:endParaRPr lang="en-US" sz="1400" dirty="0" smtClean="0">
              <a:effectLst/>
              <a:latin typeface="Calibri" panose="020F0502020204030204" pitchFamily="34" charset="0"/>
              <a:ea typeface="Calibri" panose="020F0502020204030204" pitchFamily="34" charset="0"/>
              <a:cs typeface="Vrinda"/>
            </a:endParaRPr>
          </a:p>
          <a:p>
            <a:pPr algn="ctr">
              <a:lnSpc>
                <a:spcPct val="115000"/>
              </a:lnSpc>
            </a:pPr>
            <a:r>
              <a:rPr lang="en-US" dirty="0" smtClean="0">
                <a:effectLst/>
                <a:latin typeface="Times New Roman" panose="02020603050405020304" pitchFamily="18" charset="0"/>
                <a:ea typeface="Calibri" panose="020F0502020204030204" pitchFamily="34" charset="0"/>
                <a:cs typeface="Vrinda"/>
              </a:rPr>
              <a:t> </a:t>
            </a:r>
            <a:endParaRPr lang="en-US" sz="1400" dirty="0" smtClean="0">
              <a:effectLst/>
              <a:latin typeface="Calibri" panose="020F0502020204030204" pitchFamily="34" charset="0"/>
              <a:ea typeface="Calibri" panose="020F0502020204030204" pitchFamily="34" charset="0"/>
              <a:cs typeface="Vrinda"/>
            </a:endParaRPr>
          </a:p>
          <a:p>
            <a:pPr algn="ctr">
              <a:lnSpc>
                <a:spcPct val="115000"/>
              </a:lnSpc>
            </a:pPr>
            <a:r>
              <a:rPr lang="en-US" dirty="0" smtClean="0">
                <a:effectLst/>
                <a:latin typeface="Times New Roman" panose="02020603050405020304" pitchFamily="18" charset="0"/>
                <a:ea typeface="Calibri" panose="020F0502020204030204" pitchFamily="34" charset="0"/>
                <a:cs typeface="Vrinda"/>
              </a:rPr>
              <a:t> </a:t>
            </a:r>
            <a:endParaRPr lang="en-US" sz="1400" dirty="0" smtClean="0">
              <a:effectLst/>
              <a:latin typeface="Calibri" panose="020F0502020204030204" pitchFamily="34" charset="0"/>
              <a:ea typeface="Calibri" panose="020F0502020204030204" pitchFamily="34" charset="0"/>
              <a:cs typeface="Vrinda"/>
            </a:endParaRPr>
          </a:p>
          <a:p>
            <a:pPr algn="ctr">
              <a:lnSpc>
                <a:spcPct val="115000"/>
              </a:lnSpc>
              <a:spcAft>
                <a:spcPts val="1000"/>
              </a:spcAft>
            </a:pPr>
            <a:r>
              <a:rPr lang="en-US" sz="1600" b="1" dirty="0" smtClean="0">
                <a:effectLst/>
                <a:latin typeface="Times New Roman" panose="02020603050405020304" pitchFamily="18" charset="0"/>
                <a:ea typeface="Calibri" panose="020F0502020204030204" pitchFamily="34" charset="0"/>
                <a:cs typeface="Vrinda"/>
              </a:rPr>
              <a:t> </a:t>
            </a:r>
            <a:endParaRPr lang="en-US" sz="1400" dirty="0">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34770550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6000"/>
          </a:schemeClr>
        </a:solidFill>
        <a:effectLst/>
      </p:bgPr>
    </p:bg>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srcRect t="1587" b="1587"/>
          <a:stretch>
            <a:fillRect/>
          </a:stretch>
        </p:blipFill>
        <p:spPr>
          <a:xfrm>
            <a:off x="20683" y="0"/>
            <a:ext cx="12171317" cy="6858000"/>
          </a:xfrm>
          <a:prstGeom prst="rect">
            <a:avLst/>
          </a:prstGeom>
        </p:spPr>
      </p:pic>
    </p:spTree>
    <p:extLst>
      <p:ext uri="{BB962C8B-B14F-4D97-AF65-F5344CB8AC3E}">
        <p14:creationId xmlns:p14="http://schemas.microsoft.com/office/powerpoint/2010/main" val="33551147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779" y="0"/>
            <a:ext cx="12260779" cy="6858000"/>
          </a:xfrm>
          <a:prstGeom prst="rect">
            <a:avLst/>
          </a:prstGeom>
        </p:spPr>
      </p:pic>
    </p:spTree>
    <p:extLst>
      <p:ext uri="{BB962C8B-B14F-4D97-AF65-F5344CB8AC3E}">
        <p14:creationId xmlns:p14="http://schemas.microsoft.com/office/powerpoint/2010/main" val="247345610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387506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947997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8208103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574778"/>
          </a:xfrm>
        </p:spPr>
        <p:txBody>
          <a:bodyPr/>
          <a:lstStyle/>
          <a:p>
            <a:r>
              <a:rPr lang="en-US" dirty="0"/>
              <a:t> </a:t>
            </a:r>
            <a:r>
              <a:rPr lang="en-US" dirty="0" smtClean="0"/>
              <a:t>                      DATABASE AIRLINE</a:t>
            </a:r>
            <a:endParaRPr lang="en-US" dirty="0"/>
          </a:p>
        </p:txBody>
      </p:sp>
      <p:pic>
        <p:nvPicPr>
          <p:cNvPr id="6" name="Content Placeholder 5"/>
          <p:cNvPicPr>
            <a:picLocks noGrp="1" noChangeAspect="1"/>
          </p:cNvPicPr>
          <p:nvPr>
            <p:ph idx="1"/>
          </p:nvPr>
        </p:nvPicPr>
        <p:blipFill>
          <a:blip r:embed="rId2"/>
          <a:stretch>
            <a:fillRect/>
          </a:stretch>
        </p:blipFill>
        <p:spPr>
          <a:xfrm>
            <a:off x="802698" y="2160588"/>
            <a:ext cx="8346642" cy="3881437"/>
          </a:xfrm>
          <a:prstGeom prst="rect">
            <a:avLst/>
          </a:prstGeom>
        </p:spPr>
      </p:pic>
    </p:spTree>
    <p:extLst>
      <p:ext uri="{BB962C8B-B14F-4D97-AF65-F5344CB8AC3E}">
        <p14:creationId xmlns:p14="http://schemas.microsoft.com/office/powerpoint/2010/main" val="31834946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86843" cy="6858000"/>
          </a:xfrm>
          <a:prstGeom prst="rect">
            <a:avLst/>
          </a:prstGeom>
        </p:spPr>
      </p:pic>
    </p:spTree>
    <p:extLst>
      <p:ext uri="{BB962C8B-B14F-4D97-AF65-F5344CB8AC3E}">
        <p14:creationId xmlns:p14="http://schemas.microsoft.com/office/powerpoint/2010/main" val="21597244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515</TotalTime>
  <Words>34</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Vrinda</vt:lpstr>
      <vt:lpstr>Wingdings 3</vt:lpstr>
      <vt:lpstr>Facet</vt:lpstr>
      <vt:lpstr>A Project Presentation on AIRLINE  RESERVATION  SYSTEM  </vt:lpstr>
      <vt:lpstr>PowerPoint Presentation</vt:lpstr>
      <vt:lpstr>PowerPoint Presentation</vt:lpstr>
      <vt:lpstr>PowerPoint Presentation</vt:lpstr>
      <vt:lpstr>PowerPoint Presentation</vt:lpstr>
      <vt:lpstr>PowerPoint Presentation</vt:lpstr>
      <vt:lpstr>PowerPoint Presentation</vt:lpstr>
      <vt:lpstr>                       DATABASE AIRLINE</vt:lpstr>
      <vt:lpstr>PowerPoint Presentation</vt:lpstr>
      <vt:lpstr>PowerPoint Presentation</vt:lpstr>
      <vt:lpstr>PowerPoint Presentation</vt:lpstr>
      <vt:lpstr>PowerPoint Presentation</vt:lpstr>
      <vt:lpstr>                                             THANK YOU                                                                   FOR                                          WATCH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AIRLINE RESERVATION SYSTEM</dc:title>
  <dc:creator>Windows User</dc:creator>
  <cp:lastModifiedBy>Windows User</cp:lastModifiedBy>
  <cp:revision>15</cp:revision>
  <dcterms:created xsi:type="dcterms:W3CDTF">2019-01-26T11:49:35Z</dcterms:created>
  <dcterms:modified xsi:type="dcterms:W3CDTF">2019-01-26T20:26:25Z</dcterms:modified>
</cp:coreProperties>
</file>