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2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4949A-0BE8-47D0-8D7A-54DA5E62D205}" type="datetimeFigureOut">
              <a:rPr lang="en-US" smtClean="0"/>
              <a:pPr/>
              <a:t>1/27/2019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89ECF-1A00-4BCA-8B9C-3479C2642D6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489ECF-1A00-4BCA-8B9C-3479C2642D6D}"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24C9FD2-BFFD-42A5-95F5-20466698C321}" type="datetimeFigureOut">
              <a:rPr lang="en-US" smtClean="0"/>
              <a:pPr/>
              <a:t>1/27/2019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C3CEAC3-6DFD-48F2-B8EB-28144D28E97E}" type="slidenum">
              <a:rPr lang="en-US" smtClean="0"/>
              <a:pPr/>
              <a:t>‹#›</a:t>
            </a:fld>
            <a:endParaRPr lang="en-US" dirty="0"/>
          </a:p>
        </p:txBody>
      </p:sp>
    </p:spTree>
  </p:cSld>
  <p:clrMapOvr>
    <a:masterClrMapping/>
  </p:clrMapOvr>
  <p:transition>
    <p:wheel spokes="8"/>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4C9FD2-BFFD-42A5-95F5-20466698C321}" type="datetimeFigureOut">
              <a:rPr lang="en-US" smtClean="0"/>
              <a:pPr/>
              <a:t>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C3CEAC3-6DFD-48F2-B8EB-28144D28E97E}" type="slidenum">
              <a:rPr lang="en-US" smtClean="0"/>
              <a:pPr/>
              <a:t>‹#›</a:t>
            </a:fld>
            <a:endParaRPr lang="en-US" dirty="0"/>
          </a:p>
        </p:txBody>
      </p:sp>
    </p:spTree>
  </p:cSld>
  <p:clrMapOvr>
    <a:masterClrMapping/>
  </p:clrMapOvr>
  <p:transition>
    <p:wheel spokes="8"/>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4C9FD2-BFFD-42A5-95F5-20466698C321}" type="datetimeFigureOut">
              <a:rPr lang="en-US" smtClean="0"/>
              <a:pPr/>
              <a:t>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C3CEAC3-6DFD-48F2-B8EB-28144D28E97E}" type="slidenum">
              <a:rPr lang="en-US" smtClean="0"/>
              <a:pPr/>
              <a:t>‹#›</a:t>
            </a:fld>
            <a:endParaRPr lang="en-US" dirty="0"/>
          </a:p>
        </p:txBody>
      </p:sp>
    </p:spTree>
  </p:cSld>
  <p:clrMapOvr>
    <a:masterClrMapping/>
  </p:clrMapOvr>
  <p:transition>
    <p:wheel spokes="8"/>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4C9FD2-BFFD-42A5-95F5-20466698C321}" type="datetimeFigureOut">
              <a:rPr lang="en-US" smtClean="0"/>
              <a:pPr/>
              <a:t>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C3CEAC3-6DFD-48F2-B8EB-28144D28E97E}"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heel spokes="8"/>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24C9FD2-BFFD-42A5-95F5-20466698C321}" type="datetimeFigureOut">
              <a:rPr lang="en-US" smtClean="0"/>
              <a:pPr/>
              <a:t>1/27/2019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6C3CEAC3-6DFD-48F2-B8EB-28144D28E97E}"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p:wheel spokes="8"/>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24C9FD2-BFFD-42A5-95F5-20466698C321}" type="datetimeFigureOut">
              <a:rPr lang="en-US" smtClean="0"/>
              <a:pPr/>
              <a:t>1/27/2019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C3CEAC3-6DFD-48F2-B8EB-28144D28E97E}"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heel spokes="8"/>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24C9FD2-BFFD-42A5-95F5-20466698C321}" type="datetimeFigureOut">
              <a:rPr lang="en-US" smtClean="0"/>
              <a:pPr/>
              <a:t>1/27/2019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6C3CEAC3-6DFD-48F2-B8EB-28144D28E97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heel spokes="8"/>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24C9FD2-BFFD-42A5-95F5-20466698C321}" type="datetimeFigureOut">
              <a:rPr lang="en-US" smtClean="0"/>
              <a:pPr/>
              <a:t>1/27/2019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6C3CEAC3-6DFD-48F2-B8EB-28144D28E97E}"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heel spokes="8"/>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24C9FD2-BFFD-42A5-95F5-20466698C321}" type="datetimeFigureOut">
              <a:rPr lang="en-US" smtClean="0"/>
              <a:pPr/>
              <a:t>1/27/2019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6C3CEAC3-6DFD-48F2-B8EB-28144D28E97E}" type="slidenum">
              <a:rPr lang="en-US" smtClean="0"/>
              <a:pPr/>
              <a:t>‹#›</a:t>
            </a:fld>
            <a:endParaRPr lang="en-US" dirty="0"/>
          </a:p>
        </p:txBody>
      </p:sp>
    </p:spTree>
  </p:cSld>
  <p:clrMapOvr>
    <a:masterClrMapping/>
  </p:clrMapOvr>
  <p:transition>
    <p:wheel spokes="8"/>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24C9FD2-BFFD-42A5-95F5-20466698C321}" type="datetimeFigureOut">
              <a:rPr lang="en-US" smtClean="0"/>
              <a:pPr/>
              <a:t>1/27/2019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6C3CEAC3-6DFD-48F2-B8EB-28144D28E97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heel spokes="8"/>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24C9FD2-BFFD-42A5-95F5-20466698C321}" type="datetimeFigureOut">
              <a:rPr lang="en-US" smtClean="0"/>
              <a:pPr/>
              <a:t>1/27/2019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C3CEAC3-6DFD-48F2-B8EB-28144D28E97E}"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ransition>
    <p:wheel spokes="8"/>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24C9FD2-BFFD-42A5-95F5-20466698C321}" type="datetimeFigureOut">
              <a:rPr lang="en-US" smtClean="0"/>
              <a:pPr/>
              <a:t>1/27/2019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C3CEAC3-6DFD-48F2-B8EB-28144D28E97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wheel spokes="8"/>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0" y="152399"/>
            <a:ext cx="7239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FF00"/>
                </a:solidFill>
                <a:effectLst/>
                <a:latin typeface="Calibri" pitchFamily="34" charset="0"/>
                <a:ea typeface="Calibri" pitchFamily="34" charset="0"/>
                <a:cs typeface="Times New Roman" pitchFamily="18" charset="0"/>
              </a:rPr>
              <a:t>A presentation</a:t>
            </a:r>
            <a:endParaRPr kumimoji="0" lang="en-US" sz="3200"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FF00"/>
                </a:solidFill>
                <a:effectLst/>
                <a:latin typeface="Calibri" pitchFamily="34" charset="0"/>
                <a:ea typeface="Calibri" pitchFamily="34" charset="0"/>
                <a:cs typeface="Times New Roman" pitchFamily="18" charset="0"/>
              </a:rPr>
              <a:t>on</a:t>
            </a:r>
            <a:endParaRPr kumimoji="0" lang="en-US" sz="3200" b="0" i="0" u="none" strike="noStrike" cap="none" normalizeH="0" baseline="0" dirty="0" smtClean="0">
              <a:ln>
                <a:noFill/>
              </a:ln>
              <a:solidFill>
                <a:srgbClr val="FFFF00"/>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FFFF00"/>
                </a:solidFill>
                <a:effectLst/>
                <a:latin typeface="Calibri" pitchFamily="34" charset="0"/>
                <a:ea typeface="Calibri" pitchFamily="34" charset="0"/>
                <a:cs typeface="Times New Roman" pitchFamily="18" charset="0"/>
              </a:rPr>
              <a:t>Online ticket booking system</a:t>
            </a:r>
            <a:endParaRPr kumimoji="0" lang="en-US" sz="3200" b="0" i="0" u="none" strike="noStrike" cap="none" normalizeH="0" baseline="0" dirty="0" smtClean="0">
              <a:ln>
                <a:noFill/>
              </a:ln>
              <a:solidFill>
                <a:srgbClr val="FFFF00"/>
              </a:solidFill>
              <a:effectLst/>
              <a:latin typeface="Arial" pitchFamily="34" charset="0"/>
              <a:cs typeface="Arial" pitchFamily="34" charset="0"/>
            </a:endParaRPr>
          </a:p>
        </p:txBody>
      </p:sp>
      <p:sp>
        <p:nvSpPr>
          <p:cNvPr id="1028" name="Rectangle 4"/>
          <p:cNvSpPr>
            <a:spLocks noChangeArrowheads="1"/>
          </p:cNvSpPr>
          <p:nvPr/>
        </p:nvSpPr>
        <p:spPr bwMode="auto">
          <a:xfrm>
            <a:off x="0" y="3505200"/>
            <a:ext cx="76962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en-US" sz="28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Sylhet</a:t>
            </a: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Polytechnic Institute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Department of Computer Technology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 name="Picture 7" descr="logo of spi.PNG"/>
          <p:cNvPicPr>
            <a:picLocks noChangeAspect="1"/>
          </p:cNvPicPr>
          <p:nvPr/>
        </p:nvPicPr>
        <p:blipFill>
          <a:blip r:embed="rId2" cstate="print"/>
          <a:stretch>
            <a:fillRect/>
          </a:stretch>
        </p:blipFill>
        <p:spPr>
          <a:xfrm>
            <a:off x="609600" y="3429000"/>
            <a:ext cx="685800" cy="578492"/>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971800" y="609600"/>
            <a:ext cx="22860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Arial" pitchFamily="34" charset="0"/>
                <a:ea typeface="Times New Roman" pitchFamily="18" charset="0"/>
                <a:cs typeface="Arial" pitchFamily="34" charset="0"/>
              </a:rPr>
              <a:t>Introduction</a:t>
            </a:r>
            <a:endParaRPr kumimoji="0" lang="en-US" sz="2800" b="1" i="0" u="none" strike="noStrike" cap="none" normalizeH="0" baseline="0" dirty="0" smtClean="0">
              <a:ln>
                <a:noFill/>
              </a:ln>
              <a:solidFill>
                <a:srgbClr val="002060"/>
              </a:solidFill>
              <a:effectLst/>
              <a:latin typeface="Arial" pitchFamily="34" charset="0"/>
              <a:cs typeface="Arial" pitchFamily="34" charset="0"/>
            </a:endParaRPr>
          </a:p>
        </p:txBody>
      </p:sp>
      <p:sp>
        <p:nvSpPr>
          <p:cNvPr id="3" name="Rectangle 2"/>
          <p:cNvSpPr/>
          <p:nvPr/>
        </p:nvSpPr>
        <p:spPr>
          <a:xfrm>
            <a:off x="228600" y="1295400"/>
            <a:ext cx="8534400" cy="4801314"/>
          </a:xfrm>
          <a:prstGeom prst="rect">
            <a:avLst/>
          </a:prstGeom>
        </p:spPr>
        <p:txBody>
          <a:bodyPr wrap="square">
            <a:spAutoFit/>
          </a:bodyPr>
          <a:lstStyle/>
          <a:p>
            <a:r>
              <a:rPr lang="en-US" dirty="0"/>
              <a:t> </a:t>
            </a:r>
          </a:p>
          <a:p>
            <a:r>
              <a:rPr lang="en-US" b="1" dirty="0"/>
              <a:t>The purpose of this document is to present an overall description and listing of the functionality of The Testing Assistant for Regression Testing. It will explain the scope of the project as well as describe the system environment. This document will also include an easily traceable means by which the user can trace each functionality’s brief description to its full description. Also included is a user interface specification whereby the user can demonstrate interface standards to be used in designing the system. Furthermore, considerations regarding non-functional requirements and system evolution are addressed. This document is intended for users of the system including Unit Testers, unit test supervisors, and any individuals involved in testing a new system in development. This document will also be used as a reference for the developers of The Testing Assistant for Regression Testing.</a:t>
            </a:r>
            <a:endParaRPr lang="en-US" b="1" u="sng" dirty="0"/>
          </a:p>
          <a:p>
            <a:r>
              <a:rPr lang="en-US" dirty="0"/>
              <a:t> </a:t>
            </a:r>
          </a:p>
          <a:p>
            <a:endParaRPr lang="en-US" dirty="0"/>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04800" y="304800"/>
            <a:ext cx="85344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tab pos="457200" algn="l"/>
              </a:tabLst>
            </a:pPr>
            <a:r>
              <a:rPr lang="en-US" sz="2400" dirty="0">
                <a:solidFill>
                  <a:schemeClr val="accent3">
                    <a:lumMod val="50000"/>
                  </a:schemeClr>
                </a:solidFill>
                <a:latin typeface="Verdana" pitchFamily="34" charset="0"/>
                <a:ea typeface="Times New Roman" pitchFamily="18" charset="0"/>
                <a:cs typeface="Arial" pitchFamily="34" charset="0"/>
              </a:rPr>
              <a:t> </a:t>
            </a:r>
            <a:r>
              <a:rPr lang="en-US" sz="2400" dirty="0" smtClean="0">
                <a:solidFill>
                  <a:schemeClr val="accent3">
                    <a:lumMod val="50000"/>
                  </a:schemeClr>
                </a:solidFill>
                <a:latin typeface="Verdana" pitchFamily="34" charset="0"/>
                <a:ea typeface="Times New Roman" pitchFamily="18" charset="0"/>
                <a:cs typeface="Arial" pitchFamily="34" charset="0"/>
              </a:rPr>
              <a:t>               </a:t>
            </a:r>
            <a:r>
              <a:rPr kumimoji="0" lang="en-US" sz="2400" b="0" i="0" u="none" strike="noStrike" cap="none" normalizeH="0" baseline="0" dirty="0" smtClean="0">
                <a:ln>
                  <a:noFill/>
                </a:ln>
                <a:solidFill>
                  <a:schemeClr val="accent3">
                    <a:lumMod val="50000"/>
                  </a:schemeClr>
                </a:solidFill>
                <a:effectLst/>
                <a:latin typeface="Verdana" pitchFamily="34" charset="0"/>
                <a:ea typeface="Times New Roman" pitchFamily="18" charset="0"/>
                <a:cs typeface="Arial" pitchFamily="34" charset="0"/>
              </a:rPr>
              <a:t>SCOPE OF THE PROJECT</a:t>
            </a:r>
          </a:p>
          <a:p>
            <a:pPr marL="0" marR="0" lvl="0" indent="0" algn="l" defTabSz="914400" rtl="0" eaLnBrk="1" fontAlgn="base" latinLnBrk="0" hangingPunct="1">
              <a:lnSpc>
                <a:spcPct val="100000"/>
              </a:lnSpc>
              <a:spcBef>
                <a:spcPct val="0"/>
              </a:spcBef>
              <a:spcAft>
                <a:spcPct val="0"/>
              </a:spcAft>
              <a:buClrTx/>
              <a:buSzTx/>
              <a:tabLst>
                <a:tab pos="457200" algn="l"/>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The scope of project “Movie World” is to enable the User to select theatre  and then book the desired </a:t>
            </a:r>
            <a:r>
              <a:rPr kumimoji="0" lang="en-US" sz="2400" b="0" i="0" u="none" strike="noStrike" cap="none" normalizeH="0" baseline="0" dirty="0" err="1" smtClean="0">
                <a:ln>
                  <a:noFill/>
                </a:ln>
                <a:solidFill>
                  <a:srgbClr val="000000"/>
                </a:solidFill>
                <a:effectLst/>
                <a:latin typeface="Verdana" pitchFamily="34" charset="0"/>
                <a:ea typeface="Times New Roman" pitchFamily="18" charset="0"/>
                <a:cs typeface="Arial" pitchFamily="34" charset="0"/>
              </a:rPr>
              <a:t>seatnos</a:t>
            </a: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 in available </a:t>
            </a:r>
            <a:r>
              <a:rPr kumimoji="0" lang="en-US" sz="2400" b="0" i="0" u="none" strike="noStrike" cap="none" normalizeH="0" baseline="0" dirty="0" err="1" smtClean="0">
                <a:ln>
                  <a:noFill/>
                </a:ln>
                <a:solidFill>
                  <a:srgbClr val="000000"/>
                </a:solidFill>
                <a:effectLst/>
                <a:latin typeface="Verdana" pitchFamily="34" charset="0"/>
                <a:ea typeface="Times New Roman" pitchFamily="18" charset="0"/>
                <a:cs typeface="Arial" pitchFamily="34" charset="0"/>
              </a:rPr>
              <a:t>seates</a:t>
            </a:r>
            <a:r>
              <a:rPr kumimoji="0" lang="en-US" sz="2400" b="0" i="0" u="none" strike="noStrike" cap="none" normalizeH="0" baseline="0" dirty="0" smtClean="0">
                <a:ln>
                  <a:noFill/>
                </a:ln>
                <a:solidFill>
                  <a:srgbClr val="000000"/>
                </a:solidFill>
                <a:effectLst/>
                <a:latin typeface="Verdana" pitchFamily="34" charset="0"/>
                <a:ea typeface="Times New Roman" pitchFamily="18" charset="0"/>
                <a:cs typeface="Arial" pitchFamily="34" charset="0"/>
              </a:rPr>
              <a:t> . </a:t>
            </a:r>
            <a:r>
              <a:rPr lang="en-US" sz="2400" dirty="0" smtClean="0">
                <a:solidFill>
                  <a:srgbClr val="000000"/>
                </a:solidFill>
                <a:latin typeface="Verdana" pitchFamily="34" charset="0"/>
                <a:ea typeface="Times New Roman" pitchFamily="18" charset="0"/>
                <a:cs typeface="Arial" pitchFamily="34" charset="0"/>
              </a:rPr>
              <a:t>It has a bright future </a:t>
            </a:r>
            <a:r>
              <a:rPr lang="en-US" sz="2400" dirty="0" err="1" smtClean="0">
                <a:solidFill>
                  <a:srgbClr val="000000"/>
                </a:solidFill>
                <a:latin typeface="Verdana" pitchFamily="34" charset="0"/>
                <a:ea typeface="Times New Roman" pitchFamily="18" charset="0"/>
                <a:cs typeface="Arial" pitchFamily="34" charset="0"/>
              </a:rPr>
              <a:t>amd</a:t>
            </a:r>
            <a:r>
              <a:rPr lang="en-US" sz="2400" dirty="0" smtClean="0">
                <a:solidFill>
                  <a:srgbClr val="000000"/>
                </a:solidFill>
                <a:latin typeface="Verdana" pitchFamily="34" charset="0"/>
                <a:ea typeface="Times New Roman" pitchFamily="18" charset="0"/>
                <a:cs typeface="Arial" pitchFamily="34" charset="0"/>
              </a:rPr>
              <a:t> we can proper use of </a:t>
            </a:r>
            <a:r>
              <a:rPr lang="en-US" sz="2400" dirty="0" err="1" smtClean="0">
                <a:solidFill>
                  <a:srgbClr val="000000"/>
                </a:solidFill>
                <a:latin typeface="Verdana" pitchFamily="34" charset="0"/>
                <a:ea typeface="Times New Roman" pitchFamily="18" charset="0"/>
                <a:cs typeface="Arial" pitchFamily="34" charset="0"/>
              </a:rPr>
              <a:t>tecnology</a:t>
            </a:r>
            <a:r>
              <a:rPr lang="en-US" sz="2400" dirty="0" smtClean="0">
                <a:solidFill>
                  <a:srgbClr val="000000"/>
                </a:solidFill>
                <a:latin typeface="Verdana" pitchFamily="34" charset="0"/>
                <a:ea typeface="Times New Roman" pitchFamily="18" charset="0"/>
                <a:cs typeface="Arial" pitchFamily="34" charset="0"/>
              </a:rPr>
              <a:t> bye this project.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So</a:t>
            </a:r>
            <a:r>
              <a:rPr kumimoji="0" lang="en-US" sz="2400" b="0" i="0" u="none" strike="noStrike" cap="none" normalizeH="0" dirty="0" smtClean="0">
                <a:ln>
                  <a:noFill/>
                </a:ln>
                <a:solidFill>
                  <a:srgbClr val="000000"/>
                </a:solidFill>
                <a:effectLst/>
                <a:latin typeface="Verdana" pitchFamily="34" charset="0"/>
                <a:cs typeface="Arial" pitchFamily="34" charset="0"/>
              </a:rPr>
              <a:t> it has a very good scope.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4116" name="Rectangle 20"/>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6875" algn="l"/>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18" name="Rectangle 2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6875" algn="l"/>
              </a:tabLst>
            </a:pPr>
            <a:endParaRPr kumimoji="0" lang="en-US" sz="3600" b="0" i="0" u="none" strike="noStrike" cap="none" normalizeH="0" baseline="0" smtClean="0">
              <a:ln>
                <a:noFill/>
              </a:ln>
              <a:solidFill>
                <a:schemeClr val="tx1"/>
              </a:solidFill>
              <a:effectLst/>
              <a:latin typeface="Verdana"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r>
              <a:rPr kumimoji="0" lang="en-US" sz="3600" b="0" i="0" u="none" strike="noStrike" cap="none" normalizeH="0" baseline="0" smtClean="0">
                <a:ln>
                  <a:noFill/>
                </a:ln>
                <a:solidFill>
                  <a:schemeClr val="tx1"/>
                </a:solidFill>
                <a:effectLst/>
                <a:latin typeface="Verdana" pitchFamily="34" charset="0"/>
                <a:ea typeface="Times New Roman" pitchFamily="18"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23" name="Rectangle 2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94" name="Rectangle 1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6875" algn="l"/>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8196" name="Rectangle 20"/>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6875" algn="l"/>
              </a:tabLst>
            </a:pPr>
            <a:endParaRPr kumimoji="0" lang="en-US" sz="3600" b="0" i="0" u="none" strike="noStrike" cap="none" normalizeH="0" baseline="0" smtClean="0">
              <a:ln>
                <a:noFill/>
              </a:ln>
              <a:solidFill>
                <a:schemeClr val="tx1"/>
              </a:solidFill>
              <a:effectLst/>
              <a:latin typeface="Verdana"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r>
              <a:rPr kumimoji="0" lang="en-US" sz="3600" b="0" i="0" u="none" strike="noStrike" cap="none" normalizeH="0" baseline="0" smtClean="0">
                <a:ln>
                  <a:noFill/>
                </a:ln>
                <a:solidFill>
                  <a:schemeClr val="tx1"/>
                </a:solidFill>
                <a:effectLst/>
                <a:latin typeface="Verdana" pitchFamily="34" charset="0"/>
                <a:ea typeface="Times New Roman" pitchFamily="18"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8197" name="Rectangle 21"/>
          <p:cNvSpPr>
            <a:spLocks noChangeArrowheads="1"/>
          </p:cNvSpPr>
          <p:nvPr/>
        </p:nvSpPr>
        <p:spPr bwMode="auto">
          <a:xfrm>
            <a:off x="0" y="2133600"/>
            <a:ext cx="1156086"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6875" algn="l"/>
              </a:tabLst>
            </a:pPr>
            <a:endParaRPr kumimoji="0" lang="en-US" sz="36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r>
              <a:rPr kumimoji="0" lang="en-US" sz="36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endParaRPr kumimoji="0" lang="en-US" sz="36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Webdings" pitchFamily="18" charset="2"/>
            </a:endParaRPr>
          </a:p>
        </p:txBody>
      </p:sp>
      <p:sp>
        <p:nvSpPr>
          <p:cNvPr id="178201" name="Rectangle 2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8202" name="Line 26"/>
          <p:cNvSpPr>
            <a:spLocks noChangeShapeType="1"/>
          </p:cNvSpPr>
          <p:nvPr/>
        </p:nvSpPr>
        <p:spPr bwMode="auto">
          <a:xfrm flipV="1">
            <a:off x="2133600" y="838199"/>
            <a:ext cx="1143000" cy="45719"/>
          </a:xfrm>
          <a:prstGeom prst="line">
            <a:avLst/>
          </a:prstGeom>
          <a:noFill/>
          <a:ln w="19050">
            <a:solidFill>
              <a:srgbClr val="000000"/>
            </a:solidFill>
            <a:round/>
            <a:headEnd/>
            <a:tailEnd type="stealth" w="med" len="lg"/>
          </a:ln>
        </p:spPr>
        <p:txBody>
          <a:bodyPr vert="horz" wrap="square" lIns="91440" tIns="45720" rIns="91440" bIns="45720" numCol="1" anchor="t" anchorCtr="0" compatLnSpc="1">
            <a:prstTxWarp prst="textNoShape">
              <a:avLst/>
            </a:prstTxWarp>
          </a:bodyPr>
          <a:lstStyle/>
          <a:p>
            <a:endParaRPr lang="en-US"/>
          </a:p>
        </p:txBody>
      </p:sp>
      <p:grpSp>
        <p:nvGrpSpPr>
          <p:cNvPr id="178203" name="Group 27"/>
          <p:cNvGrpSpPr>
            <a:grpSpLocks/>
          </p:cNvGrpSpPr>
          <p:nvPr/>
        </p:nvGrpSpPr>
        <p:grpSpPr bwMode="auto">
          <a:xfrm>
            <a:off x="838200" y="533400"/>
            <a:ext cx="7349243" cy="3886247"/>
            <a:chOff x="2880" y="9696"/>
            <a:chExt cx="7417" cy="4884"/>
          </a:xfrm>
        </p:grpSpPr>
        <p:sp>
          <p:nvSpPr>
            <p:cNvPr id="178218" name="Text Box 42"/>
            <p:cNvSpPr txBox="1">
              <a:spLocks noChangeArrowheads="1"/>
            </p:cNvSpPr>
            <p:nvPr/>
          </p:nvSpPr>
          <p:spPr bwMode="auto">
            <a:xfrm>
              <a:off x="3572" y="10462"/>
              <a:ext cx="615" cy="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users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8217" name="Line 41"/>
            <p:cNvSpPr>
              <a:spLocks noChangeShapeType="1"/>
            </p:cNvSpPr>
            <p:nvPr/>
          </p:nvSpPr>
          <p:spPr bwMode="auto">
            <a:xfrm flipV="1">
              <a:off x="6300" y="10080"/>
              <a:ext cx="1260" cy="0"/>
            </a:xfrm>
            <a:prstGeom prst="line">
              <a:avLst/>
            </a:prstGeom>
            <a:noFill/>
            <a:ln w="19050">
              <a:solidFill>
                <a:srgbClr val="000000"/>
              </a:solidFill>
              <a:round/>
              <a:headEnd/>
              <a:tailEnd type="stealth" w="med" len="lg"/>
            </a:ln>
          </p:spPr>
          <p:txBody>
            <a:bodyPr vert="horz" wrap="square" lIns="91440" tIns="45720" rIns="91440" bIns="45720" numCol="1" anchor="t" anchorCtr="0" compatLnSpc="1">
              <a:prstTxWarp prst="textNoShape">
                <a:avLst/>
              </a:prstTxWarp>
            </a:bodyPr>
            <a:lstStyle/>
            <a:p>
              <a:endParaRPr lang="en-US"/>
            </a:p>
          </p:txBody>
        </p:sp>
        <p:sp>
          <p:nvSpPr>
            <p:cNvPr id="178216" name="Text Box 40"/>
            <p:cNvSpPr txBox="1">
              <a:spLocks noChangeArrowheads="1"/>
            </p:cNvSpPr>
            <p:nvPr/>
          </p:nvSpPr>
          <p:spPr bwMode="auto">
            <a:xfrm>
              <a:off x="5235" y="9888"/>
              <a:ext cx="1694" cy="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Searching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8214" name="Text Box 38"/>
            <p:cNvSpPr txBox="1">
              <a:spLocks noChangeArrowheads="1"/>
            </p:cNvSpPr>
            <p:nvPr/>
          </p:nvSpPr>
          <p:spPr bwMode="auto">
            <a:xfrm>
              <a:off x="6773" y="9696"/>
              <a:ext cx="2340" cy="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Select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movie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8213" name="Line 37"/>
            <p:cNvSpPr>
              <a:spLocks noChangeShapeType="1"/>
            </p:cNvSpPr>
            <p:nvPr/>
          </p:nvSpPr>
          <p:spPr bwMode="auto">
            <a:xfrm>
              <a:off x="7879" y="10271"/>
              <a:ext cx="0" cy="720"/>
            </a:xfrm>
            <a:prstGeom prst="line">
              <a:avLst/>
            </a:prstGeom>
            <a:noFill/>
            <a:ln w="19050">
              <a:solidFill>
                <a:srgbClr val="000000"/>
              </a:solidFill>
              <a:round/>
              <a:headEnd/>
              <a:tailEnd type="stealth" w="med" len="lg"/>
            </a:ln>
          </p:spPr>
          <p:txBody>
            <a:bodyPr vert="horz" wrap="square" lIns="91440" tIns="45720" rIns="91440" bIns="45720" numCol="1" anchor="t" anchorCtr="0" compatLnSpc="1">
              <a:prstTxWarp prst="textNoShape">
                <a:avLst/>
              </a:prstTxWarp>
            </a:bodyPr>
            <a:lstStyle/>
            <a:p>
              <a:endParaRPr lang="en-US"/>
            </a:p>
          </p:txBody>
        </p:sp>
        <p:sp>
          <p:nvSpPr>
            <p:cNvPr id="178212" name="Text Box 36"/>
            <p:cNvSpPr txBox="1">
              <a:spLocks noChangeArrowheads="1"/>
            </p:cNvSpPr>
            <p:nvPr/>
          </p:nvSpPr>
          <p:spPr bwMode="auto">
            <a:xfrm>
              <a:off x="7200" y="10905"/>
              <a:ext cx="25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Select Theatre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8211" name="Text Box 35"/>
            <p:cNvSpPr txBox="1">
              <a:spLocks noChangeArrowheads="1"/>
            </p:cNvSpPr>
            <p:nvPr/>
          </p:nvSpPr>
          <p:spPr bwMode="auto">
            <a:xfrm>
              <a:off x="7417" y="11994"/>
              <a:ext cx="288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Book tickets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8210" name="Line 34"/>
            <p:cNvSpPr>
              <a:spLocks noChangeShapeType="1"/>
            </p:cNvSpPr>
            <p:nvPr/>
          </p:nvSpPr>
          <p:spPr bwMode="auto">
            <a:xfrm>
              <a:off x="7879" y="11228"/>
              <a:ext cx="0" cy="720"/>
            </a:xfrm>
            <a:prstGeom prst="line">
              <a:avLst/>
            </a:prstGeom>
            <a:noFill/>
            <a:ln w="19050">
              <a:solidFill>
                <a:srgbClr val="000000"/>
              </a:solidFill>
              <a:round/>
              <a:headEnd/>
              <a:tailEnd type="stealth" w="med" len="lg"/>
            </a:ln>
          </p:spPr>
          <p:txBody>
            <a:bodyPr vert="horz" wrap="square" lIns="91440" tIns="45720" rIns="91440" bIns="45720" numCol="1" anchor="t" anchorCtr="0" compatLnSpc="1">
              <a:prstTxWarp prst="textNoShape">
                <a:avLst/>
              </a:prstTxWarp>
            </a:bodyPr>
            <a:lstStyle/>
            <a:p>
              <a:endParaRPr lang="en-US"/>
            </a:p>
          </p:txBody>
        </p:sp>
        <p:sp>
          <p:nvSpPr>
            <p:cNvPr id="178209" name="Text Box 33"/>
            <p:cNvSpPr txBox="1">
              <a:spLocks noChangeArrowheads="1"/>
            </p:cNvSpPr>
            <p:nvPr/>
          </p:nvSpPr>
          <p:spPr bwMode="auto">
            <a:xfrm>
              <a:off x="2880" y="11880"/>
              <a:ext cx="2520" cy="12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8208" name="Line 32"/>
            <p:cNvSpPr>
              <a:spLocks noChangeShapeType="1"/>
            </p:cNvSpPr>
            <p:nvPr/>
          </p:nvSpPr>
          <p:spPr bwMode="auto">
            <a:xfrm flipH="1" flipV="1">
              <a:off x="3675" y="12915"/>
              <a:ext cx="735" cy="765"/>
            </a:xfrm>
            <a:prstGeom prst="line">
              <a:avLst/>
            </a:prstGeom>
            <a:noFill/>
            <a:ln w="19050">
              <a:solidFill>
                <a:srgbClr val="FFFFFF"/>
              </a:solidFill>
              <a:round/>
              <a:headEnd/>
              <a:tailEnd type="stealth" w="med" len="lg"/>
            </a:ln>
          </p:spPr>
          <p:txBody>
            <a:bodyPr vert="horz" wrap="square" lIns="91440" tIns="45720" rIns="91440" bIns="45720" numCol="1" anchor="t" anchorCtr="0" compatLnSpc="1">
              <a:prstTxWarp prst="textNoShape">
                <a:avLst/>
              </a:prstTxWarp>
            </a:bodyPr>
            <a:lstStyle/>
            <a:p>
              <a:endParaRPr lang="en-US"/>
            </a:p>
          </p:txBody>
        </p:sp>
        <p:sp>
          <p:nvSpPr>
            <p:cNvPr id="178207" name="Text Box 31"/>
            <p:cNvSpPr txBox="1">
              <a:spLocks noChangeArrowheads="1"/>
            </p:cNvSpPr>
            <p:nvPr/>
          </p:nvSpPr>
          <p:spPr bwMode="auto">
            <a:xfrm>
              <a:off x="4320" y="13320"/>
              <a:ext cx="2520" cy="12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8206" name="Line 30"/>
            <p:cNvSpPr>
              <a:spLocks noChangeShapeType="1"/>
            </p:cNvSpPr>
            <p:nvPr/>
          </p:nvSpPr>
          <p:spPr bwMode="auto">
            <a:xfrm flipH="1" flipV="1">
              <a:off x="6690" y="13770"/>
              <a:ext cx="540" cy="0"/>
            </a:xfrm>
            <a:prstGeom prst="line">
              <a:avLst/>
            </a:prstGeom>
            <a:noFill/>
            <a:ln w="19050">
              <a:solidFill>
                <a:srgbClr val="FFFFFF"/>
              </a:solidFill>
              <a:round/>
              <a:headEnd/>
              <a:tailEnd type="stealth" w="med" len="lg"/>
            </a:ln>
          </p:spPr>
          <p:txBody>
            <a:bodyPr vert="horz" wrap="square" lIns="91440" tIns="45720" rIns="91440" bIns="45720" numCol="1" anchor="t" anchorCtr="0" compatLnSpc="1">
              <a:prstTxWarp prst="textNoShape">
                <a:avLst/>
              </a:prstTxWarp>
            </a:bodyPr>
            <a:lstStyle/>
            <a:p>
              <a:endParaRPr lang="en-US"/>
            </a:p>
          </p:txBody>
        </p:sp>
        <p:sp>
          <p:nvSpPr>
            <p:cNvPr id="178205" name="Text Box 29"/>
            <p:cNvSpPr txBox="1">
              <a:spLocks noChangeArrowheads="1"/>
            </p:cNvSpPr>
            <p:nvPr/>
          </p:nvSpPr>
          <p:spPr bwMode="auto">
            <a:xfrm>
              <a:off x="7200" y="13260"/>
              <a:ext cx="2880" cy="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Display ticket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8204" name="Line 28"/>
            <p:cNvSpPr>
              <a:spLocks noChangeShapeType="1"/>
            </p:cNvSpPr>
            <p:nvPr/>
          </p:nvSpPr>
          <p:spPr bwMode="auto">
            <a:xfrm>
              <a:off x="7879" y="12569"/>
              <a:ext cx="46" cy="670"/>
            </a:xfrm>
            <a:prstGeom prst="line">
              <a:avLst/>
            </a:prstGeom>
            <a:noFill/>
            <a:ln w="19050">
              <a:solidFill>
                <a:srgbClr val="000000"/>
              </a:solidFill>
              <a:round/>
              <a:headEnd/>
              <a:tailEnd type="stealth" w="med" len="lg"/>
            </a:ln>
          </p:spPr>
          <p:txBody>
            <a:bodyPr vert="horz" wrap="square" lIns="91440" tIns="45720" rIns="91440" bIns="45720" numCol="1" anchor="t" anchorCtr="0" compatLnSpc="1">
              <a:prstTxWarp prst="textNoShape">
                <a:avLst/>
              </a:prstTxWarp>
            </a:bodyPr>
            <a:lstStyle/>
            <a:p>
              <a:endParaRPr lang="en-US"/>
            </a:p>
          </p:txBody>
        </p:sp>
      </p:grpSp>
      <p:sp>
        <p:nvSpPr>
          <p:cNvPr id="178219" name="Rectangle 43"/>
          <p:cNvSpPr>
            <a:spLocks noChangeArrowheads="1"/>
          </p:cNvSpPr>
          <p:nvPr/>
        </p:nvSpPr>
        <p:spPr bwMode="auto">
          <a:xfrm>
            <a:off x="0" y="0"/>
            <a:ext cx="2430474" cy="6771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Manual Process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8228" name="Rectangle 5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8229" name="Rectangle 53"/>
          <p:cNvSpPr>
            <a:spLocks noChangeArrowheads="1"/>
          </p:cNvSpPr>
          <p:nvPr/>
        </p:nvSpPr>
        <p:spPr bwMode="auto">
          <a:xfrm>
            <a:off x="990600" y="609600"/>
            <a:ext cx="110799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2257425" algn="l"/>
              </a:tabLst>
            </a:pPr>
            <a:r>
              <a:rPr kumimoji="0" lang="en-US" sz="36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sym typeface="Webdings" pitchFamily="18" charset="2"/>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00" name="Line 12"/>
          <p:cNvSpPr>
            <a:spLocks noChangeShapeType="1"/>
          </p:cNvSpPr>
          <p:nvPr/>
        </p:nvSpPr>
        <p:spPr bwMode="auto">
          <a:xfrm flipV="1">
            <a:off x="1524000" y="2286000"/>
            <a:ext cx="1766888" cy="1471613"/>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499" name="Line 11"/>
          <p:cNvSpPr>
            <a:spLocks noChangeShapeType="1"/>
          </p:cNvSpPr>
          <p:nvPr/>
        </p:nvSpPr>
        <p:spPr bwMode="auto">
          <a:xfrm flipV="1">
            <a:off x="1447800" y="3048000"/>
            <a:ext cx="1776413" cy="776288"/>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498" name="Rectangle 10"/>
          <p:cNvSpPr>
            <a:spLocks noChangeArrowheads="1"/>
          </p:cNvSpPr>
          <p:nvPr/>
        </p:nvSpPr>
        <p:spPr bwMode="auto">
          <a:xfrm>
            <a:off x="3200400" y="1676400"/>
            <a:ext cx="2095500" cy="439261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1497" name="Oval 9"/>
          <p:cNvSpPr>
            <a:spLocks noChangeArrowheads="1"/>
          </p:cNvSpPr>
          <p:nvPr/>
        </p:nvSpPr>
        <p:spPr bwMode="auto">
          <a:xfrm>
            <a:off x="3352800" y="1905000"/>
            <a:ext cx="1371600" cy="57150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1" u="none" strike="noStrike" cap="none" normalizeH="0" baseline="0" smtClean="0">
                <a:ln>
                  <a:noFill/>
                </a:ln>
                <a:solidFill>
                  <a:schemeClr val="tx1"/>
                </a:solidFill>
                <a:effectLst/>
                <a:latin typeface="Arial" pitchFamily="34" charset="0"/>
                <a:ea typeface="Times New Roman" pitchFamily="18"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1496" name="Oval 8"/>
          <p:cNvSpPr>
            <a:spLocks noChangeArrowheads="1"/>
          </p:cNvSpPr>
          <p:nvPr/>
        </p:nvSpPr>
        <p:spPr bwMode="auto">
          <a:xfrm>
            <a:off x="3352800" y="2667000"/>
            <a:ext cx="1481138" cy="99060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profile’ information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191492" name="Oval 4"/>
          <p:cNvSpPr>
            <a:spLocks noChangeArrowheads="1"/>
          </p:cNvSpPr>
          <p:nvPr/>
        </p:nvSpPr>
        <p:spPr bwMode="auto">
          <a:xfrm>
            <a:off x="3352800" y="4038600"/>
            <a:ext cx="1371600" cy="76200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View theatre /movies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1489" name="Oval 1"/>
          <p:cNvSpPr>
            <a:spLocks noChangeArrowheads="1"/>
          </p:cNvSpPr>
          <p:nvPr/>
        </p:nvSpPr>
        <p:spPr bwMode="auto">
          <a:xfrm>
            <a:off x="3352800" y="5181600"/>
            <a:ext cx="1354138" cy="735013"/>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Book tickets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1493" name="Line 5"/>
          <p:cNvSpPr>
            <a:spLocks noChangeShapeType="1"/>
          </p:cNvSpPr>
          <p:nvPr/>
        </p:nvSpPr>
        <p:spPr bwMode="auto">
          <a:xfrm>
            <a:off x="1600200" y="3657600"/>
            <a:ext cx="1600200" cy="91440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494" name="Line 6"/>
          <p:cNvSpPr>
            <a:spLocks noChangeShapeType="1"/>
          </p:cNvSpPr>
          <p:nvPr/>
        </p:nvSpPr>
        <p:spPr bwMode="auto">
          <a:xfrm>
            <a:off x="1600200" y="3810000"/>
            <a:ext cx="1600200" cy="1828800"/>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491" name="Text Box 3"/>
          <p:cNvSpPr txBox="1">
            <a:spLocks noChangeArrowheads="1"/>
          </p:cNvSpPr>
          <p:nvPr/>
        </p:nvSpPr>
        <p:spPr bwMode="auto">
          <a:xfrm>
            <a:off x="762000" y="3810000"/>
            <a:ext cx="10287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User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1501"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68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1503" name="Rectangle 15"/>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6875" algn="l"/>
              </a:tabLst>
            </a:pP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1505" name="Rectangle 1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6875" algn="l"/>
              </a:tabLst>
            </a:pPr>
            <a:endParaRPr kumimoji="0" lang="en-US" sz="3600" b="0" i="0" u="none" strike="noStrike" cap="none" normalizeH="0" baseline="0" smtClean="0">
              <a:ln>
                <a:noFill/>
              </a:ln>
              <a:solidFill>
                <a:schemeClr val="tx1"/>
              </a:solidFill>
              <a:effectLst/>
              <a:latin typeface="Verdana"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r>
              <a:rPr kumimoji="0" lang="en-US" sz="3600" b="0" i="0" u="none" strike="noStrike" cap="none" normalizeH="0" baseline="0" smtClean="0">
                <a:ln>
                  <a:noFill/>
                </a:ln>
                <a:solidFill>
                  <a:schemeClr val="tx1"/>
                </a:solidFill>
                <a:effectLst/>
                <a:latin typeface="Verdana" pitchFamily="34" charset="0"/>
                <a:ea typeface="Times New Roman" pitchFamily="18" charset="0"/>
                <a:cs typeface="Arial" pitchFamily="34" charset="0"/>
              </a:rPr>
              <a:t>       </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6668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1510" name="Rectangle 22"/>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8"/>
          <p:cNvSpPr/>
          <p:nvPr/>
        </p:nvSpPr>
        <p:spPr>
          <a:xfrm>
            <a:off x="990600" y="3429000"/>
            <a:ext cx="2286000" cy="1200329"/>
          </a:xfrm>
          <a:prstGeom prst="rect">
            <a:avLst/>
          </a:prstGeom>
        </p:spPr>
        <p:txBody>
          <a:bodyPr>
            <a:spAutoFit/>
          </a:bodyPr>
          <a:lstStyle/>
          <a:p>
            <a:pPr lvl="0" eaLnBrk="0" fontAlgn="base" hangingPunct="0">
              <a:spcBef>
                <a:spcPct val="0"/>
              </a:spcBef>
              <a:spcAft>
                <a:spcPct val="0"/>
              </a:spcAft>
              <a:tabLst>
                <a:tab pos="1666875" algn="l"/>
              </a:tabLst>
            </a:pPr>
            <a:r>
              <a:rPr lang="en-US" sz="3600" dirty="0">
                <a:solidFill>
                  <a:prstClr val="black"/>
                </a:solidFill>
                <a:latin typeface="Verdana" pitchFamily="34" charset="0"/>
                <a:ea typeface="Times New Roman" pitchFamily="18" charset="0"/>
                <a:cs typeface="Arial" pitchFamily="34" charset="0"/>
                <a:sym typeface="Webdings" pitchFamily="18" charset="2"/>
              </a:rPr>
              <a:t></a:t>
            </a:r>
            <a:endParaRPr 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1666875" algn="l"/>
              </a:tabLst>
            </a:pPr>
            <a:endParaRPr lang="en-US" sz="3600" dirty="0">
              <a:solidFill>
                <a:prstClr val="black"/>
              </a:solidFill>
              <a:latin typeface="Verdana" pitchFamily="34" charset="0"/>
              <a:ea typeface="Times New Roman" pitchFamily="18" charset="0"/>
              <a:cs typeface="Arial" pitchFamily="34" charset="0"/>
              <a:sym typeface="Webdings" pitchFamily="18" charset="2"/>
            </a:endParaRPr>
          </a:p>
        </p:txBody>
      </p:sp>
      <p:sp>
        <p:nvSpPr>
          <p:cNvPr id="191511" name="Rectangle 23"/>
          <p:cNvSpPr>
            <a:spLocks noChangeArrowheads="1"/>
          </p:cNvSpPr>
          <p:nvPr/>
        </p:nvSpPr>
        <p:spPr bwMode="auto">
          <a:xfrm>
            <a:off x="0" y="0"/>
            <a:ext cx="284404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Online process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1"/>
          <p:cNvSpPr>
            <a:spLocks noChangeArrowheads="1"/>
          </p:cNvSpPr>
          <p:nvPr/>
        </p:nvSpPr>
        <p:spPr bwMode="auto">
          <a:xfrm>
            <a:off x="152400" y="0"/>
            <a:ext cx="8763000" cy="5601533"/>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1">
                    <a:lumMod val="50000"/>
                  </a:schemeClr>
                </a:solidFill>
                <a:effectLst/>
                <a:latin typeface="Verdana" pitchFamily="34" charset="0"/>
                <a:ea typeface="Times New Roman" pitchFamily="18" charset="0"/>
                <a:cs typeface="Arial" pitchFamily="34" charset="0"/>
              </a:rPr>
              <a:t>PROJECT TESTING</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chemeClr val="accent1">
                  <a:lumMod val="50000"/>
                </a:schemeClr>
              </a:solidFill>
              <a:effectLst/>
              <a:latin typeface="Verdana"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Software Testing Strategies</a:t>
            </a: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Testing is a set of activities that can be planned in advanced and conducted systematically. A strategy for software testing must accommodation low-level tests that are necessary to verify that a small source code segment has been correctly implemented as well as high-level tests that validate major system functions against customer requirements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There are three types of testing strategies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lvl="1" indent="457200"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Unit test </a:t>
            </a:r>
          </a:p>
          <a:p>
            <a:pPr lvl="1" indent="457200" algn="just" eaLnBrk="0" fontAlgn="base" hangingPunct="0">
              <a:spcBef>
                <a:spcPct val="0"/>
              </a:spcBef>
              <a:spcAft>
                <a:spcPct val="0"/>
              </a:spcAft>
            </a:pPr>
            <a:r>
              <a:rPr lang="en-US" sz="2400" dirty="0" smtClean="0"/>
              <a:t>Integration </a:t>
            </a:r>
            <a:r>
              <a:rPr lang="en-US" sz="2400" dirty="0"/>
              <a:t>test</a:t>
            </a:r>
          </a:p>
          <a:p>
            <a:pPr lvl="1" indent="457200" algn="just" eaLnBrk="0" fontAlgn="base" hangingPunct="0">
              <a:spcBef>
                <a:spcPct val="0"/>
              </a:spcBef>
              <a:spcAft>
                <a:spcPct val="0"/>
              </a:spcAft>
            </a:pPr>
            <a:r>
              <a:rPr kumimoji="0" lang="en-US" sz="24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 Performance </a:t>
            </a:r>
            <a:r>
              <a:rPr kumimoji="0" lang="en-US" sz="20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test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cover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1"/>
          <p:cNvSpPr>
            <a:spLocks noChangeArrowheads="1"/>
          </p:cNvSpPr>
          <p:nvPr/>
        </p:nvSpPr>
        <p:spPr bwMode="auto">
          <a:xfrm>
            <a:off x="0" y="0"/>
            <a:ext cx="4786567" cy="823266"/>
          </a:xfrm>
          <a:prstGeom prst="rect">
            <a:avLst/>
          </a:prstGeom>
          <a:noFill/>
          <a:ln w="9525">
            <a:noFill/>
            <a:miter lim="800000"/>
            <a:headEnd/>
            <a:tailEnd/>
          </a:ln>
          <a:effectLst/>
        </p:spPr>
        <p:txBody>
          <a:bodyPr vert="horz" wrap="none" lIns="0" tIns="76176" rIns="0" bIns="3808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2">
                    <a:lumMod val="50000"/>
                  </a:schemeClr>
                </a:solidFill>
                <a:effectLst/>
                <a:latin typeface="Verdana" pitchFamily="34" charset="0"/>
                <a:cs typeface="Times New Roman" pitchFamily="18" charset="0"/>
              </a:rPr>
              <a:t>                    Conclusion </a:t>
            </a:r>
            <a:endParaRPr kumimoji="0" lang="en-US" sz="2800" b="1" i="0" u="none" strike="noStrike" cap="none" normalizeH="0" baseline="0" dirty="0" smtClean="0">
              <a:ln>
                <a:noFill/>
              </a:ln>
              <a:solidFill>
                <a:schemeClr val="accent2">
                  <a:lumMod val="5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3539" name="Rectangle 3"/>
          <p:cNvSpPr>
            <a:spLocks noChangeArrowheads="1"/>
          </p:cNvSpPr>
          <p:nvPr/>
        </p:nvSpPr>
        <p:spPr bwMode="auto">
          <a:xfrm>
            <a:off x="228600" y="838200"/>
            <a:ext cx="83058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1533525" algn="l"/>
              </a:tabLst>
            </a:pPr>
            <a:r>
              <a:rPr kumimoji="0" lang="en-US" sz="2400" b="0" i="0" u="none" strike="noStrike" cap="none" normalizeH="0" baseline="0" dirty="0" smtClean="0">
                <a:ln>
                  <a:noFill/>
                </a:ln>
                <a:solidFill>
                  <a:schemeClr val="tx1"/>
                </a:solidFill>
                <a:effectLst/>
                <a:latin typeface="Verdana" pitchFamily="34" charset="0"/>
                <a:ea typeface="Times New Roman" pitchFamily="18" charset="0"/>
                <a:cs typeface="Arial" pitchFamily="34" charset="0"/>
              </a:rPr>
              <a:t>The entire project has been developed and deployed as per the requirements stated by the user, it is found to be bug free as per the testing standards that is implemented. The system at present does not take care off the money payment methods, as the consolidated constructs need SSL standards and are critically to be initiated in the first face, the application of the credit card transactions is applied as a developmental phase in the coming days. The system needs more elaborative technicality for its inception and evolution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362200" y="2362200"/>
            <a:ext cx="4618572"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5400" b="1" i="0" strike="noStrike" cap="none" spc="-150" normalizeH="0" baseline="0" dirty="0" smtClean="0">
                <a:ln>
                  <a:noFill/>
                </a:ln>
                <a:solidFill>
                  <a:srgbClr val="00B0F0"/>
                </a:solidFill>
                <a:effectLst/>
                <a:latin typeface="Verdana" pitchFamily="34" charset="0"/>
                <a:ea typeface="Times New Roman" pitchFamily="18" charset="0"/>
                <a:cs typeface="Arial" pitchFamily="34" charset="0"/>
              </a:rPr>
              <a:t>THANK YOU</a:t>
            </a:r>
            <a:endParaRPr kumimoji="0" lang="en-US" sz="5400" b="0" i="0" strike="noStrike" cap="none" spc="-150" normalizeH="0" baseline="0" dirty="0" smtClean="0">
              <a:ln>
                <a:noFill/>
              </a:ln>
              <a:solidFill>
                <a:srgbClr val="00B0F0"/>
              </a:solidFill>
              <a:effectLst/>
              <a:latin typeface="Arial" pitchFamily="34" charset="0"/>
              <a:cs typeface="Arial" pitchFamily="34" charset="0"/>
            </a:endParaRPr>
          </a:p>
        </p:txBody>
      </p:sp>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70</TotalTime>
  <Words>275</Words>
  <Application>Microsoft Office PowerPoint</Application>
  <PresentationFormat>On-screen Show (4:3)</PresentationFormat>
  <Paragraphs>55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8</cp:revision>
  <dcterms:created xsi:type="dcterms:W3CDTF">2019-01-27T09:32:47Z</dcterms:created>
  <dcterms:modified xsi:type="dcterms:W3CDTF">2019-01-27T11:20:53Z</dcterms:modified>
</cp:coreProperties>
</file>