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7"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26-Jan-19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26-Jan-19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26-Jan-19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26-Jan-19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26-Jan-19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26-Jan-19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26-Jan-19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26-Jan-19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26-Jan-19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5399" y="2072280"/>
            <a:ext cx="6870701" cy="1549400"/>
          </a:xfrm>
        </p:spPr>
        <p:txBody>
          <a:bodyPr/>
          <a:lstStyle/>
          <a:p>
            <a:r>
              <a:rPr lang="en-US" sz="8800" dirty="0" smtClean="0"/>
              <a:t>Welcome to</a:t>
            </a:r>
            <a:endParaRPr lang="en-US" sz="8800" dirty="0"/>
          </a:p>
        </p:txBody>
      </p:sp>
      <p:sp>
        <p:nvSpPr>
          <p:cNvPr id="3" name="Subtitle 2"/>
          <p:cNvSpPr>
            <a:spLocks noGrp="1"/>
          </p:cNvSpPr>
          <p:nvPr>
            <p:ph type="subTitle" idx="1"/>
          </p:nvPr>
        </p:nvSpPr>
        <p:spPr>
          <a:xfrm>
            <a:off x="1764555" y="3621680"/>
            <a:ext cx="8825658" cy="861420"/>
          </a:xfrm>
        </p:spPr>
        <p:txBody>
          <a:bodyPr>
            <a:normAutofit/>
          </a:bodyPr>
          <a:lstStyle/>
          <a:p>
            <a:r>
              <a:rPr lang="en-US" sz="3200" cap="none" dirty="0" smtClean="0"/>
              <a:t>Online Food Ordering Management System</a:t>
            </a:r>
            <a:endParaRPr lang="en-US" sz="3200" cap="none" dirty="0"/>
          </a:p>
        </p:txBody>
      </p:sp>
    </p:spTree>
    <p:extLst>
      <p:ext uri="{BB962C8B-B14F-4D97-AF65-F5344CB8AC3E}">
        <p14:creationId xmlns:p14="http://schemas.microsoft.com/office/powerpoint/2010/main" val="3840638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625" y="165100"/>
            <a:ext cx="9404723" cy="1400530"/>
          </a:xfrm>
        </p:spPr>
        <p:txBody>
          <a:bodyPr/>
          <a:lstStyle/>
          <a:p>
            <a:pPr algn="ctr"/>
            <a:r>
              <a:rPr lang="en-US" sz="5400" dirty="0">
                <a:solidFill>
                  <a:schemeClr val="accent1">
                    <a:lumMod val="60000"/>
                    <a:lumOff val="40000"/>
                  </a:schemeClr>
                </a:solidFill>
              </a:rPr>
              <a:t>Admin pane</a:t>
            </a:r>
          </a:p>
        </p:txBody>
      </p:sp>
      <p:pic>
        <p:nvPicPr>
          <p:cNvPr id="4" name="Content Placeholder 3"/>
          <p:cNvPicPr>
            <a:picLocks noGrp="1"/>
          </p:cNvPicPr>
          <p:nvPr>
            <p:ph idx="1"/>
          </p:nvPr>
        </p:nvPicPr>
        <p:blipFill>
          <a:blip r:embed="rId2"/>
          <a:stretch>
            <a:fillRect/>
          </a:stretch>
        </p:blipFill>
        <p:spPr>
          <a:xfrm>
            <a:off x="653493" y="1184550"/>
            <a:ext cx="10954307" cy="5394049"/>
          </a:xfrm>
          <a:prstGeom prst="rect">
            <a:avLst/>
          </a:prstGeom>
        </p:spPr>
      </p:pic>
    </p:spTree>
    <p:extLst>
      <p:ext uri="{BB962C8B-B14F-4D97-AF65-F5344CB8AC3E}">
        <p14:creationId xmlns:p14="http://schemas.microsoft.com/office/powerpoint/2010/main" val="4273829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883" y="139700"/>
            <a:ext cx="9404723" cy="1144772"/>
          </a:xfrm>
        </p:spPr>
        <p:txBody>
          <a:bodyPr/>
          <a:lstStyle/>
          <a:p>
            <a:pPr algn="ctr"/>
            <a:r>
              <a:rPr lang="en-US" sz="5400" dirty="0">
                <a:solidFill>
                  <a:schemeClr val="accent1">
                    <a:lumMod val="60000"/>
                    <a:lumOff val="40000"/>
                  </a:schemeClr>
                </a:solidFill>
              </a:rPr>
              <a:t>Home page</a:t>
            </a:r>
          </a:p>
        </p:txBody>
      </p:sp>
      <p:pic>
        <p:nvPicPr>
          <p:cNvPr id="6" name="Content Placeholder 5"/>
          <p:cNvPicPr>
            <a:picLocks noGrp="1"/>
          </p:cNvPicPr>
          <p:nvPr>
            <p:ph idx="1"/>
          </p:nvPr>
        </p:nvPicPr>
        <p:blipFill>
          <a:blip r:embed="rId2"/>
          <a:stretch>
            <a:fillRect/>
          </a:stretch>
        </p:blipFill>
        <p:spPr>
          <a:xfrm>
            <a:off x="571501" y="1144772"/>
            <a:ext cx="11027806" cy="5306827"/>
          </a:xfrm>
          <a:prstGeom prst="rect">
            <a:avLst/>
          </a:prstGeom>
        </p:spPr>
      </p:pic>
    </p:spTree>
    <p:extLst>
      <p:ext uri="{BB962C8B-B14F-4D97-AF65-F5344CB8AC3E}">
        <p14:creationId xmlns:p14="http://schemas.microsoft.com/office/powerpoint/2010/main" val="3294073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Grp="1"/>
          </p:cNvPicPr>
          <p:nvPr>
            <p:ph idx="1"/>
          </p:nvPr>
        </p:nvPicPr>
        <p:blipFill>
          <a:blip r:embed="rId2"/>
          <a:stretch>
            <a:fillRect/>
          </a:stretch>
        </p:blipFill>
        <p:spPr>
          <a:xfrm>
            <a:off x="1028700" y="1143000"/>
            <a:ext cx="10096500" cy="4660900"/>
          </a:xfrm>
          <a:prstGeom prst="rect">
            <a:avLst/>
          </a:prstGeom>
        </p:spPr>
      </p:pic>
    </p:spTree>
    <p:extLst>
      <p:ext uri="{BB962C8B-B14F-4D97-AF65-F5344CB8AC3E}">
        <p14:creationId xmlns:p14="http://schemas.microsoft.com/office/powerpoint/2010/main" val="1381907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1730" y="1144924"/>
            <a:ext cx="9977462" cy="5027276"/>
          </a:xfrm>
          <a:prstGeom prst="rect">
            <a:avLst/>
          </a:prstGeom>
        </p:spPr>
      </p:pic>
    </p:spTree>
    <p:extLst>
      <p:ext uri="{BB962C8B-B14F-4D97-AF65-F5344CB8AC3E}">
        <p14:creationId xmlns:p14="http://schemas.microsoft.com/office/powerpoint/2010/main" val="2433113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11" y="1163918"/>
            <a:ext cx="9404723" cy="1400530"/>
          </a:xfrm>
        </p:spPr>
        <p:txBody>
          <a:bodyPr/>
          <a:lstStyle/>
          <a:p>
            <a:pPr algn="ctr"/>
            <a:r>
              <a:rPr lang="en-US" sz="6000" dirty="0">
                <a:solidFill>
                  <a:schemeClr val="accent1">
                    <a:lumMod val="60000"/>
                    <a:lumOff val="40000"/>
                  </a:schemeClr>
                </a:solidFill>
              </a:rPr>
              <a:t>Contact us</a:t>
            </a:r>
            <a:endParaRPr lang="en-US" sz="5400" dirty="0"/>
          </a:p>
        </p:txBody>
      </p:sp>
      <p:pic>
        <p:nvPicPr>
          <p:cNvPr id="4" name="Content Placeholder 3"/>
          <p:cNvPicPr>
            <a:picLocks noGrp="1"/>
          </p:cNvPicPr>
          <p:nvPr>
            <p:ph idx="1"/>
          </p:nvPr>
        </p:nvPicPr>
        <p:blipFill>
          <a:blip r:embed="rId2"/>
          <a:stretch>
            <a:fillRect/>
          </a:stretch>
        </p:blipFill>
        <p:spPr>
          <a:xfrm>
            <a:off x="-1" y="3048001"/>
            <a:ext cx="12192001" cy="3799268"/>
          </a:xfrm>
          <a:prstGeom prst="rect">
            <a:avLst/>
          </a:prstGeom>
        </p:spPr>
      </p:pic>
    </p:spTree>
    <p:extLst>
      <p:ext uri="{BB962C8B-B14F-4D97-AF65-F5344CB8AC3E}">
        <p14:creationId xmlns:p14="http://schemas.microsoft.com/office/powerpoint/2010/main" val="2026035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652388"/>
            <a:ext cx="9404723" cy="1400530"/>
          </a:xfrm>
        </p:spPr>
        <p:txBody>
          <a:bodyPr/>
          <a:lstStyle/>
          <a:p>
            <a:pPr algn="ctr"/>
            <a:r>
              <a:rPr lang="en-US" sz="5400" dirty="0">
                <a:solidFill>
                  <a:schemeClr val="accent1">
                    <a:lumMod val="60000"/>
                    <a:lumOff val="40000"/>
                  </a:schemeClr>
                </a:solidFill>
              </a:rPr>
              <a:t>Unit Testing</a:t>
            </a:r>
          </a:p>
        </p:txBody>
      </p:sp>
      <p:sp>
        <p:nvSpPr>
          <p:cNvPr id="3" name="Content Placeholder 2"/>
          <p:cNvSpPr>
            <a:spLocks noGrp="1"/>
          </p:cNvSpPr>
          <p:nvPr>
            <p:ph idx="1"/>
          </p:nvPr>
        </p:nvSpPr>
        <p:spPr>
          <a:xfrm>
            <a:off x="1103312" y="2052919"/>
            <a:ext cx="9958388" cy="3979582"/>
          </a:xfrm>
        </p:spPr>
        <p:txBody>
          <a:bodyPr>
            <a:normAutofit/>
          </a:bodyPr>
          <a:lstStyle/>
          <a:p>
            <a:r>
              <a:rPr lang="en-US" sz="2800" dirty="0"/>
              <a:t> In the web based application smallest testable unit is Web page itself. So the web pages of the site are to be unit tested. </a:t>
            </a:r>
          </a:p>
          <a:p>
            <a:r>
              <a:rPr lang="en-US" sz="2800" dirty="0" smtClean="0"/>
              <a:t>Each </a:t>
            </a:r>
            <a:r>
              <a:rPr lang="en-US" sz="2800" dirty="0"/>
              <a:t>web page contains content, navigational links, and processing elements (scripts, event handlers, etc.) .The testing will be driven by the content processing, and links contained in the site.</a:t>
            </a:r>
          </a:p>
        </p:txBody>
      </p:sp>
    </p:spTree>
    <p:extLst>
      <p:ext uri="{BB962C8B-B14F-4D97-AF65-F5344CB8AC3E}">
        <p14:creationId xmlns:p14="http://schemas.microsoft.com/office/powerpoint/2010/main" val="3980344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1" y="652389"/>
            <a:ext cx="9404723" cy="1400530"/>
          </a:xfrm>
        </p:spPr>
        <p:txBody>
          <a:bodyPr/>
          <a:lstStyle/>
          <a:p>
            <a:pPr algn="ctr"/>
            <a:r>
              <a:rPr lang="en-US" dirty="0">
                <a:solidFill>
                  <a:schemeClr val="accent1">
                    <a:lumMod val="60000"/>
                    <a:lumOff val="40000"/>
                  </a:schemeClr>
                </a:solidFill>
              </a:rPr>
              <a:t>System </a:t>
            </a:r>
            <a:r>
              <a:rPr lang="en-US" dirty="0" smtClean="0">
                <a:solidFill>
                  <a:schemeClr val="accent1">
                    <a:lumMod val="60000"/>
                    <a:lumOff val="40000"/>
                  </a:schemeClr>
                </a:solidFill>
              </a:rPr>
              <a:t>Testing</a:t>
            </a:r>
            <a:br>
              <a:rPr lang="en-US" dirty="0" smtClean="0">
                <a:solidFill>
                  <a:schemeClr val="accent1">
                    <a:lumMod val="60000"/>
                    <a:lumOff val="40000"/>
                  </a:schemeClr>
                </a:solidFill>
              </a:rPr>
            </a:br>
            <a:endParaRPr lang="en-US" dirty="0">
              <a:solidFill>
                <a:schemeClr val="accent1">
                  <a:lumMod val="60000"/>
                  <a:lumOff val="40000"/>
                </a:schemeClr>
              </a:solidFill>
            </a:endParaRPr>
          </a:p>
        </p:txBody>
      </p:sp>
      <p:sp>
        <p:nvSpPr>
          <p:cNvPr id="3" name="Content Placeholder 2"/>
          <p:cNvSpPr>
            <a:spLocks noGrp="1"/>
          </p:cNvSpPr>
          <p:nvPr>
            <p:ph idx="1"/>
          </p:nvPr>
        </p:nvSpPr>
        <p:spPr>
          <a:xfrm>
            <a:off x="1103312" y="2052919"/>
            <a:ext cx="10047288" cy="4157382"/>
          </a:xfrm>
        </p:spPr>
        <p:txBody>
          <a:bodyPr>
            <a:normAutofit/>
          </a:bodyPr>
          <a:lstStyle/>
          <a:p>
            <a:r>
              <a:rPr lang="en-US" sz="2800" dirty="0"/>
              <a:t>The uncovered weaknesses that were not found in earlier tests are removed in system testing. </a:t>
            </a:r>
          </a:p>
          <a:p>
            <a:r>
              <a:rPr lang="en-US" sz="2800" dirty="0" smtClean="0"/>
              <a:t>The </a:t>
            </a:r>
            <a:r>
              <a:rPr lang="en-US" sz="2800" dirty="0"/>
              <a:t>system is corrected such away that it does not affect the forced system failure. </a:t>
            </a:r>
          </a:p>
          <a:p>
            <a:r>
              <a:rPr lang="en-US" sz="2800" dirty="0" smtClean="0"/>
              <a:t>This </a:t>
            </a:r>
            <a:r>
              <a:rPr lang="en-US" sz="2800" dirty="0"/>
              <a:t>testing is done with low volume of transaction based on live data. Finally the total system is also tested to ensure that no data are lost.</a:t>
            </a:r>
          </a:p>
        </p:txBody>
      </p:sp>
    </p:spTree>
    <p:extLst>
      <p:ext uri="{BB962C8B-B14F-4D97-AF65-F5344CB8AC3E}">
        <p14:creationId xmlns:p14="http://schemas.microsoft.com/office/powerpoint/2010/main" val="3657581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611" y="3119718"/>
            <a:ext cx="9404723" cy="1400530"/>
          </a:xfrm>
        </p:spPr>
        <p:txBody>
          <a:bodyPr/>
          <a:lstStyle/>
          <a:p>
            <a:pPr algn="ctr"/>
            <a:r>
              <a:rPr lang="en-US" sz="7200" dirty="0" smtClean="0">
                <a:solidFill>
                  <a:schemeClr val="accent1">
                    <a:lumMod val="60000"/>
                    <a:lumOff val="40000"/>
                  </a:schemeClr>
                </a:solidFill>
                <a:latin typeface="Castellar" panose="020A0402060406010301" pitchFamily="18" charset="0"/>
              </a:rPr>
              <a:t>THANK YOU</a:t>
            </a:r>
            <a:endParaRPr lang="en-US" sz="7200" dirty="0">
              <a:solidFill>
                <a:schemeClr val="accent1">
                  <a:lumMod val="60000"/>
                  <a:lumOff val="40000"/>
                </a:schemeClr>
              </a:solidFill>
              <a:latin typeface="Castellar" panose="020A0402060406010301" pitchFamily="18" charset="0"/>
            </a:endParaRPr>
          </a:p>
        </p:txBody>
      </p:sp>
    </p:spTree>
    <p:extLst>
      <p:ext uri="{BB962C8B-B14F-4D97-AF65-F5344CB8AC3E}">
        <p14:creationId xmlns:p14="http://schemas.microsoft.com/office/powerpoint/2010/main" val="3994934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666" y="1087718"/>
            <a:ext cx="7167934" cy="1400530"/>
          </a:xfrm>
        </p:spPr>
        <p:txBody>
          <a:bodyPr/>
          <a:lstStyle/>
          <a:p>
            <a:r>
              <a:rPr lang="en-US" sz="4800" dirty="0">
                <a:solidFill>
                  <a:schemeClr val="accent1">
                    <a:lumMod val="60000"/>
                    <a:lumOff val="40000"/>
                  </a:schemeClr>
                </a:solidFill>
              </a:rPr>
              <a:t>Introduction</a:t>
            </a:r>
            <a:r>
              <a:rPr lang="en-US" dirty="0"/>
              <a:t/>
            </a:r>
            <a:br>
              <a:rPr lang="en-US" dirty="0"/>
            </a:br>
            <a:endParaRPr lang="en-US" dirty="0"/>
          </a:p>
        </p:txBody>
      </p:sp>
      <p:sp>
        <p:nvSpPr>
          <p:cNvPr id="3" name="Content Placeholder 2"/>
          <p:cNvSpPr>
            <a:spLocks noGrp="1"/>
          </p:cNvSpPr>
          <p:nvPr>
            <p:ph idx="1"/>
          </p:nvPr>
        </p:nvSpPr>
        <p:spPr>
          <a:xfrm>
            <a:off x="1103312" y="2052918"/>
            <a:ext cx="10047288" cy="4347882"/>
          </a:xfrm>
        </p:spPr>
        <p:txBody>
          <a:bodyPr>
            <a:noAutofit/>
          </a:bodyPr>
          <a:lstStyle/>
          <a:p>
            <a:pPr algn="just"/>
            <a:r>
              <a:rPr lang="en-US" sz="2400" dirty="0">
                <a:latin typeface="Times New Roman" panose="02020603050405020304" pitchFamily="18" charset="0"/>
                <a:cs typeface="Times New Roman" panose="02020603050405020304" pitchFamily="18" charset="0"/>
              </a:rPr>
              <a:t>Online ordering system that I am proposing here, greatly simplifies the ordering process for both the customer and the restaurant. System presents an interactive and up-to-date menu with all available options in an easy to use manner. Customer can choose one or more items to place an order which will land in the Cart. Customer can view all the order details in the cart before checking out. At the end, customer gets order confirmation details. Once the order is placed it is entered in the database and retrieved in pretty much real time. This allows Restaurant Employees to quickly go through the orders as they are received and process all orders efficiently and effectively with minimal delays and </a:t>
            </a:r>
            <a:r>
              <a:rPr lang="en-US" sz="2400" dirty="0" smtClean="0">
                <a:latin typeface="Times New Roman" panose="02020603050405020304" pitchFamily="18" charset="0"/>
                <a:cs typeface="Times New Roman" panose="02020603050405020304" pitchFamily="18" charset="0"/>
              </a:rPr>
              <a:t>confusion.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000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What To Do</a:t>
            </a:r>
          </a:p>
        </p:txBody>
      </p:sp>
      <p:sp>
        <p:nvSpPr>
          <p:cNvPr id="3" name="Content Placeholder 2"/>
          <p:cNvSpPr>
            <a:spLocks noGrp="1"/>
          </p:cNvSpPr>
          <p:nvPr>
            <p:ph idx="1"/>
          </p:nvPr>
        </p:nvSpPr>
        <p:spPr/>
        <p:txBody>
          <a:bodyPr>
            <a:noAutofit/>
          </a:bodyPr>
          <a:lstStyle/>
          <a:p>
            <a:r>
              <a:rPr lang="en-US" sz="2400" dirty="0" smtClean="0">
                <a:latin typeface="+mn-lt"/>
                <a:cs typeface="Times New Roman" panose="02020603050405020304" pitchFamily="18" charset="0"/>
              </a:rPr>
              <a:t>provide </a:t>
            </a:r>
            <a:r>
              <a:rPr lang="en-US" sz="2400" dirty="0">
                <a:latin typeface="+mn-lt"/>
                <a:cs typeface="Times New Roman" panose="02020603050405020304" pitchFamily="18" charset="0"/>
              </a:rPr>
              <a:t>a display that will allow the customer to choose menu items and make corrections. </a:t>
            </a:r>
          </a:p>
          <a:p>
            <a:r>
              <a:rPr lang="en-US" sz="2400" dirty="0" smtClean="0">
                <a:latin typeface="+mn-lt"/>
                <a:cs typeface="Times New Roman" panose="02020603050405020304" pitchFamily="18" charset="0"/>
              </a:rPr>
              <a:t>update </a:t>
            </a:r>
            <a:r>
              <a:rPr lang="en-US" sz="2400" dirty="0">
                <a:latin typeface="+mn-lt"/>
                <a:cs typeface="Times New Roman" panose="02020603050405020304" pitchFamily="18" charset="0"/>
              </a:rPr>
              <a:t>this display with changes to the </a:t>
            </a:r>
            <a:r>
              <a:rPr lang="en-US" sz="2400" dirty="0" smtClean="0">
                <a:latin typeface="+mn-lt"/>
                <a:cs typeface="Times New Roman" panose="02020603050405020304" pitchFamily="18" charset="0"/>
              </a:rPr>
              <a:t>order.</a:t>
            </a:r>
          </a:p>
          <a:p>
            <a:r>
              <a:rPr lang="en-US" sz="2400" dirty="0" smtClean="0">
                <a:latin typeface="+mn-lt"/>
                <a:cs typeface="Times New Roman" panose="02020603050405020304" pitchFamily="18" charset="0"/>
              </a:rPr>
              <a:t>provide </a:t>
            </a:r>
            <a:r>
              <a:rPr lang="en-US" sz="2400" dirty="0">
                <a:latin typeface="+mn-lt"/>
                <a:cs typeface="Times New Roman" panose="02020603050405020304" pitchFamily="18" charset="0"/>
              </a:rPr>
              <a:t>a running total cost and calorie/fat count. </a:t>
            </a:r>
          </a:p>
          <a:p>
            <a:r>
              <a:rPr lang="en-US" sz="2400" dirty="0" smtClean="0">
                <a:latin typeface="+mn-lt"/>
                <a:cs typeface="Times New Roman" panose="02020603050405020304" pitchFamily="18" charset="0"/>
              </a:rPr>
              <a:t>At </a:t>
            </a:r>
            <a:r>
              <a:rPr lang="en-US" sz="2400" dirty="0">
                <a:latin typeface="+mn-lt"/>
                <a:cs typeface="Times New Roman" panose="02020603050405020304" pitchFamily="18" charset="0"/>
              </a:rPr>
              <a:t>order finalization, we will request identification information from the customer. </a:t>
            </a:r>
          </a:p>
          <a:p>
            <a:r>
              <a:rPr lang="en-US" sz="2400" dirty="0" smtClean="0">
                <a:latin typeface="+mn-lt"/>
                <a:cs typeface="Times New Roman" panose="02020603050405020304" pitchFamily="18" charset="0"/>
              </a:rPr>
              <a:t>offer </a:t>
            </a:r>
            <a:r>
              <a:rPr lang="en-US" sz="2400" dirty="0">
                <a:latin typeface="+mn-lt"/>
                <a:cs typeface="Times New Roman" panose="02020603050405020304" pitchFamily="18" charset="0"/>
              </a:rPr>
              <a:t>a static map of our surrounding area so that customers unfamiliar with our location can find us.</a:t>
            </a:r>
          </a:p>
        </p:txBody>
      </p:sp>
    </p:spTree>
    <p:extLst>
      <p:ext uri="{BB962C8B-B14F-4D97-AF65-F5344CB8AC3E}">
        <p14:creationId xmlns:p14="http://schemas.microsoft.com/office/powerpoint/2010/main" val="1342896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795618"/>
            <a:ext cx="8947522" cy="1400530"/>
          </a:xfrm>
        </p:spPr>
        <p:txBody>
          <a:bodyPr/>
          <a:lstStyle/>
          <a:p>
            <a:r>
              <a:rPr lang="en-US" sz="6600" dirty="0" smtClean="0">
                <a:solidFill>
                  <a:schemeClr val="accent1">
                    <a:lumMod val="60000"/>
                    <a:lumOff val="40000"/>
                  </a:schemeClr>
                </a:solidFill>
              </a:rPr>
              <a:t>MODULES</a:t>
            </a:r>
            <a:endParaRPr lang="en-US" sz="6600" dirty="0">
              <a:solidFill>
                <a:schemeClr val="accent1">
                  <a:lumMod val="60000"/>
                  <a:lumOff val="40000"/>
                </a:schemeClr>
              </a:solidFill>
            </a:endParaRPr>
          </a:p>
        </p:txBody>
      </p:sp>
      <p:sp>
        <p:nvSpPr>
          <p:cNvPr id="3" name="Content Placeholder 2"/>
          <p:cNvSpPr>
            <a:spLocks noGrp="1"/>
          </p:cNvSpPr>
          <p:nvPr>
            <p:ph idx="1"/>
          </p:nvPr>
        </p:nvSpPr>
        <p:spPr>
          <a:xfrm>
            <a:off x="1103312" y="2501900"/>
            <a:ext cx="8946541" cy="3759199"/>
          </a:xfrm>
        </p:spPr>
        <p:txBody>
          <a:bodyPr>
            <a:normAutofit/>
          </a:bodyPr>
          <a:lstStyle/>
          <a:p>
            <a:r>
              <a:rPr lang="en-US" sz="4400" dirty="0" smtClean="0"/>
              <a:t>Admin </a:t>
            </a:r>
            <a:endParaRPr lang="en-US" sz="4400" dirty="0"/>
          </a:p>
          <a:p>
            <a:r>
              <a:rPr lang="en-US" sz="4400" dirty="0" smtClean="0"/>
              <a:t>User </a:t>
            </a:r>
            <a:r>
              <a:rPr lang="en-US" sz="4400" dirty="0"/>
              <a:t>Module </a:t>
            </a:r>
          </a:p>
          <a:p>
            <a:r>
              <a:rPr lang="en-US" sz="4400" dirty="0" smtClean="0"/>
              <a:t>Contact </a:t>
            </a:r>
            <a:r>
              <a:rPr lang="en-US" sz="4400" dirty="0"/>
              <a:t>Us Module </a:t>
            </a:r>
          </a:p>
          <a:p>
            <a:r>
              <a:rPr lang="en-US" sz="4400" dirty="0" smtClean="0"/>
              <a:t>Search </a:t>
            </a:r>
            <a:r>
              <a:rPr lang="en-US" sz="4400" dirty="0"/>
              <a:t>Module</a:t>
            </a:r>
          </a:p>
        </p:txBody>
      </p:sp>
    </p:spTree>
    <p:extLst>
      <p:ext uri="{BB962C8B-B14F-4D97-AF65-F5344CB8AC3E}">
        <p14:creationId xmlns:p14="http://schemas.microsoft.com/office/powerpoint/2010/main" val="654923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511" y="633583"/>
            <a:ext cx="9404723" cy="1400530"/>
          </a:xfrm>
        </p:spPr>
        <p:txBody>
          <a:bodyPr/>
          <a:lstStyle/>
          <a:p>
            <a:r>
              <a:rPr lang="en-US" sz="5400" dirty="0">
                <a:solidFill>
                  <a:schemeClr val="accent1">
                    <a:lumMod val="60000"/>
                    <a:lumOff val="40000"/>
                  </a:schemeClr>
                </a:solidFill>
              </a:rPr>
              <a:t>Program Requirements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2419" y="2034113"/>
            <a:ext cx="7217681" cy="4366688"/>
          </a:xfrm>
        </p:spPr>
      </p:pic>
    </p:spTree>
    <p:extLst>
      <p:ext uri="{BB962C8B-B14F-4D97-AF65-F5344CB8AC3E}">
        <p14:creationId xmlns:p14="http://schemas.microsoft.com/office/powerpoint/2010/main" val="1909007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711" y="639688"/>
            <a:ext cx="9404723" cy="1400530"/>
          </a:xfrm>
        </p:spPr>
        <p:txBody>
          <a:bodyPr/>
          <a:lstStyle/>
          <a:p>
            <a:r>
              <a:rPr lang="en-US" sz="4800" dirty="0">
                <a:solidFill>
                  <a:schemeClr val="accent1">
                    <a:lumMod val="60000"/>
                    <a:lumOff val="40000"/>
                  </a:schemeClr>
                </a:solidFill>
              </a:rPr>
              <a:t>Web Ordering System Module</a:t>
            </a:r>
          </a:p>
        </p:txBody>
      </p:sp>
      <p:sp>
        <p:nvSpPr>
          <p:cNvPr id="3" name="Content Placeholder 2"/>
          <p:cNvSpPr>
            <a:spLocks noGrp="1"/>
          </p:cNvSpPr>
          <p:nvPr>
            <p:ph idx="1"/>
          </p:nvPr>
        </p:nvSpPr>
        <p:spPr>
          <a:xfrm>
            <a:off x="1573212" y="2040218"/>
            <a:ext cx="8946541" cy="4195481"/>
          </a:xfrm>
        </p:spPr>
        <p:txBody>
          <a:bodyPr/>
          <a:lstStyle/>
          <a:p>
            <a:r>
              <a:rPr lang="en-US" dirty="0" smtClean="0"/>
              <a:t>Create </a:t>
            </a:r>
            <a:r>
              <a:rPr lang="en-US" dirty="0"/>
              <a:t>an account. </a:t>
            </a:r>
            <a:endParaRPr lang="en-US" dirty="0" smtClean="0"/>
          </a:p>
          <a:p>
            <a:r>
              <a:rPr lang="en-US" dirty="0" smtClean="0"/>
              <a:t> </a:t>
            </a:r>
            <a:r>
              <a:rPr lang="en-US" dirty="0"/>
              <a:t>Manage their account. </a:t>
            </a:r>
          </a:p>
          <a:p>
            <a:r>
              <a:rPr lang="en-US" dirty="0" smtClean="0"/>
              <a:t>Log </a:t>
            </a:r>
            <a:r>
              <a:rPr lang="en-US" dirty="0"/>
              <a:t>in to the system. </a:t>
            </a:r>
          </a:p>
          <a:p>
            <a:r>
              <a:rPr lang="en-US" dirty="0" smtClean="0"/>
              <a:t>Select </a:t>
            </a:r>
            <a:r>
              <a:rPr lang="en-US" dirty="0"/>
              <a:t>an item from the menu. </a:t>
            </a:r>
            <a:endParaRPr lang="en-US" dirty="0" smtClean="0"/>
          </a:p>
          <a:p>
            <a:r>
              <a:rPr lang="en-US" dirty="0" smtClean="0"/>
              <a:t>Add </a:t>
            </a:r>
            <a:r>
              <a:rPr lang="en-US" dirty="0"/>
              <a:t>an item to their current order. </a:t>
            </a:r>
          </a:p>
          <a:p>
            <a:r>
              <a:rPr lang="en-US" dirty="0" smtClean="0"/>
              <a:t>Review </a:t>
            </a:r>
            <a:r>
              <a:rPr lang="en-US" dirty="0"/>
              <a:t>their current order. </a:t>
            </a:r>
          </a:p>
          <a:p>
            <a:r>
              <a:rPr lang="en-US" dirty="0" smtClean="0"/>
              <a:t>Remove </a:t>
            </a:r>
            <a:r>
              <a:rPr lang="en-US" dirty="0"/>
              <a:t>an item/remove all items from their current order. </a:t>
            </a:r>
          </a:p>
          <a:p>
            <a:r>
              <a:rPr lang="en-US" dirty="0" smtClean="0"/>
              <a:t>Provide </a:t>
            </a:r>
            <a:r>
              <a:rPr lang="en-US" dirty="0"/>
              <a:t>payment details. </a:t>
            </a:r>
          </a:p>
          <a:p>
            <a:r>
              <a:rPr lang="en-US" dirty="0" smtClean="0"/>
              <a:t>Place </a:t>
            </a:r>
            <a:r>
              <a:rPr lang="en-US" dirty="0"/>
              <a:t>an order.</a:t>
            </a:r>
          </a:p>
        </p:txBody>
      </p:sp>
    </p:spTree>
    <p:extLst>
      <p:ext uri="{BB962C8B-B14F-4D97-AF65-F5344CB8AC3E}">
        <p14:creationId xmlns:p14="http://schemas.microsoft.com/office/powerpoint/2010/main" val="525425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855588"/>
            <a:ext cx="9404723" cy="1400530"/>
          </a:xfrm>
        </p:spPr>
        <p:txBody>
          <a:bodyPr/>
          <a:lstStyle/>
          <a:p>
            <a:r>
              <a:rPr lang="en-US" sz="4000" dirty="0">
                <a:solidFill>
                  <a:schemeClr val="accent1">
                    <a:lumMod val="60000"/>
                    <a:lumOff val="40000"/>
                  </a:schemeClr>
                </a:solidFill>
              </a:rPr>
              <a:t>Menu Management System Module</a:t>
            </a:r>
          </a:p>
        </p:txBody>
      </p:sp>
      <p:sp>
        <p:nvSpPr>
          <p:cNvPr id="3" name="Content Placeholder 2"/>
          <p:cNvSpPr>
            <a:spLocks noGrp="1"/>
          </p:cNvSpPr>
          <p:nvPr>
            <p:ph idx="1"/>
          </p:nvPr>
        </p:nvSpPr>
        <p:spPr/>
        <p:txBody>
          <a:bodyPr>
            <a:normAutofit/>
          </a:bodyPr>
          <a:lstStyle/>
          <a:p>
            <a:r>
              <a:rPr lang="en-US" sz="2400" dirty="0"/>
              <a:t>Add/update/delete food category to/from the menu. </a:t>
            </a:r>
          </a:p>
          <a:p>
            <a:r>
              <a:rPr lang="en-US" sz="2400" dirty="0" smtClean="0"/>
              <a:t>Add </a:t>
            </a:r>
            <a:r>
              <a:rPr lang="en-US" sz="2400" dirty="0"/>
              <a:t>/update/delete food item to/from the menu. </a:t>
            </a:r>
            <a:endParaRPr lang="en-US" sz="2400" dirty="0" smtClean="0"/>
          </a:p>
          <a:p>
            <a:r>
              <a:rPr lang="en-US" sz="2400" dirty="0" smtClean="0"/>
              <a:t>Update </a:t>
            </a:r>
            <a:r>
              <a:rPr lang="en-US" sz="2400" dirty="0"/>
              <a:t>price for a given food item. </a:t>
            </a:r>
            <a:endParaRPr lang="en-US" sz="2400" dirty="0" smtClean="0"/>
          </a:p>
          <a:p>
            <a:r>
              <a:rPr lang="en-US" sz="2400" dirty="0" smtClean="0"/>
              <a:t>Update </a:t>
            </a:r>
            <a:r>
              <a:rPr lang="en-US" sz="2400" dirty="0"/>
              <a:t>additional information (description, photo, etc.) for a given food item.</a:t>
            </a:r>
            <a:endParaRPr lang="en-US" sz="2400" dirty="0"/>
          </a:p>
        </p:txBody>
      </p:sp>
    </p:spTree>
    <p:extLst>
      <p:ext uri="{BB962C8B-B14F-4D97-AF65-F5344CB8AC3E}">
        <p14:creationId xmlns:p14="http://schemas.microsoft.com/office/powerpoint/2010/main" val="1344880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77" y="605118"/>
            <a:ext cx="9404723" cy="1400530"/>
          </a:xfrm>
        </p:spPr>
        <p:txBody>
          <a:bodyPr/>
          <a:lstStyle/>
          <a:p>
            <a:pPr algn="ctr"/>
            <a:r>
              <a:rPr lang="en-US" sz="4800" dirty="0">
                <a:solidFill>
                  <a:schemeClr val="accent1">
                    <a:lumMod val="60000"/>
                    <a:lumOff val="40000"/>
                  </a:schemeClr>
                </a:solidFill>
              </a:rPr>
              <a:t>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00" y="1735138"/>
            <a:ext cx="8585200" cy="4702722"/>
          </a:xfrm>
        </p:spPr>
      </p:pic>
    </p:spTree>
    <p:extLst>
      <p:ext uri="{BB962C8B-B14F-4D97-AF65-F5344CB8AC3E}">
        <p14:creationId xmlns:p14="http://schemas.microsoft.com/office/powerpoint/2010/main" val="3797935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611" y="833718"/>
            <a:ext cx="9404723" cy="1033182"/>
          </a:xfrm>
        </p:spPr>
        <p:txBody>
          <a:bodyPr/>
          <a:lstStyle/>
          <a:p>
            <a:r>
              <a:rPr lang="en-US" sz="4800" dirty="0" smtClean="0">
                <a:solidFill>
                  <a:schemeClr val="accent1">
                    <a:lumMod val="60000"/>
                    <a:lumOff val="40000"/>
                  </a:schemeClr>
                </a:solidFill>
              </a:rPr>
              <a:t>Login and Registration Form</a:t>
            </a:r>
            <a:endParaRPr lang="en-US" sz="4800" dirty="0">
              <a:solidFill>
                <a:schemeClr val="accent1">
                  <a:lumMod val="60000"/>
                  <a:lumOff val="40000"/>
                </a:schemeClr>
              </a:solidFill>
            </a:endParaRPr>
          </a:p>
        </p:txBody>
      </p:sp>
      <p:pic>
        <p:nvPicPr>
          <p:cNvPr id="4" name="Content Placeholder 3"/>
          <p:cNvPicPr>
            <a:picLocks noGrp="1"/>
          </p:cNvPicPr>
          <p:nvPr>
            <p:ph idx="1"/>
          </p:nvPr>
        </p:nvPicPr>
        <p:blipFill>
          <a:blip r:embed="rId2"/>
          <a:stretch>
            <a:fillRect/>
          </a:stretch>
        </p:blipFill>
        <p:spPr>
          <a:xfrm>
            <a:off x="1935162" y="2060970"/>
            <a:ext cx="3741738" cy="4517629"/>
          </a:xfrm>
          <a:prstGeom prst="rect">
            <a:avLst/>
          </a:prstGeom>
        </p:spPr>
      </p:pic>
      <p:pic>
        <p:nvPicPr>
          <p:cNvPr id="5" name="Picture 4"/>
          <p:cNvPicPr>
            <a:picLocks noChangeAspect="1"/>
          </p:cNvPicPr>
          <p:nvPr/>
        </p:nvPicPr>
        <p:blipFill>
          <a:blip r:embed="rId3"/>
          <a:stretch>
            <a:fillRect/>
          </a:stretch>
        </p:blipFill>
        <p:spPr>
          <a:xfrm>
            <a:off x="6913749" y="2048271"/>
            <a:ext cx="3352985" cy="4517629"/>
          </a:xfrm>
          <a:prstGeom prst="rect">
            <a:avLst/>
          </a:prstGeom>
        </p:spPr>
      </p:pic>
    </p:spTree>
    <p:extLst>
      <p:ext uri="{BB962C8B-B14F-4D97-AF65-F5344CB8AC3E}">
        <p14:creationId xmlns:p14="http://schemas.microsoft.com/office/powerpoint/2010/main" val="1649236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115</TotalTime>
  <Words>461</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Castellar</vt:lpstr>
      <vt:lpstr>Century Gothic</vt:lpstr>
      <vt:lpstr>Times New Roman</vt:lpstr>
      <vt:lpstr>Wingdings 3</vt:lpstr>
      <vt:lpstr>Ion</vt:lpstr>
      <vt:lpstr>Welcome to</vt:lpstr>
      <vt:lpstr>Introduction </vt:lpstr>
      <vt:lpstr>What To Do</vt:lpstr>
      <vt:lpstr>MODULES</vt:lpstr>
      <vt:lpstr>Program Requirements</vt:lpstr>
      <vt:lpstr>Web Ordering System Module</vt:lpstr>
      <vt:lpstr>Menu Management System Module</vt:lpstr>
      <vt:lpstr>Activity Diagram</vt:lpstr>
      <vt:lpstr>Login and Registration Form</vt:lpstr>
      <vt:lpstr>Admin pane</vt:lpstr>
      <vt:lpstr>Home page</vt:lpstr>
      <vt:lpstr>PowerPoint Presentation</vt:lpstr>
      <vt:lpstr>PowerPoint Presentation</vt:lpstr>
      <vt:lpstr>Contact us</vt:lpstr>
      <vt:lpstr>Unit Testing</vt:lpstr>
      <vt:lpstr>System Testing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dc:creator>SET OUT</dc:creator>
  <cp:lastModifiedBy>SET OUT</cp:lastModifiedBy>
  <cp:revision>11</cp:revision>
  <dcterms:created xsi:type="dcterms:W3CDTF">2019-01-26T13:52:52Z</dcterms:created>
  <dcterms:modified xsi:type="dcterms:W3CDTF">2019-01-26T15:48:10Z</dcterms:modified>
</cp:coreProperties>
</file>