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 id="2147483732" r:id="rId2"/>
  </p:sldMasterIdLst>
  <p:notesMasterIdLst>
    <p:notesMasterId r:id="rId13"/>
  </p:notesMasterIdLst>
  <p:handoutMasterIdLst>
    <p:handoutMasterId r:id="rId14"/>
  </p:handoutMasterIdLst>
  <p:sldIdLst>
    <p:sldId id="301" r:id="rId3"/>
    <p:sldId id="396" r:id="rId4"/>
    <p:sldId id="428" r:id="rId5"/>
    <p:sldId id="397" r:id="rId6"/>
    <p:sldId id="398" r:id="rId7"/>
    <p:sldId id="399" r:id="rId8"/>
    <p:sldId id="411" r:id="rId9"/>
    <p:sldId id="429" r:id="rId10"/>
    <p:sldId id="430" r:id="rId11"/>
    <p:sldId id="400"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6637"/>
    <a:srgbClr val="C03826"/>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489" autoAdjust="0"/>
  </p:normalViewPr>
  <p:slideViewPr>
    <p:cSldViewPr>
      <p:cViewPr>
        <p:scale>
          <a:sx n="50" d="100"/>
          <a:sy n="50" d="100"/>
        </p:scale>
        <p:origin x="-2386" y="-42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62" y="-7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3" tIns="48327" rIns="96653" bIns="48327" rtlCol="0"/>
          <a:lstStyle>
            <a:lvl1pPr algn="l">
              <a:defRPr sz="1200"/>
            </a:lvl1pPr>
          </a:lstStyle>
          <a:p>
            <a:r>
              <a:rPr lang="en-US" dirty="0" smtClean="0"/>
              <a:t>NC Department of Public Safety</a:t>
            </a:r>
            <a:endParaRPr lang="en-US" dirty="0"/>
          </a:p>
        </p:txBody>
      </p:sp>
      <p:sp>
        <p:nvSpPr>
          <p:cNvPr id="3" name="Date Placeholder 2"/>
          <p:cNvSpPr>
            <a:spLocks noGrp="1"/>
          </p:cNvSpPr>
          <p:nvPr>
            <p:ph type="dt" sz="quarter" idx="1"/>
          </p:nvPr>
        </p:nvSpPr>
        <p:spPr>
          <a:xfrm>
            <a:off x="4143588" y="1"/>
            <a:ext cx="3169920" cy="480060"/>
          </a:xfrm>
          <a:prstGeom prst="rect">
            <a:avLst/>
          </a:prstGeom>
        </p:spPr>
        <p:txBody>
          <a:bodyPr vert="horz" lIns="96653" tIns="48327" rIns="96653" bIns="48327" rtlCol="0"/>
          <a:lstStyle>
            <a:lvl1pPr algn="r">
              <a:defRPr sz="1200"/>
            </a:lvl1pPr>
          </a:lstStyle>
          <a:p>
            <a:fld id="{333DCD67-6DE1-4674-9A96-463D1085131D}" type="datetimeFigureOut">
              <a:rPr lang="en-US" smtClean="0"/>
              <a:t>2/19/2015</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r>
              <a:rPr lang="en-US" dirty="0" smtClean="0"/>
              <a:t>10/2013</a:t>
            </a:r>
            <a:endParaRPr lang="en-US" dirty="0"/>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53" tIns="48327" rIns="96653" bIns="48327" rtlCol="0" anchor="b"/>
          <a:lstStyle>
            <a:lvl1pPr algn="r">
              <a:defRPr sz="1200"/>
            </a:lvl1pPr>
          </a:lstStyle>
          <a:p>
            <a:fld id="{DECE4389-0111-48C6-8620-C058E4307534}" type="slidenum">
              <a:rPr lang="en-US" smtClean="0"/>
              <a:t>‹#›</a:t>
            </a:fld>
            <a:endParaRPr lang="en-US" dirty="0"/>
          </a:p>
        </p:txBody>
      </p:sp>
    </p:spTree>
    <p:extLst>
      <p:ext uri="{BB962C8B-B14F-4D97-AF65-F5344CB8AC3E}">
        <p14:creationId xmlns:p14="http://schemas.microsoft.com/office/powerpoint/2010/main" val="9101677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38539" y="9259"/>
            <a:ext cx="3657600" cy="480388"/>
          </a:xfrm>
          <a:prstGeom prst="rect">
            <a:avLst/>
          </a:prstGeom>
        </p:spPr>
        <p:txBody>
          <a:bodyPr vert="horz" lIns="94851" tIns="47425" rIns="94851" bIns="47425" rtlCol="0" anchor="ctr" anchorCtr="0"/>
          <a:lstStyle>
            <a:lvl1pPr algn="l">
              <a:defRPr sz="1200"/>
            </a:lvl1pPr>
          </a:lstStyle>
          <a:p>
            <a:r>
              <a:rPr lang="en-US" dirty="0" smtClean="0"/>
              <a:t>NC Department of Public Safety</a:t>
            </a:r>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dirty="0"/>
          </a:p>
        </p:txBody>
      </p:sp>
      <p:sp>
        <p:nvSpPr>
          <p:cNvPr id="5" name="Notes Placeholder 4"/>
          <p:cNvSpPr>
            <a:spLocks noGrp="1"/>
          </p:cNvSpPr>
          <p:nvPr>
            <p:ph type="body" sz="quarter" idx="3"/>
          </p:nvPr>
        </p:nvSpPr>
        <p:spPr>
          <a:xfrm>
            <a:off x="318052" y="4561227"/>
            <a:ext cx="6838122" cy="4320213"/>
          </a:xfrm>
          <a:prstGeom prst="rect">
            <a:avLst/>
          </a:prstGeom>
        </p:spPr>
        <p:txBody>
          <a:bodyPr vert="horz" lIns="94851" tIns="47425" rIns="94851" bIns="4742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4142963" y="9119173"/>
            <a:ext cx="3170583" cy="480388"/>
          </a:xfrm>
          <a:prstGeom prst="rect">
            <a:avLst/>
          </a:prstGeom>
        </p:spPr>
        <p:txBody>
          <a:bodyPr vert="horz" lIns="94851" tIns="47425" rIns="94851" bIns="47425" rtlCol="0" anchor="b"/>
          <a:lstStyle>
            <a:lvl1pPr algn="r">
              <a:defRPr sz="1200"/>
            </a:lvl1pPr>
          </a:lstStyle>
          <a:p>
            <a:fld id="{188A3B1D-0C60-4C50-83B0-0CF2449E8A6B}" type="slidenum">
              <a:rPr lang="en-US" smtClean="0"/>
              <a:t>‹#›</a:t>
            </a:fld>
            <a:endParaRPr lang="en-US" dirty="0"/>
          </a:p>
        </p:txBody>
      </p:sp>
      <p:sp>
        <p:nvSpPr>
          <p:cNvPr id="8" name="Slide Number Placeholder 6"/>
          <p:cNvSpPr txBox="1">
            <a:spLocks/>
          </p:cNvSpPr>
          <p:nvPr/>
        </p:nvSpPr>
        <p:spPr>
          <a:xfrm>
            <a:off x="0" y="9120369"/>
            <a:ext cx="3170583" cy="480388"/>
          </a:xfrm>
          <a:prstGeom prst="rect">
            <a:avLst/>
          </a:prstGeom>
        </p:spPr>
        <p:txBody>
          <a:bodyPr vert="horz" lIns="94851" tIns="47425" rIns="94851" bIns="47425"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1/2015</a:t>
            </a:r>
            <a:endParaRPr lang="en-US" dirty="0"/>
          </a:p>
        </p:txBody>
      </p:sp>
    </p:spTree>
    <p:extLst>
      <p:ext uri="{BB962C8B-B14F-4D97-AF65-F5344CB8AC3E}">
        <p14:creationId xmlns:p14="http://schemas.microsoft.com/office/powerpoint/2010/main" val="361220980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9</a:t>
            </a:r>
            <a:endParaRPr lang="en-US" dirty="0" smtClean="0"/>
          </a:p>
          <a:p>
            <a:endParaRPr lang="en-US" baseline="0" dirty="0" smtClean="0"/>
          </a:p>
          <a:p>
            <a:r>
              <a:rPr lang="en-US" baseline="0" dirty="0" smtClean="0"/>
              <a:t>We will begin by spending some time on the HR Payroll System.  </a:t>
            </a:r>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1</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250875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18</a:t>
            </a:r>
            <a:endParaRPr lang="en-US" dirty="0" smtClean="0"/>
          </a:p>
          <a:p>
            <a:endParaRPr lang="en-US" dirty="0" smtClean="0"/>
          </a:p>
          <a:p>
            <a:r>
              <a:rPr lang="en-US" dirty="0" smtClean="0"/>
              <a:t>If you have questions or problems related to the HR Payroll System, you can </a:t>
            </a:r>
          </a:p>
          <a:p>
            <a:r>
              <a:rPr lang="en-US" dirty="0" smtClean="0"/>
              <a:t>Consult with your Manager/Supervisor</a:t>
            </a:r>
          </a:p>
          <a:p>
            <a:r>
              <a:rPr lang="en-US" dirty="0" smtClean="0"/>
              <a:t>Ask your location HR Representative</a:t>
            </a:r>
          </a:p>
          <a:p>
            <a:r>
              <a:rPr lang="en-US" dirty="0" smtClean="0"/>
              <a:t>Contact Central HR</a:t>
            </a:r>
          </a:p>
          <a:p>
            <a:r>
              <a:rPr lang="en-US" dirty="0" smtClean="0"/>
              <a:t>BEST Shared Services</a:t>
            </a:r>
          </a:p>
          <a:p>
            <a:endParaRPr lang="en-US" dirty="0" smtClean="0"/>
          </a:p>
          <a:p>
            <a:r>
              <a:rPr lang="en-US" dirty="0" smtClean="0"/>
              <a:t>BEST Shared Services (BEACON Enterprise Support Team) is a the organization created to support the HR Payroll System community, including employees, managers, and agency HR.</a:t>
            </a:r>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10</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255721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9</a:t>
            </a:r>
            <a:endParaRPr lang="en-US" dirty="0" smtClean="0"/>
          </a:p>
          <a:p>
            <a:endParaRPr lang="en-US" dirty="0" smtClean="0"/>
          </a:p>
          <a:p>
            <a:r>
              <a:rPr lang="en-US" dirty="0" smtClean="0"/>
              <a:t>In April 2008, most state agencies began utilizing a</a:t>
            </a:r>
            <a:r>
              <a:rPr lang="en-US" baseline="0" dirty="0" smtClean="0"/>
              <a:t> new Payroll System. The project name during the transition was BEACON which stood for</a:t>
            </a:r>
          </a:p>
          <a:p>
            <a:r>
              <a:rPr lang="en-US" dirty="0"/>
              <a:t>Building Enterprise Access for NC’s Core Operation Needs. You will still hear the term BEACON used for the HR Payroll System.  </a:t>
            </a:r>
          </a:p>
          <a:p>
            <a:endParaRPr lang="en-US" dirty="0"/>
          </a:p>
          <a:p>
            <a:r>
              <a:rPr lang="en-US" baseline="0" dirty="0" smtClean="0"/>
              <a:t>As a new employee, you will be assigned a Personnel ID number, often called a PERNR.  This number will serve as your ID number while you are an active employee and even as a retiree.</a:t>
            </a:r>
          </a:p>
          <a:p>
            <a:endParaRPr lang="en-US" baseline="0" dirty="0" smtClean="0"/>
          </a:p>
          <a:p>
            <a:pPr defTabSz="948507">
              <a:defRPr/>
            </a:pPr>
            <a:r>
              <a:rPr lang="en-US" baseline="0" dirty="0" smtClean="0"/>
              <a:t>The HR Payroll system is an integrated system that is u</a:t>
            </a:r>
            <a:r>
              <a:rPr lang="en-US" dirty="0" smtClean="0"/>
              <a:t>sed to track time, benefits, and process payroll.  This means it is very important</a:t>
            </a:r>
            <a:r>
              <a:rPr lang="en-US" baseline="0" dirty="0" smtClean="0"/>
              <a:t> for all of us to make sure that information is this system is accurate.</a:t>
            </a:r>
          </a:p>
          <a:p>
            <a:pPr defTabSz="948507">
              <a:defRPr/>
            </a:pPr>
            <a:endParaRPr lang="en-US" baseline="0" dirty="0" smtClean="0"/>
          </a:p>
          <a:p>
            <a:pPr defTabSz="948507">
              <a:defRPr/>
            </a:pPr>
            <a:r>
              <a:rPr lang="en-US" dirty="0" smtClean="0"/>
              <a:t>The Office of State Controller has developed an instructional course titled Employee Self Service (ESS) Overview to help familiarize all employees with the ESS portal.  New employees are required to complete the ESS Overview training as part of new hire orientation.  This training is three hours of training credit. </a:t>
            </a:r>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2</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279422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9</a:t>
            </a:r>
            <a:endParaRPr lang="en-US" dirty="0" smtClean="0"/>
          </a:p>
          <a:p>
            <a:endParaRPr lang="en-US" dirty="0" smtClean="0"/>
          </a:p>
          <a:p>
            <a:r>
              <a:rPr lang="en-US" dirty="0" smtClean="0"/>
              <a:t>Each employee’s position has the following designations:</a:t>
            </a:r>
          </a:p>
          <a:p>
            <a:endParaRPr lang="en-US" dirty="0" smtClean="0"/>
          </a:p>
          <a:p>
            <a:r>
              <a:rPr lang="en-US" dirty="0" smtClean="0"/>
              <a:t>•	A designated, predefined work schedule;</a:t>
            </a:r>
          </a:p>
          <a:p>
            <a:r>
              <a:rPr lang="en-US" dirty="0" smtClean="0"/>
              <a:t>•	A holiday calendar;</a:t>
            </a:r>
          </a:p>
          <a:p>
            <a:r>
              <a:rPr lang="en-US" dirty="0" smtClean="0"/>
              <a:t>•	A work period;</a:t>
            </a:r>
          </a:p>
          <a:p>
            <a:r>
              <a:rPr lang="en-US" dirty="0" smtClean="0"/>
              <a:t>•	Position settings which determine eligibility for overtime/compensatory time, shift premium pay, on-call/emergency call back, and holiday premium rate.</a:t>
            </a:r>
          </a:p>
          <a:p>
            <a:endParaRPr lang="en-US" dirty="0" smtClean="0"/>
          </a:p>
          <a:p>
            <a:r>
              <a:rPr lang="en-US" dirty="0" smtClean="0"/>
              <a:t>Based on these settings, Beacon will automatically calculate OT, Comp Time, Shift Premium, etc.  </a:t>
            </a:r>
          </a:p>
          <a:p>
            <a:endParaRPr lang="en-US" dirty="0" smtClean="0"/>
          </a:p>
          <a:p>
            <a:r>
              <a:rPr lang="en-US" dirty="0" smtClean="0"/>
              <a:t>Therefore, the position settings and time entry are the foundation for how an employee’s time is processed and paid in Beacon SAP.</a:t>
            </a:r>
          </a:p>
          <a:p>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3</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144736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10</a:t>
            </a:r>
            <a:endParaRPr lang="en-US" dirty="0" smtClean="0"/>
          </a:p>
          <a:p>
            <a:endParaRPr lang="en-US" dirty="0" smtClean="0"/>
          </a:p>
          <a:p>
            <a:r>
              <a:rPr lang="en-US" dirty="0" smtClean="0"/>
              <a:t>The HR Payroll System offers a self-service option known as Employee Self Service. DPS employees have access to ESS in either one of two ways.</a:t>
            </a:r>
          </a:p>
          <a:p>
            <a:endParaRPr lang="en-US" dirty="0" smtClean="0"/>
          </a:p>
          <a:p>
            <a:r>
              <a:rPr lang="en-US" dirty="0" smtClean="0"/>
              <a:t>The majority of employees in DPS have access to ESS without Time Entry.  ESS without Time Entry means employees will have access to enroll and update benefit and other employee information, however, will NOT be entering work time, leave, or submit leave requests in ESS.</a:t>
            </a:r>
          </a:p>
          <a:p>
            <a:endParaRPr lang="en-US" dirty="0" smtClean="0"/>
          </a:p>
          <a:p>
            <a:r>
              <a:rPr lang="en-US" dirty="0" smtClean="0"/>
              <a:t>Certain DPS locations have been authorized to have access to ESS with Time Entry.  In addition to having access to enroll and update benefit and other employee information, employees at these locations have been authorized to enter their time and leave in ESS.</a:t>
            </a:r>
          </a:p>
          <a:p>
            <a:endParaRPr lang="en-US" dirty="0" smtClean="0"/>
          </a:p>
          <a:p>
            <a:r>
              <a:rPr lang="en-US" dirty="0" smtClean="0"/>
              <a:t>Please refer to your supervisor and/or manager to determine whether you have ESS with or without Time Entry.</a:t>
            </a:r>
          </a:p>
          <a:p>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4</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2936928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10</a:t>
            </a:r>
            <a:endParaRPr lang="en-US" dirty="0" smtClean="0"/>
          </a:p>
          <a:p>
            <a:r>
              <a:rPr lang="en-US" dirty="0" smtClean="0"/>
              <a:t>Employees can access ESS online at https://mybeacon.nc.gov .  </a:t>
            </a:r>
          </a:p>
          <a:p>
            <a:endParaRPr lang="en-US" dirty="0" smtClean="0"/>
          </a:p>
          <a:p>
            <a:r>
              <a:rPr lang="en-US" dirty="0" smtClean="0"/>
              <a:t>Under “My Personal Data,” you can update/change address information, tax withholding information, add/update family member dependents and change bank information.  </a:t>
            </a:r>
          </a:p>
          <a:p>
            <a:endParaRPr lang="en-US" dirty="0" smtClean="0"/>
          </a:p>
          <a:p>
            <a:r>
              <a:rPr lang="en-US" dirty="0" smtClean="0"/>
              <a:t>Under “My Working Time,” you can enter working time and leave, request leave from your supervisor, and view and print your leave quota balances.  Remember, ONLY employees at locations that are authorized to enter time/leave shall enter work time and make leave requests in ESS.</a:t>
            </a:r>
          </a:p>
          <a:p>
            <a:endParaRPr lang="en-US" dirty="0" smtClean="0"/>
          </a:p>
          <a:p>
            <a:r>
              <a:rPr lang="en-US" dirty="0" smtClean="0"/>
              <a:t>“My Pay” allows you to view/print past and current pay statements.  You can also access W-2 information. </a:t>
            </a:r>
          </a:p>
          <a:p>
            <a:endParaRPr lang="en-US" dirty="0" smtClean="0"/>
          </a:p>
          <a:p>
            <a:r>
              <a:rPr lang="en-US" dirty="0" smtClean="0"/>
              <a:t>“My Benefits” allows you to enroll in the State Health Plan and NCFlex programs.  You can add/change beneficiary information for NCFlex and also access the 401K and Deferred Comp websites.</a:t>
            </a:r>
          </a:p>
          <a:p>
            <a:endParaRPr lang="en-US" dirty="0" smtClean="0"/>
          </a:p>
          <a:p>
            <a:r>
              <a:rPr lang="en-US" dirty="0" smtClean="0"/>
              <a:t>As we explained earlier, information about ESS will be explained in more details during the ESS Overview training.</a:t>
            </a:r>
          </a:p>
          <a:p>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5</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138122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11</a:t>
            </a:r>
            <a:endParaRPr lang="en-US" dirty="0" smtClean="0"/>
          </a:p>
          <a:p>
            <a:endParaRPr lang="en-US" dirty="0" smtClean="0"/>
          </a:p>
          <a:p>
            <a:r>
              <a:rPr lang="en-US" dirty="0" smtClean="0"/>
              <a:t>Manager Self Service will only be available at locations that have been authorized to enter Time/Leave in ESS because the primary function of MSS is to review and approve Time Entry.</a:t>
            </a:r>
          </a:p>
          <a:p>
            <a:endParaRPr lang="en-US" dirty="0" smtClean="0"/>
          </a:p>
          <a:p>
            <a:r>
              <a:rPr lang="en-US" dirty="0" smtClean="0"/>
              <a:t>Managers using MSS will be able to review and approve time entry of employees as well as approve leave requests.  As a manager, MSS will give you access to general information on your employees and provide you the ability to run various Time Reports. </a:t>
            </a:r>
          </a:p>
          <a:p>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6</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229230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12</a:t>
            </a:r>
          </a:p>
          <a:p>
            <a:pPr defTabSz="948507">
              <a:defRPr/>
            </a:pPr>
            <a:endParaRPr lang="en-US" dirty="0" smtClean="0"/>
          </a:p>
          <a:p>
            <a:r>
              <a:rPr lang="en-US" baseline="0" dirty="0" smtClean="0"/>
              <a:t>This diagram shows how time and leave translate in to Payroll.  </a:t>
            </a:r>
          </a:p>
          <a:p>
            <a:endParaRPr lang="en-US" dirty="0" smtClean="0"/>
          </a:p>
          <a:p>
            <a:r>
              <a:rPr lang="en-US" dirty="0" smtClean="0"/>
              <a:t>Once time/leave has been entered into</a:t>
            </a:r>
            <a:r>
              <a:rPr lang="en-US" baseline="0" dirty="0" smtClean="0"/>
              <a:t> the system</a:t>
            </a:r>
            <a:r>
              <a:rPr lang="en-US" dirty="0" smtClean="0"/>
              <a:t> either by the Time Administrator or by the employee via ESS, the HR</a:t>
            </a:r>
            <a:r>
              <a:rPr lang="en-US" baseline="0" dirty="0" smtClean="0"/>
              <a:t> Payroll</a:t>
            </a:r>
            <a:r>
              <a:rPr lang="en-US" dirty="0" smtClean="0"/>
              <a:t> system will run a nightly Time Evaluation.  Time Evaluation determines:</a:t>
            </a:r>
          </a:p>
          <a:p>
            <a:r>
              <a:rPr lang="en-US" dirty="0" smtClean="0"/>
              <a:t>•	Overtime/Compensatory Time</a:t>
            </a:r>
          </a:p>
          <a:p>
            <a:r>
              <a:rPr lang="en-US" dirty="0" smtClean="0"/>
              <a:t>•	Premium Pay</a:t>
            </a:r>
          </a:p>
          <a:p>
            <a:r>
              <a:rPr lang="en-US" dirty="0" smtClean="0"/>
              <a:t>•	Leave Offsets and</a:t>
            </a:r>
          </a:p>
          <a:p>
            <a:r>
              <a:rPr lang="en-US" dirty="0" smtClean="0"/>
              <a:t>•	Recovery of Liabilities</a:t>
            </a:r>
          </a:p>
          <a:p>
            <a:r>
              <a:rPr lang="en-US" dirty="0" smtClean="0"/>
              <a:t>Time Evaluation checks for time entry errors, updates the time/leave records that were entered and approved.  These results are used to generate your pay.  </a:t>
            </a:r>
          </a:p>
          <a:p>
            <a:endParaRPr lang="en-US" dirty="0" smtClean="0"/>
          </a:p>
          <a:p>
            <a:r>
              <a:rPr lang="en-US" dirty="0" smtClean="0"/>
              <a:t>Leave is than adjusted/updated according</a:t>
            </a:r>
            <a:r>
              <a:rPr lang="en-US" baseline="0" dirty="0" smtClean="0"/>
              <a:t> to the leave Hierarchy which we will discuss later.</a:t>
            </a:r>
            <a:endParaRPr lang="en-US" dirty="0" smtClean="0"/>
          </a:p>
          <a:p>
            <a:endParaRPr lang="en-US" dirty="0" smtClean="0"/>
          </a:p>
          <a:p>
            <a:r>
              <a:rPr lang="en-US" dirty="0" smtClean="0"/>
              <a:t>Then Time Entry information is processed into payroll.</a:t>
            </a:r>
          </a:p>
          <a:p>
            <a:endParaRPr lang="en-US" dirty="0" smtClean="0"/>
          </a:p>
          <a:p>
            <a:r>
              <a:rPr lang="en-US" dirty="0" smtClean="0"/>
              <a:t>Please keep in mind that this is a brief overview of how time entry affects pay.  Factors such as position settings, pay cycles, overtime periods, payroll deadlines, leave offsetting, etc. will also affect pay. </a:t>
            </a:r>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7</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100512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17</a:t>
            </a:r>
            <a:endParaRPr lang="en-US" dirty="0" smtClean="0"/>
          </a:p>
          <a:p>
            <a:endParaRPr lang="en-US" dirty="0" smtClean="0"/>
          </a:p>
          <a:p>
            <a:r>
              <a:rPr lang="en-US" dirty="0" smtClean="0"/>
              <a:t>Employees can print their own pay statements from ESS.  </a:t>
            </a:r>
          </a:p>
          <a:p>
            <a:endParaRPr lang="en-US" dirty="0" smtClean="0"/>
          </a:p>
          <a:p>
            <a:r>
              <a:rPr lang="en-US" dirty="0" smtClean="0"/>
              <a:t>Pay statements will include information such as the beginning and ending date of the pay period (monthly or bi-weekly), your employee ID number, and your total earnings and net pay.  There will be a line item for “Total Base Pay” which as we explained should be approximately the same each month.  There will also be a line item for “Total Other Pay” which is the sum of any supplemental pay (overtime, shift premium, etc.).</a:t>
            </a:r>
          </a:p>
          <a:p>
            <a:endParaRPr lang="en-US" dirty="0" smtClean="0"/>
          </a:p>
          <a:p>
            <a:r>
              <a:rPr lang="en-US" dirty="0" smtClean="0"/>
              <a:t>Pre-tax and post-tax deductions will be indicated as well as W-4 withholding information and taxes.  Leave balances will be printed on pay statements for non-ESS employees.  </a:t>
            </a:r>
          </a:p>
          <a:p>
            <a:endParaRPr lang="en-US" dirty="0" smtClean="0"/>
          </a:p>
          <a:p>
            <a:r>
              <a:rPr lang="en-US" dirty="0" smtClean="0"/>
              <a:t>Please note that it is state policy that all employees receiving their pay through Beacon must be enrolled in direct deposit.</a:t>
            </a:r>
          </a:p>
          <a:p>
            <a:endParaRPr lang="en-US" dirty="0" smtClean="0"/>
          </a:p>
          <a:p>
            <a:r>
              <a:rPr lang="en-US" dirty="0" smtClean="0"/>
              <a:t>More information on viewing and printing your Pay Statement in ESS will be provided in the ESS Overview training.</a:t>
            </a:r>
          </a:p>
          <a:p>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8</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660211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b="1" dirty="0"/>
              <a:t>Orientation Manual Page:  18</a:t>
            </a:r>
            <a:endParaRPr lang="en-US" dirty="0" smtClean="0"/>
          </a:p>
          <a:p>
            <a:endParaRPr lang="en-US" dirty="0" smtClean="0"/>
          </a:p>
          <a:p>
            <a:r>
              <a:rPr lang="en-US" dirty="0" smtClean="0"/>
              <a:t>DPS has monthly payroll deadlines.  The date you report to work will affect when you get your first paycheck.</a:t>
            </a:r>
          </a:p>
          <a:p>
            <a:endParaRPr lang="en-US" dirty="0" smtClean="0"/>
          </a:p>
          <a:p>
            <a:r>
              <a:rPr lang="en-US" dirty="0" smtClean="0"/>
              <a:t>If you report to work and your paperwork is processed PRIOR to the payroll deadline for that month, you may receive a paycheck on the last working day of the month.</a:t>
            </a:r>
          </a:p>
          <a:p>
            <a:endParaRPr lang="en-US" dirty="0" smtClean="0"/>
          </a:p>
          <a:p>
            <a:r>
              <a:rPr lang="en-US" dirty="0" smtClean="0"/>
              <a:t>However, if you report to work and your paperwork is processed AFTER the payroll deadline for that month, you will receive a paycheck on the last working day of the following month.  Pay from your first month’s work will be included in this paycheck.</a:t>
            </a:r>
          </a:p>
          <a:p>
            <a:endParaRPr lang="en-US" dirty="0"/>
          </a:p>
        </p:txBody>
      </p:sp>
      <p:sp>
        <p:nvSpPr>
          <p:cNvPr id="5" name="Slide Number Placeholder 4"/>
          <p:cNvSpPr>
            <a:spLocks noGrp="1"/>
          </p:cNvSpPr>
          <p:nvPr>
            <p:ph type="sldNum" sz="quarter" idx="11"/>
          </p:nvPr>
        </p:nvSpPr>
        <p:spPr/>
        <p:txBody>
          <a:bodyPr/>
          <a:lstStyle/>
          <a:p>
            <a:fld id="{188A3B1D-0C60-4C50-83B0-0CF2449E8A6B}" type="slidenum">
              <a:rPr lang="en-US" smtClean="0"/>
              <a:t>9</a:t>
            </a:fld>
            <a:endParaRPr lang="en-US" dirty="0"/>
          </a:p>
        </p:txBody>
      </p:sp>
      <p:sp>
        <p:nvSpPr>
          <p:cNvPr id="7" name="Header Placeholder 6"/>
          <p:cNvSpPr>
            <a:spLocks noGrp="1"/>
          </p:cNvSpPr>
          <p:nvPr>
            <p:ph type="hdr" sz="quarter" idx="13"/>
          </p:nvPr>
        </p:nvSpPr>
        <p:spPr/>
        <p:txBody>
          <a:bodyPr/>
          <a:lstStyle/>
          <a:p>
            <a:r>
              <a:rPr lang="en-US" dirty="0" smtClean="0"/>
              <a:t>NC Department of Public Safety</a:t>
            </a:r>
            <a:endParaRPr lang="en-US" dirty="0"/>
          </a:p>
        </p:txBody>
      </p:sp>
    </p:spTree>
    <p:extLst>
      <p:ext uri="{BB962C8B-B14F-4D97-AF65-F5344CB8AC3E}">
        <p14:creationId xmlns:p14="http://schemas.microsoft.com/office/powerpoint/2010/main" val="177915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small" baseline="0">
                <a:ln w="6350">
                  <a:noFill/>
                </a:ln>
                <a:solidFill>
                  <a:srgbClr val="C03826"/>
                </a:solidFill>
                <a:effectLst>
                  <a:outerShdw blurRad="127000" dist="200000" dir="2700000" algn="tl" rotWithShape="0">
                    <a:srgbClr val="000000">
                      <a:alpha val="30000"/>
                    </a:srgbClr>
                  </a:outerShdw>
                </a:effectLst>
              </a:defRPr>
            </a:lvl1pPr>
          </a:lstStyle>
          <a:p>
            <a:r>
              <a:rPr kumimoji="0" lang="en-US" dirty="0" smtClean="0"/>
              <a:t>Click to edit Master title style</a:t>
            </a:r>
            <a:endParaRPr kumimoji="0" lang="en-US" dirty="0"/>
          </a:p>
        </p:txBody>
      </p:sp>
      <p:sp>
        <p:nvSpPr>
          <p:cNvPr id="28" name="Date Placeholder 27"/>
          <p:cNvSpPr>
            <a:spLocks noGrp="1"/>
          </p:cNvSpPr>
          <p:nvPr>
            <p:ph type="dt" sz="half" idx="10"/>
          </p:nvPr>
        </p:nvSpPr>
        <p:spPr/>
        <p:txBody>
          <a:bodyPr/>
          <a:lstStyle/>
          <a:p>
            <a:fld id="{C9E43FFF-7415-4A83-AD34-E5CA7D9D7629}" type="datetime1">
              <a:rPr lang="en-US" smtClean="0"/>
              <a:t>2/19/2015</a:t>
            </a:fld>
            <a:endParaRPr lang="en-US" dirty="0"/>
          </a:p>
        </p:txBody>
      </p:sp>
      <p:sp>
        <p:nvSpPr>
          <p:cNvPr id="17" name="Footer Placeholder 16"/>
          <p:cNvSpPr>
            <a:spLocks noGrp="1"/>
          </p:cNvSpPr>
          <p:nvPr>
            <p:ph type="ftr" sz="quarter" idx="11"/>
          </p:nvPr>
        </p:nvSpPr>
        <p:spPr/>
        <p:txBody>
          <a:bodyPr/>
          <a:lstStyle/>
          <a:p>
            <a:r>
              <a:rPr lang="en-US" dirty="0" smtClean="0"/>
              <a:t>DRAFT</a:t>
            </a:r>
            <a:endParaRPr lang="en-US" dirty="0"/>
          </a:p>
        </p:txBody>
      </p:sp>
      <p:sp>
        <p:nvSpPr>
          <p:cNvPr id="29" name="Slide Number Placeholder 28"/>
          <p:cNvSpPr>
            <a:spLocks noGrp="1"/>
          </p:cNvSpPr>
          <p:nvPr>
            <p:ph type="sldNum" sz="quarter" idx="12"/>
          </p:nvPr>
        </p:nvSpPr>
        <p:spPr/>
        <p:txBody>
          <a:bodyPr/>
          <a:lstStyle>
            <a:lvl1pPr>
              <a:defRPr>
                <a:solidFill>
                  <a:srgbClr val="C03826"/>
                </a:solidFill>
              </a:defRPr>
            </a:lvl1pPr>
          </a:lstStyle>
          <a:p>
            <a:fld id="{684ECF1E-5584-401E-BC46-743066FA1F89}"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24F13B-8025-447C-8BC7-90DA5CABDF2C}" type="datetime1">
              <a:rPr lang="en-US" smtClean="0"/>
              <a:t>2/19/2015</a:t>
            </a:fld>
            <a:endParaRPr lang="en-US" dirty="0"/>
          </a:p>
        </p:txBody>
      </p:sp>
      <p:sp>
        <p:nvSpPr>
          <p:cNvPr id="5" name="Footer Placeholder 4"/>
          <p:cNvSpPr>
            <a:spLocks noGrp="1"/>
          </p:cNvSpPr>
          <p:nvPr>
            <p:ph type="ftr" sz="quarter" idx="11"/>
          </p:nvPr>
        </p:nvSpPr>
        <p:spPr/>
        <p:txBody>
          <a:bodyPr/>
          <a:lstStyle/>
          <a:p>
            <a:r>
              <a:rPr lang="en-US" dirty="0" smtClean="0"/>
              <a:t>DRAFT</a:t>
            </a:r>
            <a:endParaRPr lang="en-US" dirty="0"/>
          </a:p>
        </p:txBody>
      </p:sp>
      <p:sp>
        <p:nvSpPr>
          <p:cNvPr id="6" name="Slide Number Placeholder 5"/>
          <p:cNvSpPr>
            <a:spLocks noGrp="1"/>
          </p:cNvSpPr>
          <p:nvPr>
            <p:ph type="sldNum" sz="quarter" idx="12"/>
          </p:nvPr>
        </p:nvSpPr>
        <p:spPr/>
        <p:txBody>
          <a:bodyPr/>
          <a:lstStyle/>
          <a:p>
            <a:fld id="{684ECF1E-5584-401E-BC46-743066FA1F8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E38A66-AA06-470F-A324-BE97D562E6A8}" type="datetime1">
              <a:rPr lang="en-US" smtClean="0"/>
              <a:t>2/19/2015</a:t>
            </a:fld>
            <a:endParaRPr lang="en-US" dirty="0"/>
          </a:p>
        </p:txBody>
      </p:sp>
      <p:sp>
        <p:nvSpPr>
          <p:cNvPr id="5" name="Footer Placeholder 4"/>
          <p:cNvSpPr>
            <a:spLocks noGrp="1"/>
          </p:cNvSpPr>
          <p:nvPr>
            <p:ph type="ftr" sz="quarter" idx="11"/>
          </p:nvPr>
        </p:nvSpPr>
        <p:spPr/>
        <p:txBody>
          <a:bodyPr/>
          <a:lstStyle/>
          <a:p>
            <a:r>
              <a:rPr lang="en-US" dirty="0" smtClean="0"/>
              <a:t>DRAFT</a:t>
            </a:r>
            <a:endParaRPr lang="en-US" dirty="0"/>
          </a:p>
        </p:txBody>
      </p:sp>
      <p:sp>
        <p:nvSpPr>
          <p:cNvPr id="6" name="Slide Number Placeholder 5"/>
          <p:cNvSpPr>
            <a:spLocks noGrp="1"/>
          </p:cNvSpPr>
          <p:nvPr>
            <p:ph type="sldNum" sz="quarter" idx="12"/>
          </p:nvPr>
        </p:nvSpPr>
        <p:spPr/>
        <p:txBody>
          <a:bodyPr/>
          <a:lstStyle/>
          <a:p>
            <a:fld id="{684ECF1E-5584-401E-BC46-743066FA1F8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FA8B7C-0E0C-4D4B-87F6-30D743CACFBD}" type="datetime1">
              <a:rPr lang="en-US" smtClean="0"/>
              <a:t>2/19/2015</a:t>
            </a:fld>
            <a:endParaRPr lang="en-US" dirty="0"/>
          </a:p>
        </p:txBody>
      </p:sp>
      <p:sp>
        <p:nvSpPr>
          <p:cNvPr id="5" name="Footer Placeholder 4"/>
          <p:cNvSpPr>
            <a:spLocks noGrp="1"/>
          </p:cNvSpPr>
          <p:nvPr>
            <p:ph type="ftr" sz="quarter" idx="11"/>
          </p:nvPr>
        </p:nvSpPr>
        <p:spPr/>
        <p:txBody>
          <a:bodyPr/>
          <a:lstStyle/>
          <a:p>
            <a:r>
              <a:rPr lang="en-US" dirty="0" smtClean="0"/>
              <a:t>DRAFT</a:t>
            </a:r>
            <a:endParaRPr lang="en-US" dirty="0"/>
          </a:p>
        </p:txBody>
      </p:sp>
      <p:sp>
        <p:nvSpPr>
          <p:cNvPr id="6" name="Slide Number Placeholder 5"/>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3246370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21528-567B-4DAD-BE43-BD88B1ADF37F}" type="datetime1">
              <a:rPr lang="en-US" smtClean="0"/>
              <a:t>2/19/2015</a:t>
            </a:fld>
            <a:endParaRPr lang="en-US" dirty="0"/>
          </a:p>
        </p:txBody>
      </p:sp>
      <p:sp>
        <p:nvSpPr>
          <p:cNvPr id="5" name="Footer Placeholder 4"/>
          <p:cNvSpPr>
            <a:spLocks noGrp="1"/>
          </p:cNvSpPr>
          <p:nvPr>
            <p:ph type="ftr" sz="quarter" idx="11"/>
          </p:nvPr>
        </p:nvSpPr>
        <p:spPr/>
        <p:txBody>
          <a:bodyPr/>
          <a:lstStyle/>
          <a:p>
            <a:r>
              <a:rPr lang="en-US" dirty="0" smtClean="0"/>
              <a:t>DRAFT</a:t>
            </a:r>
            <a:endParaRPr lang="en-US" dirty="0"/>
          </a:p>
        </p:txBody>
      </p:sp>
      <p:sp>
        <p:nvSpPr>
          <p:cNvPr id="6" name="Slide Number Placeholder 5"/>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1404251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E509CB-CDD5-4D59-A91C-BF1F108D135B}" type="datetime1">
              <a:rPr lang="en-US" smtClean="0"/>
              <a:t>2/19/2015</a:t>
            </a:fld>
            <a:endParaRPr lang="en-US" dirty="0"/>
          </a:p>
        </p:txBody>
      </p:sp>
      <p:sp>
        <p:nvSpPr>
          <p:cNvPr id="5" name="Footer Placeholder 4"/>
          <p:cNvSpPr>
            <a:spLocks noGrp="1"/>
          </p:cNvSpPr>
          <p:nvPr>
            <p:ph type="ftr" sz="quarter" idx="11"/>
          </p:nvPr>
        </p:nvSpPr>
        <p:spPr/>
        <p:txBody>
          <a:bodyPr/>
          <a:lstStyle/>
          <a:p>
            <a:r>
              <a:rPr lang="en-US" dirty="0" smtClean="0"/>
              <a:t>DRAFT</a:t>
            </a:r>
            <a:endParaRPr lang="en-US" dirty="0"/>
          </a:p>
        </p:txBody>
      </p:sp>
      <p:sp>
        <p:nvSpPr>
          <p:cNvPr id="6" name="Slide Number Placeholder 5"/>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409875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1DB3FD-B8F3-4533-8C52-EC1279D68F18}" type="datetime1">
              <a:rPr lang="en-US" smtClean="0"/>
              <a:t>2/19/2015</a:t>
            </a:fld>
            <a:endParaRPr lang="en-US" dirty="0"/>
          </a:p>
        </p:txBody>
      </p:sp>
      <p:sp>
        <p:nvSpPr>
          <p:cNvPr id="6" name="Footer Placeholder 5"/>
          <p:cNvSpPr>
            <a:spLocks noGrp="1"/>
          </p:cNvSpPr>
          <p:nvPr>
            <p:ph type="ftr" sz="quarter" idx="11"/>
          </p:nvPr>
        </p:nvSpPr>
        <p:spPr/>
        <p:txBody>
          <a:bodyPr/>
          <a:lstStyle/>
          <a:p>
            <a:r>
              <a:rPr lang="en-US" dirty="0" smtClean="0"/>
              <a:t>DRAFT</a:t>
            </a:r>
            <a:endParaRPr lang="en-US" dirty="0"/>
          </a:p>
        </p:txBody>
      </p:sp>
      <p:sp>
        <p:nvSpPr>
          <p:cNvPr id="7" name="Slide Number Placeholder 6"/>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3564324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437FBC-76B9-4919-9924-B9DBC3E0EEBD}" type="datetime1">
              <a:rPr lang="en-US" smtClean="0"/>
              <a:t>2/19/2015</a:t>
            </a:fld>
            <a:endParaRPr lang="en-US" dirty="0"/>
          </a:p>
        </p:txBody>
      </p:sp>
      <p:sp>
        <p:nvSpPr>
          <p:cNvPr id="8" name="Footer Placeholder 7"/>
          <p:cNvSpPr>
            <a:spLocks noGrp="1"/>
          </p:cNvSpPr>
          <p:nvPr>
            <p:ph type="ftr" sz="quarter" idx="11"/>
          </p:nvPr>
        </p:nvSpPr>
        <p:spPr/>
        <p:txBody>
          <a:bodyPr/>
          <a:lstStyle/>
          <a:p>
            <a:r>
              <a:rPr lang="en-US" dirty="0" smtClean="0"/>
              <a:t>DRAFT</a:t>
            </a:r>
            <a:endParaRPr lang="en-US" dirty="0"/>
          </a:p>
        </p:txBody>
      </p:sp>
      <p:sp>
        <p:nvSpPr>
          <p:cNvPr id="9" name="Slide Number Placeholder 8"/>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2784248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30A24E-C0B3-4FCD-95E1-07C1331FA372}" type="datetime1">
              <a:rPr lang="en-US" smtClean="0"/>
              <a:t>2/19/2015</a:t>
            </a:fld>
            <a:endParaRPr lang="en-US" dirty="0"/>
          </a:p>
        </p:txBody>
      </p:sp>
      <p:sp>
        <p:nvSpPr>
          <p:cNvPr id="4" name="Footer Placeholder 3"/>
          <p:cNvSpPr>
            <a:spLocks noGrp="1"/>
          </p:cNvSpPr>
          <p:nvPr>
            <p:ph type="ftr" sz="quarter" idx="11"/>
          </p:nvPr>
        </p:nvSpPr>
        <p:spPr/>
        <p:txBody>
          <a:bodyPr/>
          <a:lstStyle/>
          <a:p>
            <a:r>
              <a:rPr lang="en-US" dirty="0" smtClean="0"/>
              <a:t>DRAFT</a:t>
            </a:r>
            <a:endParaRPr lang="en-US" dirty="0"/>
          </a:p>
        </p:txBody>
      </p:sp>
      <p:sp>
        <p:nvSpPr>
          <p:cNvPr id="5" name="Slide Number Placeholder 4"/>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3756334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14C45-1257-4DA8-B625-185493D61C84}" type="datetime1">
              <a:rPr lang="en-US" smtClean="0"/>
              <a:t>2/19/2015</a:t>
            </a:fld>
            <a:endParaRPr lang="en-US" dirty="0"/>
          </a:p>
        </p:txBody>
      </p:sp>
      <p:sp>
        <p:nvSpPr>
          <p:cNvPr id="3" name="Footer Placeholder 2"/>
          <p:cNvSpPr>
            <a:spLocks noGrp="1"/>
          </p:cNvSpPr>
          <p:nvPr>
            <p:ph type="ftr" sz="quarter" idx="11"/>
          </p:nvPr>
        </p:nvSpPr>
        <p:spPr/>
        <p:txBody>
          <a:bodyPr/>
          <a:lstStyle/>
          <a:p>
            <a:r>
              <a:rPr lang="en-US" dirty="0" smtClean="0"/>
              <a:t>DRAFT</a:t>
            </a:r>
            <a:endParaRPr lang="en-US" dirty="0"/>
          </a:p>
        </p:txBody>
      </p:sp>
      <p:sp>
        <p:nvSpPr>
          <p:cNvPr id="4" name="Slide Number Placeholder 3"/>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2788156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1B489-4CA6-44AE-B967-EBCFAD477CE3}" type="datetime1">
              <a:rPr lang="en-US" smtClean="0"/>
              <a:t>2/19/2015</a:t>
            </a:fld>
            <a:endParaRPr lang="en-US" dirty="0"/>
          </a:p>
        </p:txBody>
      </p:sp>
      <p:sp>
        <p:nvSpPr>
          <p:cNvPr id="6" name="Footer Placeholder 5"/>
          <p:cNvSpPr>
            <a:spLocks noGrp="1"/>
          </p:cNvSpPr>
          <p:nvPr>
            <p:ph type="ftr" sz="quarter" idx="11"/>
          </p:nvPr>
        </p:nvSpPr>
        <p:spPr/>
        <p:txBody>
          <a:bodyPr/>
          <a:lstStyle/>
          <a:p>
            <a:r>
              <a:rPr lang="en-US" dirty="0" smtClean="0"/>
              <a:t>DRAFT</a:t>
            </a:r>
            <a:endParaRPr lang="en-US" dirty="0"/>
          </a:p>
        </p:txBody>
      </p:sp>
      <p:sp>
        <p:nvSpPr>
          <p:cNvPr id="7" name="Slide Number Placeholder 6"/>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130881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3826"/>
                </a:solidFill>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buClrTx/>
              <a:defRPr>
                <a:solidFill>
                  <a:schemeClr val="bg1"/>
                </a:solidFill>
              </a:defRPr>
            </a:lvl1pPr>
            <a:lvl2pPr>
              <a:buClr>
                <a:srgbClr val="C03826"/>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0"/>
          </p:nvPr>
        </p:nvSpPr>
        <p:spPr/>
        <p:txBody>
          <a:bodyPr/>
          <a:lstStyle/>
          <a:p>
            <a:fld id="{8EE56AC9-D73D-4C97-A754-6C734ABCF219}" type="datetime1">
              <a:rPr lang="en-US" smtClean="0"/>
              <a:t>2/19/2015</a:t>
            </a:fld>
            <a:endParaRPr lang="en-US" dirty="0"/>
          </a:p>
        </p:txBody>
      </p:sp>
      <p:sp>
        <p:nvSpPr>
          <p:cNvPr id="8" name="Footer Placeholder 7"/>
          <p:cNvSpPr>
            <a:spLocks noGrp="1"/>
          </p:cNvSpPr>
          <p:nvPr>
            <p:ph type="ftr" sz="quarter" idx="11"/>
          </p:nvPr>
        </p:nvSpPr>
        <p:spPr/>
        <p:txBody>
          <a:bodyPr/>
          <a:lstStyle/>
          <a:p>
            <a:r>
              <a:rPr lang="en-US" dirty="0" smtClean="0"/>
              <a:t>DRAFT</a:t>
            </a:r>
            <a:endParaRPr lang="en-US" dirty="0"/>
          </a:p>
        </p:txBody>
      </p:sp>
      <p:sp>
        <p:nvSpPr>
          <p:cNvPr id="10" name="Date Placeholder 6"/>
          <p:cNvSpPr txBox="1">
            <a:spLocks/>
          </p:cNvSpPr>
          <p:nvPr userDrawn="1"/>
        </p:nvSpPr>
        <p:spPr>
          <a:xfrm>
            <a:off x="7010400" y="6492875"/>
            <a:ext cx="2133600" cy="365125"/>
          </a:xfrm>
          <a:prstGeom prst="rect">
            <a:avLst/>
          </a:prstGeom>
        </p:spPr>
        <p:txBody>
          <a:bodyPr vert="horz" anchor="b"/>
          <a:lstStyle>
            <a:defPPr>
              <a:defRPr lang="en-US"/>
            </a:defPPr>
            <a:lvl1pPr marL="0" algn="l" defTabSz="914400" rtl="0" eaLnBrk="1" latinLnBrk="0" hangingPunct="1">
              <a:defRPr kumimoji="0" sz="1200" kern="1200">
                <a:solidFill>
                  <a:schemeClr val="tx1">
                    <a:shade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F67D42E-4AC4-4849-B8B1-E47547102BAB}" type="slidenum">
              <a:rPr lang="en-US" b="1" smtClean="0">
                <a:solidFill>
                  <a:srgbClr val="C03826"/>
                </a:solidFill>
              </a:rPr>
              <a:pPr algn="r"/>
              <a:t>‹#›</a:t>
            </a:fld>
            <a:endParaRPr lang="en-US" b="1" dirty="0">
              <a:solidFill>
                <a:srgbClr val="C03826"/>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B5F46-1B80-4893-8960-14D0D6328CFF}" type="datetime1">
              <a:rPr lang="en-US" smtClean="0"/>
              <a:t>2/19/2015</a:t>
            </a:fld>
            <a:endParaRPr lang="en-US" dirty="0"/>
          </a:p>
        </p:txBody>
      </p:sp>
      <p:sp>
        <p:nvSpPr>
          <p:cNvPr id="6" name="Footer Placeholder 5"/>
          <p:cNvSpPr>
            <a:spLocks noGrp="1"/>
          </p:cNvSpPr>
          <p:nvPr>
            <p:ph type="ftr" sz="quarter" idx="11"/>
          </p:nvPr>
        </p:nvSpPr>
        <p:spPr/>
        <p:txBody>
          <a:bodyPr/>
          <a:lstStyle/>
          <a:p>
            <a:r>
              <a:rPr lang="en-US" dirty="0" smtClean="0"/>
              <a:t>DRAFT</a:t>
            </a:r>
            <a:endParaRPr lang="en-US" dirty="0"/>
          </a:p>
        </p:txBody>
      </p:sp>
      <p:sp>
        <p:nvSpPr>
          <p:cNvPr id="7" name="Slide Number Placeholder 6"/>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652449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D8FF9-F85E-4C14-9648-2A05E7F7FA19}" type="datetime1">
              <a:rPr lang="en-US" smtClean="0"/>
              <a:t>2/19/2015</a:t>
            </a:fld>
            <a:endParaRPr lang="en-US" dirty="0"/>
          </a:p>
        </p:txBody>
      </p:sp>
      <p:sp>
        <p:nvSpPr>
          <p:cNvPr id="5" name="Footer Placeholder 4"/>
          <p:cNvSpPr>
            <a:spLocks noGrp="1"/>
          </p:cNvSpPr>
          <p:nvPr>
            <p:ph type="ftr" sz="quarter" idx="11"/>
          </p:nvPr>
        </p:nvSpPr>
        <p:spPr/>
        <p:txBody>
          <a:bodyPr/>
          <a:lstStyle/>
          <a:p>
            <a:r>
              <a:rPr lang="en-US" dirty="0" smtClean="0"/>
              <a:t>DRAFT</a:t>
            </a:r>
            <a:endParaRPr lang="en-US" dirty="0"/>
          </a:p>
        </p:txBody>
      </p:sp>
      <p:sp>
        <p:nvSpPr>
          <p:cNvPr id="6" name="Slide Number Placeholder 5"/>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4072671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8F271-BA10-413D-885F-FCC4DA046F66}" type="datetime1">
              <a:rPr lang="en-US" smtClean="0"/>
              <a:t>2/19/2015</a:t>
            </a:fld>
            <a:endParaRPr lang="en-US" dirty="0"/>
          </a:p>
        </p:txBody>
      </p:sp>
      <p:sp>
        <p:nvSpPr>
          <p:cNvPr id="5" name="Footer Placeholder 4"/>
          <p:cNvSpPr>
            <a:spLocks noGrp="1"/>
          </p:cNvSpPr>
          <p:nvPr>
            <p:ph type="ftr" sz="quarter" idx="11"/>
          </p:nvPr>
        </p:nvSpPr>
        <p:spPr/>
        <p:txBody>
          <a:bodyPr/>
          <a:lstStyle/>
          <a:p>
            <a:r>
              <a:rPr lang="en-US" dirty="0" smtClean="0"/>
              <a:t>DRAFT</a:t>
            </a:r>
            <a:endParaRPr lang="en-US" dirty="0"/>
          </a:p>
        </p:txBody>
      </p:sp>
      <p:sp>
        <p:nvSpPr>
          <p:cNvPr id="6" name="Slide Number Placeholder 5"/>
          <p:cNvSpPr>
            <a:spLocks noGrp="1"/>
          </p:cNvSpPr>
          <p:nvPr>
            <p:ph type="sldNum" sz="quarter" idx="12"/>
          </p:nvPr>
        </p:nvSpPr>
        <p:spPr/>
        <p:txBody>
          <a:bodyPr/>
          <a:lstStyle/>
          <a:p>
            <a:fld id="{FF82FC9A-1224-452E-8315-469EBC572AC4}" type="slidenum">
              <a:rPr lang="en-US" smtClean="0"/>
              <a:t>‹#›</a:t>
            </a:fld>
            <a:endParaRPr lang="en-US" dirty="0"/>
          </a:p>
        </p:txBody>
      </p:sp>
    </p:spTree>
    <p:extLst>
      <p:ext uri="{BB962C8B-B14F-4D97-AF65-F5344CB8AC3E}">
        <p14:creationId xmlns:p14="http://schemas.microsoft.com/office/powerpoint/2010/main" val="398130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rgbClr val="C03826"/>
                </a:solidFill>
                <a:effectLst>
                  <a:outerShdw blurRad="114300" dist="101600" dir="2700000" algn="tl" rotWithShape="0">
                    <a:srgbClr val="000000">
                      <a:alpha val="40000"/>
                    </a:srgbClr>
                  </a:outerShdw>
                </a:effectLst>
                <a:latin typeface="+mj-lt"/>
                <a:ea typeface="+mj-ea"/>
                <a:cs typeface="+mj-cs"/>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4F4352B-0950-4F30-8460-579420397A4B}" type="datetime1">
              <a:rPr lang="en-US" smtClean="0"/>
              <a:t>2/19/2015</a:t>
            </a:fld>
            <a:endParaRPr lang="en-US" dirty="0"/>
          </a:p>
        </p:txBody>
      </p:sp>
      <p:sp>
        <p:nvSpPr>
          <p:cNvPr id="5" name="Footer Placeholder 4"/>
          <p:cNvSpPr>
            <a:spLocks noGrp="1"/>
          </p:cNvSpPr>
          <p:nvPr>
            <p:ph type="ftr" sz="quarter" idx="11"/>
          </p:nvPr>
        </p:nvSpPr>
        <p:spPr/>
        <p:txBody>
          <a:bodyPr/>
          <a:lstStyle/>
          <a:p>
            <a:r>
              <a:rPr lang="en-US" dirty="0" smtClean="0"/>
              <a:t>DRAFT</a:t>
            </a:r>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684ECF1E-5584-401E-BC46-743066FA1F89}"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3826"/>
                </a:solidFill>
              </a:defRPr>
            </a:lvl1pPr>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457200" y="1600200"/>
            <a:ext cx="4038600" cy="4525963"/>
          </a:xfrm>
        </p:spPr>
        <p:txBody>
          <a:bodyPr/>
          <a:lstStyle>
            <a:lvl1pPr>
              <a:buClrTx/>
              <a:defRPr sz="2600"/>
            </a:lvl1pPr>
            <a:lvl2pPr>
              <a:buClr>
                <a:srgbClr val="C03826"/>
              </a:buClr>
              <a:defRPr sz="2400"/>
            </a:lvl2pPr>
            <a:lvl3pPr>
              <a:defRPr sz="2000"/>
            </a:lvl3pPr>
            <a:lvl4pPr>
              <a:defRPr sz="1800"/>
            </a:lvl4pPr>
            <a:lvl5pPr>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600200"/>
            <a:ext cx="4038600" cy="4525963"/>
          </a:xfrm>
        </p:spPr>
        <p:txBody>
          <a:bodyPr/>
          <a:lstStyle>
            <a:lvl1pPr>
              <a:buClrTx/>
              <a:defRPr sz="2600"/>
            </a:lvl1pPr>
            <a:lvl2pPr>
              <a:buClr>
                <a:srgbClr val="C03826"/>
              </a:buClr>
              <a:defRPr sz="2400"/>
            </a:lvl2pPr>
            <a:lvl3pPr>
              <a:defRPr sz="2000"/>
            </a:lvl3pPr>
            <a:lvl4pPr>
              <a:defRPr sz="1800"/>
            </a:lvl4pPr>
            <a:lvl5pPr>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p:txBody>
          <a:bodyPr/>
          <a:lstStyle/>
          <a:p>
            <a:fld id="{A230417B-2DF5-4E7B-A987-AA89C3FFE8C0}" type="datetime1">
              <a:rPr lang="en-US" smtClean="0"/>
              <a:t>2/19/2015</a:t>
            </a:fld>
            <a:endParaRPr lang="en-US" dirty="0"/>
          </a:p>
        </p:txBody>
      </p:sp>
      <p:sp>
        <p:nvSpPr>
          <p:cNvPr id="6" name="Footer Placeholder 5"/>
          <p:cNvSpPr>
            <a:spLocks noGrp="1"/>
          </p:cNvSpPr>
          <p:nvPr>
            <p:ph type="ftr" sz="quarter" idx="11"/>
          </p:nvPr>
        </p:nvSpPr>
        <p:spPr/>
        <p:txBody>
          <a:bodyPr/>
          <a:lstStyle/>
          <a:p>
            <a:r>
              <a:rPr lang="en-US" dirty="0" smtClean="0"/>
              <a:t>DRAFT</a:t>
            </a:r>
            <a:endParaRPr lang="en-US" dirty="0"/>
          </a:p>
        </p:txBody>
      </p:sp>
      <p:sp>
        <p:nvSpPr>
          <p:cNvPr id="8" name="Date Placeholder 6"/>
          <p:cNvSpPr txBox="1">
            <a:spLocks/>
          </p:cNvSpPr>
          <p:nvPr userDrawn="1"/>
        </p:nvSpPr>
        <p:spPr>
          <a:xfrm>
            <a:off x="7010400" y="6492875"/>
            <a:ext cx="2133600" cy="365125"/>
          </a:xfrm>
          <a:prstGeom prst="rect">
            <a:avLst/>
          </a:prstGeom>
        </p:spPr>
        <p:txBody>
          <a:bodyPr vert="horz" anchor="b"/>
          <a:lstStyle>
            <a:defPPr>
              <a:defRPr lang="en-US"/>
            </a:defPPr>
            <a:lvl1pPr marL="0" algn="l" defTabSz="914400" rtl="0" eaLnBrk="1" latinLnBrk="0" hangingPunct="1">
              <a:defRPr kumimoji="0" sz="1200" kern="1200">
                <a:solidFill>
                  <a:schemeClr val="tx1">
                    <a:shade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F67D42E-4AC4-4849-B8B1-E47547102BAB}" type="slidenum">
              <a:rPr lang="en-US" b="1" smtClean="0">
                <a:solidFill>
                  <a:srgbClr val="C03826"/>
                </a:solidFill>
              </a:rPr>
              <a:pPr algn="r"/>
              <a:t>‹#›</a:t>
            </a:fld>
            <a:endParaRPr lang="en-US" b="1" dirty="0">
              <a:solidFill>
                <a:srgbClr val="C03826"/>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solidFill>
                  <a:srgbClr val="C03826"/>
                </a:solidFill>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buClrTx/>
              <a:defRPr sz="2400"/>
            </a:lvl1pPr>
            <a:lvl2pPr>
              <a:buClr>
                <a:srgbClr val="C03826"/>
              </a:buClr>
              <a:defRPr sz="2000"/>
            </a:lvl2pPr>
            <a:lvl3pPr>
              <a:defRPr sz="1800"/>
            </a:lvl3pPr>
            <a:lvl4pPr>
              <a:defRPr sz="1600"/>
            </a:lvl4pPr>
            <a:lvl5pPr>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Content Placeholder 5"/>
          <p:cNvSpPr>
            <a:spLocks noGrp="1"/>
          </p:cNvSpPr>
          <p:nvPr>
            <p:ph sz="quarter" idx="4"/>
          </p:nvPr>
        </p:nvSpPr>
        <p:spPr>
          <a:xfrm>
            <a:off x="4645025" y="2362200"/>
            <a:ext cx="4041775" cy="3763963"/>
          </a:xfrm>
        </p:spPr>
        <p:txBody>
          <a:bodyPr/>
          <a:lstStyle>
            <a:lvl1pPr>
              <a:buClrTx/>
              <a:defRPr sz="2400"/>
            </a:lvl1pPr>
            <a:lvl2pPr>
              <a:buClr>
                <a:srgbClr val="C03826"/>
              </a:buClr>
              <a:defRPr sz="2000"/>
            </a:lvl2pPr>
            <a:lvl3pPr>
              <a:defRPr sz="1800"/>
            </a:lvl3pPr>
            <a:lvl4pPr>
              <a:defRPr sz="1600"/>
            </a:lvl4pPr>
            <a:lvl5pPr>
              <a:defRPr sz="1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0"/>
          </p:nvPr>
        </p:nvSpPr>
        <p:spPr/>
        <p:txBody>
          <a:bodyPr/>
          <a:lstStyle/>
          <a:p>
            <a:fld id="{F1519640-D183-4D3F-94F8-FB8FE89E3D38}" type="datetime1">
              <a:rPr lang="en-US" smtClean="0"/>
              <a:t>2/19/2015</a:t>
            </a:fld>
            <a:endParaRPr lang="en-US" dirty="0"/>
          </a:p>
        </p:txBody>
      </p:sp>
      <p:sp>
        <p:nvSpPr>
          <p:cNvPr id="8" name="Footer Placeholder 7"/>
          <p:cNvSpPr>
            <a:spLocks noGrp="1"/>
          </p:cNvSpPr>
          <p:nvPr>
            <p:ph type="ftr" sz="quarter" idx="11"/>
          </p:nvPr>
        </p:nvSpPr>
        <p:spPr/>
        <p:txBody>
          <a:bodyPr/>
          <a:lstStyle/>
          <a:p>
            <a:r>
              <a:rPr lang="en-US" dirty="0" smtClean="0"/>
              <a:t>DRAFT</a:t>
            </a:r>
            <a:endParaRPr lang="en-US" dirty="0"/>
          </a:p>
        </p:txBody>
      </p:sp>
      <p:sp>
        <p:nvSpPr>
          <p:cNvPr id="10" name="Date Placeholder 6"/>
          <p:cNvSpPr txBox="1">
            <a:spLocks/>
          </p:cNvSpPr>
          <p:nvPr userDrawn="1"/>
        </p:nvSpPr>
        <p:spPr>
          <a:xfrm>
            <a:off x="7010400" y="6492875"/>
            <a:ext cx="2133600" cy="365125"/>
          </a:xfrm>
          <a:prstGeom prst="rect">
            <a:avLst/>
          </a:prstGeom>
        </p:spPr>
        <p:txBody>
          <a:bodyPr vert="horz" anchor="b"/>
          <a:lstStyle>
            <a:defPPr>
              <a:defRPr lang="en-US"/>
            </a:defPPr>
            <a:lvl1pPr marL="0" algn="l" defTabSz="914400" rtl="0" eaLnBrk="1" latinLnBrk="0" hangingPunct="1">
              <a:defRPr kumimoji="0" sz="1200" kern="1200">
                <a:solidFill>
                  <a:schemeClr val="tx1">
                    <a:shade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F67D42E-4AC4-4849-B8B1-E47547102BAB}" type="slidenum">
              <a:rPr lang="en-US" b="1" smtClean="0">
                <a:solidFill>
                  <a:srgbClr val="C03826"/>
                </a:solidFill>
              </a:rPr>
              <a:pPr algn="r"/>
              <a:t>‹#›</a:t>
            </a:fld>
            <a:endParaRPr lang="en-US" b="1" dirty="0">
              <a:solidFill>
                <a:srgbClr val="C03826"/>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3826"/>
                </a:solidFill>
              </a:defRPr>
            </a:lvl1p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00B064CA-ECC0-4F05-9925-94BFE7537B5C}" type="datetime1">
              <a:rPr lang="en-US" smtClean="0"/>
              <a:t>2/19/2015</a:t>
            </a:fld>
            <a:endParaRPr lang="en-US" dirty="0"/>
          </a:p>
        </p:txBody>
      </p:sp>
      <p:sp>
        <p:nvSpPr>
          <p:cNvPr id="4" name="Footer Placeholder 3"/>
          <p:cNvSpPr>
            <a:spLocks noGrp="1"/>
          </p:cNvSpPr>
          <p:nvPr>
            <p:ph type="ftr" sz="quarter" idx="11"/>
          </p:nvPr>
        </p:nvSpPr>
        <p:spPr/>
        <p:txBody>
          <a:bodyPr/>
          <a:lstStyle/>
          <a:p>
            <a:r>
              <a:rPr lang="en-US" dirty="0" smtClean="0"/>
              <a:t>DRAFT</a:t>
            </a:r>
            <a:endParaRPr lang="en-US" dirty="0"/>
          </a:p>
        </p:txBody>
      </p:sp>
      <p:sp>
        <p:nvSpPr>
          <p:cNvPr id="5" name="Slide Number Placeholder 4"/>
          <p:cNvSpPr>
            <a:spLocks noGrp="1"/>
          </p:cNvSpPr>
          <p:nvPr>
            <p:ph type="sldNum" sz="quarter" idx="12"/>
          </p:nvPr>
        </p:nvSpPr>
        <p:spPr/>
        <p:txBody>
          <a:bodyPr/>
          <a:lstStyle/>
          <a:p>
            <a:fld id="{684ECF1E-5584-401E-BC46-743066FA1F8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9560E-CAC6-4A53-9CD3-775791845FAC}" type="datetime1">
              <a:rPr lang="en-US" smtClean="0"/>
              <a:t>2/19/2015</a:t>
            </a:fld>
            <a:endParaRPr lang="en-US" dirty="0"/>
          </a:p>
        </p:txBody>
      </p:sp>
      <p:sp>
        <p:nvSpPr>
          <p:cNvPr id="3" name="Footer Placeholder 2"/>
          <p:cNvSpPr>
            <a:spLocks noGrp="1"/>
          </p:cNvSpPr>
          <p:nvPr>
            <p:ph type="ftr" sz="quarter" idx="11"/>
          </p:nvPr>
        </p:nvSpPr>
        <p:spPr/>
        <p:txBody>
          <a:bodyPr/>
          <a:lstStyle/>
          <a:p>
            <a:r>
              <a:rPr lang="en-US" dirty="0" smtClean="0"/>
              <a:t>DRAFT</a:t>
            </a:r>
            <a:endParaRPr lang="en-US" dirty="0"/>
          </a:p>
        </p:txBody>
      </p:sp>
      <p:sp>
        <p:nvSpPr>
          <p:cNvPr id="4" name="Slide Number Placeholder 3"/>
          <p:cNvSpPr>
            <a:spLocks noGrp="1"/>
          </p:cNvSpPr>
          <p:nvPr>
            <p:ph type="sldNum" sz="quarter" idx="12"/>
          </p:nvPr>
        </p:nvSpPr>
        <p:spPr/>
        <p:txBody>
          <a:bodyPr/>
          <a:lstStyle/>
          <a:p>
            <a:fld id="{684ECF1E-5584-401E-BC46-743066FA1F8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2A7532-9E44-4B17-8B47-BD4327E41B9D}" type="datetime1">
              <a:rPr lang="en-US" smtClean="0"/>
              <a:t>2/19/2015</a:t>
            </a:fld>
            <a:endParaRPr lang="en-US" dirty="0"/>
          </a:p>
        </p:txBody>
      </p:sp>
      <p:sp>
        <p:nvSpPr>
          <p:cNvPr id="6" name="Footer Placeholder 5"/>
          <p:cNvSpPr>
            <a:spLocks noGrp="1"/>
          </p:cNvSpPr>
          <p:nvPr>
            <p:ph type="ftr" sz="quarter" idx="11"/>
          </p:nvPr>
        </p:nvSpPr>
        <p:spPr/>
        <p:txBody>
          <a:bodyPr/>
          <a:lstStyle/>
          <a:p>
            <a:r>
              <a:rPr lang="en-US" dirty="0" smtClean="0"/>
              <a:t>DRAFT</a:t>
            </a:r>
            <a:endParaRPr lang="en-US" dirty="0"/>
          </a:p>
        </p:txBody>
      </p:sp>
      <p:sp>
        <p:nvSpPr>
          <p:cNvPr id="7" name="Slide Number Placeholder 6"/>
          <p:cNvSpPr>
            <a:spLocks noGrp="1"/>
          </p:cNvSpPr>
          <p:nvPr>
            <p:ph type="sldNum" sz="quarter" idx="12"/>
          </p:nvPr>
        </p:nvSpPr>
        <p:spPr/>
        <p:txBody>
          <a:bodyPr/>
          <a:lstStyle/>
          <a:p>
            <a:fld id="{684ECF1E-5584-401E-BC46-743066FA1F89}"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E975A7-F533-4C09-9665-A174BDC19A9D}" type="datetime1">
              <a:rPr lang="en-US" smtClean="0"/>
              <a:t>2/19/2015</a:t>
            </a:fld>
            <a:endParaRPr lang="en-US" dirty="0"/>
          </a:p>
        </p:txBody>
      </p:sp>
      <p:sp>
        <p:nvSpPr>
          <p:cNvPr id="6" name="Footer Placeholder 5"/>
          <p:cNvSpPr>
            <a:spLocks noGrp="1"/>
          </p:cNvSpPr>
          <p:nvPr>
            <p:ph type="ftr" sz="quarter" idx="11"/>
          </p:nvPr>
        </p:nvSpPr>
        <p:spPr/>
        <p:txBody>
          <a:bodyPr/>
          <a:lstStyle/>
          <a:p>
            <a:r>
              <a:rPr lang="en-US" dirty="0" smtClean="0"/>
              <a:t>DRAFT</a:t>
            </a:r>
            <a:endParaRPr lang="en-US" dirty="0"/>
          </a:p>
        </p:txBody>
      </p:sp>
      <p:sp>
        <p:nvSpPr>
          <p:cNvPr id="7" name="Slide Number Placeholder 6"/>
          <p:cNvSpPr>
            <a:spLocks noGrp="1"/>
          </p:cNvSpPr>
          <p:nvPr>
            <p:ph type="sldNum" sz="quarter" idx="12"/>
          </p:nvPr>
        </p:nvSpPr>
        <p:spPr/>
        <p:txBody>
          <a:bodyPr/>
          <a:lstStyle/>
          <a:p>
            <a:fld id="{684ECF1E-5584-401E-BC46-743066FA1F89}"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bg2">
                <a:shade val="45000"/>
                <a:satMod val="135000"/>
              </a:schemeClr>
              <a:prstClr val="white"/>
            </a:duotone>
            <a:extLst>
              <a:ext uri="{BEBA8EAE-BF5A-486C-A8C5-ECC9F3942E4B}">
                <a14:imgProps xmlns:a14="http://schemas.microsoft.com/office/drawing/2010/main">
                  <a14:imgLayer r:embed="rId14">
                    <a14:imgEffect>
                      <a14:colorTemperature colorTemp="275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3252"/>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0" y="1219200"/>
            <a:ext cx="9127435" cy="50901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EE56AC9-D73D-4C97-A754-6C734ABCF219}" type="datetime1">
              <a:rPr lang="en-US" smtClean="0"/>
              <a:t>2/19/2015</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dirty="0" smtClean="0"/>
              <a:t>DRAFT</a:t>
            </a:r>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rgbClr val="C03826"/>
                </a:solidFill>
              </a:defRPr>
            </a:lvl1pPr>
          </a:lstStyle>
          <a:p>
            <a:fld id="{684ECF1E-5584-401E-BC46-743066FA1F89}"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sldNum="0" hdr="0" ftr="0" dt="0"/>
  <p:txStyles>
    <p:titleStyle>
      <a:lvl1pPr algn="ctr" rtl="0" eaLnBrk="1" latinLnBrk="0" hangingPunct="1">
        <a:spcBef>
          <a:spcPct val="0"/>
        </a:spcBef>
        <a:buNone/>
        <a:defRPr kumimoji="0" sz="4100" b="1" kern="1200" cap="small" baseline="0">
          <a:ln w="6350">
            <a:noFill/>
          </a:ln>
          <a:solidFill>
            <a:srgbClr val="C03826"/>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bg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bg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bg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bg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bg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duotone>
              <a:schemeClr val="bg2">
                <a:shade val="45000"/>
                <a:satMod val="135000"/>
              </a:schemeClr>
              <a:prstClr val="white"/>
            </a:duotone>
            <a:extLst>
              <a:ext uri="{BEBA8EAE-BF5A-486C-A8C5-ECC9F3942E4B}">
                <a14:imgProps xmlns:a14="http://schemas.microsoft.com/office/drawing/2010/main">
                  <a14:imgLayer r:embed="rId14">
                    <a14:imgEffect>
                      <a14:colorTemperature colorTemp="2750"/>
                    </a14:imgEffect>
                    <a14:imgEffect>
                      <a14:saturation sat="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38394-3C56-40D1-807B-67C983D3B006}" type="datetime1">
              <a:rPr lang="en-US" smtClean="0"/>
              <a:t>2/19/2015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DRAFT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2FC9A-1224-452E-8315-469EBC572AC4}" type="slidenum">
              <a:rPr lang="en-US" smtClean="0"/>
              <a:t>‹#›</a:t>
            </a:fld>
            <a:endParaRPr lang="en-US" dirty="0"/>
          </a:p>
        </p:txBody>
      </p:sp>
    </p:spTree>
    <p:extLst>
      <p:ext uri="{BB962C8B-B14F-4D97-AF65-F5344CB8AC3E}">
        <p14:creationId xmlns:p14="http://schemas.microsoft.com/office/powerpoint/2010/main" val="8156441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HR Payroll System</a:t>
            </a:r>
            <a:endParaRPr lang="en-US" dirty="0"/>
          </a:p>
        </p:txBody>
      </p:sp>
      <p:sp>
        <p:nvSpPr>
          <p:cNvPr id="6" name="Subtitle 5"/>
          <p:cNvSpPr>
            <a:spLocks noGrp="1"/>
          </p:cNvSpPr>
          <p:nvPr>
            <p:ph type="subTitle" idx="1"/>
          </p:nvPr>
        </p:nvSpPr>
        <p:spPr/>
        <p:txBody>
          <a:bodyPr/>
          <a:lstStyle/>
          <a:p>
            <a:r>
              <a:rPr lang="en-US" dirty="0" smtClean="0"/>
              <a:t>Originally known as BEACON</a:t>
            </a:r>
            <a:endParaRPr lang="en-US" dirty="0"/>
          </a:p>
        </p:txBody>
      </p:sp>
    </p:spTree>
    <p:extLst>
      <p:ext uri="{BB962C8B-B14F-4D97-AF65-F5344CB8AC3E}">
        <p14:creationId xmlns:p14="http://schemas.microsoft.com/office/powerpoint/2010/main" val="1870589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HR Payroll System Questions/Problems</a:t>
            </a:r>
            <a:endParaRPr lang="en-US" dirty="0"/>
          </a:p>
        </p:txBody>
      </p:sp>
      <p:sp>
        <p:nvSpPr>
          <p:cNvPr id="3" name="Content Placeholder 2"/>
          <p:cNvSpPr>
            <a:spLocks noGrp="1"/>
          </p:cNvSpPr>
          <p:nvPr>
            <p:ph idx="1"/>
          </p:nvPr>
        </p:nvSpPr>
        <p:spPr>
          <a:xfrm>
            <a:off x="0" y="1371600"/>
            <a:ext cx="9127435" cy="5257800"/>
          </a:xfrm>
        </p:spPr>
        <p:txBody>
          <a:bodyPr>
            <a:normAutofit/>
          </a:bodyPr>
          <a:lstStyle/>
          <a:p>
            <a:r>
              <a:rPr lang="en-US" sz="3400" dirty="0" smtClean="0"/>
              <a:t>Consult with your Manager/Supervisor</a:t>
            </a:r>
            <a:br>
              <a:rPr lang="en-US" sz="3400" dirty="0" smtClean="0"/>
            </a:br>
            <a:endParaRPr lang="en-US" sz="3400" dirty="0" smtClean="0"/>
          </a:p>
          <a:p>
            <a:r>
              <a:rPr lang="en-US" sz="3400" dirty="0" smtClean="0"/>
              <a:t>Ask your location HR Representative</a:t>
            </a:r>
            <a:br>
              <a:rPr lang="en-US" sz="3400" dirty="0" smtClean="0"/>
            </a:br>
            <a:endParaRPr lang="en-US" sz="3400" dirty="0" smtClean="0"/>
          </a:p>
          <a:p>
            <a:r>
              <a:rPr lang="en-US" sz="3400" dirty="0" smtClean="0"/>
              <a:t>Contact Central HR (919) 716-3800</a:t>
            </a:r>
            <a:br>
              <a:rPr lang="en-US" sz="3400" dirty="0" smtClean="0"/>
            </a:br>
            <a:endParaRPr lang="en-US" sz="3400" dirty="0" smtClean="0"/>
          </a:p>
          <a:p>
            <a:r>
              <a:rPr lang="en-US" sz="3400" dirty="0" smtClean="0"/>
              <a:t>BEST Shared Services (919) 707-0707</a:t>
            </a:r>
            <a:endParaRPr lang="en-US" sz="3400" dirty="0"/>
          </a:p>
        </p:txBody>
      </p:sp>
    </p:spTree>
    <p:extLst>
      <p:ext uri="{BB962C8B-B14F-4D97-AF65-F5344CB8AC3E}">
        <p14:creationId xmlns:p14="http://schemas.microsoft.com/office/powerpoint/2010/main" val="2718183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HR Payroll System</a:t>
            </a:r>
            <a:endParaRPr lang="en-US" dirty="0"/>
          </a:p>
        </p:txBody>
      </p:sp>
      <p:sp>
        <p:nvSpPr>
          <p:cNvPr id="3" name="Content Placeholder 2"/>
          <p:cNvSpPr>
            <a:spLocks noGrp="1"/>
          </p:cNvSpPr>
          <p:nvPr>
            <p:ph idx="1"/>
          </p:nvPr>
        </p:nvSpPr>
        <p:spPr>
          <a:xfrm>
            <a:off x="0" y="1219200"/>
            <a:ext cx="9127435" cy="5638800"/>
          </a:xfrm>
        </p:spPr>
        <p:txBody>
          <a:bodyPr>
            <a:normAutofit/>
          </a:bodyPr>
          <a:lstStyle/>
          <a:p>
            <a:r>
              <a:rPr lang="en-US" sz="3200" dirty="0" smtClean="0"/>
              <a:t>Was formerly known as BEACON.</a:t>
            </a:r>
            <a:br>
              <a:rPr lang="en-US" sz="3200" dirty="0" smtClean="0"/>
            </a:br>
            <a:endParaRPr lang="en-US" sz="3200" dirty="0" smtClean="0"/>
          </a:p>
          <a:p>
            <a:r>
              <a:rPr lang="en-US" sz="3200" dirty="0" smtClean="0"/>
              <a:t>Personnel ID Number (PERNR)</a:t>
            </a:r>
            <a:br>
              <a:rPr lang="en-US" sz="3200" dirty="0" smtClean="0"/>
            </a:br>
            <a:endParaRPr lang="en-US" sz="3200" dirty="0" smtClean="0"/>
          </a:p>
          <a:p>
            <a:r>
              <a:rPr lang="en-US" sz="3200" dirty="0" smtClean="0"/>
              <a:t>Used to track time, benefits, and process payroll.</a:t>
            </a:r>
            <a:br>
              <a:rPr lang="en-US" sz="3200" dirty="0" smtClean="0"/>
            </a:br>
            <a:endParaRPr lang="en-US" sz="3200" dirty="0" smtClean="0"/>
          </a:p>
          <a:p>
            <a:r>
              <a:rPr lang="en-US" sz="3200" dirty="0" smtClean="0"/>
              <a:t>Position Settings</a:t>
            </a:r>
            <a:br>
              <a:rPr lang="en-US" sz="3200" dirty="0" smtClean="0"/>
            </a:br>
            <a:endParaRPr lang="en-US" sz="3200" dirty="0" smtClean="0"/>
          </a:p>
          <a:p>
            <a:r>
              <a:rPr lang="en-US" sz="3200" dirty="0" smtClean="0"/>
              <a:t>Employee Self Service (ESS) Training</a:t>
            </a:r>
          </a:p>
          <a:p>
            <a:endParaRPr lang="en-US" dirty="0"/>
          </a:p>
        </p:txBody>
      </p:sp>
    </p:spTree>
    <p:extLst>
      <p:ext uri="{BB962C8B-B14F-4D97-AF65-F5344CB8AC3E}">
        <p14:creationId xmlns:p14="http://schemas.microsoft.com/office/powerpoint/2010/main" val="2228344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Settings</a:t>
            </a:r>
            <a:endParaRPr lang="en-US" dirty="0"/>
          </a:p>
        </p:txBody>
      </p:sp>
      <p:sp>
        <p:nvSpPr>
          <p:cNvPr id="8" name="Content Placeholder 7"/>
          <p:cNvSpPr>
            <a:spLocks noGrp="1"/>
          </p:cNvSpPr>
          <p:nvPr>
            <p:ph idx="1"/>
          </p:nvPr>
        </p:nvSpPr>
        <p:spPr/>
        <p:txBody>
          <a:bodyPr>
            <a:normAutofit fontScale="92500" lnSpcReduction="20000"/>
          </a:bodyPr>
          <a:lstStyle/>
          <a:p>
            <a:r>
              <a:rPr lang="en-US" dirty="0"/>
              <a:t>Each employee’s position has the following designations:</a:t>
            </a:r>
          </a:p>
          <a:p>
            <a:pPr lvl="1"/>
            <a:r>
              <a:rPr lang="en-US" dirty="0" smtClean="0"/>
              <a:t>A </a:t>
            </a:r>
            <a:r>
              <a:rPr lang="en-US" dirty="0"/>
              <a:t>designated, predefined work schedule;</a:t>
            </a:r>
          </a:p>
          <a:p>
            <a:pPr lvl="1"/>
            <a:r>
              <a:rPr lang="en-US" dirty="0" smtClean="0"/>
              <a:t>A </a:t>
            </a:r>
            <a:r>
              <a:rPr lang="en-US" dirty="0"/>
              <a:t>holiday calendar;</a:t>
            </a:r>
          </a:p>
          <a:p>
            <a:pPr lvl="1"/>
            <a:r>
              <a:rPr lang="en-US" dirty="0" smtClean="0"/>
              <a:t>A </a:t>
            </a:r>
            <a:r>
              <a:rPr lang="en-US" dirty="0"/>
              <a:t>work </a:t>
            </a:r>
            <a:r>
              <a:rPr lang="en-US" dirty="0" smtClean="0"/>
              <a:t>period;</a:t>
            </a:r>
          </a:p>
          <a:p>
            <a:pPr lvl="1"/>
            <a:r>
              <a:rPr lang="en-US" dirty="0"/>
              <a:t>P</a:t>
            </a:r>
            <a:r>
              <a:rPr lang="en-US" dirty="0" smtClean="0"/>
              <a:t>osition </a:t>
            </a:r>
            <a:r>
              <a:rPr lang="en-US" dirty="0"/>
              <a:t>settings which determine eligibility for </a:t>
            </a:r>
            <a:r>
              <a:rPr lang="en-US" dirty="0" smtClean="0"/>
              <a:t>overtime / compensatory </a:t>
            </a:r>
            <a:r>
              <a:rPr lang="en-US" dirty="0"/>
              <a:t>time, shift premium pay, on-call/emergency call back, and holiday premium rate.</a:t>
            </a:r>
          </a:p>
          <a:p>
            <a:endParaRPr lang="en-US" dirty="0"/>
          </a:p>
          <a:p>
            <a:r>
              <a:rPr lang="en-US" dirty="0" smtClean="0"/>
              <a:t>Based </a:t>
            </a:r>
            <a:r>
              <a:rPr lang="en-US" dirty="0"/>
              <a:t>on these </a:t>
            </a:r>
            <a:r>
              <a:rPr lang="en-US" dirty="0" smtClean="0"/>
              <a:t>settings OT</a:t>
            </a:r>
            <a:r>
              <a:rPr lang="en-US" dirty="0"/>
              <a:t>, Comp Time, Shift Premium, </a:t>
            </a:r>
            <a:r>
              <a:rPr lang="en-US" dirty="0" smtClean="0"/>
              <a:t>etc. are automatically calculated.  </a:t>
            </a:r>
          </a:p>
          <a:p>
            <a:endParaRPr lang="en-US" dirty="0"/>
          </a:p>
          <a:p>
            <a:r>
              <a:rPr lang="en-US" dirty="0" smtClean="0"/>
              <a:t>The </a:t>
            </a:r>
            <a:r>
              <a:rPr lang="en-US" dirty="0"/>
              <a:t>position settings and time entry are the foundation for how an employee’s time is processed and paid in </a:t>
            </a:r>
            <a:r>
              <a:rPr lang="en-US" dirty="0" smtClean="0"/>
              <a:t>the HR Payroll System.</a:t>
            </a:r>
            <a:endParaRPr lang="en-US" dirty="0"/>
          </a:p>
          <a:p>
            <a:endParaRPr lang="en-US" dirty="0"/>
          </a:p>
        </p:txBody>
      </p:sp>
    </p:spTree>
    <p:extLst>
      <p:ext uri="{BB962C8B-B14F-4D97-AF65-F5344CB8AC3E}">
        <p14:creationId xmlns:p14="http://schemas.microsoft.com/office/powerpoint/2010/main" val="2128426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Self Service</a:t>
            </a:r>
            <a:endParaRPr lang="en-US" dirty="0"/>
          </a:p>
        </p:txBody>
      </p:sp>
      <p:sp>
        <p:nvSpPr>
          <p:cNvPr id="5" name="Text Placeholder 4"/>
          <p:cNvSpPr>
            <a:spLocks noGrp="1"/>
          </p:cNvSpPr>
          <p:nvPr>
            <p:ph type="body" idx="1"/>
          </p:nvPr>
        </p:nvSpPr>
        <p:spPr>
          <a:xfrm>
            <a:off x="457200" y="1535112"/>
            <a:ext cx="3733800" cy="750887"/>
          </a:xfrm>
        </p:spPr>
        <p:txBody>
          <a:bodyPr>
            <a:noAutofit/>
          </a:bodyPr>
          <a:lstStyle/>
          <a:p>
            <a:pPr algn="ctr"/>
            <a:r>
              <a:rPr lang="en-US" sz="2800" b="1" dirty="0" smtClean="0">
                <a:solidFill>
                  <a:schemeClr val="bg1"/>
                </a:solidFill>
              </a:rPr>
              <a:t>ESS </a:t>
            </a:r>
            <a:r>
              <a:rPr lang="en-US" sz="2800" b="1" u="sng" dirty="0" smtClean="0">
                <a:solidFill>
                  <a:schemeClr val="bg1"/>
                </a:solidFill>
              </a:rPr>
              <a:t>Without</a:t>
            </a:r>
            <a:r>
              <a:rPr lang="en-US" sz="2800" b="1" dirty="0" smtClean="0">
                <a:solidFill>
                  <a:schemeClr val="bg1"/>
                </a:solidFill>
              </a:rPr>
              <a:t> Time Entry</a:t>
            </a:r>
            <a:endParaRPr lang="en-US" sz="2800" b="1" dirty="0">
              <a:solidFill>
                <a:schemeClr val="bg1"/>
              </a:solidFill>
            </a:endParaRPr>
          </a:p>
        </p:txBody>
      </p:sp>
      <p:sp>
        <p:nvSpPr>
          <p:cNvPr id="7" name="Text Placeholder 6"/>
          <p:cNvSpPr>
            <a:spLocks noGrp="1"/>
          </p:cNvSpPr>
          <p:nvPr>
            <p:ph type="body" sz="half" idx="3"/>
          </p:nvPr>
        </p:nvSpPr>
        <p:spPr>
          <a:xfrm>
            <a:off x="5181600" y="1535112"/>
            <a:ext cx="3505200" cy="750887"/>
          </a:xfrm>
        </p:spPr>
        <p:txBody>
          <a:bodyPr>
            <a:noAutofit/>
          </a:bodyPr>
          <a:lstStyle/>
          <a:p>
            <a:pPr algn="ctr"/>
            <a:r>
              <a:rPr lang="en-US" sz="2800" b="1" dirty="0" smtClean="0">
                <a:solidFill>
                  <a:schemeClr val="bg1"/>
                </a:solidFill>
              </a:rPr>
              <a:t>ESS With Time Entry</a:t>
            </a:r>
            <a:endParaRPr lang="en-US" sz="2800" b="1" dirty="0">
              <a:solidFill>
                <a:schemeClr val="bg1"/>
              </a:solidFill>
            </a:endParaRPr>
          </a:p>
        </p:txBody>
      </p:sp>
      <p:sp>
        <p:nvSpPr>
          <p:cNvPr id="6" name="Content Placeholder 5"/>
          <p:cNvSpPr>
            <a:spLocks noGrp="1"/>
          </p:cNvSpPr>
          <p:nvPr>
            <p:ph sz="quarter" idx="2"/>
          </p:nvPr>
        </p:nvSpPr>
        <p:spPr>
          <a:xfrm>
            <a:off x="457200" y="2362200"/>
            <a:ext cx="4040188" cy="4495800"/>
          </a:xfrm>
        </p:spPr>
        <p:txBody>
          <a:bodyPr/>
          <a:lstStyle/>
          <a:p>
            <a:pPr marL="392113" indent="-392113"/>
            <a:r>
              <a:rPr lang="en-US" sz="2800" dirty="0" smtClean="0"/>
              <a:t>Access </a:t>
            </a:r>
            <a:r>
              <a:rPr lang="en-US" sz="2800" dirty="0"/>
              <a:t>to enroll and update benefit and other employee information, </a:t>
            </a:r>
            <a:r>
              <a:rPr lang="en-US" sz="2800" dirty="0" smtClean="0"/>
              <a:t/>
            </a:r>
            <a:br>
              <a:rPr lang="en-US" sz="2800" dirty="0" smtClean="0"/>
            </a:br>
            <a:endParaRPr lang="en-US" sz="2800" dirty="0" smtClean="0"/>
          </a:p>
          <a:p>
            <a:pPr marL="392113" indent="-392113"/>
            <a:r>
              <a:rPr lang="en-US" sz="2800" dirty="0" smtClean="0"/>
              <a:t>Will </a:t>
            </a:r>
            <a:r>
              <a:rPr lang="en-US" sz="2800" dirty="0"/>
              <a:t>NOT be entering work time, leave, or submit leave requests in ESS.</a:t>
            </a:r>
          </a:p>
          <a:p>
            <a:endParaRPr lang="en-US" dirty="0"/>
          </a:p>
        </p:txBody>
      </p:sp>
      <p:sp>
        <p:nvSpPr>
          <p:cNvPr id="8" name="Content Placeholder 7"/>
          <p:cNvSpPr>
            <a:spLocks noGrp="1"/>
          </p:cNvSpPr>
          <p:nvPr>
            <p:ph sz="quarter" idx="4"/>
          </p:nvPr>
        </p:nvSpPr>
        <p:spPr>
          <a:xfrm>
            <a:off x="4953000" y="2362200"/>
            <a:ext cx="4191000" cy="4495800"/>
          </a:xfrm>
        </p:spPr>
        <p:txBody>
          <a:bodyPr>
            <a:normAutofit/>
          </a:bodyPr>
          <a:lstStyle/>
          <a:p>
            <a:r>
              <a:rPr lang="en-US" sz="2800" dirty="0" smtClean="0"/>
              <a:t>Access </a:t>
            </a:r>
            <a:r>
              <a:rPr lang="en-US" sz="2800" dirty="0"/>
              <a:t>to enroll and update benefit and other employee information, </a:t>
            </a:r>
            <a:r>
              <a:rPr lang="en-US" sz="2800" dirty="0" smtClean="0"/>
              <a:t/>
            </a:r>
            <a:br>
              <a:rPr lang="en-US" sz="2800" dirty="0" smtClean="0"/>
            </a:br>
            <a:endParaRPr lang="en-US" sz="2800" dirty="0" smtClean="0"/>
          </a:p>
          <a:p>
            <a:r>
              <a:rPr lang="en-US" sz="2800" dirty="0" smtClean="0"/>
              <a:t>Authorized </a:t>
            </a:r>
            <a:r>
              <a:rPr lang="en-US" sz="2800" dirty="0"/>
              <a:t>to enter their time and leave in ESS.</a:t>
            </a:r>
          </a:p>
        </p:txBody>
      </p:sp>
    </p:spTree>
    <p:extLst>
      <p:ext uri="{BB962C8B-B14F-4D97-AF65-F5344CB8AC3E}">
        <p14:creationId xmlns:p14="http://schemas.microsoft.com/office/powerpoint/2010/main" val="3756597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Self Service</a:t>
            </a:r>
            <a:endParaRPr lang="en-US" dirty="0"/>
          </a:p>
        </p:txBody>
      </p:sp>
      <p:sp>
        <p:nvSpPr>
          <p:cNvPr id="8" name="Content Placeholder 7"/>
          <p:cNvSpPr>
            <a:spLocks noGrp="1"/>
          </p:cNvSpPr>
          <p:nvPr>
            <p:ph idx="1"/>
          </p:nvPr>
        </p:nvSpPr>
        <p:spPr>
          <a:xfrm>
            <a:off x="0" y="914400"/>
            <a:ext cx="9144000" cy="5943600"/>
          </a:xfrm>
        </p:spPr>
        <p:txBody>
          <a:bodyPr>
            <a:normAutofit fontScale="85000" lnSpcReduction="20000"/>
          </a:bodyPr>
          <a:lstStyle/>
          <a:p>
            <a:r>
              <a:rPr lang="en-US" dirty="0"/>
              <a:t>My Personal Data</a:t>
            </a:r>
          </a:p>
          <a:p>
            <a:pPr lvl="1"/>
            <a:r>
              <a:rPr lang="en-US" dirty="0"/>
              <a:t>Update/change Address</a:t>
            </a:r>
          </a:p>
          <a:p>
            <a:pPr lvl="1"/>
            <a:r>
              <a:rPr lang="en-US" dirty="0"/>
              <a:t>Update/change Tax </a:t>
            </a:r>
            <a:r>
              <a:rPr lang="en-US" dirty="0" smtClean="0"/>
              <a:t>Withholdings</a:t>
            </a:r>
          </a:p>
          <a:p>
            <a:pPr lvl="1"/>
            <a:r>
              <a:rPr lang="en-US" dirty="0" smtClean="0"/>
              <a:t>Add/update </a:t>
            </a:r>
            <a:r>
              <a:rPr lang="en-US" dirty="0"/>
              <a:t>Family Member </a:t>
            </a:r>
            <a:r>
              <a:rPr lang="en-US" dirty="0" smtClean="0"/>
              <a:t>Dependents</a:t>
            </a:r>
          </a:p>
          <a:p>
            <a:pPr lvl="1"/>
            <a:r>
              <a:rPr lang="en-US" dirty="0" smtClean="0"/>
              <a:t>Change </a:t>
            </a:r>
            <a:r>
              <a:rPr lang="en-US" dirty="0"/>
              <a:t>Bank </a:t>
            </a:r>
            <a:r>
              <a:rPr lang="en-US" dirty="0" smtClean="0"/>
              <a:t>Information</a:t>
            </a:r>
            <a:br>
              <a:rPr lang="en-US" dirty="0" smtClean="0"/>
            </a:br>
            <a:endParaRPr lang="en-US" dirty="0"/>
          </a:p>
          <a:p>
            <a:r>
              <a:rPr lang="en-US" dirty="0"/>
              <a:t>My Working </a:t>
            </a:r>
            <a:r>
              <a:rPr lang="en-US" dirty="0" smtClean="0"/>
              <a:t>Time</a:t>
            </a:r>
            <a:endParaRPr lang="en-US" dirty="0"/>
          </a:p>
          <a:p>
            <a:pPr lvl="1"/>
            <a:r>
              <a:rPr lang="en-US" dirty="0"/>
              <a:t>Enter working </a:t>
            </a:r>
            <a:r>
              <a:rPr lang="en-US" dirty="0" smtClean="0"/>
              <a:t>time (for authorized locations)</a:t>
            </a:r>
            <a:endParaRPr lang="en-US" dirty="0"/>
          </a:p>
          <a:p>
            <a:pPr lvl="1"/>
            <a:r>
              <a:rPr lang="en-US" dirty="0"/>
              <a:t>Request leave from supervisor </a:t>
            </a:r>
            <a:endParaRPr lang="en-US" dirty="0" smtClean="0"/>
          </a:p>
          <a:p>
            <a:pPr lvl="1"/>
            <a:r>
              <a:rPr lang="en-US" dirty="0" smtClean="0"/>
              <a:t>View/print </a:t>
            </a:r>
            <a:r>
              <a:rPr lang="en-US" dirty="0"/>
              <a:t>Leave Quota </a:t>
            </a:r>
            <a:r>
              <a:rPr lang="en-US" dirty="0" smtClean="0"/>
              <a:t>balances</a:t>
            </a:r>
            <a:br>
              <a:rPr lang="en-US" dirty="0" smtClean="0"/>
            </a:br>
            <a:endParaRPr lang="en-US" dirty="0"/>
          </a:p>
          <a:p>
            <a:r>
              <a:rPr lang="en-US" dirty="0"/>
              <a:t>My Pay</a:t>
            </a:r>
          </a:p>
          <a:p>
            <a:pPr lvl="1"/>
            <a:r>
              <a:rPr lang="en-US" dirty="0"/>
              <a:t>View/print past &amp; current Pay Statements</a:t>
            </a:r>
          </a:p>
          <a:p>
            <a:pPr lvl="1"/>
            <a:r>
              <a:rPr lang="en-US" dirty="0"/>
              <a:t>Access multi-year W-2 </a:t>
            </a:r>
            <a:r>
              <a:rPr lang="en-US" dirty="0" smtClean="0"/>
              <a:t>information</a:t>
            </a:r>
            <a:br>
              <a:rPr lang="en-US" dirty="0" smtClean="0"/>
            </a:br>
            <a:endParaRPr lang="en-US" dirty="0"/>
          </a:p>
          <a:p>
            <a:r>
              <a:rPr lang="en-US" dirty="0"/>
              <a:t>My </a:t>
            </a:r>
            <a:r>
              <a:rPr lang="en-US" dirty="0" smtClean="0"/>
              <a:t>Benefits</a:t>
            </a:r>
            <a:endParaRPr lang="en-US" dirty="0"/>
          </a:p>
          <a:p>
            <a:pPr lvl="1"/>
            <a:r>
              <a:rPr lang="en-US" dirty="0"/>
              <a:t>Enroll in State Health Plan &amp; NCFlex programs</a:t>
            </a:r>
          </a:p>
          <a:p>
            <a:pPr lvl="1"/>
            <a:r>
              <a:rPr lang="en-US" dirty="0"/>
              <a:t>Add/change beneficiary info for NCFlex</a:t>
            </a:r>
          </a:p>
          <a:p>
            <a:pPr lvl="1"/>
            <a:r>
              <a:rPr lang="en-US" dirty="0"/>
              <a:t>Access 401K &amp; Deferred Comp websites for enrollment</a:t>
            </a:r>
          </a:p>
          <a:p>
            <a:endParaRPr lang="en-US" dirty="0"/>
          </a:p>
        </p:txBody>
      </p:sp>
    </p:spTree>
    <p:extLst>
      <p:ext uri="{BB962C8B-B14F-4D97-AF65-F5344CB8AC3E}">
        <p14:creationId xmlns:p14="http://schemas.microsoft.com/office/powerpoint/2010/main" val="1485333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 Self Service (MSS)</a:t>
            </a:r>
            <a:endParaRPr lang="en-US" dirty="0"/>
          </a:p>
        </p:txBody>
      </p:sp>
      <p:sp>
        <p:nvSpPr>
          <p:cNvPr id="3" name="Content Placeholder 2"/>
          <p:cNvSpPr>
            <a:spLocks noGrp="1"/>
          </p:cNvSpPr>
          <p:nvPr>
            <p:ph idx="1"/>
          </p:nvPr>
        </p:nvSpPr>
        <p:spPr>
          <a:xfrm>
            <a:off x="0" y="1219200"/>
            <a:ext cx="9127435" cy="5638800"/>
          </a:xfrm>
        </p:spPr>
        <p:txBody>
          <a:bodyPr/>
          <a:lstStyle/>
          <a:p>
            <a:pPr marL="0" indent="0">
              <a:buNone/>
            </a:pPr>
            <a:r>
              <a:rPr lang="en-US" sz="3200" dirty="0" smtClean="0"/>
              <a:t>At locations authorized </a:t>
            </a:r>
            <a:r>
              <a:rPr lang="en-US" sz="3200" dirty="0"/>
              <a:t>to enter Time/Leave in </a:t>
            </a:r>
            <a:r>
              <a:rPr lang="en-US" sz="3200" dirty="0" smtClean="0"/>
              <a:t>ESS, managers/supervisors </a:t>
            </a:r>
            <a:r>
              <a:rPr lang="en-US" sz="3200" dirty="0"/>
              <a:t>with MSS will be able to:</a:t>
            </a:r>
          </a:p>
          <a:p>
            <a:r>
              <a:rPr lang="en-US" sz="3200" dirty="0" smtClean="0"/>
              <a:t>Review </a:t>
            </a:r>
            <a:r>
              <a:rPr lang="en-US" sz="3200" dirty="0"/>
              <a:t>&amp; approve time entry of employees</a:t>
            </a:r>
            <a:r>
              <a:rPr lang="en-US" sz="3200" dirty="0" smtClean="0"/>
              <a:t>;</a:t>
            </a:r>
            <a:br>
              <a:rPr lang="en-US" sz="3200" dirty="0" smtClean="0"/>
            </a:br>
            <a:endParaRPr lang="en-US" sz="3200" dirty="0"/>
          </a:p>
          <a:p>
            <a:r>
              <a:rPr lang="en-US" sz="3200" dirty="0"/>
              <a:t>Review &amp; approve leave requests</a:t>
            </a:r>
            <a:r>
              <a:rPr lang="en-US" sz="3200" dirty="0" smtClean="0"/>
              <a:t>;</a:t>
            </a:r>
            <a:br>
              <a:rPr lang="en-US" sz="3200" dirty="0" smtClean="0"/>
            </a:br>
            <a:endParaRPr lang="en-US" sz="3200" dirty="0"/>
          </a:p>
          <a:p>
            <a:r>
              <a:rPr lang="en-US" sz="3200" dirty="0"/>
              <a:t>Access to general information on employees</a:t>
            </a:r>
            <a:r>
              <a:rPr lang="en-US" sz="3200" dirty="0" smtClean="0"/>
              <a:t>;</a:t>
            </a:r>
            <a:br>
              <a:rPr lang="en-US" sz="3200" dirty="0" smtClean="0"/>
            </a:br>
            <a:endParaRPr lang="en-US" sz="3200" dirty="0"/>
          </a:p>
          <a:p>
            <a:r>
              <a:rPr lang="en-US" sz="3200" dirty="0"/>
              <a:t>Ability to run various Time Reports.</a:t>
            </a:r>
          </a:p>
          <a:p>
            <a:pPr marL="0" indent="0">
              <a:buNone/>
            </a:pPr>
            <a:endParaRPr lang="en-US" dirty="0"/>
          </a:p>
        </p:txBody>
      </p:sp>
    </p:spTree>
    <p:extLst>
      <p:ext uri="{BB962C8B-B14F-4D97-AF65-F5344CB8AC3E}">
        <p14:creationId xmlns:p14="http://schemas.microsoft.com/office/powerpoint/2010/main" val="174666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Entry &amp; Evaluation</a:t>
            </a:r>
            <a:endParaRPr lang="en-US" dirty="0"/>
          </a:p>
        </p:txBody>
      </p:sp>
      <p:sp>
        <p:nvSpPr>
          <p:cNvPr id="10" name="Text Box 12"/>
          <p:cNvSpPr txBox="1">
            <a:spLocks noChangeArrowheads="1"/>
          </p:cNvSpPr>
          <p:nvPr/>
        </p:nvSpPr>
        <p:spPr bwMode="auto">
          <a:xfrm>
            <a:off x="2184918" y="1371600"/>
            <a:ext cx="2209800" cy="2785378"/>
          </a:xfrm>
          <a:prstGeom prst="rect">
            <a:avLst/>
          </a:prstGeom>
          <a:solidFill>
            <a:srgbClr val="FFFFFF"/>
          </a:solidFill>
          <a:ln w="25400">
            <a:solidFill>
              <a:srgbClr val="000000"/>
            </a:solidFill>
            <a:miter lim="800000"/>
            <a:headEnd/>
            <a:tailEnd/>
          </a:ln>
          <a:effectLst>
            <a:prstShdw prst="shdw17" dist="17961" dir="2700000">
              <a:srgbClr val="000000">
                <a:gamma/>
                <a:shade val="60000"/>
                <a:invGamma/>
              </a:srgbClr>
            </a:prstShdw>
          </a:effectLst>
        </p:spPr>
        <p:txBody>
          <a:bodyP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2500" kern="0" dirty="0" smtClean="0">
                <a:solidFill>
                  <a:srgbClr val="000000"/>
                </a:solidFill>
              </a:rPr>
              <a:t>HR Payroll</a:t>
            </a:r>
            <a:r>
              <a:rPr kumimoji="0" lang="en-US" sz="2500" b="0" i="0" u="none" strike="noStrike" kern="0" cap="none" spc="0" normalizeH="0" baseline="0" noProof="0" dirty="0" smtClean="0">
                <a:ln>
                  <a:noFill/>
                </a:ln>
                <a:solidFill>
                  <a:srgbClr val="000000"/>
                </a:solidFill>
                <a:effectLst/>
                <a:uLnTx/>
                <a:uFillTx/>
              </a:rPr>
              <a:t> </a:t>
            </a:r>
            <a:r>
              <a:rPr kumimoji="0" lang="en-US" sz="2500" b="0" i="0" u="none" strike="noStrike" kern="0" cap="none" spc="0" normalizeH="0" baseline="0" noProof="0" dirty="0">
                <a:ln>
                  <a:noFill/>
                </a:ln>
                <a:solidFill>
                  <a:srgbClr val="000000"/>
                </a:solidFill>
                <a:effectLst/>
                <a:uLnTx/>
                <a:uFillTx/>
              </a:rPr>
              <a:t>system runs nightly </a:t>
            </a:r>
            <a:r>
              <a:rPr kumimoji="0" lang="en-US" sz="2500" b="0" i="0" u="none" strike="noStrike" kern="0" cap="none" spc="0" normalizeH="0" baseline="0" noProof="0" dirty="0">
                <a:ln>
                  <a:noFill/>
                </a:ln>
                <a:solidFill>
                  <a:schemeClr val="bg1"/>
                </a:solidFill>
                <a:effectLst/>
                <a:uLnTx/>
                <a:uFillTx/>
              </a:rPr>
              <a:t>Time Evaluation </a:t>
            </a:r>
            <a:r>
              <a:rPr kumimoji="0" lang="en-US" sz="2500" b="0" i="0" u="none" strike="noStrike" kern="0" cap="none" spc="0" normalizeH="0" baseline="0" noProof="0" dirty="0">
                <a:ln>
                  <a:noFill/>
                </a:ln>
                <a:solidFill>
                  <a:srgbClr val="000000"/>
                </a:solidFill>
                <a:effectLst/>
                <a:uLnTx/>
                <a:uFillTx/>
              </a:rPr>
              <a:t>to update &amp; check for errors</a:t>
            </a:r>
            <a:r>
              <a:rPr kumimoji="0" lang="en-US" sz="2500" b="0" i="0" u="none" strike="noStrike" kern="0" cap="none" spc="0" normalizeH="0" baseline="0" noProof="0" dirty="0">
                <a:ln>
                  <a:noFill/>
                </a:ln>
                <a:solidFill>
                  <a:srgbClr val="000000"/>
                </a:solidFill>
                <a:effectLst/>
                <a:uLnTx/>
                <a:uFillTx/>
                <a:latin typeface="Arial" charset="0"/>
              </a:rPr>
              <a:t>.</a:t>
            </a:r>
            <a:endParaRPr kumimoji="0" lang="en-US" sz="1800" b="0" i="1" u="none" strike="noStrike" kern="0" cap="none" spc="0" normalizeH="0" baseline="0" noProof="0" dirty="0">
              <a:ln>
                <a:noFill/>
              </a:ln>
              <a:solidFill>
                <a:srgbClr val="000000"/>
              </a:solidFill>
              <a:effectLst/>
              <a:uLnTx/>
              <a:uFillTx/>
              <a:latin typeface="Times New Roman" pitchFamily="18" charset="0"/>
            </a:endParaRPr>
          </a:p>
        </p:txBody>
      </p:sp>
      <p:sp>
        <p:nvSpPr>
          <p:cNvPr id="11" name="Text Box 11"/>
          <p:cNvSpPr txBox="1">
            <a:spLocks noChangeArrowheads="1"/>
          </p:cNvSpPr>
          <p:nvPr/>
        </p:nvSpPr>
        <p:spPr bwMode="auto">
          <a:xfrm>
            <a:off x="5004318" y="1371600"/>
            <a:ext cx="1755711" cy="2400657"/>
          </a:xfrm>
          <a:prstGeom prst="rect">
            <a:avLst/>
          </a:prstGeom>
          <a:solidFill>
            <a:srgbClr val="FFFFFF"/>
          </a:solidFill>
          <a:ln w="25400">
            <a:solidFill>
              <a:srgbClr val="000000"/>
            </a:solidFill>
            <a:miter lim="800000"/>
            <a:headEnd/>
            <a:tailEnd/>
          </a:ln>
          <a:effectLst>
            <a:prstShdw prst="shdw17" dist="17961" dir="2700000">
              <a:srgbClr val="000000">
                <a:gamma/>
                <a:shade val="60000"/>
                <a:invGamma/>
              </a:srgbClr>
            </a:prstShdw>
          </a:effectLst>
        </p:spPr>
        <p:txBody>
          <a:bodyPr wrap="square">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500" b="0" i="0" u="none" strike="noStrike" kern="0" cap="none" spc="0" normalizeH="0" baseline="0" noProof="0" dirty="0">
                <a:ln>
                  <a:noFill/>
                </a:ln>
                <a:solidFill>
                  <a:schemeClr val="bg1"/>
                </a:solidFill>
                <a:effectLst/>
                <a:uLnTx/>
                <a:uFillTx/>
              </a:rPr>
              <a:t>Leave is adjusted </a:t>
            </a:r>
            <a:r>
              <a:rPr lang="en-US" sz="2500" kern="0" dirty="0" smtClean="0">
                <a:solidFill>
                  <a:schemeClr val="bg1"/>
                </a:solidFill>
              </a:rPr>
              <a:t>according to the Leave Hierarchy</a:t>
            </a:r>
            <a:endParaRPr kumimoji="0" lang="en-US" sz="1800" b="0" i="1" u="none" strike="noStrike" kern="0" cap="none" spc="0" normalizeH="0" baseline="0" noProof="0" dirty="0">
              <a:ln>
                <a:noFill/>
              </a:ln>
              <a:solidFill>
                <a:schemeClr val="bg1"/>
              </a:solidFill>
              <a:effectLst/>
              <a:uLnTx/>
              <a:uFillTx/>
            </a:endParaRPr>
          </a:p>
        </p:txBody>
      </p:sp>
      <p:sp>
        <p:nvSpPr>
          <p:cNvPr id="12" name="Text Box 16"/>
          <p:cNvSpPr txBox="1">
            <a:spLocks noChangeArrowheads="1"/>
          </p:cNvSpPr>
          <p:nvPr/>
        </p:nvSpPr>
        <p:spPr bwMode="auto">
          <a:xfrm>
            <a:off x="7483929" y="1371600"/>
            <a:ext cx="1660071" cy="2403475"/>
          </a:xfrm>
          <a:prstGeom prst="rect">
            <a:avLst/>
          </a:prstGeom>
          <a:solidFill>
            <a:srgbClr val="FFFFFF"/>
          </a:solidFill>
          <a:ln w="25400">
            <a:solidFill>
              <a:srgbClr val="000000"/>
            </a:solidFill>
            <a:miter lim="800000"/>
            <a:headEnd/>
            <a:tailEnd/>
          </a:ln>
          <a:effectLst>
            <a:prstShdw prst="shdw17" dist="17961" dir="2700000">
              <a:srgbClr val="000000">
                <a:gamma/>
                <a:shade val="60000"/>
                <a:invGamma/>
              </a:srgbClr>
            </a:prstShdw>
          </a:effectLst>
        </p:spPr>
        <p:txBody>
          <a:bodyPr wrap="square">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500" b="0" i="0" u="none" strike="noStrike" kern="0" cap="none" spc="0" normalizeH="0" baseline="0" noProof="0" dirty="0">
                <a:ln>
                  <a:noFill/>
                </a:ln>
                <a:solidFill>
                  <a:srgbClr val="000000"/>
                </a:solidFill>
                <a:effectLst/>
                <a:uLnTx/>
                <a:uFillTx/>
              </a:rPr>
              <a:t>Time Entry info is processed into payroll.</a:t>
            </a:r>
            <a:endParaRPr kumimoji="0" lang="en-US" sz="1800" b="0" i="1" u="none" strike="noStrike" kern="0" cap="none" spc="0" normalizeH="0" baseline="0" noProof="0" dirty="0">
              <a:ln>
                <a:noFill/>
              </a:ln>
              <a:solidFill>
                <a:srgbClr val="000000"/>
              </a:solidFill>
              <a:effectLst/>
              <a:uLnTx/>
              <a:uFillTx/>
            </a:endParaRPr>
          </a:p>
        </p:txBody>
      </p:sp>
      <p:sp>
        <p:nvSpPr>
          <p:cNvPr id="14" name="Text Box 9"/>
          <p:cNvSpPr txBox="1">
            <a:spLocks noChangeArrowheads="1"/>
          </p:cNvSpPr>
          <p:nvPr/>
        </p:nvSpPr>
        <p:spPr bwMode="auto">
          <a:xfrm>
            <a:off x="-9331" y="1371600"/>
            <a:ext cx="1609532" cy="2215991"/>
          </a:xfrm>
          <a:prstGeom prst="rect">
            <a:avLst/>
          </a:prstGeom>
          <a:solidFill>
            <a:srgbClr val="FFFFFF"/>
          </a:solidFill>
          <a:ln w="25400">
            <a:solidFill>
              <a:srgbClr val="000000"/>
            </a:solidFill>
            <a:miter lim="800000"/>
            <a:headEnd/>
            <a:tailEnd/>
          </a:ln>
          <a:effectLst>
            <a:prstShdw prst="shdw17" dist="17961" dir="2700000">
              <a:srgbClr val="000000">
                <a:gamma/>
                <a:shade val="60000"/>
                <a:invGamma/>
              </a:srgbClr>
            </a:prstShdw>
          </a:effectLst>
        </p:spPr>
        <p:txBody>
          <a:bodyPr wrap="square">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500" b="0" i="0" u="none" strike="noStrike" kern="0" cap="none" spc="0" normalizeH="0" baseline="0" noProof="0" dirty="0">
                <a:ln>
                  <a:noFill/>
                </a:ln>
                <a:solidFill>
                  <a:srgbClr val="000000"/>
                </a:solidFill>
                <a:effectLst/>
                <a:uLnTx/>
                <a:uFillTx/>
              </a:rPr>
              <a:t>Time/ Leave is </a:t>
            </a:r>
            <a:r>
              <a:rPr kumimoji="0" lang="en-US" sz="2500" b="0" i="0" u="none" strike="noStrike" kern="0" cap="none" spc="0" normalizeH="0" baseline="0" noProof="0" dirty="0" smtClean="0">
                <a:ln>
                  <a:noFill/>
                </a:ln>
                <a:solidFill>
                  <a:srgbClr val="000000"/>
                </a:solidFill>
                <a:effectLst/>
                <a:uLnTx/>
                <a:uFillTx/>
              </a:rPr>
              <a:t>entered.</a:t>
            </a:r>
            <a:endParaRPr kumimoji="0" lang="en-US" sz="2500" b="0" i="0" u="none" strike="noStrike" kern="0" cap="none" spc="0" normalizeH="0" baseline="0" noProof="0" dirty="0">
              <a:ln>
                <a:noFill/>
              </a:ln>
              <a:solidFill>
                <a:srgbClr val="000000"/>
              </a:solidFill>
              <a:effectLst/>
              <a:uLnTx/>
              <a:uFillTx/>
            </a:endParaRPr>
          </a:p>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400" b="0" u="none" strike="noStrike" kern="0" cap="none" spc="0" normalizeH="0" baseline="0" noProof="0" dirty="0">
                <a:ln>
                  <a:noFill/>
                </a:ln>
                <a:solidFill>
                  <a:srgbClr val="000000"/>
                </a:solidFill>
                <a:effectLst/>
                <a:uLnTx/>
                <a:uFillTx/>
              </a:rPr>
              <a:t>(Employee/ESS or Timesheet/Time Administrator)</a:t>
            </a:r>
          </a:p>
        </p:txBody>
      </p:sp>
      <p:sp>
        <p:nvSpPr>
          <p:cNvPr id="15" name="Text Box 13" descr="Paper bag"/>
          <p:cNvSpPr txBox="1">
            <a:spLocks noChangeArrowheads="1"/>
          </p:cNvSpPr>
          <p:nvPr/>
        </p:nvSpPr>
        <p:spPr bwMode="auto">
          <a:xfrm>
            <a:off x="537870" y="4458032"/>
            <a:ext cx="8323295" cy="646331"/>
          </a:xfrm>
          <a:prstGeom prst="rect">
            <a:avLst/>
          </a:prstGeom>
          <a:noFill/>
          <a:ln w="9525">
            <a:noFill/>
            <a:miter lim="800000"/>
            <a:headEnd/>
            <a:tailEnd/>
          </a:ln>
          <a:effectLst>
            <a:outerShdw dist="563972" dir="14049741" sx="125000" sy="125000" algn="tl" rotWithShape="0">
              <a:srgbClr val="C7DFD3"/>
            </a:outerShdw>
          </a:effectLst>
        </p:spPr>
        <p:txBody>
          <a:bodyPr wrap="square">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800" b="1" u="none" strike="noStrike" kern="0" cap="none" spc="0" normalizeH="0" baseline="0" noProof="0" dirty="0">
                <a:ln>
                  <a:noFill/>
                </a:ln>
                <a:solidFill>
                  <a:srgbClr val="000000"/>
                </a:solidFill>
                <a:effectLst/>
                <a:uLnTx/>
                <a:uFillTx/>
              </a:rPr>
              <a:t>Note:  Employees entering their time in ESS must enter, save &amp; release their time and managers must approve.</a:t>
            </a:r>
          </a:p>
        </p:txBody>
      </p:sp>
      <p:sp>
        <p:nvSpPr>
          <p:cNvPr id="16" name="Right Arrow 15"/>
          <p:cNvSpPr/>
          <p:nvPr/>
        </p:nvSpPr>
        <p:spPr>
          <a:xfrm>
            <a:off x="1606419" y="2286000"/>
            <a:ext cx="609601" cy="60959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ight Arrow 16"/>
          <p:cNvSpPr/>
          <p:nvPr/>
        </p:nvSpPr>
        <p:spPr>
          <a:xfrm>
            <a:off x="4394718" y="2333930"/>
            <a:ext cx="609600" cy="56166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p:nvSpPr>
        <p:spPr>
          <a:xfrm>
            <a:off x="6781800" y="2333930"/>
            <a:ext cx="702129" cy="56166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2811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 Statement</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00112"/>
            <a:ext cx="7394063" cy="5957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2967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Paycheck</a:t>
            </a:r>
            <a:endParaRPr lang="en-US" dirty="0"/>
          </a:p>
        </p:txBody>
      </p:sp>
      <p:sp>
        <p:nvSpPr>
          <p:cNvPr id="3" name="Content Placeholder 2"/>
          <p:cNvSpPr>
            <a:spLocks noGrp="1"/>
          </p:cNvSpPr>
          <p:nvPr>
            <p:ph idx="1"/>
          </p:nvPr>
        </p:nvSpPr>
        <p:spPr>
          <a:xfrm>
            <a:off x="0" y="914400"/>
            <a:ext cx="9127435" cy="5943600"/>
          </a:xfrm>
        </p:spPr>
        <p:txBody>
          <a:bodyPr>
            <a:normAutofit lnSpcReduction="10000"/>
          </a:bodyPr>
          <a:lstStyle/>
          <a:p>
            <a:r>
              <a:rPr lang="en-US" dirty="0" smtClean="0"/>
              <a:t>DPS </a:t>
            </a:r>
            <a:r>
              <a:rPr lang="en-US" dirty="0"/>
              <a:t>has monthly payroll deadlines.  The date you report to work will affect when you get your first paycheck.</a:t>
            </a:r>
          </a:p>
          <a:p>
            <a:endParaRPr lang="en-US" dirty="0"/>
          </a:p>
          <a:p>
            <a:r>
              <a:rPr lang="en-US" dirty="0"/>
              <a:t>If you report to work and your paperwork is processed PRIOR to the payroll deadline for that month, you may receive a paycheck on the last working day of the month.</a:t>
            </a:r>
          </a:p>
          <a:p>
            <a:endParaRPr lang="en-US" dirty="0"/>
          </a:p>
          <a:p>
            <a:r>
              <a:rPr lang="en-US" dirty="0"/>
              <a:t>However, if you report to work and your paperwork is processed AFTER the payroll deadline for that month, you will receive a paycheck on the last working day of the following month.  Pay from your first month’s work will be included in this paycheck</a:t>
            </a:r>
            <a:r>
              <a:rPr lang="en-US" dirty="0" smtClean="0"/>
              <a:t>.</a:t>
            </a:r>
            <a:endParaRPr lang="en-US" dirty="0"/>
          </a:p>
        </p:txBody>
      </p:sp>
    </p:spTree>
    <p:extLst>
      <p:ext uri="{BB962C8B-B14F-4D97-AF65-F5344CB8AC3E}">
        <p14:creationId xmlns:p14="http://schemas.microsoft.com/office/powerpoint/2010/main" val="17583822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10933</TotalTime>
  <Words>1448</Words>
  <Application>Microsoft Office PowerPoint</Application>
  <PresentationFormat>On-screen Show (4:3)</PresentationFormat>
  <Paragraphs>181</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Apex</vt:lpstr>
      <vt:lpstr>Custom Design</vt:lpstr>
      <vt:lpstr>HR Payroll System</vt:lpstr>
      <vt:lpstr>HR Payroll System</vt:lpstr>
      <vt:lpstr>Position Settings</vt:lpstr>
      <vt:lpstr>Employee Self Service</vt:lpstr>
      <vt:lpstr>Employee Self Service</vt:lpstr>
      <vt:lpstr>Manager Self Service (MSS)</vt:lpstr>
      <vt:lpstr>Time Entry &amp; Evaluation</vt:lpstr>
      <vt:lpstr>Pay Statement</vt:lpstr>
      <vt:lpstr>Your First Paycheck</vt:lpstr>
      <vt:lpstr>HR Payroll System Questions/Problems</vt:lpstr>
    </vt:vector>
  </TitlesOfParts>
  <Company>NC-DPS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mpl21</dc:creator>
  <cp:lastModifiedBy>PMB</cp:lastModifiedBy>
  <cp:revision>674</cp:revision>
  <cp:lastPrinted>2015-02-19T13:04:02Z</cp:lastPrinted>
  <dcterms:created xsi:type="dcterms:W3CDTF">2013-04-05T15:20:57Z</dcterms:created>
  <dcterms:modified xsi:type="dcterms:W3CDTF">2015-02-19T13:47:12Z</dcterms:modified>
</cp:coreProperties>
</file>