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3ab38377d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3ab38377d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3ab38377d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3ab38377d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3ab38377d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3ab38377d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3ab38377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3ab38377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3929c5c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43929c5c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3ab38377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3ab38377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3ab3837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43ab3837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3ab38377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3ab38377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3929c5c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3929c5c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3ab38377d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43ab38377d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3ab38377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3ab38377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3ab38377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3ab38377d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3929c5c6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3929c5c6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3929c5c6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3929c5c6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3ab38377d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3ab38377d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3ab38377d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3ab38377d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3ab38377d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3ab38377d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3ab38377d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3ab38377d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3ab38377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3ab38377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1866900" y="817688"/>
            <a:ext cx="5410200" cy="2409825"/>
          </a:xfrm>
          <a:prstGeom prst="rect">
            <a:avLst/>
          </a:prstGeom>
          <a:noFill/>
          <a:ln>
            <a:noFill/>
          </a:ln>
        </p:spPr>
      </p:pic>
      <p:sp>
        <p:nvSpPr>
          <p:cNvPr id="129" name="Google Shape;129;p13"/>
          <p:cNvSpPr txBox="1"/>
          <p:nvPr/>
        </p:nvSpPr>
        <p:spPr>
          <a:xfrm>
            <a:off x="2067975" y="3194750"/>
            <a:ext cx="5490000" cy="1112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500"/>
              <a:t>Emertxe Information Technologies (P) Ltd</a:t>
            </a:r>
            <a:endParaRPr b="1" sz="1500"/>
          </a:p>
          <a:p>
            <a:pPr indent="0" lvl="0" marL="0" rtl="0" algn="ctr">
              <a:lnSpc>
                <a:spcPct val="100000"/>
              </a:lnSpc>
              <a:spcBef>
                <a:spcPts val="0"/>
              </a:spcBef>
              <a:spcAft>
                <a:spcPts val="0"/>
              </a:spcAft>
              <a:buNone/>
            </a:pPr>
            <a:r>
              <a:rPr b="1" lang="en" sz="1900"/>
              <a:t>IOT based Home Automation Solution </a:t>
            </a:r>
            <a:r>
              <a:rPr lang="en" sz="1100"/>
              <a:t> </a:t>
            </a:r>
            <a:endParaRPr sz="1100"/>
          </a:p>
          <a:p>
            <a:pPr indent="0" lvl="0" marL="0" rtl="0" algn="l">
              <a:spcBef>
                <a:spcPts val="1200"/>
              </a:spcBef>
              <a:spcAft>
                <a:spcPts val="0"/>
              </a:spcAft>
              <a:buNone/>
            </a:pPr>
            <a:r>
              <a:t/>
            </a:r>
            <a:endParaRPr>
              <a:latin typeface="Calibri"/>
              <a:ea typeface="Calibri"/>
              <a:cs typeface="Calibri"/>
              <a:sym typeface="Calibri"/>
            </a:endParaRPr>
          </a:p>
        </p:txBody>
      </p:sp>
      <p:sp>
        <p:nvSpPr>
          <p:cNvPr id="130" name="Google Shape;130;p13"/>
          <p:cNvSpPr txBox="1"/>
          <p:nvPr/>
        </p:nvSpPr>
        <p:spPr>
          <a:xfrm>
            <a:off x="4859075" y="3950850"/>
            <a:ext cx="397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Presented by: </a:t>
            </a:r>
            <a:r>
              <a:rPr b="1" lang="en">
                <a:latin typeface="Calibri"/>
                <a:ea typeface="Calibri"/>
                <a:cs typeface="Calibri"/>
                <a:sym typeface="Calibri"/>
              </a:rPr>
              <a:t>Akash L M</a:t>
            </a:r>
            <a:r>
              <a:rPr lang="en">
                <a:latin typeface="Calibri"/>
                <a:ea typeface="Calibri"/>
                <a:cs typeface="Calibri"/>
                <a:sym typeface="Calibri"/>
              </a:rPr>
              <a:t> </a:t>
            </a:r>
            <a:r>
              <a:rPr b="1" lang="en">
                <a:latin typeface="Calibri"/>
                <a:ea typeface="Calibri"/>
                <a:cs typeface="Calibri"/>
                <a:sym typeface="Calibri"/>
              </a:rPr>
              <a:t>and Chinmaya S Ram</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		  </a:t>
            </a:r>
            <a:r>
              <a:rPr lang="en">
                <a:latin typeface="Calibri"/>
                <a:ea typeface="Calibri"/>
                <a:cs typeface="Calibri"/>
                <a:sym typeface="Calibri"/>
              </a:rPr>
              <a:t> NMAM Institute of Technology, Nitte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Date   	: 11/08/2022</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519925"/>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800"/>
              </a:spcBef>
              <a:spcAft>
                <a:spcPts val="0"/>
              </a:spcAft>
              <a:buNone/>
            </a:pPr>
            <a:r>
              <a:rPr b="1" lang="en" sz="1700">
                <a:solidFill>
                  <a:srgbClr val="000000"/>
                </a:solidFill>
                <a:latin typeface="Arial"/>
                <a:ea typeface="Arial"/>
                <a:cs typeface="Arial"/>
                <a:sym typeface="Arial"/>
              </a:rPr>
              <a:t>3.1.3 Water tank inlet and outlet valve control</a:t>
            </a:r>
            <a:endParaRPr b="1"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88" name="Google Shape;188;p22"/>
          <p:cNvSpPr txBox="1"/>
          <p:nvPr>
            <p:ph idx="1" type="body"/>
          </p:nvPr>
        </p:nvSpPr>
        <p:spPr>
          <a:xfrm>
            <a:off x="819150" y="93507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Description :</a:t>
            </a:r>
            <a:endParaRPr sz="1200">
              <a:solidFill>
                <a:srgbClr val="000000"/>
              </a:solidFill>
              <a:latin typeface="Arial"/>
              <a:ea typeface="Arial"/>
              <a:cs typeface="Arial"/>
              <a:sym typeface="Arial"/>
            </a:endParaRPr>
          </a:p>
          <a:p>
            <a:pPr indent="457200" lvl="0" marL="0" rtl="0" algn="l">
              <a:spcBef>
                <a:spcPts val="1200"/>
              </a:spcBef>
              <a:spcAft>
                <a:spcPts val="0"/>
              </a:spcAft>
              <a:buNone/>
            </a:pPr>
            <a:r>
              <a:rPr lang="en" sz="1200">
                <a:solidFill>
                  <a:srgbClr val="000000"/>
                </a:solidFill>
                <a:highlight>
                  <a:srgbClr val="FFFFFF"/>
                </a:highlight>
                <a:latin typeface="Arial"/>
                <a:ea typeface="Arial"/>
                <a:cs typeface="Arial"/>
                <a:sym typeface="Arial"/>
              </a:rPr>
              <a:t>Read the volume of the water in the tank through Serial Communication and display it on the CLCD, control the volume of the water in the tank by controlling the inlet and outlet valve, by sending commands through serial communication. Display the volume of water in the tank on the CLCD.</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2036425" y="2156225"/>
            <a:ext cx="4826775" cy="233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711">
                <a:solidFill>
                  <a:srgbClr val="000000"/>
                </a:solidFill>
                <a:latin typeface="Arial"/>
                <a:ea typeface="Arial"/>
                <a:cs typeface="Arial"/>
                <a:sym typeface="Arial"/>
              </a:rPr>
              <a:t>3.2 User Interfaces</a:t>
            </a:r>
            <a:endParaRPr sz="1711">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95" name="Google Shape;195;p23"/>
          <p:cNvSpPr txBox="1"/>
          <p:nvPr>
            <p:ph idx="1" type="body"/>
          </p:nvPr>
        </p:nvSpPr>
        <p:spPr>
          <a:xfrm>
            <a:off x="819150" y="127197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275">
                <a:solidFill>
                  <a:srgbClr val="000000"/>
                </a:solidFill>
                <a:latin typeface="Arial"/>
                <a:ea typeface="Arial"/>
                <a:cs typeface="Arial"/>
                <a:sym typeface="Arial"/>
              </a:rPr>
              <a:t>BLYNK Application</a:t>
            </a:r>
            <a:endParaRPr sz="1275">
              <a:solidFill>
                <a:srgbClr val="000000"/>
              </a:solidFill>
              <a:latin typeface="Arial"/>
              <a:ea typeface="Arial"/>
              <a:cs typeface="Arial"/>
              <a:sym typeface="Arial"/>
            </a:endParaRPr>
          </a:p>
          <a:p>
            <a:pPr indent="0" lvl="0" marL="0" rtl="0" algn="just">
              <a:spcBef>
                <a:spcPts val="0"/>
              </a:spcBef>
              <a:spcAft>
                <a:spcPts val="0"/>
              </a:spcAft>
              <a:buNone/>
            </a:pPr>
            <a:r>
              <a:t/>
            </a:r>
            <a:endParaRPr sz="1275">
              <a:solidFill>
                <a:srgbClr val="000000"/>
              </a:solidFill>
              <a:latin typeface="Arial"/>
              <a:ea typeface="Arial"/>
              <a:cs typeface="Arial"/>
              <a:sym typeface="Arial"/>
            </a:endParaRPr>
          </a:p>
          <a:p>
            <a:pPr indent="457200" lvl="0" marL="0" rtl="0" algn="just">
              <a:spcBef>
                <a:spcPts val="0"/>
              </a:spcBef>
              <a:spcAft>
                <a:spcPts val="0"/>
              </a:spcAft>
              <a:buNone/>
            </a:pPr>
            <a:r>
              <a:rPr lang="en" sz="1200">
                <a:solidFill>
                  <a:srgbClr val="000000"/>
                </a:solidFill>
                <a:latin typeface="Arial"/>
                <a:ea typeface="Arial"/>
                <a:cs typeface="Arial"/>
                <a:sym typeface="Arial"/>
              </a:rPr>
              <a:t>Blynk was designed for the Internet of Things. It can control hardware remotely, it can display sensor data, it can store data, visualize it and do many other cool things.</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Widgets on Mobile blynk application:</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299085" lvl="0" marL="457200" rtl="0" algn="just">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Button widgets</a:t>
            </a:r>
            <a:r>
              <a:rPr lang="en" sz="1200">
                <a:solidFill>
                  <a:srgbClr val="000000"/>
                </a:solidFill>
                <a:latin typeface="Arial"/>
                <a:ea typeface="Arial"/>
                <a:cs typeface="Arial"/>
                <a:sym typeface="Arial"/>
              </a:rPr>
              <a:t> to control heater, cooler, inlet valve , outlet valve.</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299085" lvl="0" marL="457200" rtl="0" algn="just">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Gauge widgets </a:t>
            </a:r>
            <a:r>
              <a:rPr lang="en" sz="1200">
                <a:solidFill>
                  <a:srgbClr val="000000"/>
                </a:solidFill>
                <a:latin typeface="Arial"/>
                <a:ea typeface="Arial"/>
                <a:cs typeface="Arial"/>
                <a:sym typeface="Arial"/>
              </a:rPr>
              <a:t>to display temperature and volume of the water in the tank on the mobile application</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299085" lvl="0" marL="457200" rtl="0" algn="just">
              <a:spcBef>
                <a:spcPts val="0"/>
              </a:spcBef>
              <a:spcAft>
                <a:spcPts val="0"/>
              </a:spcAft>
              <a:buClr>
                <a:srgbClr val="000000"/>
              </a:buClr>
              <a:buSzPct val="100000"/>
              <a:buFont typeface="Arial"/>
              <a:buChar char="●"/>
            </a:pPr>
            <a:r>
              <a:rPr b="1" lang="en" sz="1200">
                <a:solidFill>
                  <a:srgbClr val="000000"/>
                </a:solidFill>
                <a:latin typeface="Arial"/>
                <a:ea typeface="Arial"/>
                <a:cs typeface="Arial"/>
                <a:sym typeface="Arial"/>
              </a:rPr>
              <a:t>Terminal widgets </a:t>
            </a:r>
            <a:r>
              <a:rPr lang="en" sz="1200">
                <a:solidFill>
                  <a:srgbClr val="000000"/>
                </a:solidFill>
                <a:latin typeface="Arial"/>
                <a:ea typeface="Arial"/>
                <a:cs typeface="Arial"/>
                <a:sym typeface="Arial"/>
              </a:rPr>
              <a:t>to display the notifications whenever threshold is crossed like</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“Temperature is more than 35 degrees”, “” turning OFF the heater”, “water level is full “</a:t>
            </a:r>
            <a:endParaRPr sz="1200">
              <a:solidFill>
                <a:srgbClr val="000000"/>
              </a:solidFill>
              <a:latin typeface="Arial"/>
              <a:ea typeface="Arial"/>
              <a:cs typeface="Arial"/>
              <a:sym typeface="Arial"/>
            </a:endParaRPr>
          </a:p>
          <a:p>
            <a:pPr indent="0" lvl="0" marL="457200" rtl="0" algn="just">
              <a:spcBef>
                <a:spcPts val="0"/>
              </a:spcBef>
              <a:spcAft>
                <a:spcPts val="0"/>
              </a:spcAft>
              <a:buNone/>
            </a:pPr>
            <a:r>
              <a:rPr lang="en" sz="1200">
                <a:solidFill>
                  <a:srgbClr val="000000"/>
                </a:solidFill>
                <a:latin typeface="Arial"/>
                <a:ea typeface="Arial"/>
                <a:cs typeface="Arial"/>
                <a:sym typeface="Arial"/>
              </a:rPr>
              <a:t>“Water inflow disabled”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nvSpPr>
        <p:spPr>
          <a:xfrm>
            <a:off x="5177675" y="3593725"/>
            <a:ext cx="3000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200"/>
              <a:t>Fig 3 : (Tab2) Button widgets to control inlet valve, outlet valve, gauge to display volume of water in the tank and terminal to print the notifications.</a:t>
            </a:r>
            <a:endParaRPr/>
          </a:p>
        </p:txBody>
      </p:sp>
      <p:sp>
        <p:nvSpPr>
          <p:cNvPr id="201" name="Google Shape;201;p24"/>
          <p:cNvSpPr txBox="1"/>
          <p:nvPr/>
        </p:nvSpPr>
        <p:spPr>
          <a:xfrm>
            <a:off x="1701700" y="3620175"/>
            <a:ext cx="3000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200"/>
              <a:t>Fig 2:(Tab1)  Button widgets to control the heater, cooler and gauge widget to display the temperature, and terminal to print the notifications.</a:t>
            </a:r>
            <a:endParaRPr sz="1300">
              <a:solidFill>
                <a:schemeClr val="dk2"/>
              </a:solidFill>
              <a:latin typeface="Calibri"/>
              <a:ea typeface="Calibri"/>
              <a:cs typeface="Calibri"/>
              <a:sym typeface="Calibri"/>
            </a:endParaRPr>
          </a:p>
        </p:txBody>
      </p:sp>
      <p:pic>
        <p:nvPicPr>
          <p:cNvPr id="202" name="Google Shape;202;p24"/>
          <p:cNvPicPr preferRelativeResize="0"/>
          <p:nvPr/>
        </p:nvPicPr>
        <p:blipFill>
          <a:blip r:embed="rId3">
            <a:alphaModFix/>
          </a:blip>
          <a:stretch>
            <a:fillRect/>
          </a:stretch>
        </p:blipFill>
        <p:spPr>
          <a:xfrm>
            <a:off x="2611900" y="1066875"/>
            <a:ext cx="1126525" cy="2477101"/>
          </a:xfrm>
          <a:prstGeom prst="rect">
            <a:avLst/>
          </a:prstGeom>
          <a:noFill/>
          <a:ln cap="flat" cmpd="sng" w="9525">
            <a:solidFill>
              <a:srgbClr val="000000"/>
            </a:solidFill>
            <a:prstDash val="solid"/>
            <a:round/>
            <a:headEnd len="sm" w="sm" type="none"/>
            <a:tailEnd len="sm" w="sm" type="none"/>
          </a:ln>
        </p:spPr>
      </p:pic>
      <p:pic>
        <p:nvPicPr>
          <p:cNvPr id="203" name="Google Shape;203;p24"/>
          <p:cNvPicPr preferRelativeResize="0"/>
          <p:nvPr/>
        </p:nvPicPr>
        <p:blipFill>
          <a:blip r:embed="rId4">
            <a:alphaModFix/>
          </a:blip>
          <a:stretch>
            <a:fillRect/>
          </a:stretch>
        </p:blipFill>
        <p:spPr>
          <a:xfrm>
            <a:off x="6003150" y="967325"/>
            <a:ext cx="1201525" cy="2576650"/>
          </a:xfrm>
          <a:prstGeom prst="rect">
            <a:avLst/>
          </a:prstGeom>
          <a:noFill/>
          <a:ln cap="flat" cmpd="sng" w="9525">
            <a:solidFill>
              <a:srgbClr val="000000"/>
            </a:solidFill>
            <a:prstDash val="solid"/>
            <a:round/>
            <a:headEnd len="sm" w="sm" type="none"/>
            <a:tailEnd len="sm" w="sm" type="none"/>
          </a:ln>
        </p:spPr>
      </p:pic>
      <p:sp>
        <p:nvSpPr>
          <p:cNvPr id="204" name="Google Shape;204;p24"/>
          <p:cNvSpPr txBox="1"/>
          <p:nvPr/>
        </p:nvSpPr>
        <p:spPr>
          <a:xfrm>
            <a:off x="812275" y="540125"/>
            <a:ext cx="6468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Blynk IoT App:</a:t>
            </a:r>
            <a:endParaRPr sz="1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000000"/>
                </a:solidFill>
                <a:latin typeface="Arial"/>
                <a:ea typeface="Arial"/>
                <a:cs typeface="Arial"/>
                <a:sym typeface="Arial"/>
              </a:rPr>
              <a:t>Threshold control</a:t>
            </a:r>
            <a:endParaRPr b="1"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210" name="Google Shape;210;p25"/>
          <p:cNvSpPr txBox="1"/>
          <p:nvPr>
            <p:ph idx="1" type="body"/>
          </p:nvPr>
        </p:nvSpPr>
        <p:spPr>
          <a:xfrm>
            <a:off x="819150" y="1707125"/>
            <a:ext cx="7505700" cy="1493400"/>
          </a:xfrm>
          <a:prstGeom prst="rect">
            <a:avLst/>
          </a:prstGeom>
        </p:spPr>
        <p:txBody>
          <a:bodyPr anchorCtr="0" anchor="t" bIns="91425" lIns="91425" spcFirstLastPara="1" rIns="91425" wrap="square" tIns="91425">
            <a:noAutofit/>
          </a:bodyPr>
          <a:lstStyle/>
          <a:p>
            <a:pPr indent="-311785" lvl="0" marL="457200" rtl="0" algn="just">
              <a:lnSpc>
                <a:spcPct val="95000"/>
              </a:lnSpc>
              <a:spcBef>
                <a:spcPts val="1200"/>
              </a:spcBef>
              <a:spcAft>
                <a:spcPts val="0"/>
              </a:spcAft>
              <a:buClr>
                <a:srgbClr val="000000"/>
              </a:buClr>
              <a:buSzPts val="1310"/>
              <a:buFont typeface="Arial"/>
              <a:buChar char="●"/>
            </a:pPr>
            <a:r>
              <a:rPr lang="en" sz="1310">
                <a:solidFill>
                  <a:srgbClr val="000000"/>
                </a:solidFill>
                <a:latin typeface="Arial"/>
                <a:ea typeface="Arial"/>
                <a:cs typeface="Arial"/>
                <a:sym typeface="Arial"/>
              </a:rPr>
              <a:t>When the heater is ON if the temperature rises above 35 degree celsius then heater should turn OFF automatically and message “Temperature is more than 35 degree celsius Turning OFF the heater” should be displayed on the virtual terminal, “HT_R OFF” on CLCD.</a:t>
            </a:r>
            <a:endParaRPr sz="1310">
              <a:solidFill>
                <a:srgbClr val="000000"/>
              </a:solidFill>
              <a:latin typeface="Arial"/>
              <a:ea typeface="Arial"/>
              <a:cs typeface="Arial"/>
              <a:sym typeface="Arial"/>
            </a:endParaRPr>
          </a:p>
          <a:p>
            <a:pPr indent="0" lvl="0" marL="914400" rtl="0" algn="just">
              <a:lnSpc>
                <a:spcPct val="95000"/>
              </a:lnSpc>
              <a:spcBef>
                <a:spcPts val="1200"/>
              </a:spcBef>
              <a:spcAft>
                <a:spcPts val="0"/>
              </a:spcAft>
              <a:buNone/>
            </a:pPr>
            <a:r>
              <a:t/>
            </a:r>
            <a:endParaRPr sz="1310">
              <a:solidFill>
                <a:srgbClr val="000000"/>
              </a:solidFill>
              <a:latin typeface="Arial"/>
              <a:ea typeface="Arial"/>
              <a:cs typeface="Arial"/>
              <a:sym typeface="Arial"/>
            </a:endParaRPr>
          </a:p>
          <a:p>
            <a:pPr indent="-311785" lvl="0" marL="457200" rtl="0" algn="just">
              <a:lnSpc>
                <a:spcPct val="95000"/>
              </a:lnSpc>
              <a:spcBef>
                <a:spcPts val="1200"/>
              </a:spcBef>
              <a:spcAft>
                <a:spcPts val="0"/>
              </a:spcAft>
              <a:buClr>
                <a:srgbClr val="000000"/>
              </a:buClr>
              <a:buSzPts val="1310"/>
              <a:buFont typeface="Arial"/>
              <a:buChar char="●"/>
            </a:pPr>
            <a:r>
              <a:rPr lang="en" sz="1310">
                <a:solidFill>
                  <a:srgbClr val="000000"/>
                </a:solidFill>
                <a:latin typeface="Arial"/>
                <a:ea typeface="Arial"/>
                <a:cs typeface="Arial"/>
                <a:sym typeface="Arial"/>
              </a:rPr>
              <a:t>When the water in the tank is full, turn off the inlet valve automatically and display “water level is full water inflow disabled”.</a:t>
            </a:r>
            <a:endParaRPr sz="1310">
              <a:solidFill>
                <a:srgbClr val="000000"/>
              </a:solidFill>
              <a:latin typeface="Arial"/>
              <a:ea typeface="Arial"/>
              <a:cs typeface="Arial"/>
              <a:sym typeface="Arial"/>
            </a:endParaRPr>
          </a:p>
          <a:p>
            <a:pPr indent="0" lvl="0" marL="0" rtl="0" algn="just">
              <a:lnSpc>
                <a:spcPct val="95000"/>
              </a:lnSpc>
              <a:spcBef>
                <a:spcPts val="1200"/>
              </a:spcBef>
              <a:spcAft>
                <a:spcPts val="1200"/>
              </a:spcAft>
              <a:buSzPts val="1018"/>
              <a:buNone/>
            </a:pPr>
            <a:r>
              <a:t/>
            </a:r>
            <a:endParaRPr sz="120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3454125" y="413580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2"/>
                </a:solidFill>
                <a:latin typeface="Calibri"/>
                <a:ea typeface="Calibri"/>
                <a:cs typeface="Calibri"/>
                <a:sym typeface="Calibri"/>
              </a:rPr>
              <a:t>Fig 4 : Notifications on CLCD</a:t>
            </a:r>
            <a:endParaRPr/>
          </a:p>
        </p:txBody>
      </p:sp>
      <p:pic>
        <p:nvPicPr>
          <p:cNvPr id="216" name="Google Shape;216;p26"/>
          <p:cNvPicPr preferRelativeResize="0"/>
          <p:nvPr/>
        </p:nvPicPr>
        <p:blipFill>
          <a:blip r:embed="rId3">
            <a:alphaModFix/>
          </a:blip>
          <a:stretch>
            <a:fillRect/>
          </a:stretch>
        </p:blipFill>
        <p:spPr>
          <a:xfrm>
            <a:off x="6606526" y="2712477"/>
            <a:ext cx="1371600" cy="1099011"/>
          </a:xfrm>
          <a:prstGeom prst="rect">
            <a:avLst/>
          </a:prstGeom>
          <a:noFill/>
          <a:ln>
            <a:noFill/>
          </a:ln>
        </p:spPr>
      </p:pic>
      <p:pic>
        <p:nvPicPr>
          <p:cNvPr id="217" name="Google Shape;217;p26"/>
          <p:cNvPicPr preferRelativeResize="0"/>
          <p:nvPr/>
        </p:nvPicPr>
        <p:blipFill>
          <a:blip r:embed="rId4">
            <a:alphaModFix/>
          </a:blip>
          <a:stretch>
            <a:fillRect/>
          </a:stretch>
        </p:blipFill>
        <p:spPr>
          <a:xfrm>
            <a:off x="1281550" y="1539870"/>
            <a:ext cx="1371600" cy="1097280"/>
          </a:xfrm>
          <a:prstGeom prst="rect">
            <a:avLst/>
          </a:prstGeom>
          <a:noFill/>
          <a:ln>
            <a:noFill/>
          </a:ln>
        </p:spPr>
      </p:pic>
      <p:pic>
        <p:nvPicPr>
          <p:cNvPr id="218" name="Google Shape;218;p26"/>
          <p:cNvPicPr preferRelativeResize="0"/>
          <p:nvPr/>
        </p:nvPicPr>
        <p:blipFill>
          <a:blip r:embed="rId5">
            <a:alphaModFix/>
          </a:blip>
          <a:stretch>
            <a:fillRect/>
          </a:stretch>
        </p:blipFill>
        <p:spPr>
          <a:xfrm>
            <a:off x="1281552" y="2713350"/>
            <a:ext cx="1371600" cy="1097280"/>
          </a:xfrm>
          <a:prstGeom prst="rect">
            <a:avLst/>
          </a:prstGeom>
          <a:noFill/>
          <a:ln>
            <a:noFill/>
          </a:ln>
        </p:spPr>
      </p:pic>
      <p:pic>
        <p:nvPicPr>
          <p:cNvPr id="219" name="Google Shape;219;p26"/>
          <p:cNvPicPr preferRelativeResize="0"/>
          <p:nvPr/>
        </p:nvPicPr>
        <p:blipFill>
          <a:blip r:embed="rId6">
            <a:alphaModFix/>
          </a:blip>
          <a:stretch>
            <a:fillRect/>
          </a:stretch>
        </p:blipFill>
        <p:spPr>
          <a:xfrm>
            <a:off x="2742201" y="2713013"/>
            <a:ext cx="1371600" cy="1097280"/>
          </a:xfrm>
          <a:prstGeom prst="rect">
            <a:avLst/>
          </a:prstGeom>
          <a:noFill/>
          <a:ln>
            <a:noFill/>
          </a:ln>
        </p:spPr>
      </p:pic>
      <p:pic>
        <p:nvPicPr>
          <p:cNvPr id="220" name="Google Shape;220;p26"/>
          <p:cNvPicPr preferRelativeResize="0"/>
          <p:nvPr/>
        </p:nvPicPr>
        <p:blipFill>
          <a:blip r:embed="rId7">
            <a:alphaModFix/>
          </a:blip>
          <a:stretch>
            <a:fillRect/>
          </a:stretch>
        </p:blipFill>
        <p:spPr>
          <a:xfrm>
            <a:off x="6582373" y="1539875"/>
            <a:ext cx="1371600" cy="1097280"/>
          </a:xfrm>
          <a:prstGeom prst="rect">
            <a:avLst/>
          </a:prstGeom>
          <a:noFill/>
          <a:ln>
            <a:noFill/>
          </a:ln>
        </p:spPr>
      </p:pic>
      <p:pic>
        <p:nvPicPr>
          <p:cNvPr id="221" name="Google Shape;221;p26"/>
          <p:cNvPicPr preferRelativeResize="0"/>
          <p:nvPr/>
        </p:nvPicPr>
        <p:blipFill>
          <a:blip r:embed="rId8">
            <a:alphaModFix/>
          </a:blip>
          <a:stretch>
            <a:fillRect/>
          </a:stretch>
        </p:blipFill>
        <p:spPr>
          <a:xfrm>
            <a:off x="5134575" y="1539875"/>
            <a:ext cx="1371599" cy="1097280"/>
          </a:xfrm>
          <a:prstGeom prst="rect">
            <a:avLst/>
          </a:prstGeom>
          <a:noFill/>
          <a:ln>
            <a:noFill/>
          </a:ln>
        </p:spPr>
      </p:pic>
      <p:pic>
        <p:nvPicPr>
          <p:cNvPr id="222" name="Google Shape;222;p26"/>
          <p:cNvPicPr preferRelativeResize="0"/>
          <p:nvPr/>
        </p:nvPicPr>
        <p:blipFill>
          <a:blip r:embed="rId9">
            <a:alphaModFix/>
          </a:blip>
          <a:stretch>
            <a:fillRect/>
          </a:stretch>
        </p:blipFill>
        <p:spPr>
          <a:xfrm>
            <a:off x="5134575" y="2713025"/>
            <a:ext cx="1371600" cy="1097280"/>
          </a:xfrm>
          <a:prstGeom prst="rect">
            <a:avLst/>
          </a:prstGeom>
          <a:noFill/>
          <a:ln>
            <a:noFill/>
          </a:ln>
        </p:spPr>
      </p:pic>
      <p:pic>
        <p:nvPicPr>
          <p:cNvPr id="223" name="Google Shape;223;p26"/>
          <p:cNvPicPr preferRelativeResize="0"/>
          <p:nvPr/>
        </p:nvPicPr>
        <p:blipFill>
          <a:blip r:embed="rId10">
            <a:alphaModFix/>
          </a:blip>
          <a:stretch>
            <a:fillRect/>
          </a:stretch>
        </p:blipFill>
        <p:spPr>
          <a:xfrm>
            <a:off x="2742199" y="1539863"/>
            <a:ext cx="1371599" cy="1097280"/>
          </a:xfrm>
          <a:prstGeom prst="rect">
            <a:avLst/>
          </a:prstGeom>
          <a:noFill/>
          <a:ln>
            <a:noFill/>
          </a:ln>
        </p:spPr>
      </p:pic>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922">
                <a:solidFill>
                  <a:srgbClr val="000000"/>
                </a:solidFill>
                <a:latin typeface="Arial"/>
                <a:ea typeface="Arial"/>
                <a:cs typeface="Arial"/>
                <a:sym typeface="Arial"/>
              </a:rPr>
              <a:t>Notifications:</a:t>
            </a:r>
            <a:r>
              <a:rPr b="1" lang="en" sz="1700">
                <a:solidFill>
                  <a:srgbClr val="000000"/>
                </a:solidFill>
                <a:latin typeface="Arial"/>
                <a:ea typeface="Arial"/>
                <a:cs typeface="Arial"/>
                <a:sym typeface="Arial"/>
              </a:rPr>
              <a:t> </a:t>
            </a:r>
            <a:endParaRPr b="1"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idx="1" type="body"/>
          </p:nvPr>
        </p:nvSpPr>
        <p:spPr>
          <a:xfrm>
            <a:off x="3203550" y="3900675"/>
            <a:ext cx="3380400" cy="45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6100"/>
              <a:t>Fig 5 : Notifications on Virtual terminal</a:t>
            </a:r>
            <a:endParaRPr sz="6100"/>
          </a:p>
          <a:p>
            <a:pPr indent="0" lvl="0" marL="0" rtl="0" algn="l">
              <a:spcBef>
                <a:spcPts val="1200"/>
              </a:spcBef>
              <a:spcAft>
                <a:spcPts val="1200"/>
              </a:spcAft>
              <a:buNone/>
            </a:pPr>
            <a:r>
              <a:t/>
            </a:r>
            <a:endParaRPr/>
          </a:p>
        </p:txBody>
      </p:sp>
      <p:pic>
        <p:nvPicPr>
          <p:cNvPr id="230" name="Google Shape;230;p27"/>
          <p:cNvPicPr preferRelativeResize="0"/>
          <p:nvPr/>
        </p:nvPicPr>
        <p:blipFill rotWithShape="1">
          <a:blip r:embed="rId3">
            <a:alphaModFix/>
          </a:blip>
          <a:srcRect b="31621" l="0" r="0" t="40343"/>
          <a:stretch/>
        </p:blipFill>
        <p:spPr>
          <a:xfrm>
            <a:off x="1604450" y="1867575"/>
            <a:ext cx="2707719" cy="1688700"/>
          </a:xfrm>
          <a:prstGeom prst="rect">
            <a:avLst/>
          </a:prstGeom>
          <a:noFill/>
          <a:ln cap="flat" cmpd="sng" w="9525">
            <a:solidFill>
              <a:srgbClr val="000000"/>
            </a:solidFill>
            <a:prstDash val="solid"/>
            <a:round/>
            <a:headEnd len="sm" w="sm" type="none"/>
            <a:tailEnd len="sm" w="sm" type="none"/>
          </a:ln>
        </p:spPr>
      </p:pic>
      <p:pic>
        <p:nvPicPr>
          <p:cNvPr id="231" name="Google Shape;231;p27"/>
          <p:cNvPicPr preferRelativeResize="0"/>
          <p:nvPr/>
        </p:nvPicPr>
        <p:blipFill rotWithShape="1">
          <a:blip r:embed="rId4">
            <a:alphaModFix/>
          </a:blip>
          <a:srcRect b="32437" l="0" r="0" t="40317"/>
          <a:stretch/>
        </p:blipFill>
        <p:spPr>
          <a:xfrm>
            <a:off x="5045275" y="1867575"/>
            <a:ext cx="2787601" cy="1688700"/>
          </a:xfrm>
          <a:prstGeom prst="rect">
            <a:avLst/>
          </a:prstGeom>
          <a:noFill/>
          <a:ln cap="flat" cmpd="sng" w="9525">
            <a:solidFill>
              <a:srgbClr val="000000"/>
            </a:solidFill>
            <a:prstDash val="solid"/>
            <a:round/>
            <a:headEnd len="sm" w="sm" type="none"/>
            <a:tailEnd len="sm" w="sm" type="none"/>
          </a:ln>
        </p:spPr>
      </p:pic>
      <p:sp>
        <p:nvSpPr>
          <p:cNvPr id="232" name="Google Shape;232;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922">
                <a:solidFill>
                  <a:srgbClr val="000000"/>
                </a:solidFill>
                <a:latin typeface="Arial"/>
                <a:ea typeface="Arial"/>
                <a:cs typeface="Arial"/>
                <a:sym typeface="Arial"/>
              </a:rPr>
              <a:t>Notifications: </a:t>
            </a:r>
            <a:endParaRPr b="1" sz="1922">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819150" y="409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images:</a:t>
            </a:r>
            <a:endParaRPr/>
          </a:p>
        </p:txBody>
      </p:sp>
      <p:pic>
        <p:nvPicPr>
          <p:cNvPr id="238" name="Google Shape;238;p28"/>
          <p:cNvPicPr preferRelativeResize="0"/>
          <p:nvPr/>
        </p:nvPicPr>
        <p:blipFill>
          <a:blip r:embed="rId3">
            <a:alphaModFix/>
          </a:blip>
          <a:stretch>
            <a:fillRect/>
          </a:stretch>
        </p:blipFill>
        <p:spPr>
          <a:xfrm>
            <a:off x="1705650" y="1200526"/>
            <a:ext cx="5824100" cy="3065799"/>
          </a:xfrm>
          <a:prstGeom prst="rect">
            <a:avLst/>
          </a:prstGeom>
          <a:noFill/>
          <a:ln cap="flat" cmpd="sng" w="9525">
            <a:solidFill>
              <a:schemeClr val="dk2"/>
            </a:solidFill>
            <a:prstDash val="solid"/>
            <a:round/>
            <a:headEnd len="sm" w="sm" type="none"/>
            <a:tailEnd len="sm" w="sm" type="none"/>
          </a:ln>
        </p:spPr>
      </p:pic>
      <p:sp>
        <p:nvSpPr>
          <p:cNvPr id="239" name="Google Shape;239;p28"/>
          <p:cNvSpPr txBox="1"/>
          <p:nvPr>
            <p:ph idx="1" type="body"/>
          </p:nvPr>
        </p:nvSpPr>
        <p:spPr>
          <a:xfrm>
            <a:off x="3137100" y="4365850"/>
            <a:ext cx="3380400" cy="45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6100"/>
              <a:t>Fig 6 : Home automation software setup</a:t>
            </a:r>
            <a:endParaRPr sz="61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9"/>
          <p:cNvPicPr preferRelativeResize="0"/>
          <p:nvPr/>
        </p:nvPicPr>
        <p:blipFill>
          <a:blip r:embed="rId3">
            <a:alphaModFix/>
          </a:blip>
          <a:stretch>
            <a:fillRect/>
          </a:stretch>
        </p:blipFill>
        <p:spPr>
          <a:xfrm>
            <a:off x="2020200" y="1173450"/>
            <a:ext cx="5279725" cy="2796601"/>
          </a:xfrm>
          <a:prstGeom prst="rect">
            <a:avLst/>
          </a:prstGeom>
          <a:noFill/>
          <a:ln cap="flat" cmpd="sng" w="9525">
            <a:solidFill>
              <a:srgbClr val="000000"/>
            </a:solidFill>
            <a:prstDash val="solid"/>
            <a:round/>
            <a:headEnd len="sm" w="sm" type="none"/>
            <a:tailEnd len="sm" w="sm" type="none"/>
          </a:ln>
        </p:spPr>
      </p:pic>
      <p:sp>
        <p:nvSpPr>
          <p:cNvPr id="245" name="Google Shape;245;p29"/>
          <p:cNvSpPr txBox="1"/>
          <p:nvPr>
            <p:ph idx="1" type="body"/>
          </p:nvPr>
        </p:nvSpPr>
        <p:spPr>
          <a:xfrm>
            <a:off x="2598000" y="4093825"/>
            <a:ext cx="4124100" cy="52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6100"/>
              <a:t>Fig 7 : Project setup with mobile application</a:t>
            </a:r>
            <a:endParaRPr sz="6100"/>
          </a:p>
          <a:p>
            <a:pPr indent="0" lvl="0" marL="0" rtl="0" algn="l">
              <a:spcBef>
                <a:spcPts val="1200"/>
              </a:spcBef>
              <a:spcAft>
                <a:spcPts val="1200"/>
              </a:spcAft>
              <a:buNone/>
            </a:pPr>
            <a:r>
              <a:t/>
            </a:r>
            <a:endParaRPr/>
          </a:p>
        </p:txBody>
      </p:sp>
      <p:sp>
        <p:nvSpPr>
          <p:cNvPr id="246" name="Google Shape;246;p29"/>
          <p:cNvSpPr txBox="1"/>
          <p:nvPr>
            <p:ph type="title"/>
          </p:nvPr>
        </p:nvSpPr>
        <p:spPr>
          <a:xfrm>
            <a:off x="819150" y="409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images: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0"/>
          <p:cNvPicPr preferRelativeResize="0"/>
          <p:nvPr/>
        </p:nvPicPr>
        <p:blipFill>
          <a:blip r:embed="rId3">
            <a:alphaModFix/>
          </a:blip>
          <a:stretch>
            <a:fillRect/>
          </a:stretch>
        </p:blipFill>
        <p:spPr>
          <a:xfrm>
            <a:off x="1590623" y="1075975"/>
            <a:ext cx="1473925" cy="3278826"/>
          </a:xfrm>
          <a:prstGeom prst="rect">
            <a:avLst/>
          </a:prstGeom>
          <a:noFill/>
          <a:ln>
            <a:noFill/>
          </a:ln>
        </p:spPr>
      </p:pic>
      <p:pic>
        <p:nvPicPr>
          <p:cNvPr id="252" name="Google Shape;252;p30"/>
          <p:cNvPicPr preferRelativeResize="0"/>
          <p:nvPr/>
        </p:nvPicPr>
        <p:blipFill>
          <a:blip r:embed="rId4">
            <a:alphaModFix/>
          </a:blip>
          <a:stretch>
            <a:fillRect/>
          </a:stretch>
        </p:blipFill>
        <p:spPr>
          <a:xfrm>
            <a:off x="3664525" y="1076700"/>
            <a:ext cx="1473925" cy="3277387"/>
          </a:xfrm>
          <a:prstGeom prst="rect">
            <a:avLst/>
          </a:prstGeom>
          <a:noFill/>
          <a:ln>
            <a:noFill/>
          </a:ln>
        </p:spPr>
      </p:pic>
      <p:pic>
        <p:nvPicPr>
          <p:cNvPr id="253" name="Google Shape;253;p30"/>
          <p:cNvPicPr preferRelativeResize="0"/>
          <p:nvPr/>
        </p:nvPicPr>
        <p:blipFill>
          <a:blip r:embed="rId5">
            <a:alphaModFix/>
          </a:blip>
          <a:stretch>
            <a:fillRect/>
          </a:stretch>
        </p:blipFill>
        <p:spPr>
          <a:xfrm>
            <a:off x="5632550" y="1123025"/>
            <a:ext cx="2022650" cy="3184700"/>
          </a:xfrm>
          <a:prstGeom prst="rect">
            <a:avLst/>
          </a:prstGeom>
          <a:noFill/>
          <a:ln>
            <a:noFill/>
          </a:ln>
        </p:spPr>
      </p:pic>
      <p:sp>
        <p:nvSpPr>
          <p:cNvPr id="254" name="Google Shape;254;p30"/>
          <p:cNvSpPr txBox="1"/>
          <p:nvPr>
            <p:ph type="title"/>
          </p:nvPr>
        </p:nvSpPr>
        <p:spPr>
          <a:xfrm>
            <a:off x="819150" y="409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images:</a:t>
            </a:r>
            <a:endParaRPr/>
          </a:p>
        </p:txBody>
      </p:sp>
      <p:sp>
        <p:nvSpPr>
          <p:cNvPr id="255" name="Google Shape;255;p30"/>
          <p:cNvSpPr txBox="1"/>
          <p:nvPr>
            <p:ph idx="1" type="body"/>
          </p:nvPr>
        </p:nvSpPr>
        <p:spPr>
          <a:xfrm>
            <a:off x="1707575" y="4354800"/>
            <a:ext cx="6497100" cy="52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6100"/>
              <a:t>Fig 8 : Blynk app Tab-1(Left), Blynk App Tab-2(Middle), Serial Tank(Right)</a:t>
            </a:r>
            <a:endParaRPr sz="61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b="1" lang="en" sz="2300">
                <a:solidFill>
                  <a:srgbClr val="000000"/>
                </a:solidFill>
                <a:latin typeface="Arial"/>
                <a:ea typeface="Arial"/>
                <a:cs typeface="Arial"/>
                <a:sym typeface="Arial"/>
              </a:rPr>
              <a:t>Conclusion</a:t>
            </a:r>
            <a:endParaRPr b="1"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261" name="Google Shape;261;p31"/>
          <p:cNvSpPr txBox="1"/>
          <p:nvPr>
            <p:ph idx="1" type="body"/>
          </p:nvPr>
        </p:nvSpPr>
        <p:spPr>
          <a:xfrm>
            <a:off x="706850" y="1500150"/>
            <a:ext cx="7505700" cy="2448000"/>
          </a:xfrm>
          <a:prstGeom prst="rect">
            <a:avLst/>
          </a:prstGeom>
        </p:spPr>
        <p:txBody>
          <a:bodyPr anchorCtr="0" anchor="t" bIns="91425" lIns="91425" spcFirstLastPara="1" rIns="91425" wrap="square" tIns="91425">
            <a:noAutofit/>
          </a:bodyPr>
          <a:lstStyle/>
          <a:p>
            <a:pPr indent="-317976" lvl="0" marL="457200" rtl="0" algn="just">
              <a:lnSpc>
                <a:spcPct val="95000"/>
              </a:lnSpc>
              <a:spcBef>
                <a:spcPts val="1200"/>
              </a:spcBef>
              <a:spcAft>
                <a:spcPts val="0"/>
              </a:spcAft>
              <a:buClr>
                <a:srgbClr val="000000"/>
              </a:buClr>
              <a:buSzPts val="1408"/>
              <a:buFont typeface="Arial"/>
              <a:buChar char="●"/>
            </a:pPr>
            <a:r>
              <a:rPr lang="en" sz="1407">
                <a:solidFill>
                  <a:srgbClr val="000000"/>
                </a:solidFill>
                <a:latin typeface="Arial"/>
                <a:ea typeface="Arial"/>
                <a:cs typeface="Arial"/>
                <a:sym typeface="Arial"/>
              </a:rPr>
              <a:t>Using BLYNK Iot application and Picsimlab simulator, simulated home automation, where LED, temperature system, Serial tank - resembles Light, Heater, Cooler and Water tank in real time.</a:t>
            </a:r>
            <a:endParaRPr sz="1407">
              <a:solidFill>
                <a:srgbClr val="000000"/>
              </a:solidFill>
              <a:latin typeface="Arial"/>
              <a:ea typeface="Arial"/>
              <a:cs typeface="Arial"/>
              <a:sym typeface="Arial"/>
            </a:endParaRPr>
          </a:p>
          <a:p>
            <a:pPr indent="0" lvl="0" marL="914400" rtl="0" algn="just">
              <a:lnSpc>
                <a:spcPct val="95000"/>
              </a:lnSpc>
              <a:spcBef>
                <a:spcPts val="1200"/>
              </a:spcBef>
              <a:spcAft>
                <a:spcPts val="0"/>
              </a:spcAft>
              <a:buSzPts val="852"/>
              <a:buNone/>
            </a:pPr>
            <a:r>
              <a:t/>
            </a:r>
            <a:endParaRPr sz="1407">
              <a:solidFill>
                <a:srgbClr val="000000"/>
              </a:solidFill>
              <a:latin typeface="Arial"/>
              <a:ea typeface="Arial"/>
              <a:cs typeface="Arial"/>
              <a:sym typeface="Arial"/>
            </a:endParaRPr>
          </a:p>
          <a:p>
            <a:pPr indent="-317976" lvl="0" marL="457200" rtl="0" algn="just">
              <a:lnSpc>
                <a:spcPct val="95000"/>
              </a:lnSpc>
              <a:spcBef>
                <a:spcPts val="1200"/>
              </a:spcBef>
              <a:spcAft>
                <a:spcPts val="0"/>
              </a:spcAft>
              <a:buClr>
                <a:srgbClr val="000000"/>
              </a:buClr>
              <a:buSzPts val="1408"/>
              <a:buFont typeface="Arial"/>
              <a:buChar char="●"/>
            </a:pPr>
            <a:r>
              <a:rPr lang="en" sz="1407">
                <a:solidFill>
                  <a:srgbClr val="000000"/>
                </a:solidFill>
                <a:latin typeface="Arial"/>
                <a:ea typeface="Arial"/>
                <a:cs typeface="Arial"/>
                <a:sym typeface="Arial"/>
              </a:rPr>
              <a:t>CLCD acts like a dash board used for displaying the events, Widgets from Blynk Iot app like button widgets are used to control heater, cooler and inlet valve, outlet valve.</a:t>
            </a:r>
            <a:endParaRPr sz="1407">
              <a:solidFill>
                <a:srgbClr val="000000"/>
              </a:solidFill>
              <a:latin typeface="Arial"/>
              <a:ea typeface="Arial"/>
              <a:cs typeface="Arial"/>
              <a:sym typeface="Arial"/>
            </a:endParaRPr>
          </a:p>
          <a:p>
            <a:pPr indent="0" lvl="0" marL="914400" rtl="0" algn="just">
              <a:lnSpc>
                <a:spcPct val="95000"/>
              </a:lnSpc>
              <a:spcBef>
                <a:spcPts val="1200"/>
              </a:spcBef>
              <a:spcAft>
                <a:spcPts val="0"/>
              </a:spcAft>
              <a:buSzPts val="852"/>
              <a:buNone/>
            </a:pPr>
            <a:r>
              <a:t/>
            </a:r>
            <a:endParaRPr sz="1407">
              <a:solidFill>
                <a:srgbClr val="000000"/>
              </a:solidFill>
              <a:latin typeface="Arial"/>
              <a:ea typeface="Arial"/>
              <a:cs typeface="Arial"/>
              <a:sym typeface="Arial"/>
            </a:endParaRPr>
          </a:p>
          <a:p>
            <a:pPr indent="-317976" lvl="0" marL="457200" rtl="0" algn="just">
              <a:lnSpc>
                <a:spcPct val="95000"/>
              </a:lnSpc>
              <a:spcBef>
                <a:spcPts val="1200"/>
              </a:spcBef>
              <a:spcAft>
                <a:spcPts val="0"/>
              </a:spcAft>
              <a:buClr>
                <a:srgbClr val="000000"/>
              </a:buClr>
              <a:buSzPts val="1408"/>
              <a:buFont typeface="Arial"/>
              <a:buChar char="●"/>
            </a:pPr>
            <a:r>
              <a:rPr lang="en" sz="1407">
                <a:solidFill>
                  <a:srgbClr val="000000"/>
                </a:solidFill>
                <a:latin typeface="Arial"/>
                <a:ea typeface="Arial"/>
                <a:cs typeface="Arial"/>
                <a:sym typeface="Arial"/>
              </a:rPr>
              <a:t>Gauge widgets to display the temperature and volume of the water.</a:t>
            </a:r>
            <a:endParaRPr sz="1407">
              <a:solidFill>
                <a:srgbClr val="000000"/>
              </a:solidFill>
              <a:latin typeface="Arial"/>
              <a:ea typeface="Arial"/>
              <a:cs typeface="Arial"/>
              <a:sym typeface="Arial"/>
            </a:endParaRPr>
          </a:p>
          <a:p>
            <a:pPr indent="0" lvl="0" marL="0" rtl="0" algn="just">
              <a:lnSpc>
                <a:spcPct val="95000"/>
              </a:lnSpc>
              <a:spcBef>
                <a:spcPts val="1200"/>
              </a:spcBef>
              <a:spcAft>
                <a:spcPts val="0"/>
              </a:spcAft>
              <a:buSzPts val="852"/>
              <a:buNone/>
            </a:pPr>
            <a:r>
              <a:rPr lang="en" sz="1330">
                <a:solidFill>
                  <a:srgbClr val="000000"/>
                </a:solidFill>
                <a:highlight>
                  <a:srgbClr val="FFFFFF"/>
                </a:highlight>
                <a:latin typeface="Arial"/>
                <a:ea typeface="Arial"/>
                <a:cs typeface="Arial"/>
                <a:sym typeface="Arial"/>
              </a:rPr>
              <a:t> </a:t>
            </a:r>
            <a:endParaRPr sz="1330">
              <a:solidFill>
                <a:srgbClr val="000000"/>
              </a:solidFill>
              <a:highlight>
                <a:srgbClr val="FFFFFF"/>
              </a:highlight>
              <a:latin typeface="Arial"/>
              <a:ea typeface="Arial"/>
              <a:cs typeface="Arial"/>
              <a:sym typeface="Arial"/>
            </a:endParaRPr>
          </a:p>
          <a:p>
            <a:pPr indent="0" lvl="0" marL="0" rtl="0" algn="just">
              <a:lnSpc>
                <a:spcPct val="95000"/>
              </a:lnSpc>
              <a:spcBef>
                <a:spcPts val="1200"/>
              </a:spcBef>
              <a:spcAft>
                <a:spcPts val="1200"/>
              </a:spcAft>
              <a:buSzPts val="852"/>
              <a:buNone/>
            </a:pPr>
            <a:r>
              <a:t/>
            </a:r>
            <a:endParaRPr sz="14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36" name="Google Shape;136;p14"/>
          <p:cNvSpPr txBox="1"/>
          <p:nvPr>
            <p:ph idx="1" type="body"/>
          </p:nvPr>
        </p:nvSpPr>
        <p:spPr>
          <a:xfrm>
            <a:off x="819150" y="174367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Home Automation using Arduino (picsimlab)and Blynk application. </a:t>
            </a:r>
            <a:endParaRPr sz="1600"/>
          </a:p>
          <a:p>
            <a:pPr indent="-330200" lvl="0" marL="457200" rtl="0" algn="l">
              <a:spcBef>
                <a:spcPts val="0"/>
              </a:spcBef>
              <a:spcAft>
                <a:spcPts val="0"/>
              </a:spcAft>
              <a:buSzPts val="1600"/>
              <a:buChar char="●"/>
            </a:pPr>
            <a:r>
              <a:rPr lang="en" sz="1600"/>
              <a:t>Controlling Garden Lights based on whether it is a Day or Night.</a:t>
            </a:r>
            <a:endParaRPr sz="1600"/>
          </a:p>
          <a:p>
            <a:pPr indent="-330200" lvl="0" marL="457200" rtl="0" algn="l">
              <a:spcBef>
                <a:spcPts val="0"/>
              </a:spcBef>
              <a:spcAft>
                <a:spcPts val="0"/>
              </a:spcAft>
              <a:buSzPts val="1600"/>
              <a:buChar char="●"/>
            </a:pPr>
            <a:r>
              <a:rPr lang="en" sz="1600"/>
              <a:t>Controlling fans and heater </a:t>
            </a:r>
            <a:r>
              <a:rPr lang="en" sz="1600"/>
              <a:t>based on whether it is a Hot or Cold </a:t>
            </a:r>
            <a:r>
              <a:rPr lang="en" sz="1600"/>
              <a:t>and also </a:t>
            </a:r>
            <a:r>
              <a:rPr lang="en" sz="1600"/>
              <a:t>sending </a:t>
            </a:r>
            <a:r>
              <a:rPr lang="en" sz="1600"/>
              <a:t>respective notifications to LCD and application.</a:t>
            </a:r>
            <a:endParaRPr sz="1600"/>
          </a:p>
          <a:p>
            <a:pPr indent="-330200" lvl="0" marL="457200" rtl="0" algn="l">
              <a:spcBef>
                <a:spcPts val="0"/>
              </a:spcBef>
              <a:spcAft>
                <a:spcPts val="0"/>
              </a:spcAft>
              <a:buSzPts val="1600"/>
              <a:buChar char="●"/>
            </a:pPr>
            <a:r>
              <a:rPr lang="en" sz="1600"/>
              <a:t>Controlling water level of the tank based on its capacity </a:t>
            </a:r>
            <a:r>
              <a:rPr lang="en" sz="1600"/>
              <a:t>and also sending respective notifications to LCD and application.</a:t>
            </a:r>
            <a:endParaRPr sz="1600"/>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2"/>
          <p:cNvPicPr preferRelativeResize="0"/>
          <p:nvPr/>
        </p:nvPicPr>
        <p:blipFill>
          <a:blip r:embed="rId3">
            <a:alphaModFix/>
          </a:blip>
          <a:stretch>
            <a:fillRect/>
          </a:stretch>
        </p:blipFill>
        <p:spPr>
          <a:xfrm>
            <a:off x="0" y="76200"/>
            <a:ext cx="9144000" cy="5067300"/>
          </a:xfrm>
          <a:prstGeom prst="rect">
            <a:avLst/>
          </a:prstGeom>
          <a:noFill/>
          <a:ln>
            <a:noFill/>
          </a:ln>
        </p:spPr>
      </p:pic>
      <p:sp>
        <p:nvSpPr>
          <p:cNvPr id="267" name="Google Shape;267;p32"/>
          <p:cNvSpPr/>
          <p:nvPr/>
        </p:nvSpPr>
        <p:spPr>
          <a:xfrm>
            <a:off x="5864750" y="4595025"/>
            <a:ext cx="3062671" cy="3190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00"/>
                </a:solidFill>
                <a:latin typeface="Arial"/>
              </a:rPr>
              <a:t>Demonstration -&gt;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learnt in this Internship:</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en" sz="1800"/>
              <a:t>Week 1:</a:t>
            </a:r>
            <a:endParaRPr sz="1800"/>
          </a:p>
          <a:p>
            <a:pPr indent="-342900" lvl="0" marL="457200" rtl="0" algn="l">
              <a:lnSpc>
                <a:spcPct val="100000"/>
              </a:lnSpc>
              <a:spcBef>
                <a:spcPts val="1200"/>
              </a:spcBef>
              <a:spcAft>
                <a:spcPts val="0"/>
              </a:spcAft>
              <a:buSzPts val="1800"/>
              <a:buChar char="●"/>
            </a:pPr>
            <a:r>
              <a:rPr lang="en" sz="1800"/>
              <a:t>C-programming and  </a:t>
            </a:r>
            <a:r>
              <a:rPr lang="en" sz="1800"/>
              <a:t>its</a:t>
            </a:r>
            <a:r>
              <a:rPr lang="en" sz="1800"/>
              <a:t> </a:t>
            </a:r>
            <a:r>
              <a:rPr lang="en" sz="1800"/>
              <a:t>Data Types</a:t>
            </a:r>
            <a:r>
              <a:rPr lang="en" sz="1800"/>
              <a:t>. </a:t>
            </a:r>
            <a:endParaRPr sz="1800"/>
          </a:p>
          <a:p>
            <a:pPr indent="-342900" lvl="0" marL="457200" rtl="0" algn="l">
              <a:lnSpc>
                <a:spcPct val="100000"/>
              </a:lnSpc>
              <a:spcBef>
                <a:spcPts val="0"/>
              </a:spcBef>
              <a:spcAft>
                <a:spcPts val="0"/>
              </a:spcAft>
              <a:buSzPts val="1800"/>
              <a:buChar char="●"/>
            </a:pPr>
            <a:r>
              <a:rPr lang="en" sz="1800"/>
              <a:t>Conditional statements and Different types of Operators. </a:t>
            </a:r>
            <a:endParaRPr sz="1800"/>
          </a:p>
          <a:p>
            <a:pPr indent="-342900" lvl="0" marL="457200" rtl="0" algn="l">
              <a:lnSpc>
                <a:spcPct val="100000"/>
              </a:lnSpc>
              <a:spcBef>
                <a:spcPts val="0"/>
              </a:spcBef>
              <a:spcAft>
                <a:spcPts val="0"/>
              </a:spcAft>
              <a:buSzPts val="1800"/>
              <a:buChar char="●"/>
            </a:pPr>
            <a:r>
              <a:rPr lang="en" sz="1800"/>
              <a:t>Pointers and Functions</a:t>
            </a:r>
            <a:endParaRPr sz="1800"/>
          </a:p>
          <a:p>
            <a:pPr indent="-342900" lvl="0" marL="457200" rtl="0" algn="l">
              <a:lnSpc>
                <a:spcPct val="100000"/>
              </a:lnSpc>
              <a:spcBef>
                <a:spcPts val="0"/>
              </a:spcBef>
              <a:spcAft>
                <a:spcPts val="0"/>
              </a:spcAft>
              <a:buSzPts val="1800"/>
              <a:buChar char="●"/>
            </a:pPr>
            <a:r>
              <a:rPr lang="en" sz="1800"/>
              <a:t>Strings manipulation and Storage classes.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learnt in this Internship:</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en" sz="1800"/>
              <a:t>Week 2:</a:t>
            </a:r>
            <a:endParaRPr sz="1800"/>
          </a:p>
          <a:p>
            <a:pPr indent="-342900" lvl="0" marL="457200" rtl="0" algn="l">
              <a:lnSpc>
                <a:spcPct val="100000"/>
              </a:lnSpc>
              <a:spcBef>
                <a:spcPts val="1200"/>
              </a:spcBef>
              <a:spcAft>
                <a:spcPts val="0"/>
              </a:spcAft>
              <a:buSzPts val="1800"/>
              <a:buChar char="●"/>
            </a:pPr>
            <a:r>
              <a:rPr lang="en" sz="1800"/>
              <a:t>I</a:t>
            </a:r>
            <a:r>
              <a:rPr lang="en" sz="1800"/>
              <a:t>ntroduction to C++ classes, object creation</a:t>
            </a:r>
            <a:endParaRPr sz="1800"/>
          </a:p>
          <a:p>
            <a:pPr indent="-342900" lvl="0" marL="457200" rtl="0" algn="l">
              <a:lnSpc>
                <a:spcPct val="100000"/>
              </a:lnSpc>
              <a:spcBef>
                <a:spcPts val="0"/>
              </a:spcBef>
              <a:spcAft>
                <a:spcPts val="0"/>
              </a:spcAft>
              <a:buSzPts val="1800"/>
              <a:buChar char="●"/>
            </a:pPr>
            <a:r>
              <a:rPr lang="en" sz="1800"/>
              <a:t>Constructors and Destructors. </a:t>
            </a:r>
            <a:endParaRPr sz="1800"/>
          </a:p>
          <a:p>
            <a:pPr indent="-342900" lvl="0" marL="457200" rtl="0" algn="l">
              <a:lnSpc>
                <a:spcPct val="100000"/>
              </a:lnSpc>
              <a:spcBef>
                <a:spcPts val="0"/>
              </a:spcBef>
              <a:spcAft>
                <a:spcPts val="0"/>
              </a:spcAft>
              <a:buSzPts val="1800"/>
              <a:buChar char="●"/>
            </a:pPr>
            <a:r>
              <a:rPr lang="en" sz="1800"/>
              <a:t>Introduction to IoT and its applications.</a:t>
            </a:r>
            <a:endParaRPr sz="1800"/>
          </a:p>
          <a:p>
            <a:pPr indent="-342900" lvl="0" marL="457200" rtl="0" algn="l">
              <a:lnSpc>
                <a:spcPct val="100000"/>
              </a:lnSpc>
              <a:spcBef>
                <a:spcPts val="0"/>
              </a:spcBef>
              <a:spcAft>
                <a:spcPts val="0"/>
              </a:spcAft>
              <a:buSzPts val="1800"/>
              <a:buChar char="●"/>
            </a:pPr>
            <a:r>
              <a:rPr lang="en" sz="1800"/>
              <a:t>Installation of Arduino IDE, Null modem emulator, Picsimlab and all the required libraries. </a:t>
            </a:r>
            <a:endParaRPr sz="1800"/>
          </a:p>
          <a:p>
            <a:pPr indent="0" lvl="0" marL="457200" rtl="0" algn="l">
              <a:lnSpc>
                <a:spcPct val="100000"/>
              </a:lnSpc>
              <a:spcBef>
                <a:spcPts val="1200"/>
              </a:spcBef>
              <a:spcAft>
                <a:spcPts val="1200"/>
              </a:spcAft>
              <a:buNone/>
            </a:pPr>
            <a:r>
              <a:rPr lang="en" sz="1800"/>
              <a:t>Week 3 and week 4, we started building our Home automation Project.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54" name="Google Shape;154;p17"/>
          <p:cNvSpPr txBox="1"/>
          <p:nvPr>
            <p:ph idx="1" type="body"/>
          </p:nvPr>
        </p:nvSpPr>
        <p:spPr>
          <a:xfrm>
            <a:off x="886525" y="1549900"/>
            <a:ext cx="7505700" cy="28860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89">
                <a:solidFill>
                  <a:srgbClr val="000000"/>
                </a:solidFill>
                <a:latin typeface="Arial"/>
                <a:ea typeface="Arial"/>
                <a:cs typeface="Arial"/>
                <a:sym typeface="Arial"/>
              </a:rPr>
              <a:t>1.1 Purpose</a:t>
            </a:r>
            <a:endParaRPr b="1" sz="1789">
              <a:solidFill>
                <a:srgbClr val="000000"/>
              </a:solidFill>
              <a:latin typeface="Arial"/>
              <a:ea typeface="Arial"/>
              <a:cs typeface="Arial"/>
              <a:sym typeface="Arial"/>
            </a:endParaRPr>
          </a:p>
          <a:p>
            <a:pPr indent="0" lvl="0" marL="0" rtl="0" algn="just">
              <a:spcBef>
                <a:spcPts val="1200"/>
              </a:spcBef>
              <a:spcAft>
                <a:spcPts val="0"/>
              </a:spcAft>
              <a:buNone/>
            </a:pPr>
            <a:r>
              <a:rPr lang="en" sz="1260">
                <a:solidFill>
                  <a:srgbClr val="000000"/>
                </a:solidFill>
                <a:latin typeface="Arial"/>
                <a:ea typeface="Arial"/>
                <a:cs typeface="Arial"/>
                <a:sym typeface="Arial"/>
              </a:rPr>
              <a:t>The purpose of this project is to bring up an IoT based Home Automation Solution for controlling </a:t>
            </a:r>
            <a:r>
              <a:rPr lang="en" sz="1260">
                <a:solidFill>
                  <a:srgbClr val="000000"/>
                </a:solidFill>
                <a:latin typeface="Arial"/>
                <a:ea typeface="Arial"/>
                <a:cs typeface="Arial"/>
                <a:sym typeface="Arial"/>
              </a:rPr>
              <a:t>appliances remotely, to make life more convenient for the users.</a:t>
            </a:r>
            <a:endParaRPr sz="1460">
              <a:solidFill>
                <a:srgbClr val="000000"/>
              </a:solidFill>
              <a:latin typeface="Arial"/>
              <a:ea typeface="Arial"/>
              <a:cs typeface="Arial"/>
              <a:sym typeface="Arial"/>
            </a:endParaRPr>
          </a:p>
          <a:p>
            <a:pPr indent="0" lvl="0" marL="0" rtl="0" algn="just">
              <a:spcBef>
                <a:spcPts val="1800"/>
              </a:spcBef>
              <a:spcAft>
                <a:spcPts val="0"/>
              </a:spcAft>
              <a:buNone/>
            </a:pPr>
            <a:r>
              <a:rPr b="1" lang="en" sz="1789">
                <a:solidFill>
                  <a:srgbClr val="000000"/>
                </a:solidFill>
                <a:latin typeface="Arial"/>
                <a:ea typeface="Arial"/>
                <a:cs typeface="Arial"/>
                <a:sym typeface="Arial"/>
              </a:rPr>
              <a:t> 1.2 Scope</a:t>
            </a:r>
            <a:endParaRPr b="1" sz="1789">
              <a:solidFill>
                <a:srgbClr val="000000"/>
              </a:solidFill>
              <a:latin typeface="Arial"/>
              <a:ea typeface="Arial"/>
              <a:cs typeface="Arial"/>
              <a:sym typeface="Arial"/>
            </a:endParaRPr>
          </a:p>
          <a:p>
            <a:pPr indent="0" lvl="0" marL="0" rtl="0" algn="just">
              <a:spcBef>
                <a:spcPts val="1200"/>
              </a:spcBef>
              <a:spcAft>
                <a:spcPts val="0"/>
              </a:spcAft>
              <a:buNone/>
            </a:pPr>
            <a:r>
              <a:rPr lang="en" sz="1260">
                <a:solidFill>
                  <a:srgbClr val="000000"/>
                </a:solidFill>
                <a:latin typeface="Arial"/>
                <a:ea typeface="Arial"/>
                <a:cs typeface="Arial"/>
                <a:sym typeface="Arial"/>
              </a:rPr>
              <a:t>  The Home automation is simulated using picsimlab simulator, and used Blynk iot mobile applications to control the home appliances. In this project we should be able to control the lights, temperature of the home, inflow and outflow of water in the water tank using Blynk mobile app.</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2400"/>
              </a:spcBef>
              <a:spcAft>
                <a:spcPts val="0"/>
              </a:spcAft>
              <a:buNone/>
            </a:pPr>
            <a:r>
              <a:rPr b="1" lang="en" sz="2300">
                <a:solidFill>
                  <a:srgbClr val="000000"/>
                </a:solidFill>
                <a:latin typeface="Arial"/>
                <a:ea typeface="Arial"/>
                <a:cs typeface="Arial"/>
                <a:sym typeface="Arial"/>
              </a:rPr>
              <a:t> 2 Assumptions and Dependencies</a:t>
            </a:r>
            <a:endParaRPr b="1"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160" name="Google Shape;160;p18"/>
          <p:cNvSpPr txBox="1"/>
          <p:nvPr>
            <p:ph idx="1" type="body"/>
          </p:nvPr>
        </p:nvSpPr>
        <p:spPr>
          <a:xfrm>
            <a:off x="819150" y="1402575"/>
            <a:ext cx="7505700" cy="2448000"/>
          </a:xfrm>
          <a:prstGeom prst="rect">
            <a:avLst/>
          </a:prstGeom>
        </p:spPr>
        <p:txBody>
          <a:bodyPr anchorCtr="0" anchor="t" bIns="91425" lIns="91425" spcFirstLastPara="1" rIns="91425" wrap="square" tIns="91425">
            <a:normAutofit/>
          </a:bodyPr>
          <a:lstStyle/>
          <a:p>
            <a:pPr indent="0" lvl="0" marL="0" rtl="0" algn="just">
              <a:lnSpc>
                <a:spcPct val="100000"/>
              </a:lnSpc>
              <a:spcBef>
                <a:spcPts val="1800"/>
              </a:spcBef>
              <a:spcAft>
                <a:spcPts val="0"/>
              </a:spcAft>
              <a:buSzPts val="440"/>
              <a:buNone/>
            </a:pPr>
            <a:r>
              <a:rPr b="1" lang="en" sz="1679">
                <a:solidFill>
                  <a:srgbClr val="000000"/>
                </a:solidFill>
                <a:latin typeface="Arial"/>
                <a:ea typeface="Arial"/>
                <a:cs typeface="Arial"/>
                <a:sym typeface="Arial"/>
              </a:rPr>
              <a:t>2.1 Assumptions</a:t>
            </a:r>
            <a:endParaRPr i="1" sz="1480">
              <a:solidFill>
                <a:srgbClr val="000000"/>
              </a:solidFill>
              <a:latin typeface="Arial"/>
              <a:ea typeface="Arial"/>
              <a:cs typeface="Arial"/>
              <a:sym typeface="Arial"/>
            </a:endParaRPr>
          </a:p>
          <a:p>
            <a:pPr indent="0" lvl="0" marL="0" rtl="0" algn="just">
              <a:lnSpc>
                <a:spcPct val="100000"/>
              </a:lnSpc>
              <a:spcBef>
                <a:spcPts val="1200"/>
              </a:spcBef>
              <a:spcAft>
                <a:spcPts val="0"/>
              </a:spcAft>
              <a:buSzPts val="440"/>
              <a:buNone/>
            </a:pPr>
            <a:r>
              <a:rPr lang="en" sz="1480">
                <a:solidFill>
                  <a:srgbClr val="000000"/>
                </a:solidFill>
                <a:latin typeface="Arial"/>
                <a:ea typeface="Arial"/>
                <a:cs typeface="Arial"/>
                <a:sym typeface="Arial"/>
              </a:rPr>
              <a:t>All the peripherals are simulated and no real time objects are interfaced .</a:t>
            </a:r>
            <a:endParaRPr sz="1480">
              <a:solidFill>
                <a:srgbClr val="000000"/>
              </a:solidFill>
              <a:latin typeface="Arial"/>
              <a:ea typeface="Arial"/>
              <a:cs typeface="Arial"/>
              <a:sym typeface="Arial"/>
            </a:endParaRPr>
          </a:p>
          <a:p>
            <a:pPr indent="0" lvl="0" marL="0" rtl="0" algn="just">
              <a:lnSpc>
                <a:spcPct val="100000"/>
              </a:lnSpc>
              <a:spcBef>
                <a:spcPts val="1800"/>
              </a:spcBef>
              <a:spcAft>
                <a:spcPts val="0"/>
              </a:spcAft>
              <a:buSzPts val="440"/>
              <a:buNone/>
            </a:pPr>
            <a:r>
              <a:rPr b="1" lang="en" sz="1679">
                <a:solidFill>
                  <a:srgbClr val="000000"/>
                </a:solidFill>
                <a:latin typeface="Arial"/>
                <a:ea typeface="Arial"/>
                <a:cs typeface="Arial"/>
                <a:sym typeface="Arial"/>
              </a:rPr>
              <a:t>2.2 Dependencies</a:t>
            </a:r>
            <a:endParaRPr i="1" sz="1480">
              <a:solidFill>
                <a:srgbClr val="000000"/>
              </a:solidFill>
              <a:latin typeface="Arial"/>
              <a:ea typeface="Arial"/>
              <a:cs typeface="Arial"/>
              <a:sym typeface="Arial"/>
            </a:endParaRPr>
          </a:p>
          <a:p>
            <a:pPr indent="0" lvl="0" marL="0" rtl="0" algn="just">
              <a:lnSpc>
                <a:spcPct val="100000"/>
              </a:lnSpc>
              <a:spcBef>
                <a:spcPts val="1200"/>
              </a:spcBef>
              <a:spcAft>
                <a:spcPts val="1200"/>
              </a:spcAft>
              <a:buSzPts val="440"/>
              <a:buNone/>
            </a:pPr>
            <a:r>
              <a:rPr lang="en" sz="1480">
                <a:solidFill>
                  <a:srgbClr val="000000"/>
                </a:solidFill>
                <a:latin typeface="Arial"/>
                <a:ea typeface="Arial"/>
                <a:cs typeface="Arial"/>
                <a:sym typeface="Arial"/>
              </a:rPr>
              <a:t>Based on Blynk Mobile app we are </a:t>
            </a:r>
            <a:r>
              <a:rPr lang="en" sz="1480">
                <a:solidFill>
                  <a:srgbClr val="000000"/>
                </a:solidFill>
                <a:latin typeface="Arial"/>
                <a:ea typeface="Arial"/>
                <a:cs typeface="Arial"/>
                <a:sym typeface="Arial"/>
              </a:rPr>
              <a:t>controlling</a:t>
            </a:r>
            <a:r>
              <a:rPr lang="en" sz="1480">
                <a:solidFill>
                  <a:srgbClr val="000000"/>
                </a:solidFill>
                <a:latin typeface="Arial"/>
                <a:ea typeface="Arial"/>
                <a:cs typeface="Arial"/>
                <a:sym typeface="Arial"/>
              </a:rPr>
              <a:t> devices.</a:t>
            </a:r>
            <a:endParaRPr b="1" sz="1679">
              <a:solidFill>
                <a:srgbClr val="000000"/>
              </a:solidFill>
              <a:latin typeface="Arial"/>
              <a:ea typeface="Arial"/>
              <a:cs typeface="Arial"/>
              <a:sym typeface="Arial"/>
            </a:endParaRPr>
          </a:p>
        </p:txBody>
      </p:sp>
      <p:pic>
        <p:nvPicPr>
          <p:cNvPr id="161" name="Google Shape;161;p18"/>
          <p:cNvPicPr preferRelativeResize="0"/>
          <p:nvPr/>
        </p:nvPicPr>
        <p:blipFill>
          <a:blip r:embed="rId3">
            <a:alphaModFix/>
          </a:blip>
          <a:stretch>
            <a:fillRect/>
          </a:stretch>
        </p:blipFill>
        <p:spPr>
          <a:xfrm>
            <a:off x="3041697" y="3455122"/>
            <a:ext cx="2725150" cy="104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3.1 Functional Requirements</a:t>
            </a:r>
            <a:endParaRPr/>
          </a:p>
        </p:txBody>
      </p:sp>
      <p:pic>
        <p:nvPicPr>
          <p:cNvPr id="167" name="Google Shape;167;p19"/>
          <p:cNvPicPr preferRelativeResize="0"/>
          <p:nvPr/>
        </p:nvPicPr>
        <p:blipFill>
          <a:blip r:embed="rId3">
            <a:alphaModFix/>
          </a:blip>
          <a:stretch>
            <a:fillRect/>
          </a:stretch>
        </p:blipFill>
        <p:spPr>
          <a:xfrm>
            <a:off x="1502411" y="1607775"/>
            <a:ext cx="6139176" cy="2701975"/>
          </a:xfrm>
          <a:prstGeom prst="rect">
            <a:avLst/>
          </a:prstGeom>
          <a:noFill/>
          <a:ln cap="flat" cmpd="sng" w="9525">
            <a:solidFill>
              <a:srgbClr val="000000"/>
            </a:solidFill>
            <a:prstDash val="solid"/>
            <a:round/>
            <a:headEnd len="sm" w="sm" type="none"/>
            <a:tailEnd len="sm" w="sm" type="none"/>
          </a:ln>
        </p:spPr>
      </p:pic>
      <p:sp>
        <p:nvSpPr>
          <p:cNvPr id="168" name="Google Shape;168;p19"/>
          <p:cNvSpPr txBox="1"/>
          <p:nvPr/>
        </p:nvSpPr>
        <p:spPr>
          <a:xfrm>
            <a:off x="1971475" y="4372625"/>
            <a:ext cx="53562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200"/>
              <a:t>Fig 1: Schematic diagram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800"/>
              </a:spcBef>
              <a:spcAft>
                <a:spcPts val="0"/>
              </a:spcAft>
              <a:buNone/>
            </a:pPr>
            <a:r>
              <a:rPr b="1" lang="en" sz="1700">
                <a:solidFill>
                  <a:srgbClr val="000000"/>
                </a:solidFill>
                <a:latin typeface="Arial"/>
                <a:ea typeface="Arial"/>
                <a:cs typeface="Arial"/>
                <a:sym typeface="Arial"/>
              </a:rPr>
              <a:t> 3.1.1 Garden lights control</a:t>
            </a:r>
            <a:endParaRPr b="1"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74" name="Google Shape;174;p20"/>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Description :</a:t>
            </a:r>
            <a:endParaRPr sz="1200">
              <a:solidFill>
                <a:srgbClr val="000000"/>
              </a:solidFill>
              <a:latin typeface="Arial"/>
              <a:ea typeface="Arial"/>
              <a:cs typeface="Arial"/>
              <a:sym typeface="Arial"/>
            </a:endParaRPr>
          </a:p>
          <a:p>
            <a:pPr indent="457200" lvl="0" marL="0" rtl="0" algn="l">
              <a:spcBef>
                <a:spcPts val="1200"/>
              </a:spcBef>
              <a:spcAft>
                <a:spcPts val="0"/>
              </a:spcAft>
              <a:buNone/>
            </a:pPr>
            <a:r>
              <a:rPr lang="en" sz="1200">
                <a:solidFill>
                  <a:srgbClr val="000000"/>
                </a:solidFill>
                <a:latin typeface="Arial"/>
                <a:ea typeface="Arial"/>
                <a:cs typeface="Arial"/>
                <a:sym typeface="Arial"/>
              </a:rPr>
              <a:t>Read the LDR sensor value, based on the reading from LDR, vary the brightness of the LED, which resembles controlling garden lights based on the availability of sunlight.</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75" name="Google Shape;175;p20"/>
          <p:cNvPicPr preferRelativeResize="0"/>
          <p:nvPr/>
        </p:nvPicPr>
        <p:blipFill>
          <a:blip r:embed="rId3">
            <a:alphaModFix/>
          </a:blip>
          <a:stretch>
            <a:fillRect/>
          </a:stretch>
        </p:blipFill>
        <p:spPr>
          <a:xfrm>
            <a:off x="1453479" y="2256029"/>
            <a:ext cx="6078651" cy="22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50870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800"/>
              </a:spcBef>
              <a:spcAft>
                <a:spcPts val="0"/>
              </a:spcAft>
              <a:buNone/>
            </a:pPr>
            <a:r>
              <a:rPr b="1" lang="en" sz="1700">
                <a:solidFill>
                  <a:srgbClr val="000000"/>
                </a:solidFill>
                <a:latin typeface="Arial"/>
                <a:ea typeface="Arial"/>
                <a:cs typeface="Arial"/>
                <a:sym typeface="Arial"/>
              </a:rPr>
              <a:t>3.1.2 Temperature Control System</a:t>
            </a:r>
            <a:endParaRPr b="1"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81" name="Google Shape;181;p21"/>
          <p:cNvSpPr txBox="1"/>
          <p:nvPr>
            <p:ph idx="1" type="body"/>
          </p:nvPr>
        </p:nvSpPr>
        <p:spPr>
          <a:xfrm>
            <a:off x="819150" y="8452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Description :</a:t>
            </a:r>
            <a:endParaRPr sz="1200">
              <a:solidFill>
                <a:srgbClr val="000000"/>
              </a:solidFill>
              <a:latin typeface="Arial"/>
              <a:ea typeface="Arial"/>
              <a:cs typeface="Arial"/>
              <a:sym typeface="Arial"/>
            </a:endParaRPr>
          </a:p>
          <a:p>
            <a:pPr indent="457200" lvl="0" marL="0" rtl="0" algn="just">
              <a:spcBef>
                <a:spcPts val="1200"/>
              </a:spcBef>
              <a:spcAft>
                <a:spcPts val="1200"/>
              </a:spcAft>
              <a:buNone/>
            </a:pPr>
            <a:r>
              <a:rPr lang="en" sz="1200">
                <a:solidFill>
                  <a:srgbClr val="000000"/>
                </a:solidFill>
                <a:highlight>
                  <a:srgbClr val="FFFFFF"/>
                </a:highlight>
                <a:latin typeface="Arial"/>
                <a:ea typeface="Arial"/>
                <a:cs typeface="Arial"/>
                <a:sym typeface="Arial"/>
              </a:rPr>
              <a:t>The temperature control system consists of a heating resistor, an LM35 temperature sensor, and a cooler. Which resembles the temperature control system at home. Read the temperature from the temperature sensor LM35 and display it on the CLCD. Control the temperature of the system by turning ON/OFF the heater and cooler through the Blynk IOT mobile app .</a:t>
            </a:r>
            <a:endParaRPr sz="1200">
              <a:solidFill>
                <a:srgbClr val="000000"/>
              </a:solidFill>
              <a:highlight>
                <a:srgbClr val="FFFFFF"/>
              </a:highlight>
              <a:latin typeface="Arial"/>
              <a:ea typeface="Arial"/>
              <a:cs typeface="Arial"/>
              <a:sym typeface="Arial"/>
            </a:endParaRPr>
          </a:p>
        </p:txBody>
      </p:sp>
      <p:pic>
        <p:nvPicPr>
          <p:cNvPr id="182" name="Google Shape;182;p21"/>
          <p:cNvPicPr preferRelativeResize="0"/>
          <p:nvPr/>
        </p:nvPicPr>
        <p:blipFill>
          <a:blip r:embed="rId3">
            <a:alphaModFix/>
          </a:blip>
          <a:stretch>
            <a:fillRect/>
          </a:stretch>
        </p:blipFill>
        <p:spPr>
          <a:xfrm>
            <a:off x="2023413" y="2302223"/>
            <a:ext cx="4994525" cy="228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