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0F66-9565-81F6-A4C3-915E90D8B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24499F-64DD-5B8D-43C4-DFD48FB2C1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B02971-329C-D639-DD28-C009465AF379}"/>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5" name="Footer Placeholder 4">
            <a:extLst>
              <a:ext uri="{FF2B5EF4-FFF2-40B4-BE49-F238E27FC236}">
                <a16:creationId xmlns:a16="http://schemas.microsoft.com/office/drawing/2014/main" id="{D74EC5C4-CFE8-8C24-F467-64913FD82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E90EE-AF65-6C85-F271-8E5CE43CBF16}"/>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420408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0A7-1544-7BF1-2FD7-52ECACD950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9EE5C1-5342-91AA-A95D-5B7B20677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02A6B-00F9-199C-1AA9-3009B7A2BD1D}"/>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5" name="Footer Placeholder 4">
            <a:extLst>
              <a:ext uri="{FF2B5EF4-FFF2-40B4-BE49-F238E27FC236}">
                <a16:creationId xmlns:a16="http://schemas.microsoft.com/office/drawing/2014/main" id="{D28338E0-F197-4AC9-C96D-8B56D4338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B38AE-FBA9-ED03-9100-E669C179CCF1}"/>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187519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188D3-C9FD-793F-3E91-AF3584EFC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B8C760-AA1D-852E-074D-8131C9F7C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B58DD-313E-080D-AC7A-A77A173F828D}"/>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5" name="Footer Placeholder 4">
            <a:extLst>
              <a:ext uri="{FF2B5EF4-FFF2-40B4-BE49-F238E27FC236}">
                <a16:creationId xmlns:a16="http://schemas.microsoft.com/office/drawing/2014/main" id="{8B49D87F-FADC-A69E-DD38-9BA87DBEB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6DE11-0915-32D1-D566-7EF2D66DADCE}"/>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270651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F32A-C08F-C367-76E3-E6D7C9486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4AEE6A-2A62-B592-6991-C92683C11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80558-C099-CDFC-A7D3-4AF1D18934A0}"/>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5" name="Footer Placeholder 4">
            <a:extLst>
              <a:ext uri="{FF2B5EF4-FFF2-40B4-BE49-F238E27FC236}">
                <a16:creationId xmlns:a16="http://schemas.microsoft.com/office/drawing/2014/main" id="{D28A7ACB-B1C9-459A-E0EA-E613A11655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43AD6-7A1C-AB1D-6013-51B82AEFA467}"/>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339502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9A34-10BE-A1AD-DCE7-398F1DE79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30C41D-8B8A-F19C-4380-AE4A9B7CC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24BC7-426F-2F8B-82FC-8C99A465C05B}"/>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5" name="Footer Placeholder 4">
            <a:extLst>
              <a:ext uri="{FF2B5EF4-FFF2-40B4-BE49-F238E27FC236}">
                <a16:creationId xmlns:a16="http://schemas.microsoft.com/office/drawing/2014/main" id="{0AB22F5C-BAFB-A613-4C34-775B59C1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F3946-685A-A663-ED3C-37F48AA64EF1}"/>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337837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15DA-8857-20DD-4117-8D6C37461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CC69A-27A0-5131-4EBC-75520D8265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0E6510-A5BD-DD41-0DF9-CBE811C3C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6D2139-7D02-7B5F-01CB-5AB2FA90F0E2}"/>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6" name="Footer Placeholder 5">
            <a:extLst>
              <a:ext uri="{FF2B5EF4-FFF2-40B4-BE49-F238E27FC236}">
                <a16:creationId xmlns:a16="http://schemas.microsoft.com/office/drawing/2014/main" id="{D5267FFA-342A-D2F9-EC69-4437335B4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F9A65-076F-861A-2E11-DD403AC0F28E}"/>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49587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0977-F9F2-1B87-8969-8C02E8B548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1524ED-0865-EABD-6473-44769F56B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938555-887D-A23B-4FEB-EDA94176AB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EA4D30-9D3E-DC5A-B864-A431F9B1C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ECDA52-B2E8-3465-A583-8EB9DBF40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EE5B06-4F3F-133C-952C-6AF4C1CDD33D}"/>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8" name="Footer Placeholder 7">
            <a:extLst>
              <a:ext uri="{FF2B5EF4-FFF2-40B4-BE49-F238E27FC236}">
                <a16:creationId xmlns:a16="http://schemas.microsoft.com/office/drawing/2014/main" id="{CCB4A2D6-C09B-DCB0-3811-6D71B97D97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54A044-FD28-E25E-C0C2-AEBE5B8EEA29}"/>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90565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CF5E-5EEC-559E-3041-6586091BD0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1CD45A-A439-D9E6-57C8-80C75E3E949E}"/>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4" name="Footer Placeholder 3">
            <a:extLst>
              <a:ext uri="{FF2B5EF4-FFF2-40B4-BE49-F238E27FC236}">
                <a16:creationId xmlns:a16="http://schemas.microsoft.com/office/drawing/2014/main" id="{E51B4050-E95D-4189-EC6D-EAE7BF6230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E142AC-5447-519E-02D6-1FA3747737EB}"/>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122808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D5D4C-2A75-CB94-402C-838BAB0547AE}"/>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3" name="Footer Placeholder 2">
            <a:extLst>
              <a:ext uri="{FF2B5EF4-FFF2-40B4-BE49-F238E27FC236}">
                <a16:creationId xmlns:a16="http://schemas.microsoft.com/office/drawing/2014/main" id="{4B474FD0-CE67-A20F-41E6-C062D7685F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946D38-D235-0E4D-2C6A-901281507ED3}"/>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163654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1C84-663E-BA7B-6BF9-8424A260E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26A5B8-7EC1-87A5-315C-2DE26D517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D0FD93-37AD-6586-239D-A2AD8309D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D337B-FB0B-A87A-3E62-19533759E381}"/>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6" name="Footer Placeholder 5">
            <a:extLst>
              <a:ext uri="{FF2B5EF4-FFF2-40B4-BE49-F238E27FC236}">
                <a16:creationId xmlns:a16="http://schemas.microsoft.com/office/drawing/2014/main" id="{B6BC1B28-8925-4CA9-3715-DE6885CC7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1837F3-F76A-01CB-DC77-724A6578981F}"/>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173024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FAD7-4E2A-7074-4AF0-522087015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21EE8F-86DE-253F-08CE-F8D29F67B4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35F231-D0A3-FE42-7EAA-51FBFF347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C154F-203B-9530-F5A0-04FF21137A61}"/>
              </a:ext>
            </a:extLst>
          </p:cNvPr>
          <p:cNvSpPr>
            <a:spLocks noGrp="1"/>
          </p:cNvSpPr>
          <p:nvPr>
            <p:ph type="dt" sz="half" idx="10"/>
          </p:nvPr>
        </p:nvSpPr>
        <p:spPr/>
        <p:txBody>
          <a:bodyPr/>
          <a:lstStyle/>
          <a:p>
            <a:fld id="{FAFA6185-DCD3-4532-AD94-D2E92681779E}" type="datetimeFigureOut">
              <a:rPr lang="en-IN" smtClean="0"/>
              <a:t>03-03-2025</a:t>
            </a:fld>
            <a:endParaRPr lang="en-IN"/>
          </a:p>
        </p:txBody>
      </p:sp>
      <p:sp>
        <p:nvSpPr>
          <p:cNvPr id="6" name="Footer Placeholder 5">
            <a:extLst>
              <a:ext uri="{FF2B5EF4-FFF2-40B4-BE49-F238E27FC236}">
                <a16:creationId xmlns:a16="http://schemas.microsoft.com/office/drawing/2014/main" id="{0F8D0E4A-4E2F-E952-5F14-F5D4C91A6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02065-D885-A727-5367-4AAA26B1BC0B}"/>
              </a:ext>
            </a:extLst>
          </p:cNvPr>
          <p:cNvSpPr>
            <a:spLocks noGrp="1"/>
          </p:cNvSpPr>
          <p:nvPr>
            <p:ph type="sldNum" sz="quarter" idx="12"/>
          </p:nvPr>
        </p:nvSpPr>
        <p:spPr/>
        <p:txBody>
          <a:bodyPr/>
          <a:lstStyle/>
          <a:p>
            <a:fld id="{B61CCFE4-80DA-41C6-AAC5-978D41A9850D}" type="slidenum">
              <a:rPr lang="en-IN" smtClean="0"/>
              <a:t>‹#›</a:t>
            </a:fld>
            <a:endParaRPr lang="en-IN"/>
          </a:p>
        </p:txBody>
      </p:sp>
    </p:spTree>
    <p:extLst>
      <p:ext uri="{BB962C8B-B14F-4D97-AF65-F5344CB8AC3E}">
        <p14:creationId xmlns:p14="http://schemas.microsoft.com/office/powerpoint/2010/main" val="12614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12D7A-1CD7-4093-50FE-DD9E69C03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206704-0D86-6E6C-F9D0-C8EDB8D9B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96FC9-C638-72EE-D7AA-286A687B9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A6185-DCD3-4532-AD94-D2E92681779E}" type="datetimeFigureOut">
              <a:rPr lang="en-IN" smtClean="0"/>
              <a:t>03-03-2025</a:t>
            </a:fld>
            <a:endParaRPr lang="en-IN"/>
          </a:p>
        </p:txBody>
      </p:sp>
      <p:sp>
        <p:nvSpPr>
          <p:cNvPr id="5" name="Footer Placeholder 4">
            <a:extLst>
              <a:ext uri="{FF2B5EF4-FFF2-40B4-BE49-F238E27FC236}">
                <a16:creationId xmlns:a16="http://schemas.microsoft.com/office/drawing/2014/main" id="{EE78460D-C0DA-474A-F1CF-20FE3543B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664479-C794-4C78-CF8B-A6570F7A4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CCFE4-80DA-41C6-AAC5-978D41A9850D}" type="slidenum">
              <a:rPr lang="en-IN" smtClean="0"/>
              <a:t>‹#›</a:t>
            </a:fld>
            <a:endParaRPr lang="en-IN"/>
          </a:p>
        </p:txBody>
      </p:sp>
    </p:spTree>
    <p:extLst>
      <p:ext uri="{BB962C8B-B14F-4D97-AF65-F5344CB8AC3E}">
        <p14:creationId xmlns:p14="http://schemas.microsoft.com/office/powerpoint/2010/main" val="216689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couchdb.apache.org/" TargetMode="External"/><Relationship Id="rId3" Type="http://schemas.openxmlformats.org/officeDocument/2006/relationships/hyperlink" Target="https://www.geeksforgeeks.org/web-development" TargetMode="External"/><Relationship Id="rId7" Type="http://schemas.openxmlformats.org/officeDocument/2006/relationships/hyperlink" Target="https://developer.mozilla.org/en-US/docs/Glossary/Node.js" TargetMode="External"/><Relationship Id="rId12" Type="http://schemas.openxmlformats.org/officeDocument/2006/relationships/hyperlink" Target="https://developer.mozilla.org/en-US/docs/Glossary/Dynamic_typing" TargetMode="External"/><Relationship Id="rId2" Type="http://schemas.openxmlformats.org/officeDocument/2006/relationships/hyperlink" Target="https://www.geeksforgeeks.org/tailwind-css" TargetMode="External"/><Relationship Id="rId1" Type="http://schemas.openxmlformats.org/officeDocument/2006/relationships/slideLayout" Target="../slideLayouts/slideLayout2.xml"/><Relationship Id="rId6" Type="http://schemas.openxmlformats.org/officeDocument/2006/relationships/hyperlink" Target="https://en.wikipedia.org/wiki/JavaScript#Other_usage" TargetMode="External"/><Relationship Id="rId11" Type="http://schemas.openxmlformats.org/officeDocument/2006/relationships/hyperlink" Target="https://developer.mozilla.org/en-US/docs/Glossary/Thread" TargetMode="External"/><Relationship Id="rId5" Type="http://schemas.openxmlformats.org/officeDocument/2006/relationships/hyperlink" Target="https://developer.mozilla.org/en-US/docs/Glossary/First-class_Function" TargetMode="External"/><Relationship Id="rId10" Type="http://schemas.openxmlformats.org/officeDocument/2006/relationships/hyperlink" Target="https://developer.mozilla.org/en-US/docs/Glossary/Prototype-based_programming" TargetMode="External"/><Relationship Id="rId4" Type="http://schemas.openxmlformats.org/officeDocument/2006/relationships/hyperlink" Target="https://en.wikipedia.org/wiki/Just-in-time_compilation" TargetMode="External"/><Relationship Id="rId9" Type="http://schemas.openxmlformats.org/officeDocument/2006/relationships/hyperlink" Target="https://opensource.adobe.com/dc-acrobat-sdk-docs/acrobatsd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2F83-FA1D-FEF2-F62F-68D479F3BA1E}"/>
              </a:ext>
            </a:extLst>
          </p:cNvPr>
          <p:cNvSpPr>
            <a:spLocks noGrp="1"/>
          </p:cNvSpPr>
          <p:nvPr>
            <p:ph type="ctrTitle"/>
          </p:nvPr>
        </p:nvSpPr>
        <p:spPr/>
        <p:txBody>
          <a:bodyPr>
            <a:normAutofit/>
          </a:bodyPr>
          <a:lstStyle/>
          <a:p>
            <a:r>
              <a:rPr lang="en-US" sz="4000" b="1" dirty="0"/>
              <a:t>Taskify</a:t>
            </a:r>
            <a:r>
              <a:rPr lang="en-US" b="1" dirty="0"/>
              <a:t> </a:t>
            </a:r>
            <a:br>
              <a:rPr lang="en-US" b="1" u="sng" dirty="0"/>
            </a:br>
            <a:r>
              <a:rPr lang="en-US" sz="3600" b="1" dirty="0"/>
              <a:t>A Task Management Application</a:t>
            </a:r>
            <a:br>
              <a:rPr lang="en-US" sz="3600" b="1" dirty="0"/>
            </a:br>
            <a:r>
              <a:rPr lang="en-US" sz="3600" b="1" dirty="0"/>
              <a:t>Internship Project documentation</a:t>
            </a:r>
            <a:endParaRPr lang="en-IN" dirty="0"/>
          </a:p>
        </p:txBody>
      </p:sp>
      <p:sp>
        <p:nvSpPr>
          <p:cNvPr id="3" name="Subtitle 2">
            <a:extLst>
              <a:ext uri="{FF2B5EF4-FFF2-40B4-BE49-F238E27FC236}">
                <a16:creationId xmlns:a16="http://schemas.microsoft.com/office/drawing/2014/main" id="{C8CBF552-231D-D66C-4A5A-01C1FC51B75D}"/>
              </a:ext>
            </a:extLst>
          </p:cNvPr>
          <p:cNvSpPr>
            <a:spLocks noGrp="1"/>
          </p:cNvSpPr>
          <p:nvPr>
            <p:ph type="subTitle" idx="1"/>
          </p:nvPr>
        </p:nvSpPr>
        <p:spPr/>
        <p:txBody>
          <a:bodyPr>
            <a:normAutofit lnSpcReduction="10000"/>
          </a:bodyPr>
          <a:lstStyle/>
          <a:p>
            <a:endParaRPr lang="en-US" dirty="0"/>
          </a:p>
          <a:p>
            <a:r>
              <a:rPr lang="en-IN" sz="3600" dirty="0"/>
              <a:t>Name :-   Akash Deep</a:t>
            </a:r>
          </a:p>
          <a:p>
            <a:r>
              <a:rPr lang="en-IN" sz="3600" dirty="0"/>
              <a:t>Date:-    03-03-2025</a:t>
            </a:r>
          </a:p>
        </p:txBody>
      </p:sp>
    </p:spTree>
    <p:extLst>
      <p:ext uri="{BB962C8B-B14F-4D97-AF65-F5344CB8AC3E}">
        <p14:creationId xmlns:p14="http://schemas.microsoft.com/office/powerpoint/2010/main" val="27608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4E39-8ABC-E9B5-71F4-419B35A405AC}"/>
              </a:ext>
            </a:extLst>
          </p:cNvPr>
          <p:cNvSpPr>
            <a:spLocks noGrp="1"/>
          </p:cNvSpPr>
          <p:nvPr>
            <p:ph type="title"/>
          </p:nvPr>
        </p:nvSpPr>
        <p:spPr>
          <a:xfrm>
            <a:off x="838200" y="365126"/>
            <a:ext cx="10515600" cy="1032852"/>
          </a:xfrm>
        </p:spPr>
        <p:txBody>
          <a:bodyPr/>
          <a:lstStyle/>
          <a:p>
            <a:r>
              <a:rPr lang="en-IN" dirty="0"/>
              <a:t>System Architecture Overview</a:t>
            </a:r>
          </a:p>
        </p:txBody>
      </p:sp>
      <p:sp>
        <p:nvSpPr>
          <p:cNvPr id="3" name="Content Placeholder 2">
            <a:extLst>
              <a:ext uri="{FF2B5EF4-FFF2-40B4-BE49-F238E27FC236}">
                <a16:creationId xmlns:a16="http://schemas.microsoft.com/office/drawing/2014/main" id="{8D636C1B-2E11-BA5D-7EDB-A6E2E9D961BF}"/>
              </a:ext>
            </a:extLst>
          </p:cNvPr>
          <p:cNvSpPr>
            <a:spLocks noGrp="1"/>
          </p:cNvSpPr>
          <p:nvPr>
            <p:ph idx="1"/>
          </p:nvPr>
        </p:nvSpPr>
        <p:spPr>
          <a:xfrm>
            <a:off x="838200" y="1397978"/>
            <a:ext cx="10515600" cy="4778985"/>
          </a:xfrm>
        </p:spPr>
        <p:txBody>
          <a:bodyPr>
            <a:normAutofit/>
          </a:bodyPr>
          <a:lstStyle/>
          <a:p>
            <a:pPr marL="0" indent="0">
              <a:buNone/>
            </a:pPr>
            <a:r>
              <a:rPr lang="en-US" sz="1800" b="1" dirty="0"/>
              <a:t>1</a:t>
            </a:r>
            <a:r>
              <a:rPr lang="en-US" sz="1800" b="1" u="sng" dirty="0"/>
              <a:t>. </a:t>
            </a:r>
            <a:r>
              <a:rPr lang="en-US" sz="1800" b="1" i="1" u="sng" dirty="0"/>
              <a:t>System Components</a:t>
            </a:r>
          </a:p>
          <a:p>
            <a:r>
              <a:rPr lang="en-US" sz="1800" dirty="0"/>
              <a:t>The system consists of four main components:</a:t>
            </a:r>
          </a:p>
          <a:p>
            <a:pPr marL="0" indent="0">
              <a:buNone/>
            </a:pPr>
            <a:endParaRPr lang="en-US" sz="1800" b="1" dirty="0"/>
          </a:p>
          <a:p>
            <a:pPr marL="0" indent="0">
              <a:buNone/>
            </a:pPr>
            <a:r>
              <a:rPr lang="en-US" sz="1800" b="1" u="sng" dirty="0" err="1"/>
              <a:t>A.User</a:t>
            </a:r>
            <a:endParaRPr lang="en-US" sz="1800" u="sng" dirty="0"/>
          </a:p>
          <a:p>
            <a:pPr marL="742950" lvl="1" indent="-285750">
              <a:buFont typeface="+mj-lt"/>
              <a:buAutoNum type="arabicPeriod"/>
            </a:pPr>
            <a:r>
              <a:rPr lang="en-US" sz="1800" dirty="0"/>
              <a:t>Represents the end-user interacting with the application.</a:t>
            </a:r>
          </a:p>
          <a:p>
            <a:pPr marL="742950" lvl="1" indent="-285750">
              <a:buFont typeface="+mj-lt"/>
              <a:buAutoNum type="arabicPeriod"/>
            </a:pPr>
            <a:r>
              <a:rPr lang="en-US" sz="1800" dirty="0"/>
              <a:t>Performs actions such as signing up, logging in, and managing tasks.</a:t>
            </a:r>
          </a:p>
          <a:p>
            <a:pPr marL="0" indent="0">
              <a:buNone/>
            </a:pPr>
            <a:endParaRPr lang="en-US" sz="1800" b="1" dirty="0"/>
          </a:p>
          <a:p>
            <a:pPr marL="0" indent="0">
              <a:buNone/>
            </a:pPr>
            <a:r>
              <a:rPr lang="en-US" sz="1800" b="1" u="sng" dirty="0" err="1"/>
              <a:t>B.App</a:t>
            </a:r>
            <a:r>
              <a:rPr lang="en-US" sz="1800" b="1" u="sng" dirty="0"/>
              <a:t> (Frontend)</a:t>
            </a:r>
            <a:endParaRPr lang="en-US" sz="1800" u="sng" dirty="0"/>
          </a:p>
          <a:p>
            <a:pPr marL="742950" lvl="1" indent="-285750">
              <a:buFont typeface="+mj-lt"/>
              <a:buAutoNum type="arabicPeriod"/>
            </a:pPr>
            <a:r>
              <a:rPr lang="en-US" sz="1800" dirty="0"/>
              <a:t>The user interface where users interact with the system.</a:t>
            </a:r>
          </a:p>
          <a:p>
            <a:pPr marL="742950" lvl="1" indent="-285750">
              <a:buFont typeface="+mj-lt"/>
              <a:buAutoNum type="arabicPeriod"/>
            </a:pPr>
            <a:r>
              <a:rPr lang="en-US" sz="1800" dirty="0"/>
              <a:t>Allows users to:</a:t>
            </a:r>
          </a:p>
          <a:p>
            <a:pPr marL="1143000" lvl="2" indent="-228600">
              <a:buFont typeface="+mj-lt"/>
              <a:buAutoNum type="arabicPeriod"/>
            </a:pPr>
            <a:r>
              <a:rPr lang="en-US" sz="1800" dirty="0"/>
              <a:t>Sign up and log in</a:t>
            </a:r>
          </a:p>
          <a:p>
            <a:pPr marL="1143000" lvl="2" indent="-228600">
              <a:buFont typeface="+mj-lt"/>
              <a:buAutoNum type="arabicPeriod"/>
            </a:pPr>
            <a:r>
              <a:rPr lang="en-US" sz="1800" dirty="0"/>
              <a:t>Create, update, delete, and view tasks</a:t>
            </a:r>
          </a:p>
          <a:p>
            <a:pPr marL="742950" lvl="1" indent="-285750">
              <a:buFont typeface="+mj-lt"/>
              <a:buAutoNum type="arabicPeriod"/>
            </a:pPr>
            <a:r>
              <a:rPr lang="en-US" sz="1800" dirty="0"/>
              <a:t>Sends requests to the backend server.</a:t>
            </a:r>
          </a:p>
          <a:p>
            <a:endParaRPr lang="en-IN" dirty="0"/>
          </a:p>
        </p:txBody>
      </p:sp>
    </p:spTree>
    <p:extLst>
      <p:ext uri="{BB962C8B-B14F-4D97-AF65-F5344CB8AC3E}">
        <p14:creationId xmlns:p14="http://schemas.microsoft.com/office/powerpoint/2010/main" val="337961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DA47398-87BE-79A6-791E-205B39DF86B1}"/>
              </a:ext>
            </a:extLst>
          </p:cNvPr>
          <p:cNvSpPr>
            <a:spLocks noGrp="1" noChangeArrowheads="1"/>
          </p:cNvSpPr>
          <p:nvPr>
            <p:ph idx="1"/>
          </p:nvPr>
        </p:nvSpPr>
        <p:spPr bwMode="auto">
          <a:xfrm>
            <a:off x="776654" y="680749"/>
            <a:ext cx="7783477" cy="37220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altLang="en-US" sz="2000" b="1" u="sng" dirty="0"/>
              <a:t>Server (Backend):-</a:t>
            </a:r>
          </a:p>
          <a:p>
            <a:pPr lvl="0"/>
            <a:r>
              <a:rPr lang="en-US" altLang="en-US" sz="2000" dirty="0"/>
              <a:t>Processes user </a:t>
            </a:r>
            <a:r>
              <a:rPr lang="en-US" altLang="en-US" sz="2000" dirty="0" err="1"/>
              <a:t>autdsfhentication</a:t>
            </a:r>
            <a:r>
              <a:rPr lang="en-US" altLang="en-US" sz="2000" dirty="0"/>
              <a:t> and task management requests.</a:t>
            </a:r>
          </a:p>
          <a:p>
            <a:pPr lvl="0"/>
            <a:r>
              <a:rPr lang="en-US" altLang="en-US" sz="2000" dirty="0"/>
              <a:t>Verifies login credentials and issues a token for authenticated sessions.</a:t>
            </a:r>
          </a:p>
          <a:p>
            <a:pPr lvl="0"/>
            <a:r>
              <a:rPr lang="en-US" altLang="en-US" sz="2000" dirty="0"/>
              <a:t>Handles CRUD (Create, Read, Update, Delete) operations for tasks.</a:t>
            </a:r>
          </a:p>
          <a:p>
            <a:pPr lvl="0"/>
            <a:r>
              <a:rPr lang="en-US" altLang="en-US" sz="2000" dirty="0"/>
              <a:t>Communicates with the database to fetch or store data.</a:t>
            </a:r>
          </a:p>
          <a:p>
            <a:pPr lvl="0"/>
            <a:r>
              <a:rPr lang="en-US" altLang="en-US" sz="2000" b="1" u="sng" dirty="0"/>
              <a:t>Database :-</a:t>
            </a:r>
          </a:p>
          <a:p>
            <a:pPr lvl="0"/>
            <a:r>
              <a:rPr lang="en-US" altLang="en-US" sz="2000" dirty="0"/>
              <a:t>Stores user information and tasks.</a:t>
            </a:r>
          </a:p>
          <a:p>
            <a:pPr lvl="0"/>
            <a:r>
              <a:rPr lang="en-US" altLang="en-US" sz="2000" dirty="0"/>
              <a:t>Ensures data persistence and retrieval for task management.</a:t>
            </a:r>
          </a:p>
          <a:p>
            <a:pPr lvl="0"/>
            <a:endParaRPr lang="en-US" altLang="en-US" dirty="0"/>
          </a:p>
        </p:txBody>
      </p:sp>
    </p:spTree>
    <p:extLst>
      <p:ext uri="{BB962C8B-B14F-4D97-AF65-F5344CB8AC3E}">
        <p14:creationId xmlns:p14="http://schemas.microsoft.com/office/powerpoint/2010/main" val="134738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F9C-8783-30CD-4BAB-7E38AA15B1FA}"/>
              </a:ext>
            </a:extLst>
          </p:cNvPr>
          <p:cNvSpPr>
            <a:spLocks noGrp="1"/>
          </p:cNvSpPr>
          <p:nvPr>
            <p:ph type="title"/>
          </p:nvPr>
        </p:nvSpPr>
        <p:spPr/>
        <p:txBody>
          <a:bodyPr>
            <a:normAutofit/>
          </a:bodyPr>
          <a:lstStyle/>
          <a:p>
            <a:r>
              <a:rPr lang="en-US" sz="2400" b="1" dirty="0"/>
              <a:t>2</a:t>
            </a:r>
            <a:r>
              <a:rPr lang="en-US" sz="2400" b="1" u="sng" dirty="0"/>
              <a:t>. Data Flow (Step-by-Step Process)</a:t>
            </a:r>
            <a:endParaRPr lang="en-IN" sz="2400" b="1" u="sng" dirty="0"/>
          </a:p>
        </p:txBody>
      </p:sp>
      <p:sp>
        <p:nvSpPr>
          <p:cNvPr id="4" name="Rectangle 1">
            <a:extLst>
              <a:ext uri="{FF2B5EF4-FFF2-40B4-BE49-F238E27FC236}">
                <a16:creationId xmlns:a16="http://schemas.microsoft.com/office/drawing/2014/main" id="{E022F78F-E04E-935F-036A-CFD701BFBE77}"/>
              </a:ext>
            </a:extLst>
          </p:cNvPr>
          <p:cNvSpPr>
            <a:spLocks noGrp="1" noChangeArrowheads="1"/>
          </p:cNvSpPr>
          <p:nvPr>
            <p:ph idx="1"/>
          </p:nvPr>
        </p:nvSpPr>
        <p:spPr bwMode="auto">
          <a:xfrm>
            <a:off x="838200" y="1846896"/>
            <a:ext cx="754886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chemeClr val="tx1"/>
                </a:solidFill>
                <a:effectLst/>
                <a:latin typeface="Arial" panose="020B0604020202020204" pitchFamily="34" charset="0"/>
              </a:rPr>
              <a:t>A</a:t>
            </a:r>
            <a:r>
              <a:rPr kumimoji="0" lang="en-US" altLang="en-US" sz="2000" b="1" i="0" u="sng" strike="noStrike" cap="none" normalizeH="0" baseline="0" dirty="0" err="1">
                <a:ln>
                  <a:noFill/>
                </a:ln>
                <a:solidFill>
                  <a:schemeClr val="tx1"/>
                </a:solidFill>
                <a:effectLst/>
                <a:latin typeface="Arial" panose="020B0604020202020204" pitchFamily="34" charset="0"/>
              </a:rPr>
              <a:t>.User</a:t>
            </a:r>
            <a:r>
              <a:rPr kumimoji="0" lang="en-US" altLang="en-US" sz="2000" b="1" i="0" u="sng" strike="noStrike" cap="none" normalizeH="0" baseline="0" dirty="0">
                <a:ln>
                  <a:noFill/>
                </a:ln>
                <a:solidFill>
                  <a:schemeClr val="tx1"/>
                </a:solidFill>
                <a:effectLst/>
                <a:latin typeface="Arial" panose="020B0604020202020204" pitchFamily="34" charset="0"/>
              </a:rPr>
              <a:t> Sign Up / Login:-</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user enters their credentials (email &amp;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App (Frontend)</a:t>
            </a:r>
            <a:r>
              <a:rPr kumimoji="0" lang="en-US" altLang="en-US" sz="1800" b="0" i="0" u="none" strike="noStrike" cap="none" normalizeH="0" baseline="0" dirty="0">
                <a:ln>
                  <a:noFill/>
                </a:ln>
                <a:solidFill>
                  <a:schemeClr val="tx1"/>
                </a:solidFill>
                <a:effectLst/>
                <a:latin typeface="Arial" panose="020B0604020202020204" pitchFamily="34" charset="0"/>
              </a:rPr>
              <a:t> sends a login request to the </a:t>
            </a:r>
            <a:r>
              <a:rPr kumimoji="0" lang="en-US" altLang="en-US" sz="1800" b="1" i="0" u="none" strike="noStrike" cap="none" normalizeH="0" baseline="0" dirty="0">
                <a:ln>
                  <a:noFill/>
                </a:ln>
                <a:solidFill>
                  <a:schemeClr val="tx1"/>
                </a:solidFill>
                <a:effectLst/>
                <a:latin typeface="Arial" panose="020B0604020202020204" pitchFamily="34" charset="0"/>
              </a:rPr>
              <a:t>Server (Backend)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Server</a:t>
            </a:r>
            <a:r>
              <a:rPr kumimoji="0" lang="en-US" altLang="en-US" sz="1800" b="0" i="0" u="none" strike="noStrike" cap="none" normalizeH="0" baseline="0" dirty="0">
                <a:ln>
                  <a:noFill/>
                </a:ln>
                <a:solidFill>
                  <a:schemeClr val="tx1"/>
                </a:solidFill>
                <a:effectLst/>
                <a:latin typeface="Arial" panose="020B0604020202020204" pitchFamily="34" charset="0"/>
              </a:rPr>
              <a:t> verifies the credentials and returns a token.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token is stored in the frontend for authentication.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err="1">
                <a:ln>
                  <a:noFill/>
                </a:ln>
                <a:solidFill>
                  <a:schemeClr val="tx1"/>
                </a:solidFill>
                <a:effectLst/>
                <a:latin typeface="Arial" panose="020B0604020202020204" pitchFamily="34" charset="0"/>
              </a:rPr>
              <a:t>B.</a:t>
            </a:r>
            <a:r>
              <a:rPr kumimoji="0" lang="en-US" altLang="en-US" sz="1800" b="1" i="0" u="sng" strike="noStrike" cap="none" normalizeH="0" baseline="0" dirty="0" err="1">
                <a:ln>
                  <a:noFill/>
                </a:ln>
                <a:solidFill>
                  <a:schemeClr val="tx1"/>
                </a:solidFill>
                <a:effectLst/>
                <a:latin typeface="Arial" panose="020B0604020202020204" pitchFamily="34" charset="0"/>
              </a:rPr>
              <a:t>Task</a:t>
            </a:r>
            <a:r>
              <a:rPr kumimoji="0" lang="en-US" altLang="en-US" sz="1800" b="1" i="0" u="sng" strike="noStrike" cap="none" normalizeH="0" baseline="0" dirty="0">
                <a:ln>
                  <a:noFill/>
                </a:ln>
                <a:solidFill>
                  <a:schemeClr val="tx1"/>
                </a:solidFill>
                <a:effectLst/>
                <a:latin typeface="Arial" panose="020B0604020202020204" pitchFamily="34" charset="0"/>
              </a:rPr>
              <a:t> Management (CRUD Operations):-</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user creates, updates, or deletes a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App</a:t>
            </a:r>
            <a:r>
              <a:rPr kumimoji="0" lang="en-US" altLang="en-US" sz="1800" b="0" i="0" u="none" strike="noStrike" cap="none" normalizeH="0" baseline="0" dirty="0">
                <a:ln>
                  <a:noFill/>
                </a:ln>
                <a:solidFill>
                  <a:schemeClr val="tx1"/>
                </a:solidFill>
                <a:effectLst/>
                <a:latin typeface="Arial" panose="020B0604020202020204" pitchFamily="34" charset="0"/>
              </a:rPr>
              <a:t> sends the request to the </a:t>
            </a:r>
            <a:r>
              <a:rPr kumimoji="0" lang="en-US" altLang="en-US" sz="1800" b="1" i="0" u="none" strike="noStrike" cap="none" normalizeH="0" baseline="0" dirty="0">
                <a:ln>
                  <a:noFill/>
                </a:ln>
                <a:solidFill>
                  <a:schemeClr val="tx1"/>
                </a:solidFill>
                <a:effectLst/>
                <a:latin typeface="Arial" panose="020B0604020202020204" pitchFamily="34" charset="0"/>
              </a:rPr>
              <a:t>Server</a:t>
            </a:r>
            <a:r>
              <a:rPr kumimoji="0" lang="en-US" altLang="en-US" sz="1800" b="0" i="0" u="none" strike="noStrike" cap="none" normalizeH="0" baseline="0" dirty="0">
                <a:ln>
                  <a:noFill/>
                </a:ln>
                <a:solidFill>
                  <a:schemeClr val="tx1"/>
                </a:solidFill>
                <a:effectLst/>
                <a:latin typeface="Arial" panose="020B0604020202020204" pitchFamily="34" charset="0"/>
              </a:rPr>
              <a:t> with the authentication token.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Server</a:t>
            </a:r>
            <a:r>
              <a:rPr kumimoji="0" lang="en-US" altLang="en-US" sz="1800" b="0" i="0" u="none" strike="noStrike" cap="none" normalizeH="0" baseline="0" dirty="0">
                <a:ln>
                  <a:noFill/>
                </a:ln>
                <a:solidFill>
                  <a:schemeClr val="tx1"/>
                </a:solidFill>
                <a:effectLst/>
                <a:latin typeface="Arial" panose="020B0604020202020204" pitchFamily="34" charset="0"/>
              </a:rPr>
              <a:t> verifies the request and updates the </a:t>
            </a: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updated task list is sent back to </a:t>
            </a:r>
            <a:r>
              <a:rPr lang="en-IN" sz="1800" dirty="0"/>
              <a:t> the App.</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140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91A5-B0E3-F7D8-446B-10728F06AC7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A48A83B-A551-945E-1C9B-5620A7BD2834}"/>
              </a:ext>
            </a:extLst>
          </p:cNvPr>
          <p:cNvSpPr>
            <a:spLocks noGrp="1"/>
          </p:cNvSpPr>
          <p:nvPr>
            <p:ph idx="1"/>
          </p:nvPr>
        </p:nvSpPr>
        <p:spPr/>
        <p:txBody>
          <a:bodyPr/>
          <a:lstStyle/>
          <a:p>
            <a:pPr marL="0" indent="0">
              <a:buNone/>
            </a:pPr>
            <a:r>
              <a:rPr lang="en-US" sz="2400" b="1" u="sng" dirty="0"/>
              <a:t>     Data Storage  &amp;  Retrieval  :-</a:t>
            </a:r>
            <a:endParaRPr lang="en-US" sz="2400" u="sng" dirty="0"/>
          </a:p>
          <a:p>
            <a:pPr>
              <a:buFont typeface="Arial" panose="020B0604020202020204" pitchFamily="34" charset="0"/>
              <a:buChar char="•"/>
            </a:pPr>
            <a:r>
              <a:rPr lang="en-US" sz="2400" dirty="0"/>
              <a:t>The </a:t>
            </a:r>
            <a:r>
              <a:rPr lang="en-US" sz="2400" b="1" dirty="0"/>
              <a:t>Database</a:t>
            </a:r>
            <a:r>
              <a:rPr lang="en-US" sz="2400" dirty="0"/>
              <a:t> stores all user accounts and tasks.</a:t>
            </a:r>
          </a:p>
          <a:p>
            <a:pPr>
              <a:buFont typeface="Arial" panose="020B0604020202020204" pitchFamily="34" charset="0"/>
              <a:buChar char="•"/>
            </a:pPr>
            <a:r>
              <a:rPr lang="en-US" sz="2400" dirty="0"/>
              <a:t>When a user logs in or requests their tasks, the </a:t>
            </a:r>
            <a:r>
              <a:rPr lang="en-US" sz="2400" b="1" dirty="0"/>
              <a:t>Server</a:t>
            </a:r>
            <a:r>
              <a:rPr lang="en-US" sz="2400" dirty="0"/>
              <a:t> retrieves the data from the </a:t>
            </a:r>
            <a:r>
              <a:rPr lang="en-US" sz="2400" b="1" dirty="0"/>
              <a:t>Database</a:t>
            </a:r>
            <a:r>
              <a:rPr lang="en-US" sz="2400" dirty="0"/>
              <a:t> and sends it back to the </a:t>
            </a:r>
            <a:r>
              <a:rPr lang="en-US" sz="2400" b="1" dirty="0"/>
              <a:t>App</a:t>
            </a:r>
            <a:r>
              <a:rPr lang="en-US" sz="2400" dirty="0"/>
              <a:t>.</a:t>
            </a:r>
          </a:p>
          <a:p>
            <a:endParaRPr lang="en-IN" dirty="0"/>
          </a:p>
        </p:txBody>
      </p:sp>
    </p:spTree>
    <p:extLst>
      <p:ext uri="{BB962C8B-B14F-4D97-AF65-F5344CB8AC3E}">
        <p14:creationId xmlns:p14="http://schemas.microsoft.com/office/powerpoint/2010/main" val="118925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B31F-F756-CFFB-00F0-5AF335688951}"/>
              </a:ext>
            </a:extLst>
          </p:cNvPr>
          <p:cNvSpPr>
            <a:spLocks noGrp="1"/>
          </p:cNvSpPr>
          <p:nvPr>
            <p:ph type="title"/>
          </p:nvPr>
        </p:nvSpPr>
        <p:spPr/>
        <p:txBody>
          <a:bodyPr/>
          <a:lstStyle/>
          <a:p>
            <a:r>
              <a:rPr lang="en-US" b="1" dirty="0"/>
              <a:t>Conclusion :-</a:t>
            </a:r>
            <a:endParaRPr lang="en-IN" b="1" dirty="0"/>
          </a:p>
        </p:txBody>
      </p:sp>
      <p:sp>
        <p:nvSpPr>
          <p:cNvPr id="3" name="Content Placeholder 2">
            <a:extLst>
              <a:ext uri="{FF2B5EF4-FFF2-40B4-BE49-F238E27FC236}">
                <a16:creationId xmlns:a16="http://schemas.microsoft.com/office/drawing/2014/main" id="{86A1B1CE-3EB1-5582-6347-6766B574D965}"/>
              </a:ext>
            </a:extLst>
          </p:cNvPr>
          <p:cNvSpPr>
            <a:spLocks noGrp="1"/>
          </p:cNvSpPr>
          <p:nvPr>
            <p:ph idx="1"/>
          </p:nvPr>
        </p:nvSpPr>
        <p:spPr/>
        <p:txBody>
          <a:bodyPr/>
          <a:lstStyle/>
          <a:p>
            <a:r>
              <a:rPr lang="en-US" sz="2000" dirty="0"/>
              <a:t>The Task Management App follows a structured full-stack architecture, ensuring seamless interaction between the user interface, backend server, and database. The system efficiently handles:</a:t>
            </a:r>
          </a:p>
          <a:p>
            <a:pPr>
              <a:buFont typeface="Arial" panose="020B0604020202020204" pitchFamily="34" charset="0"/>
              <a:buChar char="•"/>
            </a:pPr>
            <a:r>
              <a:rPr lang="en-US" sz="2000" dirty="0"/>
              <a:t>User Authentication using a token-based system.</a:t>
            </a:r>
          </a:p>
          <a:p>
            <a:pPr>
              <a:buFont typeface="Arial" panose="020B0604020202020204" pitchFamily="34" charset="0"/>
              <a:buChar char="•"/>
            </a:pPr>
            <a:r>
              <a:rPr lang="en-US" sz="2000" dirty="0"/>
              <a:t>Task Management through CRUD operations (Create, Read, Update, Delete).</a:t>
            </a:r>
          </a:p>
          <a:p>
            <a:pPr>
              <a:buFont typeface="Arial" panose="020B0604020202020204" pitchFamily="34" charset="0"/>
              <a:buChar char="•"/>
            </a:pPr>
            <a:r>
              <a:rPr lang="en-US" sz="2000" dirty="0"/>
              <a:t>Data Persistence by securely storing tasks and user information in a database.</a:t>
            </a:r>
          </a:p>
          <a:p>
            <a:endParaRPr lang="en-IN" dirty="0"/>
          </a:p>
        </p:txBody>
      </p:sp>
    </p:spTree>
    <p:extLst>
      <p:ext uri="{BB962C8B-B14F-4D97-AF65-F5344CB8AC3E}">
        <p14:creationId xmlns:p14="http://schemas.microsoft.com/office/powerpoint/2010/main" val="257014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DEE-A940-9DB3-4571-401A4C8969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73FED1-3116-33EE-CC90-F25FBF212C9E}"/>
              </a:ext>
            </a:extLst>
          </p:cNvPr>
          <p:cNvSpPr>
            <a:spLocks noGrp="1"/>
          </p:cNvSpPr>
          <p:nvPr>
            <p:ph idx="1"/>
          </p:nvPr>
        </p:nvSpPr>
        <p:spPr/>
        <p:txBody>
          <a:bodyPr/>
          <a:lstStyle/>
          <a:p>
            <a:r>
              <a:rPr lang="en-US" dirty="0"/>
              <a:t>Thank you </a:t>
            </a:r>
            <a:r>
              <a:rPr lang="en-US" dirty="0" err="1"/>
              <a:t>Miamin</a:t>
            </a:r>
            <a:r>
              <a:rPr lang="en-US" dirty="0"/>
              <a:t> System for this wonderful opportunity. This project helped me enhance my skills and gain valuable experience in full-stack development.</a:t>
            </a:r>
            <a:endParaRPr lang="en-IN" dirty="0"/>
          </a:p>
        </p:txBody>
      </p:sp>
    </p:spTree>
    <p:extLst>
      <p:ext uri="{BB962C8B-B14F-4D97-AF65-F5344CB8AC3E}">
        <p14:creationId xmlns:p14="http://schemas.microsoft.com/office/powerpoint/2010/main" val="31424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624F-02BE-E440-5D97-ED2F724436D9}"/>
              </a:ext>
            </a:extLst>
          </p:cNvPr>
          <p:cNvSpPr>
            <a:spLocks noGrp="1"/>
          </p:cNvSpPr>
          <p:nvPr>
            <p:ph type="title"/>
          </p:nvPr>
        </p:nvSpPr>
        <p:spPr>
          <a:xfrm>
            <a:off x="838200" y="365125"/>
            <a:ext cx="10515600" cy="1128395"/>
          </a:xfrm>
        </p:spPr>
        <p:txBody>
          <a:bodyPr/>
          <a:lstStyle/>
          <a:p>
            <a:r>
              <a:rPr lang="en-IN" b="1" dirty="0"/>
              <a:t>Context</a:t>
            </a:r>
          </a:p>
        </p:txBody>
      </p:sp>
      <p:sp>
        <p:nvSpPr>
          <p:cNvPr id="3" name="Content Placeholder 2">
            <a:extLst>
              <a:ext uri="{FF2B5EF4-FFF2-40B4-BE49-F238E27FC236}">
                <a16:creationId xmlns:a16="http://schemas.microsoft.com/office/drawing/2014/main" id="{74EFF7FC-FED0-68AC-84BC-D84C3037ACA1}"/>
              </a:ext>
            </a:extLst>
          </p:cNvPr>
          <p:cNvSpPr>
            <a:spLocks noGrp="1"/>
          </p:cNvSpPr>
          <p:nvPr>
            <p:ph idx="1"/>
          </p:nvPr>
        </p:nvSpPr>
        <p:spPr>
          <a:xfrm>
            <a:off x="838200" y="1493520"/>
            <a:ext cx="10515600" cy="4531043"/>
          </a:xfrm>
        </p:spPr>
        <p:txBody>
          <a:bodyPr>
            <a:normAutofit/>
          </a:bodyPr>
          <a:lstStyle/>
          <a:p>
            <a:r>
              <a:rPr lang="en-US" dirty="0"/>
              <a:t>Objective</a:t>
            </a:r>
          </a:p>
          <a:p>
            <a:r>
              <a:rPr lang="en-US" dirty="0"/>
              <a:t>Scope</a:t>
            </a:r>
          </a:p>
          <a:p>
            <a:r>
              <a:rPr lang="en-US" dirty="0"/>
              <a:t>Technologies Used</a:t>
            </a:r>
          </a:p>
          <a:p>
            <a:r>
              <a:rPr lang="en-US" dirty="0"/>
              <a:t>Key features</a:t>
            </a:r>
          </a:p>
          <a:p>
            <a:r>
              <a:rPr lang="en-US" dirty="0"/>
              <a:t>System Design</a:t>
            </a:r>
          </a:p>
          <a:p>
            <a:r>
              <a:rPr lang="en-US" dirty="0"/>
              <a:t>Api Endpoint </a:t>
            </a:r>
          </a:p>
          <a:p>
            <a:r>
              <a:rPr lang="en-US" dirty="0" err="1"/>
              <a:t>Conculsion</a:t>
            </a:r>
            <a:endParaRPr lang="en-US" dirty="0"/>
          </a:p>
          <a:p>
            <a:endParaRPr lang="en-IN" b="1" dirty="0"/>
          </a:p>
          <a:p>
            <a:endParaRPr lang="en-US" dirty="0"/>
          </a:p>
        </p:txBody>
      </p:sp>
    </p:spTree>
    <p:extLst>
      <p:ext uri="{BB962C8B-B14F-4D97-AF65-F5344CB8AC3E}">
        <p14:creationId xmlns:p14="http://schemas.microsoft.com/office/powerpoint/2010/main" val="329259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60C0-10A6-372D-78C3-5D6E33335621}"/>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1C60C79B-EC7D-D176-49F6-D4867E0C92E3}"/>
              </a:ext>
            </a:extLst>
          </p:cNvPr>
          <p:cNvSpPr>
            <a:spLocks noGrp="1"/>
          </p:cNvSpPr>
          <p:nvPr>
            <p:ph idx="1"/>
          </p:nvPr>
        </p:nvSpPr>
        <p:spPr/>
        <p:txBody>
          <a:bodyPr/>
          <a:lstStyle/>
          <a:p>
            <a:pPr>
              <a:buFont typeface="Arial" panose="020B0604020202020204" pitchFamily="34" charset="0"/>
              <a:buChar char="•"/>
            </a:pPr>
            <a:r>
              <a:rPr lang="en-US" dirty="0"/>
              <a:t>Develop a web Full stack  application for efficient task management .</a:t>
            </a:r>
          </a:p>
          <a:p>
            <a:pPr>
              <a:buFont typeface="Arial" panose="020B0604020202020204" pitchFamily="34" charset="0"/>
              <a:buChar char="•"/>
            </a:pPr>
            <a:r>
              <a:rPr lang="en-US" dirty="0"/>
              <a:t>Implement Create ,</a:t>
            </a:r>
            <a:r>
              <a:rPr lang="en-US" dirty="0" err="1"/>
              <a:t>Read,Update</a:t>
            </a:r>
            <a:r>
              <a:rPr lang="en-US" dirty="0"/>
              <a:t>, Delete, Get All task, update important task </a:t>
            </a:r>
          </a:p>
          <a:p>
            <a:pPr>
              <a:buFont typeface="Arial" panose="020B0604020202020204" pitchFamily="34" charset="0"/>
              <a:buChar char="•"/>
            </a:pPr>
            <a:r>
              <a:rPr lang="en-US" dirty="0"/>
              <a:t>User Sign Up and Sign In and Log IN</a:t>
            </a:r>
          </a:p>
          <a:p>
            <a:pPr>
              <a:buFont typeface="Arial" panose="020B0604020202020204" pitchFamily="34" charset="0"/>
              <a:buChar char="•"/>
            </a:pPr>
            <a:r>
              <a:rPr lang="en-US" dirty="0"/>
              <a:t>With Great Ui layout</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58852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3344-8825-99CD-7356-42D34968DCFC}"/>
              </a:ext>
            </a:extLst>
          </p:cNvPr>
          <p:cNvSpPr>
            <a:spLocks noGrp="1"/>
          </p:cNvSpPr>
          <p:nvPr>
            <p:ph type="title"/>
          </p:nvPr>
        </p:nvSpPr>
        <p:spPr>
          <a:xfrm>
            <a:off x="838200" y="365125"/>
            <a:ext cx="10515600" cy="1460500"/>
          </a:xfrm>
        </p:spPr>
        <p:txBody>
          <a:bodyPr/>
          <a:lstStyle/>
          <a:p>
            <a:r>
              <a:rPr lang="en-US" b="1" dirty="0"/>
              <a:t>Scope</a:t>
            </a:r>
            <a:br>
              <a:rPr lang="en-US" dirty="0"/>
            </a:br>
            <a:endParaRPr lang="en-IN" dirty="0"/>
          </a:p>
        </p:txBody>
      </p:sp>
      <p:sp>
        <p:nvSpPr>
          <p:cNvPr id="3" name="Content Placeholder 2">
            <a:extLst>
              <a:ext uri="{FF2B5EF4-FFF2-40B4-BE49-F238E27FC236}">
                <a16:creationId xmlns:a16="http://schemas.microsoft.com/office/drawing/2014/main" id="{9056D7FF-2C82-0026-535A-E9F0744C5B6C}"/>
              </a:ext>
            </a:extLst>
          </p:cNvPr>
          <p:cNvSpPr>
            <a:spLocks noGrp="1"/>
          </p:cNvSpPr>
          <p:nvPr>
            <p:ph idx="1"/>
          </p:nvPr>
        </p:nvSpPr>
        <p:spPr/>
        <p:txBody>
          <a:bodyPr/>
          <a:lstStyle/>
          <a:p>
            <a:pPr>
              <a:buFont typeface="Arial" panose="020B0604020202020204" pitchFamily="34" charset="0"/>
              <a:buChar char="•"/>
            </a:pPr>
            <a:r>
              <a:rPr lang="en-IN" dirty="0"/>
              <a:t>Exposure to the Software Development Lifecycle (SDLC).</a:t>
            </a:r>
          </a:p>
          <a:p>
            <a:pPr>
              <a:buFont typeface="Arial" panose="020B0604020202020204" pitchFamily="34" charset="0"/>
              <a:buChar char="•"/>
            </a:pPr>
            <a:r>
              <a:rPr lang="en-IN" b="1" dirty="0"/>
              <a:t>Frontend Development</a:t>
            </a:r>
            <a:r>
              <a:rPr lang="en-IN" dirty="0"/>
              <a:t>: UI/UX design with modern frameworks.</a:t>
            </a:r>
          </a:p>
          <a:p>
            <a:pPr>
              <a:buFont typeface="Arial" panose="020B0604020202020204" pitchFamily="34" charset="0"/>
              <a:buChar char="•"/>
            </a:pPr>
            <a:r>
              <a:rPr lang="en-IN" b="1" dirty="0"/>
              <a:t>Backend Development</a:t>
            </a:r>
            <a:r>
              <a:rPr lang="en-IN" dirty="0"/>
              <a:t>: REST APIs for task and user management.</a:t>
            </a:r>
          </a:p>
          <a:p>
            <a:pPr>
              <a:buFont typeface="Arial" panose="020B0604020202020204" pitchFamily="34" charset="0"/>
              <a:buChar char="•"/>
            </a:pPr>
            <a:r>
              <a:rPr lang="en-IN" b="1" dirty="0"/>
              <a:t>Database Management</a:t>
            </a:r>
            <a:r>
              <a:rPr lang="en-IN" dirty="0"/>
              <a:t>: Store user data and tasks securely.</a:t>
            </a:r>
          </a:p>
          <a:p>
            <a:pPr>
              <a:buFont typeface="Arial" panose="020B0604020202020204" pitchFamily="34" charset="0"/>
              <a:buChar char="•"/>
            </a:pPr>
            <a:r>
              <a:rPr lang="en-IN" b="1" dirty="0"/>
              <a:t>Version Control</a:t>
            </a:r>
            <a:r>
              <a:rPr lang="en-IN" dirty="0"/>
              <a:t>: Git and GitHub for collaboration.</a:t>
            </a:r>
          </a:p>
          <a:p>
            <a:pPr>
              <a:buFont typeface="Arial" panose="020B0604020202020204" pitchFamily="34" charset="0"/>
              <a:buChar char="•"/>
            </a:pPr>
            <a:r>
              <a:rPr lang="en-IN" b="1" dirty="0"/>
              <a:t>Testing</a:t>
            </a:r>
            <a:r>
              <a:rPr lang="en-IN" dirty="0"/>
              <a:t>: Unit and integration tests.</a:t>
            </a:r>
          </a:p>
          <a:p>
            <a:endParaRPr lang="en-IN" dirty="0"/>
          </a:p>
        </p:txBody>
      </p:sp>
    </p:spTree>
    <p:extLst>
      <p:ext uri="{BB962C8B-B14F-4D97-AF65-F5344CB8AC3E}">
        <p14:creationId xmlns:p14="http://schemas.microsoft.com/office/powerpoint/2010/main" val="364036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CFDB-F237-2578-168C-CADA0625881A}"/>
              </a:ext>
            </a:extLst>
          </p:cNvPr>
          <p:cNvSpPr>
            <a:spLocks noGrp="1"/>
          </p:cNvSpPr>
          <p:nvPr>
            <p:ph type="title"/>
          </p:nvPr>
        </p:nvSpPr>
        <p:spPr>
          <a:xfrm>
            <a:off x="448408" y="283429"/>
            <a:ext cx="10515600" cy="1325563"/>
          </a:xfrm>
        </p:spPr>
        <p:txBody>
          <a:bodyPr>
            <a:normAutofit/>
          </a:bodyPr>
          <a:lstStyle/>
          <a:p>
            <a:r>
              <a:rPr lang="en-US" sz="4800" b="1" dirty="0"/>
              <a:t>Technologies Used</a:t>
            </a:r>
            <a:endParaRPr lang="en-IN" sz="4800" b="1" dirty="0"/>
          </a:p>
        </p:txBody>
      </p:sp>
      <p:sp>
        <p:nvSpPr>
          <p:cNvPr id="3" name="Content Placeholder 2">
            <a:extLst>
              <a:ext uri="{FF2B5EF4-FFF2-40B4-BE49-F238E27FC236}">
                <a16:creationId xmlns:a16="http://schemas.microsoft.com/office/drawing/2014/main" id="{845E3714-F4CC-CAF8-BAA0-FBD46A15D961}"/>
              </a:ext>
            </a:extLst>
          </p:cNvPr>
          <p:cNvSpPr>
            <a:spLocks noGrp="1"/>
          </p:cNvSpPr>
          <p:nvPr>
            <p:ph idx="1"/>
          </p:nvPr>
        </p:nvSpPr>
        <p:spPr>
          <a:xfrm>
            <a:off x="448408" y="1356580"/>
            <a:ext cx="11324492" cy="5006975"/>
          </a:xfrm>
        </p:spPr>
        <p:txBody>
          <a:bodyPr>
            <a:noAutofit/>
          </a:bodyPr>
          <a:lstStyle/>
          <a:p>
            <a:pPr marL="0" indent="0">
              <a:buNone/>
            </a:pPr>
            <a:endParaRPr lang="en-US" sz="1800" b="1" dirty="0"/>
          </a:p>
          <a:p>
            <a:pPr marL="0" indent="0">
              <a:buNone/>
            </a:pPr>
            <a:r>
              <a:rPr lang="en-US" sz="1800" b="1" dirty="0"/>
              <a:t>Html </a:t>
            </a:r>
            <a:r>
              <a:rPr lang="en-US" sz="1800" dirty="0"/>
              <a:t>:- </a:t>
            </a:r>
            <a:r>
              <a:rPr lang="en-US" sz="1800" i="0" dirty="0">
                <a:effectLst/>
                <a:highlight>
                  <a:srgbClr val="FFFFFF"/>
                </a:highlight>
                <a:latin typeface="Arial" panose="020B0604020202020204" pitchFamily="34" charset="0"/>
              </a:rPr>
              <a:t>Hypertext Markup Language is the standard markup language for documents designed  to be  displayed in a web browser. It defines the content and structure of web content.</a:t>
            </a:r>
          </a:p>
          <a:p>
            <a:pPr marL="0" indent="0">
              <a:buNone/>
            </a:pPr>
            <a:endParaRPr lang="en-US" sz="1800" b="1" dirty="0">
              <a:solidFill>
                <a:srgbClr val="474747"/>
              </a:solidFill>
              <a:highlight>
                <a:srgbClr val="FFFFFF"/>
              </a:highlight>
              <a:latin typeface="Arial" panose="020B0604020202020204" pitchFamily="34" charset="0"/>
            </a:endParaRPr>
          </a:p>
          <a:p>
            <a:pPr marL="0" indent="0">
              <a:buNone/>
            </a:pPr>
            <a:r>
              <a:rPr lang="en-US" sz="1800" b="1" dirty="0">
                <a:solidFill>
                  <a:srgbClr val="474747"/>
                </a:solidFill>
                <a:highlight>
                  <a:srgbClr val="FFFFFF"/>
                </a:highlight>
                <a:latin typeface="Arial" panose="020B0604020202020204" pitchFamily="34" charset="0"/>
              </a:rPr>
              <a:t>T</a:t>
            </a:r>
            <a:r>
              <a:rPr lang="en-US" sz="1800" b="1" dirty="0">
                <a:highlight>
                  <a:srgbClr val="FFFFFF"/>
                </a:highlight>
                <a:latin typeface="Arial" panose="020B0604020202020204" pitchFamily="34" charset="0"/>
              </a:rPr>
              <a:t>ailwind  Css </a:t>
            </a:r>
            <a:r>
              <a:rPr lang="en-US" sz="1800" dirty="0">
                <a:solidFill>
                  <a:srgbClr val="474747"/>
                </a:solidFill>
                <a:highlight>
                  <a:srgbClr val="FFFFFF"/>
                </a:highlight>
                <a:latin typeface="Arial" panose="020B0604020202020204" pitchFamily="34" charset="0"/>
              </a:rPr>
              <a:t>:-</a:t>
            </a:r>
            <a:r>
              <a:rPr lang="en-US" sz="1800" b="0" i="0" dirty="0">
                <a:effectLst/>
                <a:highlight>
                  <a:srgbClr val="FFFFFF"/>
                </a:highlight>
                <a:latin typeface="Nunito" pitchFamily="2" charset="0"/>
                <a:hlinkClick r:id="rId2">
                  <a:extLst>
                    <a:ext uri="{A12FA001-AC4F-418D-AE19-62706E023703}">
                      <ahyp:hlinkClr xmlns:ahyp="http://schemas.microsoft.com/office/drawing/2018/hyperlinkcolor" val="tx"/>
                    </a:ext>
                  </a:extLst>
                </a:hlinkClick>
              </a:rPr>
              <a:t>Tailwind CSS</a:t>
            </a:r>
            <a:r>
              <a:rPr lang="en-US" sz="1800" b="0" i="0" dirty="0">
                <a:effectLst/>
                <a:highlight>
                  <a:srgbClr val="FFFFFF"/>
                </a:highlight>
                <a:latin typeface="Nunito" pitchFamily="2" charset="0"/>
              </a:rPr>
              <a:t> is a utility-first CSS framework that streamlines </a:t>
            </a:r>
            <a:r>
              <a:rPr lang="en-US" sz="1800" b="0" i="0" u="sng" dirty="0">
                <a:effectLst/>
                <a:highlight>
                  <a:srgbClr val="FFFFFF"/>
                </a:highlight>
                <a:latin typeface="Nunito" pitchFamily="2" charset="0"/>
                <a:hlinkClick r:id="rId3">
                  <a:extLst>
                    <a:ext uri="{A12FA001-AC4F-418D-AE19-62706E023703}">
                      <ahyp:hlinkClr xmlns:ahyp="http://schemas.microsoft.com/office/drawing/2018/hyperlinkcolor" val="tx"/>
                    </a:ext>
                  </a:extLst>
                </a:hlinkClick>
              </a:rPr>
              <a:t>web development</a:t>
            </a:r>
            <a:r>
              <a:rPr lang="en-US" sz="1800" b="0" i="0" dirty="0">
                <a:effectLst/>
                <a:highlight>
                  <a:srgbClr val="FFFFFF"/>
                </a:highlight>
                <a:latin typeface="Nunito" pitchFamily="2" charset="0"/>
              </a:rPr>
              <a:t> by providing a set of pre-designed utility classes. These classes enable rapid styling without writing custom CSS, promoting consistency and scalability.</a:t>
            </a:r>
          </a:p>
          <a:p>
            <a:pPr marL="0" indent="0">
              <a:buNone/>
            </a:pPr>
            <a:endParaRPr lang="en-IN" sz="1800" b="1" u="sng" dirty="0">
              <a:solidFill>
                <a:srgbClr val="273239"/>
              </a:solidFill>
              <a:highlight>
                <a:srgbClr val="FFFFFF"/>
              </a:highlight>
              <a:latin typeface="Nunito" pitchFamily="2" charset="0"/>
            </a:endParaRPr>
          </a:p>
          <a:p>
            <a:pPr marL="0" indent="0">
              <a:buNone/>
            </a:pPr>
            <a:r>
              <a:rPr lang="en-IN" sz="1800" b="1" u="sng" dirty="0">
                <a:solidFill>
                  <a:srgbClr val="273239"/>
                </a:solidFill>
                <a:highlight>
                  <a:srgbClr val="FFFFFF"/>
                </a:highlight>
                <a:latin typeface="Nunito" pitchFamily="2" charset="0"/>
              </a:rPr>
              <a:t>JavaScript</a:t>
            </a:r>
            <a:r>
              <a:rPr lang="en-IN" sz="1800" b="1" dirty="0">
                <a:solidFill>
                  <a:srgbClr val="273239"/>
                </a:solidFill>
                <a:highlight>
                  <a:srgbClr val="FFFFFF"/>
                </a:highlight>
                <a:latin typeface="Nunito" pitchFamily="2" charset="0"/>
              </a:rPr>
              <a:t> :-</a:t>
            </a:r>
          </a:p>
          <a:p>
            <a:pPr marL="0" indent="0">
              <a:buNone/>
            </a:pPr>
            <a:r>
              <a:rPr lang="en-US" sz="1800" i="0" dirty="0">
                <a:solidFill>
                  <a:srgbClr val="1B1B1B"/>
                </a:solidFill>
                <a:effectLst/>
                <a:highlight>
                  <a:srgbClr val="FFFFFF"/>
                </a:highlight>
                <a:latin typeface="Inter"/>
              </a:rPr>
              <a:t>JavaScript (JS) is a lightweight interpreted (or </a:t>
            </a:r>
            <a:r>
              <a:rPr lang="en-US" sz="1800" i="0" u="sng" dirty="0">
                <a:effectLst/>
                <a:highlight>
                  <a:srgbClr val="FFFFFF"/>
                </a:highlight>
                <a:latin typeface="Inter"/>
                <a:hlinkClick r:id="rId4"/>
              </a:rPr>
              <a:t>just-in-time</a:t>
            </a:r>
            <a:r>
              <a:rPr lang="en-US" sz="1800" i="0" dirty="0">
                <a:solidFill>
                  <a:srgbClr val="1B1B1B"/>
                </a:solidFill>
                <a:effectLst/>
                <a:highlight>
                  <a:srgbClr val="FFFFFF"/>
                </a:highlight>
                <a:latin typeface="Inter"/>
              </a:rPr>
              <a:t> compiled) programming language with </a:t>
            </a:r>
            <a:r>
              <a:rPr lang="en-US" sz="1800" i="0" u="sng" dirty="0">
                <a:effectLst/>
                <a:highlight>
                  <a:srgbClr val="FFFFFF"/>
                </a:highlight>
                <a:latin typeface="Inter"/>
                <a:hlinkClick r:id="rId5"/>
              </a:rPr>
              <a:t>first-class functions</a:t>
            </a:r>
            <a:r>
              <a:rPr lang="en-US" sz="1800" i="0" dirty="0">
                <a:solidFill>
                  <a:srgbClr val="1B1B1B"/>
                </a:solidFill>
                <a:effectLst/>
                <a:highlight>
                  <a:srgbClr val="FFFFFF"/>
                </a:highlight>
                <a:latin typeface="Inter"/>
              </a:rPr>
              <a:t>.</a:t>
            </a:r>
            <a:r>
              <a:rPr lang="en-IN" sz="1800" i="0" dirty="0">
                <a:solidFill>
                  <a:srgbClr val="1B1B1B"/>
                </a:solidFill>
                <a:effectLst/>
                <a:highlight>
                  <a:srgbClr val="FFFFFF"/>
                </a:highlight>
                <a:latin typeface="Inter"/>
              </a:rPr>
              <a:t> While it is most well-known as the scripting language for Web pages, </a:t>
            </a:r>
            <a:r>
              <a:rPr lang="en-IN" sz="1800" i="0" u="sng" dirty="0">
                <a:effectLst/>
                <a:highlight>
                  <a:srgbClr val="FFFFFF"/>
                </a:highlight>
                <a:latin typeface="Inter"/>
                <a:hlinkClick r:id="rId6"/>
              </a:rPr>
              <a:t>many non-browser environments</a:t>
            </a:r>
            <a:r>
              <a:rPr lang="en-IN" sz="1800" i="0" dirty="0">
                <a:solidFill>
                  <a:srgbClr val="1B1B1B"/>
                </a:solidFill>
                <a:effectLst/>
                <a:highlight>
                  <a:srgbClr val="FFFFFF"/>
                </a:highlight>
                <a:latin typeface="Inter"/>
              </a:rPr>
              <a:t> also use it, such as </a:t>
            </a:r>
            <a:r>
              <a:rPr lang="en-IN" sz="1800" i="0" u="sng" dirty="0">
                <a:effectLst/>
                <a:highlight>
                  <a:srgbClr val="FFFFFF"/>
                </a:highlight>
                <a:latin typeface="Inter"/>
                <a:hlinkClick r:id="rId7"/>
              </a:rPr>
              <a:t>Node.js</a:t>
            </a:r>
            <a:r>
              <a:rPr lang="en-IN" sz="1800" i="0" dirty="0">
                <a:solidFill>
                  <a:srgbClr val="1B1B1B"/>
                </a:solidFill>
                <a:effectLst/>
                <a:highlight>
                  <a:srgbClr val="FFFFFF"/>
                </a:highlight>
                <a:latin typeface="Inter"/>
              </a:rPr>
              <a:t>, </a:t>
            </a:r>
            <a:r>
              <a:rPr lang="en-IN" sz="1800" i="0" u="sng" dirty="0">
                <a:effectLst/>
                <a:highlight>
                  <a:srgbClr val="FFFFFF"/>
                </a:highlight>
                <a:latin typeface="Inter"/>
                <a:hlinkClick r:id="rId8"/>
              </a:rPr>
              <a:t>Apache CouchDB</a:t>
            </a:r>
            <a:r>
              <a:rPr lang="en-IN" sz="1800" i="0" dirty="0">
                <a:solidFill>
                  <a:srgbClr val="1B1B1B"/>
                </a:solidFill>
                <a:effectLst/>
                <a:highlight>
                  <a:srgbClr val="FFFFFF"/>
                </a:highlight>
                <a:latin typeface="Inter"/>
              </a:rPr>
              <a:t> and </a:t>
            </a:r>
            <a:r>
              <a:rPr lang="en-IN" sz="1800" i="0" u="sng" dirty="0">
                <a:effectLst/>
                <a:highlight>
                  <a:srgbClr val="FFFFFF"/>
                </a:highlight>
                <a:latin typeface="Inter"/>
                <a:hlinkClick r:id="rId9"/>
              </a:rPr>
              <a:t>Adobe Acrobat</a:t>
            </a:r>
            <a:r>
              <a:rPr lang="en-IN" sz="1800" i="0" dirty="0">
                <a:solidFill>
                  <a:srgbClr val="1B1B1B"/>
                </a:solidFill>
                <a:effectLst/>
                <a:highlight>
                  <a:srgbClr val="FFFFFF"/>
                </a:highlight>
                <a:latin typeface="Inter"/>
              </a:rPr>
              <a:t>. JavaScript is a </a:t>
            </a:r>
            <a:r>
              <a:rPr lang="en-IN" sz="1800" i="0" u="sng" dirty="0">
                <a:effectLst/>
                <a:highlight>
                  <a:srgbClr val="FFFFFF"/>
                </a:highlight>
                <a:latin typeface="Inter"/>
                <a:hlinkClick r:id="rId10"/>
              </a:rPr>
              <a:t>prototype-based</a:t>
            </a:r>
            <a:r>
              <a:rPr lang="en-IN" sz="1800" i="0" dirty="0">
                <a:solidFill>
                  <a:srgbClr val="1B1B1B"/>
                </a:solidFill>
                <a:effectLst/>
                <a:highlight>
                  <a:srgbClr val="FFFFFF"/>
                </a:highlight>
                <a:latin typeface="Inter"/>
              </a:rPr>
              <a:t>, multi-paradigm, </a:t>
            </a:r>
            <a:r>
              <a:rPr lang="en-IN" sz="1800" i="0" u="sng" dirty="0">
                <a:effectLst/>
                <a:highlight>
                  <a:srgbClr val="FFFFFF"/>
                </a:highlight>
                <a:latin typeface="Inter"/>
                <a:hlinkClick r:id="rId11"/>
              </a:rPr>
              <a:t>single-threaded</a:t>
            </a:r>
            <a:r>
              <a:rPr lang="en-IN" sz="1800" i="0" dirty="0">
                <a:solidFill>
                  <a:srgbClr val="1B1B1B"/>
                </a:solidFill>
                <a:effectLst/>
                <a:highlight>
                  <a:srgbClr val="FFFFFF"/>
                </a:highlight>
                <a:latin typeface="Inter"/>
              </a:rPr>
              <a:t>, </a:t>
            </a:r>
            <a:r>
              <a:rPr lang="en-IN" sz="1800" i="0" u="sng" dirty="0">
                <a:effectLst/>
                <a:highlight>
                  <a:srgbClr val="FFFFFF"/>
                </a:highlight>
                <a:latin typeface="Inter"/>
                <a:hlinkClick r:id="rId12"/>
              </a:rPr>
              <a:t>dynamic</a:t>
            </a:r>
            <a:r>
              <a:rPr lang="en-IN" sz="1800" i="0" dirty="0">
                <a:solidFill>
                  <a:srgbClr val="1B1B1B"/>
                </a:solidFill>
                <a:effectLst/>
                <a:highlight>
                  <a:srgbClr val="FFFFFF"/>
                </a:highlight>
                <a:latin typeface="Inter"/>
              </a:rPr>
              <a:t> language, supporting object-oriented, imperative, and declarative (e.g. functional programming) styles.</a:t>
            </a:r>
          </a:p>
          <a:p>
            <a:pPr marL="0" indent="0">
              <a:buNone/>
            </a:pPr>
            <a:r>
              <a:rPr lang="en-US" sz="1800" dirty="0"/>
              <a:t>.</a:t>
            </a:r>
          </a:p>
          <a:p>
            <a:pPr marL="0" indent="0">
              <a:buNone/>
            </a:pPr>
            <a:endParaRPr lang="en-IN" sz="1800" i="0" dirty="0">
              <a:solidFill>
                <a:srgbClr val="1B1B1B"/>
              </a:solidFill>
              <a:effectLst/>
              <a:highlight>
                <a:srgbClr val="FFFFFF"/>
              </a:highlight>
              <a:latin typeface="Inter"/>
            </a:endParaRPr>
          </a:p>
          <a:p>
            <a:pPr algn="ctr"/>
            <a:endParaRPr lang="en-US" sz="1800" b="0" i="0" dirty="0">
              <a:solidFill>
                <a:srgbClr val="273239"/>
              </a:solidFill>
              <a:effectLst/>
              <a:highlight>
                <a:srgbClr val="FFFFFF"/>
              </a:highlight>
              <a:latin typeface="Nunito" pitchFamily="2" charset="0"/>
            </a:endParaRPr>
          </a:p>
          <a:p>
            <a:pPr lvl="1" algn="ctr"/>
            <a:endParaRPr lang="en-US" sz="1800" b="0" i="0" dirty="0">
              <a:effectLst/>
              <a:highlight>
                <a:srgbClr val="FFFFFF"/>
              </a:highlight>
              <a:latin typeface="Nunito" pitchFamily="2" charset="0"/>
            </a:endParaRPr>
          </a:p>
          <a:p>
            <a:pPr marL="0" indent="0">
              <a:buNone/>
            </a:pPr>
            <a:endParaRPr lang="en-IN" sz="1800" b="0" i="0" dirty="0">
              <a:effectLst/>
              <a:highlight>
                <a:srgbClr val="FFFFFF"/>
              </a:highlight>
              <a:latin typeface="Nunito" pitchFamily="2" charset="0"/>
            </a:endParaRPr>
          </a:p>
          <a:p>
            <a:pPr marL="0" indent="0">
              <a:buNone/>
            </a:pPr>
            <a:endParaRPr lang="en-IN" sz="1800" dirty="0"/>
          </a:p>
          <a:p>
            <a:endParaRPr lang="en-IN" sz="1800" dirty="0"/>
          </a:p>
        </p:txBody>
      </p:sp>
    </p:spTree>
    <p:extLst>
      <p:ext uri="{BB962C8B-B14F-4D97-AF65-F5344CB8AC3E}">
        <p14:creationId xmlns:p14="http://schemas.microsoft.com/office/powerpoint/2010/main" val="27590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382B4-039B-BC07-B403-DD55C662C83B}"/>
              </a:ext>
            </a:extLst>
          </p:cNvPr>
          <p:cNvSpPr>
            <a:spLocks noGrp="1"/>
          </p:cNvSpPr>
          <p:nvPr>
            <p:ph idx="1"/>
          </p:nvPr>
        </p:nvSpPr>
        <p:spPr>
          <a:xfrm>
            <a:off x="483577" y="476799"/>
            <a:ext cx="11500338" cy="5904401"/>
          </a:xfrm>
        </p:spPr>
        <p:txBody>
          <a:bodyPr numCol="1"/>
          <a:lstStyle/>
          <a:p>
            <a:pPr marL="0" indent="0">
              <a:buNone/>
            </a:pPr>
            <a:r>
              <a:rPr lang="en-US" sz="2000" dirty="0"/>
              <a:t>   </a:t>
            </a:r>
            <a:r>
              <a:rPr lang="en-US" sz="2000" b="1" dirty="0"/>
              <a:t>JSX (JavaScript XML):-</a:t>
            </a:r>
            <a:r>
              <a:rPr lang="en-US" sz="2000" dirty="0"/>
              <a:t>JSX (JavaScript XML) is a syntax extension for JavaScript that allows you to write HTML-like code within JavaScript files. It is primarily used with React.js to describe what the UI should look</a:t>
            </a:r>
          </a:p>
          <a:p>
            <a:pPr marL="0" indent="0">
              <a:buNone/>
            </a:pPr>
            <a:endParaRPr lang="en-IN" sz="1800" b="1" u="sng" dirty="0">
              <a:solidFill>
                <a:srgbClr val="1B1B1B"/>
              </a:solidFill>
              <a:highlight>
                <a:srgbClr val="FFFFFF"/>
              </a:highlight>
              <a:latin typeface="Inter"/>
            </a:endParaRPr>
          </a:p>
          <a:p>
            <a:r>
              <a:rPr lang="en-IN" sz="2000" b="1" u="sng" dirty="0">
                <a:solidFill>
                  <a:srgbClr val="1B1B1B"/>
                </a:solidFill>
                <a:highlight>
                  <a:srgbClr val="FFFFFF"/>
                </a:highlight>
                <a:latin typeface="Inter"/>
              </a:rPr>
              <a:t>React JS</a:t>
            </a:r>
            <a:r>
              <a:rPr lang="en-IN" sz="2000" dirty="0">
                <a:highlight>
                  <a:srgbClr val="FFFFFF"/>
                </a:highlight>
                <a:latin typeface="Inter"/>
              </a:rPr>
              <a:t>:-</a:t>
            </a:r>
            <a:r>
              <a:rPr lang="en-US" sz="2000" b="0" i="0" dirty="0">
                <a:effectLst/>
                <a:highlight>
                  <a:srgbClr val="FFFFFF"/>
                </a:highlight>
                <a:latin typeface="Arial" panose="020B0604020202020204" pitchFamily="34" charset="0"/>
              </a:rPr>
              <a:t>React is a free and open-source front-end JavaScript library for building user interfaces based on components by Facebook Inc. It is maintained by Meta and a community of individual developers and </a:t>
            </a:r>
            <a:r>
              <a:rPr lang="en-US" sz="2000" b="0" i="0" dirty="0" err="1">
                <a:effectLst/>
                <a:highlight>
                  <a:srgbClr val="FFFFFF"/>
                </a:highlight>
                <a:latin typeface="Arial" panose="020B0604020202020204" pitchFamily="34" charset="0"/>
              </a:rPr>
              <a:t>companie</a:t>
            </a:r>
            <a:r>
              <a:rPr lang="en-IN" sz="2000" b="0" i="0" dirty="0">
                <a:effectLst/>
                <a:highlight>
                  <a:srgbClr val="FFFFFF"/>
                </a:highlight>
                <a:latin typeface="Inter"/>
              </a:rPr>
              <a:t>s.</a:t>
            </a:r>
            <a:r>
              <a:rPr lang="en-US" sz="2000" b="0" i="0" dirty="0">
                <a:effectLst/>
                <a:latin typeface="-apple-system"/>
              </a:rPr>
              <a:t> React makes it painless to create interactive UIs. Design simple views for each state in your application, and React will efficiently update and render just the right components when your data changes.</a:t>
            </a:r>
          </a:p>
          <a:p>
            <a:r>
              <a:rPr lang="en-IN" sz="2000" b="1" dirty="0"/>
              <a:t>State Management:</a:t>
            </a:r>
            <a:r>
              <a:rPr lang="en-IN" sz="2000" dirty="0"/>
              <a:t> Redux / Context API</a:t>
            </a:r>
          </a:p>
          <a:p>
            <a:r>
              <a:rPr lang="en-IN" sz="2000" b="1" i="0" dirty="0" err="1">
                <a:effectLst/>
                <a:latin typeface="-apple-system"/>
              </a:rPr>
              <a:t>NodeJs</a:t>
            </a:r>
            <a:r>
              <a:rPr lang="en-IN" sz="2000" b="0" i="0" dirty="0">
                <a:effectLst/>
                <a:latin typeface="-apple-system"/>
              </a:rPr>
              <a:t>:- </a:t>
            </a:r>
            <a:r>
              <a:rPr lang="en-US" sz="2000" dirty="0"/>
              <a:t>Node.js is a runtime environment that allows developers to run JavaScript on the server side. It is built on Google Chrome’s V8 engine, making it fast and efficient.</a:t>
            </a:r>
            <a:endParaRPr lang="en-US" sz="2000" b="0" i="0" dirty="0">
              <a:effectLst/>
              <a:latin typeface="-apple-system"/>
            </a:endParaRPr>
          </a:p>
          <a:p>
            <a:r>
              <a:rPr lang="en-IN" sz="2000" dirty="0"/>
              <a:t>Feature of Node Js:-</a:t>
            </a:r>
          </a:p>
          <a:p>
            <a:r>
              <a:rPr lang="en-IN" sz="2000" dirty="0"/>
              <a:t>Asynchronous &amp; Non-blocking I/O :– Handles multiple requests efficiently</a:t>
            </a:r>
            <a:br>
              <a:rPr lang="en-IN" sz="2000" dirty="0"/>
            </a:br>
            <a:r>
              <a:rPr lang="en-IN" sz="2000" dirty="0"/>
              <a:t> JavaScript Everywhere  :– Use the same language for frontend &amp; backend</a:t>
            </a:r>
            <a:br>
              <a:rPr lang="en-IN" sz="2000" dirty="0"/>
            </a:br>
            <a:r>
              <a:rPr lang="en-IN" sz="2000" dirty="0"/>
              <a:t>Fast Execution :– Uses the V8 engine for high performance</a:t>
            </a:r>
            <a:br>
              <a:rPr lang="en-IN" sz="2000" dirty="0"/>
            </a:br>
            <a:r>
              <a:rPr lang="en-IN" sz="2000" dirty="0"/>
              <a:t>Large Ecosystem  :– NPM (Node Package Manager) has thousands of libraries</a:t>
            </a:r>
            <a:br>
              <a:rPr lang="en-IN" sz="2000" dirty="0"/>
            </a:br>
            <a:r>
              <a:rPr lang="en-IN" sz="2000" dirty="0"/>
              <a:t>Scalability :– Perfect for building real-time applications</a:t>
            </a:r>
          </a:p>
          <a:p>
            <a:endParaRPr lang="en-IN" sz="2000" dirty="0"/>
          </a:p>
        </p:txBody>
      </p:sp>
    </p:spTree>
    <p:extLst>
      <p:ext uri="{BB962C8B-B14F-4D97-AF65-F5344CB8AC3E}">
        <p14:creationId xmlns:p14="http://schemas.microsoft.com/office/powerpoint/2010/main" val="419715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2A83D-2F27-FABA-4871-E02E5AF9684A}"/>
              </a:ext>
            </a:extLst>
          </p:cNvPr>
          <p:cNvSpPr>
            <a:spLocks noGrp="1"/>
          </p:cNvSpPr>
          <p:nvPr>
            <p:ph idx="1"/>
          </p:nvPr>
        </p:nvSpPr>
        <p:spPr>
          <a:xfrm>
            <a:off x="838200" y="808892"/>
            <a:ext cx="10515600" cy="5368071"/>
          </a:xfrm>
        </p:spPr>
        <p:txBody>
          <a:bodyPr>
            <a:normAutofit/>
          </a:bodyPr>
          <a:lstStyle/>
          <a:p>
            <a:r>
              <a:rPr lang="en-IN" sz="2000" b="1" dirty="0"/>
              <a:t>Express.js </a:t>
            </a:r>
            <a:r>
              <a:rPr lang="en-IN" sz="2000" dirty="0"/>
              <a:t>:-Express.js is a fast, minimal, and flexible web framework for Node.js. It helps developers build server-side applications and APIs with ease.</a:t>
            </a:r>
          </a:p>
          <a:p>
            <a:r>
              <a:rPr lang="en-IN" sz="2000" dirty="0"/>
              <a:t>Key Features of Express.js:</a:t>
            </a:r>
          </a:p>
          <a:p>
            <a:pPr>
              <a:buFont typeface="Arial" panose="020B0604020202020204" pitchFamily="34" charset="0"/>
              <a:buChar char="•"/>
            </a:pPr>
            <a:r>
              <a:rPr lang="en-IN" sz="2000" dirty="0"/>
              <a:t>Lightweight &amp; Fast: Minimal setup required.</a:t>
            </a:r>
          </a:p>
          <a:p>
            <a:pPr>
              <a:buFont typeface="Arial" panose="020B0604020202020204" pitchFamily="34" charset="0"/>
              <a:buChar char="•"/>
            </a:pPr>
            <a:r>
              <a:rPr lang="en-IN" sz="2000" dirty="0"/>
              <a:t>Middleware Support: Easily add authentication, logging, and error handling.</a:t>
            </a:r>
          </a:p>
          <a:p>
            <a:pPr>
              <a:buFont typeface="Arial" panose="020B0604020202020204" pitchFamily="34" charset="0"/>
              <a:buChar char="•"/>
            </a:pPr>
            <a:r>
              <a:rPr lang="en-IN" sz="2000" dirty="0"/>
              <a:t>Routing System: Handles different HTTP requests like GET, POST, PUT, DELETE.</a:t>
            </a:r>
          </a:p>
          <a:p>
            <a:pPr>
              <a:buFont typeface="Arial" panose="020B0604020202020204" pitchFamily="34" charset="0"/>
              <a:buChar char="•"/>
            </a:pPr>
            <a:r>
              <a:rPr lang="en-IN" sz="2000" dirty="0"/>
              <a:t>Integration with Databases: Works with MongoDB, MySQL, PostgreSQL, etc.</a:t>
            </a:r>
          </a:p>
          <a:p>
            <a:r>
              <a:rPr lang="en-US" sz="2000" b="1" dirty="0"/>
              <a:t>Axios  </a:t>
            </a:r>
            <a:r>
              <a:rPr lang="en-US" sz="2000" dirty="0"/>
              <a:t>:- Axios is a popular HTTP client for making API requests from the browser and Node.js. It helps fetch and send data easily with support for promises and async/await.</a:t>
            </a:r>
          </a:p>
          <a:p>
            <a:pPr marL="0" indent="0">
              <a:buNone/>
            </a:pPr>
            <a:r>
              <a:rPr lang="en-US" sz="2000" dirty="0"/>
              <a:t> Key Features of Axios :-</a:t>
            </a:r>
          </a:p>
          <a:p>
            <a:pPr>
              <a:buFont typeface="Arial" panose="020B0604020202020204" pitchFamily="34" charset="0"/>
              <a:buChar char="•"/>
            </a:pPr>
            <a:r>
              <a:rPr lang="en-US" sz="2000" dirty="0"/>
              <a:t>Supports GET, POST, PUT, DELETE requests.</a:t>
            </a:r>
          </a:p>
          <a:p>
            <a:pPr>
              <a:buFont typeface="Arial" panose="020B0604020202020204" pitchFamily="34" charset="0"/>
              <a:buChar char="•"/>
            </a:pPr>
            <a:r>
              <a:rPr lang="en-US" sz="2000" dirty="0"/>
              <a:t>Handles automatic JSON data conversion.</a:t>
            </a:r>
          </a:p>
          <a:p>
            <a:pPr>
              <a:buFont typeface="Arial" panose="020B0604020202020204" pitchFamily="34" charset="0"/>
              <a:buChar char="•"/>
            </a:pPr>
            <a:r>
              <a:rPr lang="en-US" sz="2000" dirty="0"/>
              <a:t>Built-in error handling and request cancellation.</a:t>
            </a:r>
          </a:p>
          <a:p>
            <a:pPr>
              <a:buFont typeface="Arial" panose="020B0604020202020204" pitchFamily="34" charset="0"/>
              <a:buChar char="•"/>
            </a:pPr>
            <a:r>
              <a:rPr lang="en-US" sz="2000" dirty="0"/>
              <a:t>Works in both browsers and Node.js.</a:t>
            </a:r>
          </a:p>
          <a:p>
            <a:pPr>
              <a:buFont typeface="Arial" panose="020B0604020202020204" pitchFamily="34" charset="0"/>
              <a:buChar char="•"/>
            </a:pPr>
            <a:endParaRPr lang="en-IN" sz="2000" dirty="0"/>
          </a:p>
          <a:p>
            <a:endParaRPr lang="en-IN" sz="2000" dirty="0"/>
          </a:p>
        </p:txBody>
      </p:sp>
    </p:spTree>
    <p:extLst>
      <p:ext uri="{BB962C8B-B14F-4D97-AF65-F5344CB8AC3E}">
        <p14:creationId xmlns:p14="http://schemas.microsoft.com/office/powerpoint/2010/main" val="225281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C8-DC56-0D6C-CED3-C640C4ACD79E}"/>
              </a:ext>
            </a:extLst>
          </p:cNvPr>
          <p:cNvSpPr>
            <a:spLocks noGrp="1"/>
          </p:cNvSpPr>
          <p:nvPr>
            <p:ph type="title"/>
          </p:nvPr>
        </p:nvSpPr>
        <p:spPr/>
        <p:txBody>
          <a:bodyPr/>
          <a:lstStyle/>
          <a:p>
            <a:r>
              <a:rPr lang="en-US" dirty="0"/>
              <a:t>Key Feature</a:t>
            </a:r>
            <a:endParaRPr lang="en-IN" dirty="0"/>
          </a:p>
        </p:txBody>
      </p:sp>
      <p:sp>
        <p:nvSpPr>
          <p:cNvPr id="3" name="Content Placeholder 2">
            <a:extLst>
              <a:ext uri="{FF2B5EF4-FFF2-40B4-BE49-F238E27FC236}">
                <a16:creationId xmlns:a16="http://schemas.microsoft.com/office/drawing/2014/main" id="{D9BD2750-E58E-66A7-D55D-B3CEBF9257F6}"/>
              </a:ext>
            </a:extLst>
          </p:cNvPr>
          <p:cNvSpPr>
            <a:spLocks noGrp="1"/>
          </p:cNvSpPr>
          <p:nvPr>
            <p:ph idx="1"/>
          </p:nvPr>
        </p:nvSpPr>
        <p:spPr/>
        <p:txBody>
          <a:bodyPr/>
          <a:lstStyle/>
          <a:p>
            <a:pPr marL="0" indent="0">
              <a:buNone/>
            </a:pPr>
            <a:r>
              <a:rPr lang="en-US" sz="1800" b="1" dirty="0"/>
              <a:t>1 .</a:t>
            </a:r>
            <a:r>
              <a:rPr lang="en-IN" sz="1800" b="1" dirty="0"/>
              <a:t>User Authentication</a:t>
            </a:r>
            <a:r>
              <a:rPr lang="en-IN" sz="1800" dirty="0"/>
              <a:t>:</a:t>
            </a:r>
          </a:p>
          <a:p>
            <a:pPr marL="0" indent="0">
              <a:buNone/>
            </a:pPr>
            <a:r>
              <a:rPr lang="en-IN" sz="1800" dirty="0"/>
              <a:t>         1:</a:t>
            </a:r>
            <a:r>
              <a:rPr lang="en-US" sz="1800" dirty="0"/>
              <a:t>Signup, Login, Logout.</a:t>
            </a:r>
          </a:p>
          <a:p>
            <a:pPr marL="457200" lvl="1" indent="0">
              <a:buNone/>
            </a:pPr>
            <a:r>
              <a:rPr lang="en-US" sz="1800" dirty="0"/>
              <a:t>2:Password reset functionality.</a:t>
            </a:r>
          </a:p>
          <a:p>
            <a:pPr marL="0" indent="0">
              <a:buNone/>
            </a:pPr>
            <a:r>
              <a:rPr lang="en-US" sz="1800" b="1" dirty="0"/>
              <a:t>2.Task Management</a:t>
            </a:r>
            <a:r>
              <a:rPr lang="en-US" sz="1800" dirty="0"/>
              <a:t>:</a:t>
            </a:r>
          </a:p>
          <a:p>
            <a:pPr marL="742950" lvl="1" indent="-285750">
              <a:buFont typeface="+mj-lt"/>
              <a:buAutoNum type="arabicPeriod"/>
            </a:pPr>
            <a:r>
              <a:rPr lang="en-US" sz="1800" dirty="0"/>
              <a:t>Create, View, Update, Delete tasks.</a:t>
            </a:r>
          </a:p>
          <a:p>
            <a:pPr marL="742950" lvl="1" indent="-285750">
              <a:buFont typeface="+mj-lt"/>
              <a:buAutoNum type="arabicPeriod"/>
            </a:pPr>
            <a:r>
              <a:rPr lang="en-US" sz="1800" dirty="0"/>
              <a:t>Categorize tasks (Work, Personal, Shopping).</a:t>
            </a:r>
          </a:p>
          <a:p>
            <a:pPr marL="742950" lvl="1" indent="-285750">
              <a:buFont typeface="+mj-lt"/>
              <a:buAutoNum type="arabicPeriod"/>
            </a:pPr>
            <a:r>
              <a:rPr lang="en-US" sz="1800" dirty="0"/>
              <a:t>Add deadlines and priority levels.</a:t>
            </a:r>
          </a:p>
          <a:p>
            <a:pPr marL="0" indent="0">
              <a:buNone/>
            </a:pPr>
            <a:r>
              <a:rPr lang="en-US" sz="2000" b="1" dirty="0"/>
              <a:t>3.Dashboard</a:t>
            </a:r>
            <a:r>
              <a:rPr lang="en-US" sz="2000" dirty="0"/>
              <a:t>:</a:t>
            </a:r>
          </a:p>
          <a:p>
            <a:pPr marL="742950" lvl="1" indent="-285750">
              <a:buFont typeface="+mj-lt"/>
              <a:buAutoNum type="arabicPeriod"/>
            </a:pPr>
            <a:r>
              <a:rPr lang="en-US" sz="2000" dirty="0"/>
              <a:t>Responsive UI for task visualization.</a:t>
            </a:r>
          </a:p>
          <a:p>
            <a:pPr marL="742950" lvl="1" indent="-285750">
              <a:buFont typeface="+mj-lt"/>
              <a:buAutoNum type="arabicPeriod"/>
            </a:pPr>
            <a:r>
              <a:rPr lang="en-US" sz="2000" dirty="0"/>
              <a:t>Sorting and filtering tasks.</a:t>
            </a:r>
          </a:p>
          <a:p>
            <a:endParaRPr lang="en-IN" dirty="0"/>
          </a:p>
        </p:txBody>
      </p:sp>
    </p:spTree>
    <p:extLst>
      <p:ext uri="{BB962C8B-B14F-4D97-AF65-F5344CB8AC3E}">
        <p14:creationId xmlns:p14="http://schemas.microsoft.com/office/powerpoint/2010/main" val="398042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A210-18B6-8D12-F5AC-D0B7F3DDE62A}"/>
              </a:ext>
            </a:extLst>
          </p:cNvPr>
          <p:cNvSpPr>
            <a:spLocks noGrp="1"/>
          </p:cNvSpPr>
          <p:nvPr>
            <p:ph type="title"/>
          </p:nvPr>
        </p:nvSpPr>
        <p:spPr>
          <a:xfrm>
            <a:off x="624255" y="79131"/>
            <a:ext cx="10515600" cy="1325563"/>
          </a:xfrm>
        </p:spPr>
        <p:txBody>
          <a:bodyPr/>
          <a:lstStyle/>
          <a:p>
            <a:r>
              <a:rPr lang="en-US" dirty="0"/>
              <a:t>System Design</a:t>
            </a:r>
            <a:endParaRPr lang="en-IN" dirty="0"/>
          </a:p>
        </p:txBody>
      </p:sp>
      <p:pic>
        <p:nvPicPr>
          <p:cNvPr id="49" name="Content Placeholder 48">
            <a:extLst>
              <a:ext uri="{FF2B5EF4-FFF2-40B4-BE49-F238E27FC236}">
                <a16:creationId xmlns:a16="http://schemas.microsoft.com/office/drawing/2014/main" id="{B089E25F-309B-0A5F-B3C4-38BFFF413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8579" y="1825625"/>
            <a:ext cx="7614841" cy="4351338"/>
          </a:xfrm>
        </p:spPr>
      </p:pic>
    </p:spTree>
    <p:extLst>
      <p:ext uri="{BB962C8B-B14F-4D97-AF65-F5344CB8AC3E}">
        <p14:creationId xmlns:p14="http://schemas.microsoft.com/office/powerpoint/2010/main" val="121863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1126</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Inter</vt:lpstr>
      <vt:lpstr>Nunito</vt:lpstr>
      <vt:lpstr>Office Theme</vt:lpstr>
      <vt:lpstr>Taskify  A Task Management Application Internship Project documentation</vt:lpstr>
      <vt:lpstr>Context</vt:lpstr>
      <vt:lpstr>Objective</vt:lpstr>
      <vt:lpstr>Scope </vt:lpstr>
      <vt:lpstr>Technologies Used</vt:lpstr>
      <vt:lpstr>PowerPoint Presentation</vt:lpstr>
      <vt:lpstr>PowerPoint Presentation</vt:lpstr>
      <vt:lpstr>Key Feature</vt:lpstr>
      <vt:lpstr>System Design</vt:lpstr>
      <vt:lpstr>System Architecture Overview</vt:lpstr>
      <vt:lpstr>PowerPoint Presentation</vt:lpstr>
      <vt:lpstr>2. Data Flow (Step-by-Step Process)</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deep</dc:creator>
  <cp:lastModifiedBy>Akash deep</cp:lastModifiedBy>
  <cp:revision>5</cp:revision>
  <dcterms:created xsi:type="dcterms:W3CDTF">2025-03-03T13:05:55Z</dcterms:created>
  <dcterms:modified xsi:type="dcterms:W3CDTF">2025-03-03T16:39:11Z</dcterms:modified>
</cp:coreProperties>
</file>