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60"/>
  </p:normalViewPr>
  <p:slideViewPr>
    <p:cSldViewPr snapToGrid="0">
      <p:cViewPr varScale="1">
        <p:scale>
          <a:sx n="54" d="100"/>
          <a:sy n="54" d="100"/>
        </p:scale>
        <p:origin x="52"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A114-365B-2672-6927-738B297A27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70D45A-4E13-27AD-C406-9870827F96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AA1DA4-1379-3E79-BE93-74C5C6F34D2C}"/>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5" name="Footer Placeholder 4">
            <a:extLst>
              <a:ext uri="{FF2B5EF4-FFF2-40B4-BE49-F238E27FC236}">
                <a16:creationId xmlns:a16="http://schemas.microsoft.com/office/drawing/2014/main" id="{9F657A82-C382-45F2-A207-760A1C5C3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07DEA-58E1-E2FC-57F8-D264932C9870}"/>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288795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7AED-8F21-4F24-57CC-D956093CD3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C14F26-DBF8-7708-A081-A89F803AC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A96CD-1A59-D936-67AB-7923C9B47D7A}"/>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5" name="Footer Placeholder 4">
            <a:extLst>
              <a:ext uri="{FF2B5EF4-FFF2-40B4-BE49-F238E27FC236}">
                <a16:creationId xmlns:a16="http://schemas.microsoft.com/office/drawing/2014/main" id="{26C7C05C-661D-F36B-5C81-2AFE0B063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A819B5-6EC5-311F-9FCF-CC142181851A}"/>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525871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211F5-29F8-B4FD-6B0C-B7950358F9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6CBC27-5CE4-C7CF-16DE-339D614F3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FD5573-7424-89B0-2FDB-09B472B92800}"/>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5" name="Footer Placeholder 4">
            <a:extLst>
              <a:ext uri="{FF2B5EF4-FFF2-40B4-BE49-F238E27FC236}">
                <a16:creationId xmlns:a16="http://schemas.microsoft.com/office/drawing/2014/main" id="{9E73E93D-470E-B0C4-09FD-F20A8EF2C7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24779D-CF7C-9DA8-6F94-C4B03FB8929C}"/>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1615551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5E61-B091-3B4E-E290-D1AE6EE06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B695E0-EC70-4D41-A953-BEB89A002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0365D4-9D74-E953-3F79-FF5BC02EAEAC}"/>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5" name="Footer Placeholder 4">
            <a:extLst>
              <a:ext uri="{FF2B5EF4-FFF2-40B4-BE49-F238E27FC236}">
                <a16:creationId xmlns:a16="http://schemas.microsoft.com/office/drawing/2014/main" id="{98496665-DEF1-3C2C-4239-0053FB1C2E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D31ECF-E27A-CBD1-2AD7-D8FCBA916A51}"/>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59134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928AE-F54A-032B-DD75-6D579BB0D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7DF8B2-EB84-6D09-C775-17426C08E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2DE5F7-4AE0-9179-3875-4080E82A2E1B}"/>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5" name="Footer Placeholder 4">
            <a:extLst>
              <a:ext uri="{FF2B5EF4-FFF2-40B4-BE49-F238E27FC236}">
                <a16:creationId xmlns:a16="http://schemas.microsoft.com/office/drawing/2014/main" id="{99FA01BB-2F52-FB76-45E1-05FC8BE161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859D1B-5F26-469E-47F8-A299253230D8}"/>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252768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5F2DE-CF0F-1433-9BDE-57E8058B30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594CBB-C859-AA7F-131A-EACEB9440F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0A3353-E94A-1DB3-0A92-13AF327F8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0965E7-5944-3660-DFEF-0F0B541698C7}"/>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6" name="Footer Placeholder 5">
            <a:extLst>
              <a:ext uri="{FF2B5EF4-FFF2-40B4-BE49-F238E27FC236}">
                <a16:creationId xmlns:a16="http://schemas.microsoft.com/office/drawing/2014/main" id="{883B78FE-B45B-32CA-C716-62D311D02B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BD069-160F-713F-A273-8CB96C5E831B}"/>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42822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05F3B-449E-26A6-6A41-C7AD377E7E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BC56DC-669C-3FB3-E059-CCAC67703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68F4EB-1424-FC5B-6C58-F1A2A37B2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498072-B26F-2E40-5435-C7AB2D606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7B3F4-4820-F65B-08EC-64A358D09E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CD56E9-2DEC-81AE-C850-2D1CE0248AB8}"/>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8" name="Footer Placeholder 7">
            <a:extLst>
              <a:ext uri="{FF2B5EF4-FFF2-40B4-BE49-F238E27FC236}">
                <a16:creationId xmlns:a16="http://schemas.microsoft.com/office/drawing/2014/main" id="{4511FBD8-975A-B83F-0929-1D7479C141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D02DBE-012E-B4BA-8E0C-B41616F1FEEF}"/>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228529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401D-F9CF-D791-8D6B-822793139D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870708-E9B9-7C19-925D-696375F252E3}"/>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4" name="Footer Placeholder 3">
            <a:extLst>
              <a:ext uri="{FF2B5EF4-FFF2-40B4-BE49-F238E27FC236}">
                <a16:creationId xmlns:a16="http://schemas.microsoft.com/office/drawing/2014/main" id="{93E1163A-9348-D8EA-7793-80491F99FF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C2FD49-D7B7-3504-4F1F-A84DE9488BE6}"/>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268633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6E0A9-8301-DE91-E3DB-101AD0876772}"/>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3" name="Footer Placeholder 2">
            <a:extLst>
              <a:ext uri="{FF2B5EF4-FFF2-40B4-BE49-F238E27FC236}">
                <a16:creationId xmlns:a16="http://schemas.microsoft.com/office/drawing/2014/main" id="{B8BBDBEA-6FB7-244E-A2D9-C5AC056AB6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D9F8C6-E1C8-F2FA-6693-7D05FAD28423}"/>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274388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CB4C-1426-73C2-8A2E-FE914BBD6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703D47-E68F-D6B7-DBEA-DA30D29F71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3007B8-D4C9-67CD-935C-462838AF2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8F267-6FEB-81A1-02BA-2704EA2A7ECA}"/>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6" name="Footer Placeholder 5">
            <a:extLst>
              <a:ext uri="{FF2B5EF4-FFF2-40B4-BE49-F238E27FC236}">
                <a16:creationId xmlns:a16="http://schemas.microsoft.com/office/drawing/2014/main" id="{F4C46992-0381-96D5-387B-692DC6F477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AFAE00-4266-C776-DD3C-D9C853FF28A9}"/>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53135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361F-1499-8817-2BF1-CB43364C3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E1DEDA-44CB-ADA5-1BF2-5E1278E645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07D56F-6D6C-B12B-2D04-09C8499A1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06825-A0A7-2A65-5455-DC15263A03BA}"/>
              </a:ext>
            </a:extLst>
          </p:cNvPr>
          <p:cNvSpPr>
            <a:spLocks noGrp="1"/>
          </p:cNvSpPr>
          <p:nvPr>
            <p:ph type="dt" sz="half" idx="10"/>
          </p:nvPr>
        </p:nvSpPr>
        <p:spPr/>
        <p:txBody>
          <a:bodyPr/>
          <a:lstStyle/>
          <a:p>
            <a:fld id="{79895F75-3A57-4510-80AA-390A31F10035}" type="datetimeFigureOut">
              <a:rPr lang="en-IN" smtClean="0"/>
              <a:t>07-06-2023</a:t>
            </a:fld>
            <a:endParaRPr lang="en-IN"/>
          </a:p>
        </p:txBody>
      </p:sp>
      <p:sp>
        <p:nvSpPr>
          <p:cNvPr id="6" name="Footer Placeholder 5">
            <a:extLst>
              <a:ext uri="{FF2B5EF4-FFF2-40B4-BE49-F238E27FC236}">
                <a16:creationId xmlns:a16="http://schemas.microsoft.com/office/drawing/2014/main" id="{4A605B91-46D4-A03C-A813-C47BD13BF1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D0B9F-E5AD-EF7E-8F7D-AD9CAFD4028A}"/>
              </a:ext>
            </a:extLst>
          </p:cNvPr>
          <p:cNvSpPr>
            <a:spLocks noGrp="1"/>
          </p:cNvSpPr>
          <p:nvPr>
            <p:ph type="sldNum" sz="quarter" idx="12"/>
          </p:nvPr>
        </p:nvSpPr>
        <p:spPr/>
        <p:txBody>
          <a:bodyPr/>
          <a:lstStyle/>
          <a:p>
            <a:fld id="{9AF8784F-5917-4351-B5D4-3E01B6EB633A}" type="slidenum">
              <a:rPr lang="en-IN" smtClean="0"/>
              <a:t>‹#›</a:t>
            </a:fld>
            <a:endParaRPr lang="en-IN"/>
          </a:p>
        </p:txBody>
      </p:sp>
    </p:spTree>
    <p:extLst>
      <p:ext uri="{BB962C8B-B14F-4D97-AF65-F5344CB8AC3E}">
        <p14:creationId xmlns:p14="http://schemas.microsoft.com/office/powerpoint/2010/main" val="356475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F6AD1-84EE-F343-21FC-EAF0A72BB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44FE91-808C-021D-9A9E-83C5EE542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B882C3-2DD2-A596-8D99-03E871CC42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95F75-3A57-4510-80AA-390A31F10035}" type="datetimeFigureOut">
              <a:rPr lang="en-IN" smtClean="0"/>
              <a:t>07-06-2023</a:t>
            </a:fld>
            <a:endParaRPr lang="en-IN"/>
          </a:p>
        </p:txBody>
      </p:sp>
      <p:sp>
        <p:nvSpPr>
          <p:cNvPr id="5" name="Footer Placeholder 4">
            <a:extLst>
              <a:ext uri="{FF2B5EF4-FFF2-40B4-BE49-F238E27FC236}">
                <a16:creationId xmlns:a16="http://schemas.microsoft.com/office/drawing/2014/main" id="{C8639F30-FD19-F385-9124-FB5C13E0A8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6D706C-882C-3E66-C750-01D6FAF40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8784F-5917-4351-B5D4-3E01B6EB633A}" type="slidenum">
              <a:rPr lang="en-IN" smtClean="0"/>
              <a:t>‹#›</a:t>
            </a:fld>
            <a:endParaRPr lang="en-IN"/>
          </a:p>
        </p:txBody>
      </p:sp>
    </p:spTree>
    <p:extLst>
      <p:ext uri="{BB962C8B-B14F-4D97-AF65-F5344CB8AC3E}">
        <p14:creationId xmlns:p14="http://schemas.microsoft.com/office/powerpoint/2010/main" val="2929635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402A-14D8-839B-A1DD-A64C58A5D68E}"/>
              </a:ext>
            </a:extLst>
          </p:cNvPr>
          <p:cNvSpPr>
            <a:spLocks noGrp="1"/>
          </p:cNvSpPr>
          <p:nvPr>
            <p:ph type="ctrTitle"/>
          </p:nvPr>
        </p:nvSpPr>
        <p:spPr>
          <a:xfrm>
            <a:off x="130629" y="1122363"/>
            <a:ext cx="11946576" cy="2387600"/>
          </a:xfrm>
        </p:spPr>
        <p:txBody>
          <a:bodyPr>
            <a:normAutofit/>
          </a:bodyPr>
          <a:lstStyle/>
          <a:p>
            <a:r>
              <a:rPr lang="en-IN" b="1" i="0" dirty="0">
                <a:solidFill>
                  <a:srgbClr val="222222"/>
                </a:solidFill>
                <a:effectLst/>
                <a:latin typeface="Lato" panose="020B0604020202020204" pitchFamily="34" charset="0"/>
              </a:rPr>
              <a:t>Time Series Anomaly Detection</a:t>
            </a:r>
            <a:br>
              <a:rPr lang="en-IN" b="1" i="0" dirty="0">
                <a:solidFill>
                  <a:srgbClr val="222222"/>
                </a:solidFill>
                <a:effectLst/>
                <a:latin typeface="Lato" panose="020B0604020202020204" pitchFamily="34" charset="0"/>
              </a:rPr>
            </a:br>
            <a:endParaRPr lang="en-IN" dirty="0"/>
          </a:p>
        </p:txBody>
      </p:sp>
      <p:sp>
        <p:nvSpPr>
          <p:cNvPr id="3" name="Subtitle 2">
            <a:extLst>
              <a:ext uri="{FF2B5EF4-FFF2-40B4-BE49-F238E27FC236}">
                <a16:creationId xmlns:a16="http://schemas.microsoft.com/office/drawing/2014/main" id="{127C5B70-E47C-19A0-1C8F-295BF5E6D2A1}"/>
              </a:ext>
            </a:extLst>
          </p:cNvPr>
          <p:cNvSpPr>
            <a:spLocks noGrp="1"/>
          </p:cNvSpPr>
          <p:nvPr>
            <p:ph type="subTitle" idx="1"/>
          </p:nvPr>
        </p:nvSpPr>
        <p:spPr/>
        <p:txBody>
          <a:bodyPr/>
          <a:lstStyle/>
          <a:p>
            <a:r>
              <a:rPr lang="en-IN" dirty="0"/>
              <a:t>BY AKASH GHOSAL</a:t>
            </a:r>
          </a:p>
        </p:txBody>
      </p:sp>
    </p:spTree>
    <p:extLst>
      <p:ext uri="{BB962C8B-B14F-4D97-AF65-F5344CB8AC3E}">
        <p14:creationId xmlns:p14="http://schemas.microsoft.com/office/powerpoint/2010/main" val="3614506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2FF-6C9F-EC7E-B052-DA1D6938D4C4}"/>
              </a:ext>
            </a:extLst>
          </p:cNvPr>
          <p:cNvSpPr>
            <a:spLocks noGrp="1"/>
          </p:cNvSpPr>
          <p:nvPr>
            <p:ph type="ctrTitle"/>
          </p:nvPr>
        </p:nvSpPr>
        <p:spPr>
          <a:xfrm>
            <a:off x="1524000" y="576098"/>
            <a:ext cx="9144000" cy="716947"/>
          </a:xfrm>
        </p:spPr>
        <p:txBody>
          <a:bodyPr>
            <a:normAutofit fontScale="90000"/>
          </a:bodyPr>
          <a:lstStyle/>
          <a:p>
            <a:r>
              <a:rPr lang="en-IN" dirty="0"/>
              <a:t>Data Preparation :</a:t>
            </a:r>
          </a:p>
        </p:txBody>
      </p:sp>
      <p:sp>
        <p:nvSpPr>
          <p:cNvPr id="3" name="Subtitle 2">
            <a:extLst>
              <a:ext uri="{FF2B5EF4-FFF2-40B4-BE49-F238E27FC236}">
                <a16:creationId xmlns:a16="http://schemas.microsoft.com/office/drawing/2014/main" id="{29347D4E-8D9E-8AF1-6E3C-8B96DF12D151}"/>
              </a:ext>
            </a:extLst>
          </p:cNvPr>
          <p:cNvSpPr>
            <a:spLocks noGrp="1"/>
          </p:cNvSpPr>
          <p:nvPr>
            <p:ph type="subTitle" idx="1"/>
          </p:nvPr>
        </p:nvSpPr>
        <p:spPr>
          <a:xfrm>
            <a:off x="166255" y="1839310"/>
            <a:ext cx="11602191" cy="4240856"/>
          </a:xfrm>
        </p:spPr>
        <p:txBody>
          <a:bodyPr/>
          <a:lstStyle/>
          <a:p>
            <a:pPr marL="342900" indent="-342900" algn="l">
              <a:buFont typeface="Arial" panose="020B0604020202020204" pitchFamily="34" charset="0"/>
              <a:buChar char="•"/>
            </a:pPr>
            <a:r>
              <a:rPr lang="en-US" dirty="0"/>
              <a:t> I changed the index to a time-based index since the data represents a time series, allowing us to observe the output based on timestamps.</a:t>
            </a:r>
          </a:p>
          <a:p>
            <a:pPr marL="342900" indent="-342900" algn="l">
              <a:buFont typeface="Arial" panose="020B0604020202020204" pitchFamily="34" charset="0"/>
              <a:buChar char="•"/>
            </a:pPr>
            <a:r>
              <a:rPr lang="en-US" dirty="0"/>
              <a:t>I converted the object data type to float data type, ensuring the data is in a suitable numerical format for analysis.</a:t>
            </a:r>
          </a:p>
          <a:p>
            <a:pPr marL="342900" indent="-342900" algn="l">
              <a:buFont typeface="Arial" panose="020B0604020202020204" pitchFamily="34" charset="0"/>
              <a:buChar char="•"/>
            </a:pPr>
            <a:r>
              <a:rPr lang="en-US" dirty="0"/>
              <a:t>I checked for null values in the data and filled them using the forward-fill (</a:t>
            </a:r>
            <a:r>
              <a:rPr lang="en-US" dirty="0" err="1"/>
              <a:t>ffill</a:t>
            </a:r>
            <a:r>
              <a:rPr lang="en-US" dirty="0"/>
              <a:t>) method, which propagates the last valid observation forward. Other approaches such as backward-fill (</a:t>
            </a:r>
            <a:r>
              <a:rPr lang="en-US" dirty="0" err="1"/>
              <a:t>bfill</a:t>
            </a:r>
            <a:r>
              <a:rPr lang="en-US" dirty="0"/>
              <a:t>) or mean imputation can also be considered based on the specific requirements of the data.</a:t>
            </a:r>
          </a:p>
          <a:p>
            <a:pPr marL="342900" indent="-342900" algn="l">
              <a:buFont typeface="Arial" panose="020B0604020202020204" pitchFamily="34" charset="0"/>
              <a:buChar char="•"/>
            </a:pPr>
            <a:r>
              <a:rPr lang="en-US" dirty="0"/>
              <a:t>To reduce computational complexity and gain a better understanding of the underlying patterns, I resampled the data to a weekly frequency from the original resolution of every 5 minutes.</a:t>
            </a:r>
            <a:endParaRPr lang="en-IN" dirty="0"/>
          </a:p>
        </p:txBody>
      </p:sp>
    </p:spTree>
    <p:extLst>
      <p:ext uri="{BB962C8B-B14F-4D97-AF65-F5344CB8AC3E}">
        <p14:creationId xmlns:p14="http://schemas.microsoft.com/office/powerpoint/2010/main" val="427897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2FF-6C9F-EC7E-B052-DA1D6938D4C4}"/>
              </a:ext>
            </a:extLst>
          </p:cNvPr>
          <p:cNvSpPr>
            <a:spLocks noGrp="1"/>
          </p:cNvSpPr>
          <p:nvPr>
            <p:ph type="ctrTitle"/>
          </p:nvPr>
        </p:nvSpPr>
        <p:spPr>
          <a:xfrm>
            <a:off x="1524000" y="576098"/>
            <a:ext cx="9144000" cy="716947"/>
          </a:xfrm>
        </p:spPr>
        <p:txBody>
          <a:bodyPr>
            <a:normAutofit fontScale="90000"/>
          </a:bodyPr>
          <a:lstStyle/>
          <a:p>
            <a:r>
              <a:rPr lang="en-IN" dirty="0"/>
              <a:t>Analysis Strategy &amp; Insights:</a:t>
            </a:r>
          </a:p>
        </p:txBody>
      </p:sp>
      <p:sp>
        <p:nvSpPr>
          <p:cNvPr id="3" name="Subtitle 2">
            <a:extLst>
              <a:ext uri="{FF2B5EF4-FFF2-40B4-BE49-F238E27FC236}">
                <a16:creationId xmlns:a16="http://schemas.microsoft.com/office/drawing/2014/main" id="{29347D4E-8D9E-8AF1-6E3C-8B96DF12D151}"/>
              </a:ext>
            </a:extLst>
          </p:cNvPr>
          <p:cNvSpPr>
            <a:spLocks noGrp="1"/>
          </p:cNvSpPr>
          <p:nvPr>
            <p:ph type="subTitle" idx="1"/>
          </p:nvPr>
        </p:nvSpPr>
        <p:spPr>
          <a:xfrm>
            <a:off x="166255" y="1839310"/>
            <a:ext cx="11602191" cy="4240856"/>
          </a:xfrm>
        </p:spPr>
        <p:txBody>
          <a:bodyPr>
            <a:normAutofit fontScale="92500" lnSpcReduction="10000"/>
          </a:bodyPr>
          <a:lstStyle/>
          <a:p>
            <a:pPr marL="342900" indent="-342900" algn="l">
              <a:buFont typeface="Arial" panose="020B0604020202020204" pitchFamily="34" charset="0"/>
              <a:buChar char="•"/>
            </a:pPr>
            <a:r>
              <a:rPr lang="en-US" dirty="0"/>
              <a:t>After examining the data for seasonality and performing the Augmented Dickey-Fuller test, I concluded that the time series is stationary. This observation indicates that the statistical properties of the series do not change over time, making it suitable for modeling using a Vector Autoregression (VAR) model. The VAR model allows for the analysis of multivariate data and captures the dynamic relationships between variables.</a:t>
            </a:r>
          </a:p>
          <a:p>
            <a:pPr marL="342900" indent="-342900" algn="l">
              <a:buFont typeface="Arial" panose="020B0604020202020204" pitchFamily="34" charset="0"/>
              <a:buChar char="•"/>
            </a:pPr>
            <a:r>
              <a:rPr lang="en-US" dirty="0"/>
              <a:t>To further explore the relationships between variables, I conducted the Granger Causality Statistical Test. This test evaluates whether one variable's past values provide significant information for predicting another variable. The results of this test can help identify potential causal relationships among the variables. While the Granger Causality test provides valuable insights, it should not be the sole determinant for selecting variables for anomaly detection.</a:t>
            </a:r>
          </a:p>
          <a:p>
            <a:pPr marL="342900" indent="-342900" algn="l">
              <a:buFont typeface="Arial" panose="020B0604020202020204" pitchFamily="34" charset="0"/>
              <a:buChar char="•"/>
            </a:pPr>
            <a:r>
              <a:rPr lang="en-US" dirty="0"/>
              <a:t>The VAR model represents each variable as a linear combination of its own lagged values and the lagged values of other variables in the system. By extending the autoregressive (AR) model, the VAR model captures the interdependencies and interactions between variables over time.</a:t>
            </a:r>
            <a:endParaRPr lang="en-IN" dirty="0"/>
          </a:p>
        </p:txBody>
      </p:sp>
    </p:spTree>
    <p:extLst>
      <p:ext uri="{BB962C8B-B14F-4D97-AF65-F5344CB8AC3E}">
        <p14:creationId xmlns:p14="http://schemas.microsoft.com/office/powerpoint/2010/main" val="174385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12FF-6C9F-EC7E-B052-DA1D6938D4C4}"/>
              </a:ext>
            </a:extLst>
          </p:cNvPr>
          <p:cNvSpPr>
            <a:spLocks noGrp="1"/>
          </p:cNvSpPr>
          <p:nvPr>
            <p:ph type="ctrTitle"/>
          </p:nvPr>
        </p:nvSpPr>
        <p:spPr>
          <a:xfrm>
            <a:off x="1524000" y="576098"/>
            <a:ext cx="9144000" cy="716947"/>
          </a:xfrm>
        </p:spPr>
        <p:txBody>
          <a:bodyPr>
            <a:normAutofit fontScale="90000"/>
          </a:bodyPr>
          <a:lstStyle/>
          <a:p>
            <a:r>
              <a:rPr lang="en-IN" dirty="0"/>
              <a:t>Analysis Strategy &amp; Insights:</a:t>
            </a:r>
          </a:p>
        </p:txBody>
      </p:sp>
      <p:sp>
        <p:nvSpPr>
          <p:cNvPr id="3" name="Subtitle 2">
            <a:extLst>
              <a:ext uri="{FF2B5EF4-FFF2-40B4-BE49-F238E27FC236}">
                <a16:creationId xmlns:a16="http://schemas.microsoft.com/office/drawing/2014/main" id="{29347D4E-8D9E-8AF1-6E3C-8B96DF12D151}"/>
              </a:ext>
            </a:extLst>
          </p:cNvPr>
          <p:cNvSpPr>
            <a:spLocks noGrp="1"/>
          </p:cNvSpPr>
          <p:nvPr>
            <p:ph type="subTitle" idx="1"/>
          </p:nvPr>
        </p:nvSpPr>
        <p:spPr>
          <a:xfrm>
            <a:off x="166255" y="1839310"/>
            <a:ext cx="11602191" cy="4240856"/>
          </a:xfrm>
        </p:spPr>
        <p:txBody>
          <a:bodyPr>
            <a:normAutofit lnSpcReduction="10000"/>
          </a:bodyPr>
          <a:lstStyle/>
          <a:p>
            <a:pPr marL="342900" indent="-342900" algn="l">
              <a:buFont typeface="Arial" panose="020B0604020202020204" pitchFamily="34" charset="0"/>
              <a:buChar char="•"/>
            </a:pPr>
            <a:r>
              <a:rPr lang="en-US" dirty="0"/>
              <a:t>Selecting the optimal lag order for the VAR model is crucial. In the provided code, I employed the Bayesian Information Criterion (BIC) to determine the lag order that minimizes the information loss while avoiding overfitting. This criterion helps strike a balance between model complexity and goodness of fit.</a:t>
            </a:r>
          </a:p>
          <a:p>
            <a:pPr marL="342900" indent="-342900" algn="l">
              <a:buFont typeface="Arial" panose="020B0604020202020204" pitchFamily="34" charset="0"/>
              <a:buChar char="•"/>
            </a:pPr>
            <a:r>
              <a:rPr lang="en-US" dirty="0"/>
              <a:t>Given the presence of autocorrelation in the data, direct application of linear regression may result in autocorrelation of the residuals, leading to inaccurate predictions. VAR models address this issue and consider partial autocorrelation (PACF) analysis, which helps identify the appropriate lag order and mitigate the autocorrelation problem.</a:t>
            </a:r>
          </a:p>
          <a:p>
            <a:pPr marL="342900" indent="-342900" algn="l">
              <a:buFont typeface="Arial" panose="020B0604020202020204" pitchFamily="34" charset="0"/>
              <a:buChar char="•"/>
            </a:pPr>
            <a:r>
              <a:rPr lang="en-US" dirty="0"/>
              <a:t>Once the VAR model is fitted, I computed the squared errors of the data. These squared errors can be utilized to establish a threshold for identifying anomalies. Observations with squared errors above a certain threshold can be considered as potential anomalies in the time series data.</a:t>
            </a:r>
          </a:p>
          <a:p>
            <a:pPr algn="l"/>
            <a:endParaRPr lang="en-IN" dirty="0"/>
          </a:p>
        </p:txBody>
      </p:sp>
    </p:spTree>
    <p:extLst>
      <p:ext uri="{BB962C8B-B14F-4D97-AF65-F5344CB8AC3E}">
        <p14:creationId xmlns:p14="http://schemas.microsoft.com/office/powerpoint/2010/main" val="3132837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499</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Lato</vt:lpstr>
      <vt:lpstr>Office Theme</vt:lpstr>
      <vt:lpstr>Time Series Anomaly Detection </vt:lpstr>
      <vt:lpstr>Data Preparation :</vt:lpstr>
      <vt:lpstr>Analysis Strategy &amp; Insights:</vt:lpstr>
      <vt:lpstr>Analysis Strategy &amp;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Anomaly Detection </dc:title>
  <dc:creator>akash ghosal</dc:creator>
  <cp:lastModifiedBy>akash ghosal</cp:lastModifiedBy>
  <cp:revision>1</cp:revision>
  <dcterms:created xsi:type="dcterms:W3CDTF">2023-06-07T12:06:42Z</dcterms:created>
  <dcterms:modified xsi:type="dcterms:W3CDTF">2023-06-07T12:19:32Z</dcterms:modified>
</cp:coreProperties>
</file>