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9" r:id="rId3"/>
    <p:sldId id="28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BCA5AE-96CF-45E4-AE1F-2DD0AF6F881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36C944-314F-44DC-933F-F1FA14F7ECF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88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A5AE-96CF-45E4-AE1F-2DD0AF6F881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C944-314F-44DC-933F-F1FA14F7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71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A5AE-96CF-45E4-AE1F-2DD0AF6F881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C944-314F-44DC-933F-F1FA14F7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92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A5AE-96CF-45E4-AE1F-2DD0AF6F881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C944-314F-44DC-933F-F1FA14F7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06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A5AE-96CF-45E4-AE1F-2DD0AF6F881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C944-314F-44DC-933F-F1FA14F7ECF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02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A5AE-96CF-45E4-AE1F-2DD0AF6F881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C944-314F-44DC-933F-F1FA14F7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99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A5AE-96CF-45E4-AE1F-2DD0AF6F881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C944-314F-44DC-933F-F1FA14F7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90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A5AE-96CF-45E4-AE1F-2DD0AF6F881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C944-314F-44DC-933F-F1FA14F7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18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A5AE-96CF-45E4-AE1F-2DD0AF6F881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C944-314F-44DC-933F-F1FA14F7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4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A5AE-96CF-45E4-AE1F-2DD0AF6F881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C944-314F-44DC-933F-F1FA14F7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6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A5AE-96CF-45E4-AE1F-2DD0AF6F881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C944-314F-44DC-933F-F1FA14F7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07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DBCA5AE-96CF-45E4-AE1F-2DD0AF6F881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D36C944-314F-44DC-933F-F1FA14F7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51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4034" y="509452"/>
            <a:ext cx="9413966" cy="3762102"/>
          </a:xfrm>
        </p:spPr>
        <p:txBody>
          <a:bodyPr>
            <a:normAutofit/>
          </a:bodyPr>
          <a:lstStyle/>
          <a:p>
            <a:r>
              <a:rPr lang="en-US" sz="6600" dirty="0" smtClean="0"/>
              <a:t>CAR PRICE </a:t>
            </a:r>
            <a:r>
              <a:rPr lang="en-US" sz="6600" dirty="0" err="1" smtClean="0"/>
              <a:t>PREDICTIOn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489355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87383"/>
            <a:ext cx="9875520" cy="2272937"/>
          </a:xfrm>
        </p:spPr>
        <p:txBody>
          <a:bodyPr>
            <a:normAutofit/>
          </a:bodyPr>
          <a:lstStyle/>
          <a:p>
            <a:r>
              <a:rPr lang="en-US" sz="2900" dirty="0" smtClean="0"/>
              <a:t>6-Countplot- Variant of cars</a:t>
            </a:r>
            <a:r>
              <a:rPr lang="en-IN" sz="2900" dirty="0"/>
              <a:t/>
            </a:r>
            <a:br>
              <a:rPr lang="en-IN" sz="2900" dirty="0"/>
            </a:br>
            <a:r>
              <a:rPr lang="en-IN" sz="2900" dirty="0" smtClean="0"/>
              <a:t/>
            </a:r>
            <a:br>
              <a:rPr lang="en-IN" sz="2900" dirty="0" smtClean="0"/>
            </a:br>
            <a:r>
              <a:rPr lang="en-IN" sz="2900" dirty="0" smtClean="0"/>
              <a:t>observation-</a:t>
            </a:r>
            <a:br>
              <a:rPr lang="en-IN" sz="2900" dirty="0" smtClean="0"/>
            </a:br>
            <a:r>
              <a:rPr lang="en-US" sz="2900" dirty="0"/>
              <a:t>most number of cars - Wagon R, followed by- Swift </a:t>
            </a:r>
            <a:r>
              <a:rPr lang="en-US" sz="2900" dirty="0" err="1"/>
              <a:t>Dzire</a:t>
            </a:r>
            <a:r>
              <a:rPr lang="en-US" sz="2900" dirty="0"/>
              <a:t> and Hyundai </a:t>
            </a:r>
            <a:r>
              <a:rPr lang="en-US" sz="2900" dirty="0" smtClean="0"/>
              <a:t>10</a:t>
            </a:r>
            <a:endParaRPr lang="en-IN" sz="29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120" y="2495005"/>
            <a:ext cx="7315200" cy="397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9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352698"/>
            <a:ext cx="9875520" cy="1920240"/>
          </a:xfrm>
        </p:spPr>
        <p:txBody>
          <a:bodyPr>
            <a:normAutofit/>
          </a:bodyPr>
          <a:lstStyle/>
          <a:p>
            <a:r>
              <a:rPr lang="en-US" sz="2900" dirty="0" smtClean="0"/>
              <a:t>7-Histogram- </a:t>
            </a:r>
            <a:r>
              <a:rPr lang="en-US" sz="2900" dirty="0" err="1" smtClean="0"/>
              <a:t>model_year</a:t>
            </a:r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sz="2900" dirty="0"/>
              <a:t/>
            </a:r>
            <a:br>
              <a:rPr lang="en-US" sz="2900" dirty="0"/>
            </a:br>
            <a:r>
              <a:rPr lang="en-US" sz="2900" dirty="0" smtClean="0"/>
              <a:t>observation-</a:t>
            </a:r>
            <a:r>
              <a:rPr lang="en-US" sz="2900" dirty="0"/>
              <a:t/>
            </a:r>
            <a:br>
              <a:rPr lang="en-US" sz="2900" dirty="0"/>
            </a:br>
            <a:r>
              <a:rPr lang="en-US" sz="2900" dirty="0" smtClean="0"/>
              <a:t>1- most of the car models are of the year 2012-2018.</a:t>
            </a:r>
            <a:endParaRPr lang="en-IN" sz="29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697" y="2717075"/>
            <a:ext cx="5512526" cy="337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0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87383"/>
            <a:ext cx="9875520" cy="2338251"/>
          </a:xfrm>
        </p:spPr>
        <p:txBody>
          <a:bodyPr>
            <a:normAutofit/>
          </a:bodyPr>
          <a:lstStyle/>
          <a:p>
            <a:r>
              <a:rPr lang="en-US" sz="2900" dirty="0" smtClean="0"/>
              <a:t>8-Scatterplot- Relationship between Company and </a:t>
            </a:r>
            <a:r>
              <a:rPr lang="en-US" sz="2900" dirty="0" err="1" smtClean="0"/>
              <a:t>model_year</a:t>
            </a:r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sz="2900" dirty="0" smtClean="0"/>
              <a:t>observation-</a:t>
            </a:r>
            <a:r>
              <a:rPr lang="en-US" sz="2900" dirty="0"/>
              <a:t> most of the car models are of the year 2012-2018</a:t>
            </a:r>
            <a:r>
              <a:rPr lang="en-US" sz="2900" dirty="0" smtClean="0"/>
              <a:t/>
            </a:r>
            <a:br>
              <a:rPr lang="en-US" sz="2900" dirty="0" smtClean="0"/>
            </a:br>
            <a:endParaRPr lang="en-IN" sz="29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177" y="2521132"/>
            <a:ext cx="731520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62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96536"/>
            <a:ext cx="9875520" cy="2381795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9-Histogram- </a:t>
            </a:r>
            <a:r>
              <a:rPr lang="en-US" sz="3200" dirty="0" err="1" smtClean="0"/>
              <a:t>DistanceCovered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observation-</a:t>
            </a:r>
            <a:br>
              <a:rPr lang="en-US" sz="3200" dirty="0" smtClean="0"/>
            </a:br>
            <a:r>
              <a:rPr lang="en-US" sz="3200" dirty="0"/>
              <a:t>1-majority of cars have covered the distance </a:t>
            </a:r>
            <a:r>
              <a:rPr lang="en-US" sz="3200" dirty="0" err="1"/>
              <a:t>upto</a:t>
            </a:r>
            <a:r>
              <a:rPr lang="en-US" sz="3200" dirty="0"/>
              <a:t> : 0-60000kms</a:t>
            </a:r>
            <a:br>
              <a:rPr lang="en-US" sz="3200" dirty="0"/>
            </a:br>
            <a:r>
              <a:rPr lang="en-US" sz="3200" dirty="0"/>
              <a:t>2-followed by cars who have covered the distance </a:t>
            </a:r>
            <a:r>
              <a:rPr lang="en-US" sz="3200" dirty="0" err="1"/>
              <a:t>upto</a:t>
            </a:r>
            <a:r>
              <a:rPr lang="en-US" sz="3200" dirty="0"/>
              <a:t> : 60000-120000kms</a:t>
            </a:r>
            <a:br>
              <a:rPr lang="en-US" sz="3200" dirty="0"/>
            </a:br>
            <a:r>
              <a:rPr lang="en-US" sz="3200" dirty="0"/>
              <a:t>3-some cars have even covered the distance </a:t>
            </a:r>
            <a:r>
              <a:rPr lang="en-US" sz="3200" dirty="0" err="1"/>
              <a:t>upto</a:t>
            </a:r>
            <a:r>
              <a:rPr lang="en-US" sz="3200" dirty="0"/>
              <a:t> :350000kms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121" y="3069771"/>
            <a:ext cx="5809774" cy="28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2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691" y="1162595"/>
            <a:ext cx="9875520" cy="4767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10-Countplot-Type</a:t>
            </a:r>
            <a:br>
              <a:rPr lang="en-US" sz="3200" dirty="0" smtClean="0"/>
            </a:br>
            <a:r>
              <a:rPr lang="en-US" sz="3200" dirty="0" smtClean="0"/>
              <a:t>observation-</a:t>
            </a:r>
            <a:br>
              <a:rPr lang="en-US" sz="3200" dirty="0" smtClean="0"/>
            </a:br>
            <a:r>
              <a:rPr lang="en-US" sz="3200" dirty="0" smtClean="0"/>
              <a:t>Type        -       </a:t>
            </a:r>
            <a:r>
              <a:rPr lang="en-US" sz="3200" dirty="0" err="1"/>
              <a:t>no.of</a:t>
            </a:r>
            <a:r>
              <a:rPr lang="en-US" sz="3200" dirty="0"/>
              <a:t> cars</a:t>
            </a:r>
            <a:br>
              <a:rPr lang="en-US" sz="3200" dirty="0"/>
            </a:br>
            <a:r>
              <a:rPr lang="en-US" sz="3200" dirty="0"/>
              <a:t>1- Petrol - 3207</a:t>
            </a:r>
            <a:br>
              <a:rPr lang="en-US" sz="3200" dirty="0"/>
            </a:br>
            <a:r>
              <a:rPr lang="en-US" sz="3200" dirty="0"/>
              <a:t>2-Diesel - 2177</a:t>
            </a:r>
            <a:br>
              <a:rPr lang="en-US" sz="3200" dirty="0"/>
            </a:br>
            <a:r>
              <a:rPr lang="en-US" sz="3200" dirty="0"/>
              <a:t>3-CNG - 75</a:t>
            </a:r>
            <a:br>
              <a:rPr lang="en-US" sz="3200" dirty="0"/>
            </a:br>
            <a:r>
              <a:rPr lang="en-US" sz="3200" dirty="0"/>
              <a:t>4-LPG - 10</a:t>
            </a:r>
            <a:br>
              <a:rPr lang="en-US" sz="3200" dirty="0"/>
            </a:br>
            <a:r>
              <a:rPr lang="en-US" sz="3200" dirty="0"/>
              <a:t>5-Electric(Battery) - 6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0961" y="1554480"/>
            <a:ext cx="5645347" cy="385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29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87383"/>
            <a:ext cx="9875520" cy="2429691"/>
          </a:xfrm>
        </p:spPr>
        <p:txBody>
          <a:bodyPr>
            <a:normAutofit fontScale="90000"/>
          </a:bodyPr>
          <a:lstStyle/>
          <a:p>
            <a:r>
              <a:rPr lang="en-US" sz="2900" dirty="0" smtClean="0"/>
              <a:t>11-Countplot- Type of Gear</a:t>
            </a:r>
            <a:r>
              <a:rPr lang="en-IN" sz="2900" dirty="0"/>
              <a:t/>
            </a:r>
            <a:br>
              <a:rPr lang="en-IN" sz="2900" dirty="0"/>
            </a:br>
            <a:r>
              <a:rPr lang="en-IN" sz="2900" dirty="0" smtClean="0"/>
              <a:t/>
            </a:r>
            <a:br>
              <a:rPr lang="en-IN" sz="2900" dirty="0" smtClean="0"/>
            </a:br>
            <a:r>
              <a:rPr lang="en-IN" sz="2900" dirty="0" smtClean="0"/>
              <a:t>observation-</a:t>
            </a:r>
            <a:r>
              <a:rPr lang="en-IN" sz="2900" smtClean="0"/>
              <a:t/>
            </a:r>
            <a:br>
              <a:rPr lang="en-IN" sz="2900" smtClean="0"/>
            </a:br>
            <a:r>
              <a:rPr lang="en-IN" sz="2900" smtClean="0"/>
              <a:t>1</a:t>
            </a:r>
            <a:r>
              <a:rPr lang="en-US" sz="2900" smtClean="0"/>
              <a:t>- </a:t>
            </a:r>
            <a:r>
              <a:rPr lang="en-US" sz="2900" dirty="0"/>
              <a:t>majority of cars have manual gears- 4352</a:t>
            </a:r>
            <a:br>
              <a:rPr lang="en-US" sz="2900" dirty="0"/>
            </a:br>
            <a:r>
              <a:rPr lang="en-US" sz="2900" dirty="0"/>
              <a:t>2- automatic gear cars- 1123</a:t>
            </a:r>
            <a:br>
              <a:rPr lang="en-US" sz="2900" dirty="0"/>
            </a:br>
            <a:endParaRPr lang="en-IN" sz="29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932" y="2455817"/>
            <a:ext cx="5896588" cy="377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"/>
            <a:ext cx="9875520" cy="414092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12-Pie Chart- Gears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observation-</a:t>
            </a:r>
            <a:br>
              <a:rPr lang="en-IN" sz="3200" dirty="0" smtClean="0"/>
            </a:br>
            <a:r>
              <a:rPr lang="en-US" sz="3200" dirty="0"/>
              <a:t>1- 79.49% of cars have manual gears</a:t>
            </a:r>
            <a:br>
              <a:rPr lang="en-US" sz="3200" dirty="0"/>
            </a:br>
            <a:r>
              <a:rPr lang="en-US" sz="3200" dirty="0"/>
              <a:t>2- 20.51%cars have automatic gears</a:t>
            </a:r>
            <a:r>
              <a:rPr lang="en-US" dirty="0"/>
              <a:t/>
            </a:r>
            <a:br>
              <a:rPr lang="en-US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4274" y="2599510"/>
            <a:ext cx="4157595" cy="373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00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1175657"/>
            <a:ext cx="9875520" cy="6139543"/>
          </a:xfrm>
        </p:spPr>
        <p:txBody>
          <a:bodyPr>
            <a:normAutofit/>
          </a:bodyPr>
          <a:lstStyle/>
          <a:p>
            <a:r>
              <a:rPr lang="en-US" sz="2900" dirty="0" smtClean="0"/>
              <a:t>13-Histogram- Price</a:t>
            </a:r>
            <a:br>
              <a:rPr lang="en-US" sz="2900" dirty="0" smtClean="0"/>
            </a:br>
            <a:r>
              <a:rPr lang="en-US" sz="2900" dirty="0"/>
              <a:t/>
            </a:r>
            <a:br>
              <a:rPr lang="en-US" sz="2900" dirty="0"/>
            </a:br>
            <a:r>
              <a:rPr lang="en-US" sz="2900" dirty="0" smtClean="0"/>
              <a:t>observation-</a:t>
            </a:r>
            <a:br>
              <a:rPr lang="en-US" sz="2900" dirty="0" smtClean="0"/>
            </a:br>
            <a:r>
              <a:rPr lang="en-US" sz="2900" dirty="0"/>
              <a:t>1- most car prices falls in between: (0-0.17le ) (0.17le= 0.17^10000000=Rs1700000)</a:t>
            </a:r>
            <a:br>
              <a:rPr lang="en-US" sz="2900" dirty="0"/>
            </a:br>
            <a:r>
              <a:rPr lang="en-US" sz="2900" dirty="0"/>
              <a:t>2- some cars also have price ranging between:(0.50le-0.80le) or (Rs5000000-RS8000000)</a:t>
            </a:r>
            <a:br>
              <a:rPr lang="en-US" sz="2900" dirty="0"/>
            </a:br>
            <a:endParaRPr lang="en-IN" sz="29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624" y="3435531"/>
            <a:ext cx="5682342" cy="289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95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26571"/>
            <a:ext cx="9875520" cy="2991395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14-Scatter- Relationship between Company and Price</a:t>
            </a:r>
            <a:br>
              <a:rPr lang="en-US" sz="3200" dirty="0" smtClean="0"/>
            </a:br>
            <a:r>
              <a:rPr lang="en-US" sz="3200" dirty="0" smtClean="0"/>
              <a:t>observation-</a:t>
            </a:r>
            <a:br>
              <a:rPr lang="en-US" sz="3200" dirty="0" smtClean="0"/>
            </a:br>
            <a:r>
              <a:rPr lang="en-US" sz="3200" dirty="0"/>
              <a:t>1- L</a:t>
            </a:r>
            <a:r>
              <a:rPr lang="en-US" sz="3200" dirty="0" smtClean="0"/>
              <a:t>exus </a:t>
            </a:r>
            <a:r>
              <a:rPr lang="en-US" sz="3200" dirty="0"/>
              <a:t>car have the highest price</a:t>
            </a:r>
            <a:br>
              <a:rPr lang="en-US" sz="3200" dirty="0"/>
            </a:br>
            <a:r>
              <a:rPr lang="en-US" sz="3200" dirty="0"/>
              <a:t>2- </a:t>
            </a:r>
            <a:r>
              <a:rPr lang="en-US" sz="3200" dirty="0" err="1"/>
              <a:t>Hyundai,Maruti,Tata</a:t>
            </a:r>
            <a:r>
              <a:rPr lang="en-US" sz="3200" dirty="0"/>
              <a:t>, </a:t>
            </a:r>
            <a:r>
              <a:rPr lang="en-US" sz="3200" dirty="0" err="1"/>
              <a:t>Mahindra,Honda</a:t>
            </a:r>
            <a:r>
              <a:rPr lang="en-US" sz="3200" dirty="0"/>
              <a:t> cars have moderate prices</a:t>
            </a:r>
            <a:br>
              <a:rPr lang="en-US" sz="3200" dirty="0"/>
            </a:br>
            <a:r>
              <a:rPr lang="en-US" sz="3200" dirty="0"/>
              <a:t>3- Toyota have the 2nd highest car price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571" y="2834640"/>
            <a:ext cx="5460275" cy="35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29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0446"/>
            <a:ext cx="9875520" cy="2481943"/>
          </a:xfrm>
        </p:spPr>
        <p:txBody>
          <a:bodyPr>
            <a:normAutofit/>
          </a:bodyPr>
          <a:lstStyle/>
          <a:p>
            <a:r>
              <a:rPr lang="en-US" sz="2900" dirty="0" smtClean="0"/>
              <a:t>15-Counplot- Place</a:t>
            </a:r>
            <a:br>
              <a:rPr lang="en-US" sz="2900" dirty="0" smtClean="0"/>
            </a:br>
            <a:r>
              <a:rPr lang="en-US" sz="2900" dirty="0" smtClean="0"/>
              <a:t>observation-</a:t>
            </a:r>
            <a:br>
              <a:rPr lang="en-US" sz="2900" dirty="0" smtClean="0"/>
            </a:br>
            <a:r>
              <a:rPr lang="en-IN" sz="2900" dirty="0"/>
              <a:t>1- the dataset contain cars mostly from Hyderabad region followed by </a:t>
            </a:r>
            <a:r>
              <a:rPr lang="en-IN" sz="2900" dirty="0" err="1" smtClean="0"/>
              <a:t>Ahemdabad</a:t>
            </a:r>
            <a:r>
              <a:rPr lang="en-IN" sz="2900" dirty="0" smtClean="0"/>
              <a:t>, Bangalore, Mumbai, </a:t>
            </a:r>
            <a:r>
              <a:rPr lang="en-IN" sz="2900" dirty="0" err="1" smtClean="0"/>
              <a:t>NewDelhi,OldDelhi</a:t>
            </a:r>
            <a:r>
              <a:rPr lang="en-IN" sz="2900" dirty="0" smtClean="0"/>
              <a:t>, Noida respectively.</a:t>
            </a:r>
            <a:endParaRPr lang="en-IN" sz="29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132" y="2938463"/>
            <a:ext cx="5029199" cy="354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3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scraped </a:t>
            </a:r>
            <a:r>
              <a:rPr lang="en-IN" dirty="0" smtClean="0"/>
              <a:t>data, using Instant Data Scrapper </a:t>
            </a:r>
            <a:r>
              <a:rPr lang="en-IN" dirty="0"/>
              <a:t>of 5000 used cars from </a:t>
            </a:r>
            <a:r>
              <a:rPr lang="en-IN" dirty="0" err="1"/>
              <a:t>Cardekho</a:t>
            </a:r>
            <a:r>
              <a:rPr lang="en-IN" dirty="0"/>
              <a:t> </a:t>
            </a:r>
            <a:r>
              <a:rPr lang="en-IN" dirty="0" smtClean="0"/>
              <a:t>website.</a:t>
            </a:r>
          </a:p>
          <a:p>
            <a:r>
              <a:rPr lang="en-IN" dirty="0"/>
              <a:t>The data set contains the data regarding cars such as-  company , variant , model year , gear type , fuel type , </a:t>
            </a:r>
            <a:r>
              <a:rPr lang="en-IN" dirty="0" err="1"/>
              <a:t>no.of</a:t>
            </a:r>
            <a:r>
              <a:rPr lang="en-IN" dirty="0"/>
              <a:t> photos available in the site, distance covered , place , prices </a:t>
            </a:r>
            <a:r>
              <a:rPr lang="en-IN" dirty="0" smtClean="0"/>
              <a:t>etc.</a:t>
            </a:r>
          </a:p>
          <a:p>
            <a:r>
              <a:rPr lang="en-IN" dirty="0"/>
              <a:t>In this project we tried to </a:t>
            </a:r>
            <a:r>
              <a:rPr lang="en-IN" dirty="0" smtClean="0"/>
              <a:t>access </a:t>
            </a:r>
            <a:r>
              <a:rPr lang="en-IN" dirty="0"/>
              <a:t>the features that leads to the price of the car and tried to make machine learning prediction model based on those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971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2129246"/>
            <a:ext cx="9875520" cy="7589520"/>
          </a:xfrm>
        </p:spPr>
        <p:txBody>
          <a:bodyPr>
            <a:normAutofit/>
          </a:bodyPr>
          <a:lstStyle/>
          <a:p>
            <a:r>
              <a:rPr lang="en-US" sz="2900" dirty="0" smtClean="0"/>
              <a:t>16-Barplot- Relationship between Company and their EMIs</a:t>
            </a:r>
            <a:br>
              <a:rPr lang="en-US" sz="2900" dirty="0" smtClean="0"/>
            </a:br>
            <a:r>
              <a:rPr lang="en-US" sz="2900" dirty="0" smtClean="0"/>
              <a:t>observation-</a:t>
            </a:r>
            <a:br>
              <a:rPr lang="en-US" sz="2900" dirty="0" smtClean="0"/>
            </a:br>
            <a:r>
              <a:rPr lang="en-IN" sz="2900" dirty="0"/>
              <a:t>1- companies with high EMIs: </a:t>
            </a:r>
            <a:r>
              <a:rPr lang="en-IN" sz="2900" dirty="0" smtClean="0"/>
              <a:t>Lexus , Porsche , Maserati </a:t>
            </a:r>
            <a:r>
              <a:rPr lang="en-IN" sz="2900" dirty="0"/>
              <a:t>respectively</a:t>
            </a:r>
            <a:br>
              <a:rPr lang="en-IN" sz="2900" dirty="0"/>
            </a:br>
            <a:r>
              <a:rPr lang="en-IN" sz="2900" dirty="0"/>
              <a:t>2- 2- </a:t>
            </a:r>
            <a:r>
              <a:rPr lang="en-IN" sz="2900" dirty="0" smtClean="0"/>
              <a:t>Hyundai ,Tata , </a:t>
            </a:r>
            <a:r>
              <a:rPr lang="en-IN" sz="2900" dirty="0" err="1" smtClean="0"/>
              <a:t>Maruti</a:t>
            </a:r>
            <a:r>
              <a:rPr lang="en-IN" sz="2900" dirty="0" smtClean="0"/>
              <a:t>  , Honda , Datsun ,  </a:t>
            </a:r>
            <a:r>
              <a:rPr lang="en-IN" sz="2900" dirty="0" err="1" smtClean="0"/>
              <a:t>Chervolet</a:t>
            </a:r>
            <a:r>
              <a:rPr lang="en-IN" sz="2900" dirty="0" smtClean="0"/>
              <a:t>  </a:t>
            </a:r>
            <a:r>
              <a:rPr lang="en-IN" sz="2900" dirty="0"/>
              <a:t>have low EMIs around </a:t>
            </a:r>
            <a:r>
              <a:rPr lang="en-IN" sz="2900" dirty="0" smtClean="0"/>
              <a:t> </a:t>
            </a:r>
            <a:r>
              <a:rPr lang="en-IN" sz="2900" dirty="0" err="1" smtClean="0"/>
              <a:t>Rs</a:t>
            </a:r>
            <a:r>
              <a:rPr lang="en-IN" sz="2900" dirty="0" smtClean="0"/>
              <a:t>(5,000-20,000</a:t>
            </a:r>
            <a:r>
              <a:rPr lang="en-IN" sz="2900" dirty="0"/>
              <a:t>)</a:t>
            </a:r>
            <a:br>
              <a:rPr lang="en-IN" sz="2900" dirty="0"/>
            </a:br>
            <a:endParaRPr lang="en-IN" sz="29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011" y="3135087"/>
            <a:ext cx="6322422" cy="343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79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Pre-processing-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pre-processing of Feature Scaling involves-</a:t>
            </a:r>
            <a:endParaRPr lang="en-IN" dirty="0"/>
          </a:p>
          <a:p>
            <a:r>
              <a:rPr lang="en-US" dirty="0"/>
              <a:t>Filling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smtClean="0"/>
              <a:t>values.</a:t>
            </a:r>
          </a:p>
          <a:p>
            <a:r>
              <a:rPr lang="en-US" dirty="0" smtClean="0"/>
              <a:t>Selecting x=feature variable, y=target variable</a:t>
            </a:r>
          </a:p>
          <a:p>
            <a:r>
              <a:rPr lang="en-US" dirty="0" smtClean="0"/>
              <a:t>Encoding the x variable using </a:t>
            </a:r>
            <a:r>
              <a:rPr lang="en-US" dirty="0" err="1" smtClean="0"/>
              <a:t>Ordinall</a:t>
            </a:r>
            <a:r>
              <a:rPr lang="en-US" dirty="0" smtClean="0"/>
              <a:t> Encoder, to change the categorical values into numerical values.</a:t>
            </a:r>
            <a:endParaRPr lang="en-IN" dirty="0" smtClean="0"/>
          </a:p>
          <a:p>
            <a:r>
              <a:rPr lang="en-US" dirty="0"/>
              <a:t>Outliers </a:t>
            </a:r>
            <a:r>
              <a:rPr lang="en-US" dirty="0" smtClean="0"/>
              <a:t>removal was done using </a:t>
            </a:r>
            <a:r>
              <a:rPr lang="en-US" dirty="0" err="1" smtClean="0"/>
              <a:t>zscore</a:t>
            </a:r>
            <a:r>
              <a:rPr lang="en-US" dirty="0" smtClean="0"/>
              <a:t> method.</a:t>
            </a:r>
          </a:p>
          <a:p>
            <a:r>
              <a:rPr lang="en-US" dirty="0" smtClean="0"/>
              <a:t>Skewness removal from skewed column using log or </a:t>
            </a:r>
            <a:r>
              <a:rPr lang="en-US" dirty="0" err="1" smtClean="0"/>
              <a:t>sqrt</a:t>
            </a:r>
            <a:r>
              <a:rPr lang="en-US" dirty="0" smtClean="0"/>
              <a:t> transformation.</a:t>
            </a:r>
          </a:p>
          <a:p>
            <a:r>
              <a:rPr lang="en-US" dirty="0" smtClean="0"/>
              <a:t>Scaling the </a:t>
            </a:r>
            <a:r>
              <a:rPr lang="en-US" dirty="0" err="1"/>
              <a:t>DataFrame</a:t>
            </a:r>
            <a:r>
              <a:rPr lang="en-IN" dirty="0"/>
              <a:t>- we used </a:t>
            </a:r>
            <a:r>
              <a:rPr lang="en-IN" dirty="0" err="1"/>
              <a:t>StandardScaler</a:t>
            </a:r>
            <a:r>
              <a:rPr lang="en-IN" dirty="0"/>
              <a:t> </a:t>
            </a:r>
            <a:r>
              <a:rPr lang="en-IN"/>
              <a:t>for </a:t>
            </a:r>
            <a:r>
              <a:rPr lang="en-IN" smtClean="0"/>
              <a:t>scaling </a:t>
            </a:r>
            <a:r>
              <a:rPr lang="en-IN" dirty="0" smtClean="0"/>
              <a:t>feature variables</a:t>
            </a:r>
            <a:endParaRPr lang="en-IN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3393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selecting the x and y </a:t>
            </a:r>
            <a:r>
              <a:rPr lang="en-US" dirty="0" err="1"/>
              <a:t>variable,we</a:t>
            </a:r>
            <a:r>
              <a:rPr lang="en-US" dirty="0"/>
              <a:t> then perform the </a:t>
            </a:r>
            <a:r>
              <a:rPr lang="en-US" dirty="0" err="1"/>
              <a:t>train_test_split</a:t>
            </a:r>
            <a:r>
              <a:rPr lang="en-US" dirty="0"/>
              <a:t> and </a:t>
            </a:r>
            <a:r>
              <a:rPr lang="en-US" dirty="0" err="1"/>
              <a:t>and</a:t>
            </a:r>
            <a:r>
              <a:rPr lang="en-US" dirty="0"/>
              <a:t> check the training and testing in various models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Models used – </a:t>
            </a:r>
            <a:r>
              <a:rPr lang="en-US" dirty="0" err="1" smtClean="0"/>
              <a:t>LinearRegression</a:t>
            </a:r>
            <a:r>
              <a:rPr lang="en-US" dirty="0" smtClean="0"/>
              <a:t>, </a:t>
            </a:r>
            <a:r>
              <a:rPr lang="en-US" dirty="0" err="1" smtClean="0"/>
              <a:t>DecisiontreeRegressor</a:t>
            </a:r>
            <a:r>
              <a:rPr lang="en-US" dirty="0" smtClean="0"/>
              <a:t>, </a:t>
            </a:r>
            <a:r>
              <a:rPr lang="en-US" dirty="0" err="1" smtClean="0"/>
              <a:t>KNeighborsRegressor</a:t>
            </a:r>
            <a:r>
              <a:rPr lang="en-US" dirty="0" smtClean="0"/>
              <a:t>, SVR, </a:t>
            </a:r>
            <a:r>
              <a:rPr lang="en-US" dirty="0" err="1" smtClean="0"/>
              <a:t>RandomForestRegressor</a:t>
            </a:r>
            <a:r>
              <a:rPr lang="en-US" dirty="0" smtClean="0"/>
              <a:t>, </a:t>
            </a:r>
            <a:r>
              <a:rPr lang="en-US" dirty="0" err="1" smtClean="0"/>
              <a:t>AdaBoostRegressor</a:t>
            </a:r>
            <a:r>
              <a:rPr lang="en-US" dirty="0" smtClean="0"/>
              <a:t>, </a:t>
            </a:r>
            <a:r>
              <a:rPr lang="en-US" dirty="0" err="1" smtClean="0"/>
              <a:t>GradientBoostRegressor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Train_test_split</a:t>
            </a:r>
            <a:r>
              <a:rPr lang="en-US" dirty="0" smtClean="0"/>
              <a:t> was used to find out the accuracy of each model.</a:t>
            </a:r>
          </a:p>
          <a:p>
            <a:r>
              <a:rPr lang="en-US" dirty="0" smtClean="0"/>
              <a:t>After this </a:t>
            </a:r>
            <a:r>
              <a:rPr lang="en-US" dirty="0" err="1" smtClean="0"/>
              <a:t>cross_val_score</a:t>
            </a:r>
            <a:r>
              <a:rPr lang="en-US" dirty="0" smtClean="0"/>
              <a:t> of each model was calculated.</a:t>
            </a:r>
          </a:p>
          <a:p>
            <a:r>
              <a:rPr lang="en-US" dirty="0" smtClean="0"/>
              <a:t>By </a:t>
            </a:r>
            <a:r>
              <a:rPr lang="en-US" dirty="0" err="1" smtClean="0"/>
              <a:t>compairing</a:t>
            </a:r>
            <a:r>
              <a:rPr lang="en-US" dirty="0" smtClean="0"/>
              <a:t> the accuracy score with </a:t>
            </a:r>
            <a:r>
              <a:rPr lang="en-US" dirty="0" err="1" smtClean="0"/>
              <a:t>cross_val_score</a:t>
            </a:r>
            <a:r>
              <a:rPr lang="en-US" dirty="0" smtClean="0"/>
              <a:t>, </a:t>
            </a:r>
            <a:r>
              <a:rPr lang="en-US" dirty="0" err="1" smtClean="0"/>
              <a:t>GradientBoostRegressor</a:t>
            </a:r>
            <a:r>
              <a:rPr lang="en-US" dirty="0" smtClean="0"/>
              <a:t> was found to be most efficient model.</a:t>
            </a:r>
          </a:p>
          <a:p>
            <a:r>
              <a:rPr lang="en-US" dirty="0" smtClean="0"/>
              <a:t>After this </a:t>
            </a:r>
            <a:r>
              <a:rPr lang="en-US" dirty="0" err="1" smtClean="0"/>
              <a:t>Hypertest</a:t>
            </a:r>
            <a:r>
              <a:rPr lang="en-US" dirty="0" smtClean="0"/>
              <a:t> tuning was done through </a:t>
            </a:r>
            <a:r>
              <a:rPr lang="en-US" dirty="0" err="1" smtClean="0"/>
              <a:t>GridSearchCv</a:t>
            </a:r>
            <a:r>
              <a:rPr lang="en-US" dirty="0" smtClean="0"/>
              <a:t> to find out the best parameter for  </a:t>
            </a:r>
            <a:r>
              <a:rPr lang="en-US" dirty="0" err="1" smtClean="0"/>
              <a:t>GradientBoostRegressor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772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With the best parameters </a:t>
            </a:r>
            <a:r>
              <a:rPr lang="en-IN" dirty="0" err="1" smtClean="0"/>
              <a:t>GradientBoostRegressor</a:t>
            </a:r>
            <a:r>
              <a:rPr lang="en-IN" dirty="0" smtClean="0"/>
              <a:t> worked with 89% accuracy.</a:t>
            </a:r>
          </a:p>
          <a:p>
            <a:r>
              <a:rPr lang="en-IN" dirty="0" smtClean="0"/>
              <a:t>Predicted value was compared to Actual value using histogram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3213462"/>
            <a:ext cx="4761905" cy="257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77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Limitations of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model is working with 89% accuracy</a:t>
            </a:r>
          </a:p>
          <a:p>
            <a:r>
              <a:rPr lang="en-IN" dirty="0" smtClean="0"/>
              <a:t>The predicted values are not to be taken as true values</a:t>
            </a:r>
          </a:p>
          <a:p>
            <a:r>
              <a:rPr lang="en-IN" dirty="0" smtClean="0"/>
              <a:t>There is margin of 10% error in the predicted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1846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599"/>
            <a:ext cx="9875520" cy="7241177"/>
          </a:xfrm>
        </p:spPr>
        <p:txBody>
          <a:bodyPr>
            <a:normAutofit/>
          </a:bodyPr>
          <a:lstStyle/>
          <a:p>
            <a:r>
              <a:rPr lang="en-IN" sz="8800" dirty="0" smtClean="0"/>
              <a:t>Thank You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                                                   submitted by:</a:t>
            </a:r>
            <a:br>
              <a:rPr lang="en-IN" dirty="0" smtClean="0"/>
            </a:br>
            <a:r>
              <a:rPr lang="en-IN" dirty="0" smtClean="0"/>
              <a:t>                                   </a:t>
            </a:r>
            <a:r>
              <a:rPr lang="en-IN" dirty="0" err="1" smtClean="0"/>
              <a:t>Akashdeep</a:t>
            </a:r>
            <a:r>
              <a:rPr lang="en-IN" dirty="0" smtClean="0"/>
              <a:t> Singh Manral</a:t>
            </a:r>
            <a:br>
              <a:rPr lang="en-IN" dirty="0" smtClean="0"/>
            </a:br>
            <a:r>
              <a:rPr lang="en-IN" dirty="0" smtClean="0"/>
              <a:t>                                                           Batch:1834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56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26572"/>
            <a:ext cx="9875520" cy="862148"/>
          </a:xfrm>
        </p:spPr>
        <p:txBody>
          <a:bodyPr>
            <a:normAutofit/>
          </a:bodyPr>
          <a:lstStyle/>
          <a:p>
            <a:r>
              <a:rPr lang="en-IN" dirty="0" smtClean="0"/>
              <a:t>Data info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9531"/>
            <a:ext cx="9872871" cy="499001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IN" dirty="0"/>
              <a:t> Gsc_col-xs12 </a:t>
            </a:r>
            <a:r>
              <a:rPr lang="en-IN" dirty="0" err="1"/>
              <a:t>src</a:t>
            </a:r>
            <a:r>
              <a:rPr lang="en-IN" dirty="0"/>
              <a:t> – image source</a:t>
            </a:r>
          </a:p>
          <a:p>
            <a:pPr lvl="0"/>
            <a:r>
              <a:rPr lang="en-IN" dirty="0"/>
              <a:t>assured- website</a:t>
            </a:r>
          </a:p>
          <a:p>
            <a:pPr lvl="0"/>
            <a:r>
              <a:rPr lang="en-IN" dirty="0" err="1"/>
              <a:t>photoNumber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 – </a:t>
            </a:r>
            <a:r>
              <a:rPr lang="en-IN" dirty="0" err="1"/>
              <a:t>No.of</a:t>
            </a:r>
            <a:r>
              <a:rPr lang="en-IN" dirty="0"/>
              <a:t> photos in the website</a:t>
            </a:r>
          </a:p>
          <a:p>
            <a:pPr lvl="0"/>
            <a:r>
              <a:rPr lang="en-IN" dirty="0" err="1"/>
              <a:t>ImageTransition</a:t>
            </a:r>
            <a:r>
              <a:rPr lang="en-IN" dirty="0"/>
              <a:t> – image source</a:t>
            </a:r>
          </a:p>
          <a:p>
            <a:pPr lvl="0"/>
            <a:r>
              <a:rPr lang="en-IN" dirty="0"/>
              <a:t>views – no. of views on the car</a:t>
            </a:r>
          </a:p>
          <a:p>
            <a:pPr lvl="0"/>
            <a:r>
              <a:rPr lang="en-IN" dirty="0" err="1"/>
              <a:t>imageTransition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 2 – </a:t>
            </a:r>
          </a:p>
          <a:p>
            <a:pPr lvl="0"/>
            <a:r>
              <a:rPr lang="en-IN" dirty="0" err="1"/>
              <a:t>model_year</a:t>
            </a:r>
            <a:r>
              <a:rPr lang="en-IN" dirty="0"/>
              <a:t> – year at which the car was first purchased</a:t>
            </a:r>
          </a:p>
          <a:p>
            <a:pPr lvl="0"/>
            <a:r>
              <a:rPr lang="en-IN" dirty="0"/>
              <a:t>company – company of the car</a:t>
            </a:r>
          </a:p>
          <a:p>
            <a:pPr lvl="0"/>
            <a:r>
              <a:rPr lang="en-IN" dirty="0"/>
              <a:t>model – model name of the company</a:t>
            </a:r>
          </a:p>
          <a:p>
            <a:pPr lvl="0"/>
            <a:r>
              <a:rPr lang="en-IN" dirty="0"/>
              <a:t>variant- variant of the model</a:t>
            </a:r>
          </a:p>
          <a:p>
            <a:pPr lvl="0"/>
            <a:r>
              <a:rPr lang="en-IN" dirty="0" err="1"/>
              <a:t>emitextCard</a:t>
            </a:r>
            <a:r>
              <a:rPr lang="en-IN" dirty="0"/>
              <a:t> – stands for EMI</a:t>
            </a:r>
          </a:p>
          <a:p>
            <a:pPr lvl="0"/>
            <a:r>
              <a:rPr lang="en-IN" dirty="0" err="1"/>
              <a:t>emitextCard</a:t>
            </a:r>
            <a:r>
              <a:rPr lang="en-IN" dirty="0"/>
              <a:t> 2- for @</a:t>
            </a:r>
          </a:p>
          <a:p>
            <a:pPr lvl="0"/>
            <a:r>
              <a:rPr lang="en-IN" dirty="0" err="1"/>
              <a:t>emitextaCard</a:t>
            </a:r>
            <a:r>
              <a:rPr lang="en-IN" dirty="0"/>
              <a:t> 3-  EMI of the car</a:t>
            </a:r>
          </a:p>
          <a:p>
            <a:r>
              <a:rPr lang="en-IN" dirty="0"/>
              <a:t>prices price of the car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94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0" y="535578"/>
            <a:ext cx="9835975" cy="5381896"/>
          </a:xfrm>
        </p:spPr>
        <p:txBody>
          <a:bodyPr>
            <a:normAutofit/>
          </a:bodyPr>
          <a:lstStyle/>
          <a:p>
            <a:r>
              <a:rPr lang="en-US" sz="5400" dirty="0" smtClean="0"/>
              <a:t>EXPLORATORY DATA ANALYSIS</a:t>
            </a:r>
            <a:br>
              <a:rPr lang="en-US" sz="5400" dirty="0" smtClean="0"/>
            </a:br>
            <a:r>
              <a:rPr lang="en-US" sz="5400" dirty="0" smtClean="0"/>
              <a:t>                            (EDA)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70531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08" y="235131"/>
            <a:ext cx="10685417" cy="292608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1-Heat map showing the null values in the dataset.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Observations-</a:t>
            </a:r>
            <a:br>
              <a:rPr lang="en-US" sz="3200" dirty="0" smtClean="0"/>
            </a:br>
            <a:r>
              <a:rPr lang="en-US" sz="3200" dirty="0"/>
              <a:t>1-too many null values in variant column</a:t>
            </a:r>
            <a:br>
              <a:rPr lang="en-US" sz="3200" dirty="0"/>
            </a:br>
            <a:r>
              <a:rPr lang="en-US" sz="3200" dirty="0"/>
              <a:t>2-Data set is not </a:t>
            </a:r>
            <a:r>
              <a:rPr lang="en-US" sz="3200" dirty="0" err="1"/>
              <a:t>proper,null</a:t>
            </a:r>
            <a:r>
              <a:rPr lang="en-US" sz="3200" dirty="0"/>
              <a:t> values needs to be handled.</a:t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983" y="2495006"/>
            <a:ext cx="6158661" cy="377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6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599"/>
            <a:ext cx="9875520" cy="1872343"/>
          </a:xfrm>
        </p:spPr>
        <p:txBody>
          <a:bodyPr>
            <a:noAutofit/>
          </a:bodyPr>
          <a:lstStyle/>
          <a:p>
            <a:r>
              <a:rPr lang="en-US" sz="2900" dirty="0" smtClean="0"/>
              <a:t>2-Distplot- </a:t>
            </a:r>
            <a:r>
              <a:rPr lang="en-US" sz="2900" dirty="0" err="1" smtClean="0"/>
              <a:t>PhotoNumber</a:t>
            </a:r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sz="2900" dirty="0" smtClean="0"/>
              <a:t>observation-</a:t>
            </a:r>
            <a:br>
              <a:rPr lang="en-US" sz="2900" dirty="0" smtClean="0"/>
            </a:br>
            <a:r>
              <a:rPr lang="en-US" sz="2900" dirty="0" smtClean="0"/>
              <a:t>1-most of the cars have 10-15 photos</a:t>
            </a:r>
            <a:endParaRPr lang="en-IN" sz="29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737" y="2769326"/>
            <a:ext cx="6159069" cy="354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4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65760"/>
            <a:ext cx="9875520" cy="3461657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3-Countplot- Company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observation-</a:t>
            </a:r>
            <a:br>
              <a:rPr lang="en-US" sz="3200" dirty="0" smtClean="0"/>
            </a:br>
            <a:r>
              <a:rPr lang="en-US" sz="3200" dirty="0" smtClean="0"/>
              <a:t>1- </a:t>
            </a:r>
            <a:r>
              <a:rPr lang="en-US" sz="3200" dirty="0"/>
              <a:t>highest number of used cars are of: </a:t>
            </a:r>
            <a:r>
              <a:rPr lang="en-US" sz="3200" dirty="0" err="1"/>
              <a:t>i-Maruti</a:t>
            </a:r>
            <a:r>
              <a:rPr lang="en-US" sz="3200" dirty="0"/>
              <a:t>, ii-Hyundai</a:t>
            </a:r>
            <a:br>
              <a:rPr lang="en-US" sz="3200" dirty="0"/>
            </a:br>
            <a:r>
              <a:rPr lang="en-US" sz="3200" dirty="0"/>
              <a:t>2- least number of used cars are of: </a:t>
            </a:r>
            <a:r>
              <a:rPr lang="en-US" sz="3200" dirty="0" err="1"/>
              <a:t>i</a:t>
            </a:r>
            <a:r>
              <a:rPr lang="en-US" sz="3200" dirty="0"/>
              <a:t>-Lexus, </a:t>
            </a:r>
            <a:r>
              <a:rPr lang="en-US" sz="3200" dirty="0" err="1"/>
              <a:t>Izuzu</a:t>
            </a:r>
            <a:r>
              <a:rPr lang="en-US" sz="3200" dirty="0"/>
              <a:t>, Bentley, Maserati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2547256"/>
            <a:ext cx="5954891" cy="414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8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18" y="570410"/>
            <a:ext cx="9875520" cy="223810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4-Barplot- Relationship between Company and </a:t>
            </a:r>
            <a:r>
              <a:rPr lang="en-US" sz="3200" dirty="0" err="1" smtClean="0"/>
              <a:t>PhotoNumber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900" dirty="0" smtClean="0"/>
              <a:t>observation-</a:t>
            </a:r>
            <a:br>
              <a:rPr lang="en-US" sz="2900" dirty="0" smtClean="0"/>
            </a:br>
            <a:r>
              <a:rPr lang="en-US" sz="3200" dirty="0"/>
              <a:t>1- Lexus has highest number of photos</a:t>
            </a:r>
            <a:br>
              <a:rPr lang="en-US" sz="3200" dirty="0"/>
            </a:br>
            <a:r>
              <a:rPr lang="en-US" sz="3200" dirty="0"/>
              <a:t>2- ICML has the least number of photos </a:t>
            </a:r>
            <a:r>
              <a:rPr lang="en-US" sz="3200" dirty="0" err="1"/>
              <a:t>i.e</a:t>
            </a:r>
            <a:r>
              <a:rPr lang="en-US" sz="3200" dirty="0"/>
              <a:t> 0</a:t>
            </a:r>
            <a:br>
              <a:rPr lang="en-US" sz="3200" dirty="0"/>
            </a:br>
            <a:r>
              <a:rPr lang="en-US" sz="3200" dirty="0"/>
              <a:t>3- most of the cars have around 13-15 photos </a:t>
            </a:r>
            <a:r>
              <a:rPr lang="en-US" sz="3200" dirty="0" smtClean="0"/>
              <a:t>at least.</a:t>
            </a:r>
            <a:r>
              <a:rPr lang="en-US" sz="3200" dirty="0"/>
              <a:t/>
            </a:r>
            <a:br>
              <a:rPr lang="en-US" sz="3200" dirty="0"/>
            </a:b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051" y="2808514"/>
            <a:ext cx="663593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8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0447"/>
            <a:ext cx="9875520" cy="2481942"/>
          </a:xfrm>
        </p:spPr>
        <p:txBody>
          <a:bodyPr>
            <a:normAutofit/>
          </a:bodyPr>
          <a:lstStyle/>
          <a:p>
            <a:r>
              <a:rPr lang="en-US" sz="2900" dirty="0" smtClean="0"/>
              <a:t>5-Scatterplot- Relationship between Company and Views</a:t>
            </a:r>
            <a:br>
              <a:rPr lang="en-US" sz="2900" dirty="0" smtClean="0"/>
            </a:br>
            <a:r>
              <a:rPr lang="en-US" sz="2900" dirty="0"/>
              <a:t/>
            </a:r>
            <a:br>
              <a:rPr lang="en-US" sz="2900" dirty="0"/>
            </a:br>
            <a:r>
              <a:rPr lang="en-US" sz="2900" dirty="0" smtClean="0"/>
              <a:t>observation-</a:t>
            </a:r>
            <a:br>
              <a:rPr lang="en-US" sz="2900" dirty="0" smtClean="0"/>
            </a:br>
            <a:r>
              <a:rPr lang="en-US" sz="2900" dirty="0" smtClean="0"/>
              <a:t>Hyundai has highest number of views followed by </a:t>
            </a:r>
            <a:r>
              <a:rPr lang="en-US" sz="2900" dirty="0" err="1" smtClean="0"/>
              <a:t>Maruti</a:t>
            </a:r>
            <a:r>
              <a:rPr lang="en-US" sz="2900" dirty="0" smtClean="0"/>
              <a:t/>
            </a:r>
            <a:br>
              <a:rPr lang="en-US" sz="2900" dirty="0" smtClean="0"/>
            </a:br>
            <a:endParaRPr lang="en-IN" sz="29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697" y="2495006"/>
            <a:ext cx="5812972" cy="389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9879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247</TotalTime>
  <Words>458</Words>
  <Application>Microsoft Office PowerPoint</Application>
  <PresentationFormat>Widescreen</PresentationFormat>
  <Paragraphs>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Corbel</vt:lpstr>
      <vt:lpstr>Basis</vt:lpstr>
      <vt:lpstr>CAR PRICE PREDICTIOn</vt:lpstr>
      <vt:lpstr>Problem statement </vt:lpstr>
      <vt:lpstr>Data info</vt:lpstr>
      <vt:lpstr>EXPLORATORY DATA ANALYSIS                             (EDA)</vt:lpstr>
      <vt:lpstr>1-Heat map showing the null values in the dataset.  Observations- 1-too many null values in variant column 2-Data set is not proper,null values needs to be handled.  </vt:lpstr>
      <vt:lpstr>2-Distplot- PhotoNumber  observation- 1-most of the cars have 10-15 photos</vt:lpstr>
      <vt:lpstr>3-Countplot- Company  observation- 1- highest number of used cars are of: i-Maruti, ii-Hyundai 2- least number of used cars are of: i-Lexus, Izuzu, Bentley, Maserati  </vt:lpstr>
      <vt:lpstr>4-Barplot- Relationship between Company and PhotoNumber  observation- 1- Lexus has highest number of photos 2- ICML has the least number of photos i.e 0 3- most of the cars have around 13-15 photos at least. </vt:lpstr>
      <vt:lpstr>5-Scatterplot- Relationship between Company and Views  observation- Hyundai has highest number of views followed by Maruti </vt:lpstr>
      <vt:lpstr>6-Countplot- Variant of cars  observation- most number of cars - Wagon R, followed by- Swift Dzire and Hyundai 10</vt:lpstr>
      <vt:lpstr>7-Histogram- model_year  observation- 1- most of the car models are of the year 2012-2018.</vt:lpstr>
      <vt:lpstr>8-Scatterplot- Relationship between Company and model_year  observation- most of the car models are of the year 2012-2018 </vt:lpstr>
      <vt:lpstr>9-Histogram- DistanceCovered observation- 1-majority of cars have covered the distance upto : 0-60000kms 2-followed by cars who have covered the distance upto : 60000-120000kms 3-some cars have even covered the distance upto :350000kms </vt:lpstr>
      <vt:lpstr>10-Countplot-Type observation- Type        -       no.of cars 1- Petrol - 3207 2-Diesel - 2177 3-CNG - 75 4-LPG - 10 5-Electric(Battery) - 6 </vt:lpstr>
      <vt:lpstr>11-Countplot- Type of Gear  observation- 1- majority of cars have manual gears- 4352 2- automatic gear cars- 1123 </vt:lpstr>
      <vt:lpstr>12-Pie Chart- Gears  observation- 1- 79.49% of cars have manual gears 2- 20.51%cars have automatic gears  </vt:lpstr>
      <vt:lpstr>13-Histogram- Price  observation- 1- most car prices falls in between: (0-0.17le ) (0.17le= 0.17^10000000=Rs1700000) 2- some cars also have price ranging between:(0.50le-0.80le) or (Rs5000000-RS8000000) </vt:lpstr>
      <vt:lpstr>14-Scatter- Relationship between Company and Price observation- 1- Lexus car have the highest price 2- Hyundai,Maruti,Tata, Mahindra,Honda cars have moderate prices 3- Toyota have the 2nd highest car price </vt:lpstr>
      <vt:lpstr>15-Counplot- Place observation- 1- the dataset contain cars mostly from Hyderabad region followed by Ahemdabad, Bangalore, Mumbai, NewDelhi,OldDelhi, Noida respectively.</vt:lpstr>
      <vt:lpstr>16-Barplot- Relationship between Company and their EMIs observation- 1- companies with high EMIs: Lexus , Porsche , Maserati respectively 2- 2- Hyundai ,Tata , Maruti  , Honda , Datsun ,  Chervolet  have low EMIs around  Rs(5,000-20,000) </vt:lpstr>
      <vt:lpstr>Data Pre-processing-</vt:lpstr>
      <vt:lpstr>Model Selection</vt:lpstr>
      <vt:lpstr>Conclusion</vt:lpstr>
      <vt:lpstr>Limitations of model</vt:lpstr>
      <vt:lpstr>Thank You                                                          submitted by:                                    Akashdeep Singh Manral                                                            Batch:1834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PREDICTION (DATA-ANALYSIS)</dc:title>
  <dc:creator>Akash Manral</dc:creator>
  <cp:lastModifiedBy>Akash Manral</cp:lastModifiedBy>
  <cp:revision>24</cp:revision>
  <dcterms:created xsi:type="dcterms:W3CDTF">2022-01-19T07:39:23Z</dcterms:created>
  <dcterms:modified xsi:type="dcterms:W3CDTF">2022-01-21T17:10:52Z</dcterms:modified>
</cp:coreProperties>
</file>