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8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80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8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5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2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7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0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0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85BD06-7CFD-498E-A56E-E853AF5BCE6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C5B4-C574-44BB-896E-20A389E48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8824"/>
            <a:ext cx="8825658" cy="3226525"/>
          </a:xfrm>
        </p:spPr>
        <p:txBody>
          <a:bodyPr/>
          <a:lstStyle/>
          <a:p>
            <a:r>
              <a:rPr lang="en-IN" sz="5400" b="1" i="1" dirty="0" smtClean="0"/>
              <a:t>FLIGHT PRICE PREDICTION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10084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16114"/>
            <a:ext cx="10203543" cy="66330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6- Important Features for Price Prediction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 This histogram shows, in descending order,  the importance of features in Price Prediction.</a:t>
            </a:r>
          </a:p>
          <a:p>
            <a:pPr marL="0" indent="0">
              <a:buNone/>
            </a:pPr>
            <a:r>
              <a:rPr lang="en-IN" dirty="0" smtClean="0"/>
              <a:t>2- most important features are Airline, Destination, Arrival Hour respectively</a:t>
            </a:r>
          </a:p>
          <a:p>
            <a:pPr marL="0" indent="0">
              <a:buNone/>
            </a:pPr>
            <a:r>
              <a:rPr lang="en-IN" dirty="0" smtClean="0"/>
              <a:t>3- Least important features- journey day, journey month, destination </a:t>
            </a:r>
            <a:r>
              <a:rPr lang="en-IN" dirty="0" err="1" smtClean="0"/>
              <a:t>mins</a:t>
            </a:r>
            <a:r>
              <a:rPr lang="en-IN" dirty="0"/>
              <a:t> </a:t>
            </a:r>
            <a:r>
              <a:rPr lang="en-IN" dirty="0" smtClean="0"/>
              <a:t>respectively.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667657"/>
            <a:ext cx="89117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0835" cy="885371"/>
          </a:xfrm>
        </p:spPr>
        <p:txBody>
          <a:bodyPr/>
          <a:lstStyle/>
          <a:p>
            <a:r>
              <a:rPr lang="en-US" dirty="0"/>
              <a:t>Working on Training and Testing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4" y="1103086"/>
            <a:ext cx="9933740" cy="558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finding the null values on the training set.</a:t>
            </a:r>
          </a:p>
          <a:p>
            <a:pPr marL="0" indent="0">
              <a:buNone/>
            </a:pPr>
            <a:r>
              <a:rPr lang="en-US" dirty="0"/>
              <a:t>2- filling the null values, with mean in numerical columns </a:t>
            </a:r>
            <a:r>
              <a:rPr lang="en-US" dirty="0" err="1"/>
              <a:t>and,with</a:t>
            </a:r>
            <a:r>
              <a:rPr lang="en-US" dirty="0"/>
              <a:t> mode in categorical columns.</a:t>
            </a:r>
          </a:p>
          <a:p>
            <a:pPr marL="0" indent="0">
              <a:buNone/>
            </a:pPr>
            <a:r>
              <a:rPr lang="en-US" dirty="0"/>
              <a:t>3-Eliminaing the columns having more than 70% null values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4-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showing, no null values in the training dataset.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83" y="2969305"/>
            <a:ext cx="406464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10406063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5- performing the same feature engineering steps in testing data set.</a:t>
            </a:r>
          </a:p>
          <a:p>
            <a:pPr marL="0" indent="0">
              <a:buNone/>
            </a:pPr>
            <a:r>
              <a:rPr lang="en-IN" dirty="0" smtClean="0"/>
              <a:t>6-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showing , no null values present in the testing dataset.</a:t>
            </a:r>
          </a:p>
          <a:p>
            <a:pPr marL="0" indent="0">
              <a:buNone/>
            </a:pPr>
            <a:r>
              <a:rPr lang="en-US" dirty="0"/>
              <a:t>7- Joining both the training and testing datasets.</a:t>
            </a:r>
          </a:p>
          <a:p>
            <a:pPr marL="0" indent="0">
              <a:buNone/>
            </a:pPr>
            <a:r>
              <a:rPr lang="en-US" dirty="0"/>
              <a:t>8- Encoding using, Ordinal Encoder, for encoding the categorical columns  in the d(</a:t>
            </a:r>
            <a:r>
              <a:rPr lang="en-US" dirty="0" err="1"/>
              <a:t>train+test</a:t>
            </a:r>
            <a:r>
              <a:rPr lang="en-US" dirty="0"/>
              <a:t>) set.</a:t>
            </a:r>
          </a:p>
          <a:p>
            <a:pPr marL="0" indent="0">
              <a:buNone/>
            </a:pPr>
            <a:r>
              <a:rPr lang="en-US" dirty="0"/>
              <a:t>9-Again splitting the two sets, using </a:t>
            </a:r>
            <a:r>
              <a:rPr lang="en-US" dirty="0" err="1"/>
              <a:t>iloc</a:t>
            </a:r>
            <a:r>
              <a:rPr lang="en-US" dirty="0"/>
              <a:t> method, into </a:t>
            </a:r>
            <a:r>
              <a:rPr lang="en-US" dirty="0" err="1"/>
              <a:t>d_trainset</a:t>
            </a:r>
            <a:r>
              <a:rPr lang="en-US" dirty="0"/>
              <a:t> and </a:t>
            </a:r>
            <a:r>
              <a:rPr lang="en-US" dirty="0" err="1"/>
              <a:t>d_testset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10- Using the Variance Threshold method to find out the feature having  only same response,(</a:t>
            </a:r>
            <a:r>
              <a:rPr lang="en-US" dirty="0" err="1"/>
              <a:t>i.e</a:t>
            </a:r>
            <a:r>
              <a:rPr lang="en-US" dirty="0"/>
              <a:t>- Utilities) and removing it from both </a:t>
            </a:r>
            <a:r>
              <a:rPr lang="en-US" dirty="0" err="1"/>
              <a:t>d_trainset</a:t>
            </a:r>
            <a:r>
              <a:rPr lang="en-US" dirty="0"/>
              <a:t> and </a:t>
            </a:r>
            <a:r>
              <a:rPr lang="en-US" dirty="0" err="1"/>
              <a:t>d_testset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9" y="574448"/>
            <a:ext cx="439284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348686" cy="67201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11- Dropping columns based on correlation using Mutual Info (But no columns were </a:t>
            </a:r>
            <a:r>
              <a:rPr lang="en-US" dirty="0" err="1" smtClean="0"/>
              <a:t>droped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12- Now separating x(feature) and y(target) variable from the </a:t>
            </a:r>
            <a:r>
              <a:rPr lang="en-US" dirty="0" err="1" smtClean="0"/>
              <a:t>d_trainset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13- finding out the most contributing feature towards the </a:t>
            </a:r>
            <a:r>
              <a:rPr lang="en-US" dirty="0" err="1" smtClean="0"/>
              <a:t>targe</a:t>
            </a:r>
            <a:r>
              <a:rPr lang="en-US" dirty="0" smtClean="0"/>
              <a:t> variable and removing the least contributing feature from </a:t>
            </a:r>
            <a:r>
              <a:rPr lang="en-US" dirty="0" err="1" smtClean="0"/>
              <a:t>d_testset</a:t>
            </a:r>
            <a:r>
              <a:rPr lang="en-US" dirty="0" smtClean="0"/>
              <a:t> and </a:t>
            </a:r>
            <a:r>
              <a:rPr lang="en-US" dirty="0" err="1" smtClean="0"/>
              <a:t>d_trainset</a:t>
            </a:r>
            <a:r>
              <a:rPr lang="en-US" dirty="0" smtClean="0"/>
              <a:t>.(</a:t>
            </a:r>
            <a:r>
              <a:rPr lang="en-US" dirty="0" err="1" smtClean="0"/>
              <a:t>i.e</a:t>
            </a:r>
            <a:r>
              <a:rPr lang="en-US" dirty="0" smtClean="0"/>
              <a:t>-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81" y="2337856"/>
            <a:ext cx="931884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5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29"/>
            <a:ext cx="10406743" cy="6603999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1- This histogram shows, in descending order,  the importance of </a:t>
            </a:r>
            <a:r>
              <a:rPr lang="en-IN" dirty="0" smtClean="0"/>
              <a:t>features </a:t>
            </a:r>
            <a:r>
              <a:rPr lang="en-IN" dirty="0"/>
              <a:t>in Price Prediction.</a:t>
            </a:r>
          </a:p>
          <a:p>
            <a:pPr marL="0" indent="0">
              <a:buNone/>
            </a:pPr>
            <a:r>
              <a:rPr lang="en-IN" dirty="0"/>
              <a:t>2- most important </a:t>
            </a:r>
            <a:r>
              <a:rPr lang="en-IN" dirty="0" smtClean="0"/>
              <a:t>features </a:t>
            </a:r>
            <a:r>
              <a:rPr lang="en-IN" dirty="0"/>
              <a:t>are Airline, Destination, Arrival Hour respectively</a:t>
            </a:r>
          </a:p>
          <a:p>
            <a:pPr marL="0" indent="0">
              <a:buNone/>
            </a:pPr>
            <a:r>
              <a:rPr lang="en-IN" dirty="0"/>
              <a:t>3- Least important features- journey day, journey month, </a:t>
            </a:r>
            <a:r>
              <a:rPr lang="en-IN" dirty="0" smtClean="0"/>
              <a:t>destination </a:t>
            </a:r>
            <a:r>
              <a:rPr lang="en-IN" dirty="0" err="1"/>
              <a:t>mins</a:t>
            </a:r>
            <a:r>
              <a:rPr lang="en-IN" dirty="0"/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71464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14"/>
            <a:ext cx="10050835" cy="1045029"/>
          </a:xfrm>
        </p:spPr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743"/>
            <a:ext cx="10435771" cy="49856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1-After selecting the x and y </a:t>
            </a:r>
            <a:r>
              <a:rPr lang="en-US" dirty="0" err="1"/>
              <a:t>variable,we</a:t>
            </a:r>
            <a:r>
              <a:rPr lang="en-US" dirty="0"/>
              <a:t> then perform the </a:t>
            </a:r>
            <a:r>
              <a:rPr lang="en-US" dirty="0" err="1"/>
              <a:t>train_test_split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check the training and testing in various models.</a:t>
            </a:r>
          </a:p>
          <a:p>
            <a:pPr marL="0" indent="0">
              <a:buNone/>
            </a:pPr>
            <a:r>
              <a:rPr lang="en-US" dirty="0"/>
              <a:t>2-Models used – </a:t>
            </a:r>
            <a:r>
              <a:rPr lang="en-US" dirty="0" err="1"/>
              <a:t>LinearRegression</a:t>
            </a:r>
            <a:r>
              <a:rPr lang="en-US" dirty="0"/>
              <a:t>, </a:t>
            </a:r>
            <a:r>
              <a:rPr lang="en-US" dirty="0" err="1"/>
              <a:t>DecisiontreeRegressor</a:t>
            </a:r>
            <a:r>
              <a:rPr lang="en-US" dirty="0"/>
              <a:t>, </a:t>
            </a:r>
            <a:r>
              <a:rPr lang="en-US" dirty="0" err="1"/>
              <a:t>KNeighborsRegressor</a:t>
            </a:r>
            <a:r>
              <a:rPr lang="en-US" dirty="0"/>
              <a:t>, SVR, 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AdaBoostRegressor</a:t>
            </a:r>
            <a:r>
              <a:rPr lang="en-US" dirty="0"/>
              <a:t>, </a:t>
            </a:r>
            <a:r>
              <a:rPr lang="en-US" dirty="0" err="1"/>
              <a:t>GradientBoostRegressor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3-Train_test_split was used to find out the accuracy of each model.</a:t>
            </a:r>
          </a:p>
          <a:p>
            <a:pPr marL="0" indent="0">
              <a:buNone/>
            </a:pPr>
            <a:r>
              <a:rPr lang="en-US" dirty="0"/>
              <a:t>4-After this </a:t>
            </a:r>
            <a:r>
              <a:rPr lang="en-US" dirty="0" err="1"/>
              <a:t>cross_val_score</a:t>
            </a:r>
            <a:r>
              <a:rPr lang="en-US" dirty="0"/>
              <a:t> of each model was calculated.</a:t>
            </a:r>
          </a:p>
          <a:p>
            <a:pPr marL="0" indent="0">
              <a:buNone/>
            </a:pPr>
            <a:r>
              <a:rPr lang="en-US" dirty="0"/>
              <a:t>5-By </a:t>
            </a:r>
            <a:r>
              <a:rPr lang="en-US" dirty="0" err="1"/>
              <a:t>compairing</a:t>
            </a:r>
            <a:r>
              <a:rPr lang="en-US" dirty="0"/>
              <a:t> the accuracy score with </a:t>
            </a:r>
            <a:r>
              <a:rPr lang="en-US" dirty="0" err="1"/>
              <a:t>cross_val_score</a:t>
            </a:r>
            <a:r>
              <a:rPr lang="en-US" dirty="0"/>
              <a:t>, </a:t>
            </a:r>
            <a:r>
              <a:rPr lang="en-US" dirty="0" err="1" smtClean="0"/>
              <a:t>RandomForestRegressor</a:t>
            </a:r>
            <a:r>
              <a:rPr lang="en-US" dirty="0" smtClean="0"/>
              <a:t> </a:t>
            </a:r>
            <a:r>
              <a:rPr lang="en-US" dirty="0"/>
              <a:t>was found to be most efficient model.</a:t>
            </a:r>
          </a:p>
          <a:p>
            <a:pPr marL="0" indent="0">
              <a:buNone/>
            </a:pPr>
            <a:r>
              <a:rPr lang="en-US" dirty="0"/>
              <a:t>6-After this </a:t>
            </a:r>
            <a:r>
              <a:rPr lang="en-US" dirty="0" err="1"/>
              <a:t>Hypertest</a:t>
            </a:r>
            <a:r>
              <a:rPr lang="en-US" dirty="0"/>
              <a:t> tuning was done through </a:t>
            </a:r>
            <a:r>
              <a:rPr lang="en-US" dirty="0" err="1"/>
              <a:t>GridSearchCv</a:t>
            </a:r>
            <a:r>
              <a:rPr lang="en-US" dirty="0"/>
              <a:t> to find out the best parameter for </a:t>
            </a:r>
            <a:r>
              <a:rPr lang="en-US" dirty="0" err="1"/>
              <a:t>RandomForestRegressor</a:t>
            </a:r>
            <a:r>
              <a:rPr lang="en-US" dirty="0"/>
              <a:t> 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050834" cy="1233714"/>
          </a:xfrm>
        </p:spPr>
        <p:txBody>
          <a:bodyPr/>
          <a:lstStyle/>
          <a:p>
            <a:r>
              <a:rPr lang="en-IN" sz="6000" dirty="0" smtClean="0"/>
              <a:t>Limitations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1422400"/>
            <a:ext cx="9861167" cy="48259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1-RandomForestRegressor is working with </a:t>
            </a:r>
            <a:r>
              <a:rPr lang="en-IN" dirty="0" smtClean="0"/>
              <a:t>92</a:t>
            </a:r>
            <a:r>
              <a:rPr lang="en-IN" dirty="0" smtClean="0"/>
              <a:t>% </a:t>
            </a:r>
            <a:r>
              <a:rPr lang="en-IN" dirty="0" smtClean="0"/>
              <a:t>accuracy.</a:t>
            </a:r>
          </a:p>
          <a:p>
            <a:pPr marL="0" indent="0">
              <a:buNone/>
            </a:pPr>
            <a:r>
              <a:rPr lang="en-IN" dirty="0" smtClean="0"/>
              <a:t>2-There is a margin of </a:t>
            </a:r>
            <a:r>
              <a:rPr lang="en-IN" dirty="0"/>
              <a:t>8</a:t>
            </a:r>
            <a:r>
              <a:rPr lang="en-IN" dirty="0" smtClean="0"/>
              <a:t>% </a:t>
            </a:r>
            <a:r>
              <a:rPr lang="en-IN" dirty="0" smtClean="0"/>
              <a:t>error in the predicted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1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87" y="1828800"/>
            <a:ext cx="6712548" cy="2032000"/>
          </a:xfrm>
        </p:spPr>
        <p:txBody>
          <a:bodyPr/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970" y="4354287"/>
            <a:ext cx="5428343" cy="18941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Submitted by- </a:t>
            </a:r>
            <a:r>
              <a:rPr lang="en-IN" dirty="0" err="1" smtClean="0"/>
              <a:t>Akashdeep</a:t>
            </a:r>
            <a:r>
              <a:rPr lang="en-IN" dirty="0" smtClean="0"/>
              <a:t> Singh Manral</a:t>
            </a:r>
          </a:p>
          <a:p>
            <a:pPr marL="0" indent="0">
              <a:buNone/>
            </a:pPr>
            <a:r>
              <a:rPr lang="en-IN" dirty="0" smtClean="0"/>
              <a:t>Batch- 1834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4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596571"/>
            <a:ext cx="10363200" cy="46518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1-</a:t>
            </a:r>
            <a:r>
              <a:rPr lang="en-US" dirty="0"/>
              <a:t> Anyone who has booked a flight ticket knows how unexpectedly the prices vary. The cheapest available ticket on a given flight gets more and less expensive over time. This usually happens as an attempt to maximize revenue based </a:t>
            </a:r>
            <a:r>
              <a:rPr lang="en-US" dirty="0" smtClean="0"/>
              <a:t>on-</a:t>
            </a:r>
          </a:p>
          <a:p>
            <a:pPr marL="0" indent="0">
              <a:buNone/>
            </a:pPr>
            <a:r>
              <a:rPr lang="en-US" dirty="0" smtClean="0"/>
              <a:t>  a-Time </a:t>
            </a:r>
            <a:r>
              <a:rPr lang="en-US" dirty="0"/>
              <a:t>of purchase patterns (making sure last-minute purchases are expensive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b- </a:t>
            </a:r>
            <a:r>
              <a:rPr lang="en-US" dirty="0"/>
              <a:t>Keeping the flight as full as they want it (raising prices on a flight which is filling up in order to reduce sales and hold back inventory for those expensive last-minute expensive purchases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2- So, you have to work on a project where you collect data of flight fares with other features and work to make a model to predict fares of flights.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3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384664"/>
            <a:ext cx="11900263" cy="48637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1- The data consists of two sets,  </a:t>
            </a:r>
            <a:r>
              <a:rPr lang="en-IN" dirty="0" err="1" smtClean="0"/>
              <a:t>i.e</a:t>
            </a:r>
            <a:r>
              <a:rPr lang="en-IN" dirty="0" smtClean="0"/>
              <a:t>- Training dataset and Testing dataset.</a:t>
            </a:r>
          </a:p>
          <a:p>
            <a:pPr marL="0" indent="0">
              <a:buNone/>
            </a:pPr>
            <a:r>
              <a:rPr lang="en-IN" dirty="0" smtClean="0"/>
              <a:t>2- Training dataset is of the year </a:t>
            </a:r>
            <a:r>
              <a:rPr lang="en-IN" dirty="0" smtClean="0"/>
              <a:t>2021collected </a:t>
            </a:r>
            <a:r>
              <a:rPr lang="en-IN" dirty="0" smtClean="0"/>
              <a:t>from various websites.</a:t>
            </a:r>
          </a:p>
          <a:p>
            <a:pPr marL="0" indent="0">
              <a:buNone/>
            </a:pPr>
            <a:r>
              <a:rPr lang="en-US" dirty="0" smtClean="0"/>
              <a:t>3-The collected flight data contains source to destination of some major cities.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4</a:t>
            </a:r>
            <a:r>
              <a:rPr lang="en-IN" dirty="0" smtClean="0"/>
              <a:t>- The dataset consists of different columns that affects the price of tickets.</a:t>
            </a:r>
          </a:p>
          <a:p>
            <a:pPr marL="0" indent="0">
              <a:buNone/>
            </a:pPr>
            <a:r>
              <a:rPr lang="en-IN" dirty="0"/>
              <a:t>5</a:t>
            </a:r>
            <a:r>
              <a:rPr lang="en-IN" dirty="0" smtClean="0"/>
              <a:t>-The testing dataset consists of  similar features except the price feature.</a:t>
            </a:r>
          </a:p>
          <a:p>
            <a:pPr marL="0" indent="0">
              <a:buNone/>
            </a:pPr>
            <a:r>
              <a:rPr lang="en-IN" dirty="0"/>
              <a:t>6</a:t>
            </a:r>
            <a:r>
              <a:rPr lang="en-IN" dirty="0" smtClean="0"/>
              <a:t>-Based on machine learning model the price feature of testing  dataset is predicted.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6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0834" cy="1632857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1966"/>
            <a:ext cx="10345783" cy="521643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1- Use of </a:t>
            </a:r>
            <a:r>
              <a:rPr lang="en-IN" dirty="0" err="1" smtClean="0"/>
              <a:t>Seaborn</a:t>
            </a:r>
            <a:r>
              <a:rPr lang="en-IN" dirty="0" smtClean="0"/>
              <a:t> and </a:t>
            </a:r>
            <a:r>
              <a:rPr lang="en-IN" dirty="0" err="1" smtClean="0"/>
              <a:t>Matplotlib</a:t>
            </a:r>
            <a:r>
              <a:rPr lang="en-IN" dirty="0" smtClean="0"/>
              <a:t> library is done to find out the insights of the given data.</a:t>
            </a:r>
          </a:p>
          <a:p>
            <a:pPr marL="0" indent="0">
              <a:buNone/>
            </a:pPr>
            <a:r>
              <a:rPr lang="en-IN" dirty="0" smtClean="0"/>
              <a:t>2- </a:t>
            </a:r>
            <a:r>
              <a:rPr lang="en-IN" dirty="0" err="1" smtClean="0"/>
              <a:t>Barplot</a:t>
            </a:r>
            <a:r>
              <a:rPr lang="en-IN" dirty="0" smtClean="0"/>
              <a:t>, Scatterplot, </a:t>
            </a:r>
            <a:r>
              <a:rPr lang="en-IN" dirty="0" err="1" smtClean="0"/>
              <a:t>heatmaps</a:t>
            </a:r>
            <a:r>
              <a:rPr lang="en-IN" dirty="0" smtClean="0"/>
              <a:t> are used to get out the valuable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12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41109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1- Airline vs Prices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1-Jet Airways Business have the highest ticket price, followed by Multiple Carriers Premium Economy and Jet Airways.</a:t>
            </a:r>
          </a:p>
          <a:p>
            <a:pPr marL="0" indent="0">
              <a:buNone/>
            </a:pPr>
            <a:r>
              <a:rPr lang="en-IN" dirty="0" smtClean="0"/>
              <a:t>2-Air India have higher prices than Indigo.</a:t>
            </a:r>
          </a:p>
          <a:p>
            <a:pPr marL="0" indent="0">
              <a:buNone/>
            </a:pPr>
            <a:r>
              <a:rPr lang="en-IN" dirty="0" smtClean="0"/>
              <a:t>3- Spice Jet, </a:t>
            </a:r>
            <a:r>
              <a:rPr lang="en-IN" dirty="0" err="1" smtClean="0"/>
              <a:t>GoAir</a:t>
            </a:r>
            <a:r>
              <a:rPr lang="en-IN" dirty="0" smtClean="0"/>
              <a:t> and Air Asia have similar price ranges.</a:t>
            </a:r>
          </a:p>
          <a:p>
            <a:pPr marL="0" indent="0">
              <a:buNone/>
            </a:pPr>
            <a:r>
              <a:rPr lang="en-IN" dirty="0" smtClean="0"/>
              <a:t>4- </a:t>
            </a:r>
            <a:r>
              <a:rPr lang="en-IN" dirty="0" err="1" smtClean="0"/>
              <a:t>TruJet</a:t>
            </a:r>
            <a:r>
              <a:rPr lang="en-IN" dirty="0" smtClean="0"/>
              <a:t> have the least prices.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10" y="252958"/>
            <a:ext cx="6216561" cy="40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377714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2-Source vs Prices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 Tickets from Delhi have highest price ranges followed by Kolkata and Bangalore.</a:t>
            </a:r>
          </a:p>
          <a:p>
            <a:pPr marL="0" indent="0">
              <a:buNone/>
            </a:pPr>
            <a:r>
              <a:rPr lang="en-IN" dirty="0" smtClean="0"/>
              <a:t>2- Then followed by Mumbai.</a:t>
            </a:r>
          </a:p>
          <a:p>
            <a:pPr marL="0" indent="0">
              <a:buNone/>
            </a:pPr>
            <a:r>
              <a:rPr lang="en-IN" dirty="0" smtClean="0"/>
              <a:t>3- Tickets from Chennai have the least prices.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03" y="621166"/>
            <a:ext cx="5789840" cy="35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34868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3-Destination vs Prices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1-Tickets with </a:t>
            </a:r>
            <a:r>
              <a:rPr lang="en-IN" dirty="0" err="1" smtClean="0"/>
              <a:t>NewDelhi</a:t>
            </a:r>
            <a:r>
              <a:rPr lang="en-IN" dirty="0" smtClean="0"/>
              <a:t> as destination have highest prices followed by </a:t>
            </a:r>
            <a:r>
              <a:rPr lang="en-IN" dirty="0" err="1" smtClean="0"/>
              <a:t>Coachin</a:t>
            </a:r>
            <a:r>
              <a:rPr lang="en-IN" dirty="0" smtClean="0"/>
              <a:t> and Bangalore.</a:t>
            </a:r>
          </a:p>
          <a:p>
            <a:pPr marL="0" indent="0">
              <a:buNone/>
            </a:pPr>
            <a:r>
              <a:rPr lang="en-IN" dirty="0" smtClean="0"/>
              <a:t>2- Delhi and Hyderabad have similar price range.</a:t>
            </a:r>
          </a:p>
          <a:p>
            <a:pPr marL="0" indent="0">
              <a:buNone/>
            </a:pPr>
            <a:r>
              <a:rPr lang="en-IN" dirty="0" smtClean="0"/>
              <a:t>3-Tickets with Kolkata as destination have lowest prices among these destinations.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646112"/>
            <a:ext cx="6608536" cy="39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6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247086" cy="673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4-Total stops vs Price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1-higher the no. of stops in a route , the higher the price of tickets.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0" y="407760"/>
            <a:ext cx="7312480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30630"/>
            <a:ext cx="10247086" cy="6589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5-Duration hours vs price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Obs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 smtClean="0"/>
              <a:t>1-There is a pattern of increase in prices with respect to the hours.</a:t>
            </a:r>
          </a:p>
          <a:p>
            <a:pPr marL="0" indent="0">
              <a:buNone/>
            </a:pPr>
            <a:r>
              <a:rPr lang="en-IN" dirty="0" smtClean="0"/>
              <a:t>2- But some Journeys which are quick and lesser than 1 hours  are also having high prices, this shows that prices does no directly depends upon journey hours.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4" y="514123"/>
            <a:ext cx="969554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2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863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FLIGHT PRICE PREDICTION</vt:lpstr>
      <vt:lpstr>Problem Statement</vt:lpstr>
      <vt:lpstr>Introduction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on Training and Testing set</vt:lpstr>
      <vt:lpstr>PowerPoint Presentation</vt:lpstr>
      <vt:lpstr>PowerPoint Presentation</vt:lpstr>
      <vt:lpstr>PowerPoint Presentation</vt:lpstr>
      <vt:lpstr>Model Selection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Akash Manral</dc:creator>
  <cp:lastModifiedBy>Akash Manral</cp:lastModifiedBy>
  <cp:revision>17</cp:revision>
  <dcterms:created xsi:type="dcterms:W3CDTF">2022-02-18T13:37:25Z</dcterms:created>
  <dcterms:modified xsi:type="dcterms:W3CDTF">2022-02-27T10:52:11Z</dcterms:modified>
</cp:coreProperties>
</file>