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3" r:id="rId31"/>
    <p:sldId id="285" r:id="rId32"/>
    <p:sldId id="286" r:id="rId33"/>
    <p:sldId id="290" r:id="rId34"/>
    <p:sldId id="287"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E952BE6-51AF-4B30-B4C9-02634FE8D328}" type="datetimeFigureOut">
              <a:rPr lang="en-IN" smtClean="0"/>
              <a:t>04-02-2022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9967E8A-FEED-4175-8BCE-3424AE5E1E13}" type="slidenum">
              <a:rPr lang="en-IN" smtClean="0"/>
              <a:t>‹#›</a:t>
            </a:fld>
            <a:endParaRPr lang="en-IN"/>
          </a:p>
        </p:txBody>
      </p:sp>
    </p:spTree>
    <p:extLst>
      <p:ext uri="{BB962C8B-B14F-4D97-AF65-F5344CB8AC3E}">
        <p14:creationId xmlns:p14="http://schemas.microsoft.com/office/powerpoint/2010/main" val="42351064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52BE6-51AF-4B30-B4C9-02634FE8D328}"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83520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52BE6-51AF-4B30-B4C9-02634FE8D328}"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105688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52BE6-51AF-4B30-B4C9-02634FE8D328}"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132731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E952BE6-51AF-4B30-B4C9-02634FE8D328}" type="datetimeFigureOut">
              <a:rPr lang="en-IN" smtClean="0"/>
              <a:t>04-02-2022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23718794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952BE6-51AF-4B30-B4C9-02634FE8D328}"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99466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52BE6-51AF-4B30-B4C9-02634FE8D328}"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111584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952BE6-51AF-4B30-B4C9-02634FE8D328}"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200603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52BE6-51AF-4B30-B4C9-02634FE8D328}"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967E8A-FEED-4175-8BCE-3424AE5E1E13}" type="slidenum">
              <a:rPr lang="en-IN" smtClean="0"/>
              <a:t>‹#›</a:t>
            </a:fld>
            <a:endParaRPr lang="en-IN"/>
          </a:p>
        </p:txBody>
      </p:sp>
    </p:spTree>
    <p:extLst>
      <p:ext uri="{BB962C8B-B14F-4D97-AF65-F5344CB8AC3E}">
        <p14:creationId xmlns:p14="http://schemas.microsoft.com/office/powerpoint/2010/main" val="36060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E952BE6-51AF-4B30-B4C9-02634FE8D328}" type="datetimeFigureOut">
              <a:rPr lang="en-IN" smtClean="0"/>
              <a:t>04-02-2022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9967E8A-FEED-4175-8BCE-3424AE5E1E13}"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211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E952BE6-51AF-4B30-B4C9-02634FE8D328}" type="datetimeFigureOut">
              <a:rPr lang="en-IN" smtClean="0"/>
              <a:t>04-02-2022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9967E8A-FEED-4175-8BCE-3424AE5E1E13}"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629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E952BE6-51AF-4B30-B4C9-02634FE8D328}" type="datetimeFigureOut">
              <a:rPr lang="en-IN" smtClean="0"/>
              <a:t>04-02-2022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9967E8A-FEED-4175-8BCE-3424AE5E1E13}" type="slidenum">
              <a:rPr lang="en-IN" smtClean="0"/>
              <a:t>‹#›</a:t>
            </a:fld>
            <a:endParaRPr lang="en-IN"/>
          </a:p>
        </p:txBody>
      </p:sp>
    </p:spTree>
    <p:extLst>
      <p:ext uri="{BB962C8B-B14F-4D97-AF65-F5344CB8AC3E}">
        <p14:creationId xmlns:p14="http://schemas.microsoft.com/office/powerpoint/2010/main" val="165624251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HOUSING </a:t>
            </a:r>
            <a:r>
              <a:rPr lang="en-IN" dirty="0" err="1" smtClean="0"/>
              <a:t>PRiCE</a:t>
            </a:r>
            <a:r>
              <a:rPr lang="en-IN" dirty="0" smtClean="0"/>
              <a:t> PREDICTION</a:t>
            </a:r>
            <a:endParaRPr lang="en-IN" dirty="0"/>
          </a:p>
        </p:txBody>
      </p:sp>
    </p:spTree>
    <p:extLst>
      <p:ext uri="{BB962C8B-B14F-4D97-AF65-F5344CB8AC3E}">
        <p14:creationId xmlns:p14="http://schemas.microsoft.com/office/powerpoint/2010/main" val="238787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19313"/>
            <a:ext cx="11596914" cy="6226629"/>
          </a:xfrm>
        </p:spPr>
        <p:txBody>
          <a:bodyPr/>
          <a:lstStyle/>
          <a:p>
            <a:pPr marL="0" indent="0">
              <a:buNone/>
            </a:pPr>
            <a:r>
              <a:rPr lang="en-IN" dirty="0" err="1" smtClean="0"/>
              <a:t>obs</a:t>
            </a:r>
            <a:r>
              <a:rPr lang="en-IN" dirty="0" smtClean="0"/>
              <a:t>-</a:t>
            </a:r>
          </a:p>
          <a:p>
            <a:pPr marL="0" indent="0">
              <a:buNone/>
            </a:pPr>
            <a:r>
              <a:rPr lang="en-IN" dirty="0" smtClean="0"/>
              <a:t>1- </a:t>
            </a:r>
            <a:r>
              <a:rPr lang="en-IN" dirty="0" err="1"/>
              <a:t>NoRidge</a:t>
            </a:r>
            <a:r>
              <a:rPr lang="en-IN" dirty="0"/>
              <a:t>  has the highest sale prices followed by </a:t>
            </a:r>
            <a:r>
              <a:rPr lang="en-IN" dirty="0" err="1"/>
              <a:t>StoneBr</a:t>
            </a:r>
            <a:r>
              <a:rPr lang="en-IN" dirty="0"/>
              <a:t> and </a:t>
            </a:r>
            <a:r>
              <a:rPr lang="en-IN" dirty="0" err="1" smtClean="0"/>
              <a:t>NridgHt</a:t>
            </a:r>
            <a:endParaRPr lang="en-IN" dirty="0" smtClean="0"/>
          </a:p>
          <a:p>
            <a:pPr marL="0" indent="0">
              <a:buNone/>
            </a:pPr>
            <a:r>
              <a:rPr lang="en-IN" dirty="0"/>
              <a:t>2-  </a:t>
            </a:r>
            <a:r>
              <a:rPr lang="en-IN" dirty="0" err="1"/>
              <a:t>MeadowV</a:t>
            </a:r>
            <a:r>
              <a:rPr lang="en-IN" dirty="0"/>
              <a:t>  has the </a:t>
            </a:r>
            <a:r>
              <a:rPr lang="en-IN" dirty="0" err="1"/>
              <a:t>lowet</a:t>
            </a:r>
            <a:r>
              <a:rPr lang="en-IN" dirty="0"/>
              <a:t> sale price followed by </a:t>
            </a:r>
            <a:r>
              <a:rPr lang="en-IN" dirty="0" err="1"/>
              <a:t>BrDale</a:t>
            </a:r>
            <a:r>
              <a:rPr lang="en-IN" dirty="0"/>
              <a:t>, </a:t>
            </a:r>
            <a:r>
              <a:rPr lang="en-IN" dirty="0" smtClean="0"/>
              <a:t>IDOTRR</a:t>
            </a:r>
          </a:p>
          <a:p>
            <a:pPr marL="0" indent="0">
              <a:buNone/>
            </a:pPr>
            <a:endParaRPr lang="en-IN" dirty="0"/>
          </a:p>
          <a:p>
            <a:pPr marL="0" indent="0">
              <a:buNone/>
            </a:pPr>
            <a:r>
              <a:rPr lang="en-IN" dirty="0" smtClean="0"/>
              <a:t>9-</a:t>
            </a:r>
            <a:r>
              <a:rPr lang="en-US" dirty="0"/>
              <a:t> Condition1: Proximity to various conditions</a:t>
            </a:r>
          </a:p>
          <a:p>
            <a:pPr marL="0" indent="0">
              <a:buNone/>
            </a:pPr>
            <a:r>
              <a:rPr lang="en-US" dirty="0"/>
              <a:t>	</a:t>
            </a:r>
          </a:p>
          <a:p>
            <a:pPr marL="0" indent="0">
              <a:buNone/>
            </a:pPr>
            <a:r>
              <a:rPr lang="en-US" dirty="0"/>
              <a:t>       Artery	Adjacent to arterial street</a:t>
            </a:r>
          </a:p>
          <a:p>
            <a:pPr marL="0" indent="0">
              <a:buNone/>
            </a:pPr>
            <a:r>
              <a:rPr lang="en-US" dirty="0"/>
              <a:t>       </a:t>
            </a:r>
            <a:r>
              <a:rPr lang="en-US" dirty="0" err="1"/>
              <a:t>Feedr</a:t>
            </a:r>
            <a:r>
              <a:rPr lang="en-US" dirty="0"/>
              <a:t>	Adjacent to feeder street	</a:t>
            </a:r>
          </a:p>
          <a:p>
            <a:pPr marL="0" indent="0">
              <a:buNone/>
            </a:pPr>
            <a:r>
              <a:rPr lang="en-US" dirty="0"/>
              <a:t>       Norm	Normal	</a:t>
            </a:r>
          </a:p>
          <a:p>
            <a:pPr marL="0" indent="0">
              <a:buNone/>
            </a:pPr>
            <a:r>
              <a:rPr lang="en-US" dirty="0"/>
              <a:t>       </a:t>
            </a:r>
            <a:r>
              <a:rPr lang="en-US" dirty="0" err="1"/>
              <a:t>RRNn</a:t>
            </a:r>
            <a:r>
              <a:rPr lang="en-US" dirty="0"/>
              <a:t>	Within 200' of North-South Railroad</a:t>
            </a:r>
          </a:p>
          <a:p>
            <a:pPr marL="0" indent="0">
              <a:buNone/>
            </a:pPr>
            <a:r>
              <a:rPr lang="en-US" dirty="0"/>
              <a:t>       </a:t>
            </a:r>
            <a:r>
              <a:rPr lang="en-US" dirty="0" err="1"/>
              <a:t>RRAn</a:t>
            </a:r>
            <a:r>
              <a:rPr lang="en-US" dirty="0"/>
              <a:t>	Adjacent to North-South Railroad</a:t>
            </a:r>
          </a:p>
          <a:p>
            <a:pPr marL="0" indent="0">
              <a:buNone/>
            </a:pPr>
            <a:r>
              <a:rPr lang="en-US" dirty="0"/>
              <a:t>       </a:t>
            </a:r>
            <a:r>
              <a:rPr lang="en-US" dirty="0" err="1"/>
              <a:t>PosN</a:t>
            </a:r>
            <a:r>
              <a:rPr lang="en-US" dirty="0"/>
              <a:t>	Near positive off-site feature--park, greenbelt, etc.</a:t>
            </a:r>
          </a:p>
          <a:p>
            <a:pPr marL="0" indent="0">
              <a:buNone/>
            </a:pPr>
            <a:r>
              <a:rPr lang="en-US" dirty="0"/>
              <a:t>       </a:t>
            </a:r>
            <a:r>
              <a:rPr lang="en-US" dirty="0" err="1"/>
              <a:t>PosA</a:t>
            </a:r>
            <a:r>
              <a:rPr lang="en-US" dirty="0"/>
              <a:t>	Adjacent to </a:t>
            </a:r>
            <a:r>
              <a:rPr lang="en-US" dirty="0" err="1"/>
              <a:t>postive</a:t>
            </a:r>
            <a:r>
              <a:rPr lang="en-US" dirty="0"/>
              <a:t> off-site feature</a:t>
            </a:r>
          </a:p>
          <a:p>
            <a:pPr marL="0" indent="0">
              <a:buNone/>
            </a:pPr>
            <a:r>
              <a:rPr lang="en-US" dirty="0"/>
              <a:t>       </a:t>
            </a:r>
            <a:r>
              <a:rPr lang="en-US" dirty="0" err="1"/>
              <a:t>RRNe</a:t>
            </a:r>
            <a:r>
              <a:rPr lang="en-US" dirty="0"/>
              <a:t>	Within 200' of East-West Railroad</a:t>
            </a:r>
          </a:p>
          <a:p>
            <a:pPr marL="0" indent="0">
              <a:buNone/>
            </a:pPr>
            <a:r>
              <a:rPr lang="en-US" dirty="0"/>
              <a:t>       </a:t>
            </a:r>
            <a:r>
              <a:rPr lang="en-US" dirty="0" err="1"/>
              <a:t>RRAe</a:t>
            </a:r>
            <a:r>
              <a:rPr lang="en-US" dirty="0"/>
              <a:t>	Adjacent to East-West Railroad</a:t>
            </a:r>
            <a:endParaRPr lang="en-IN" dirty="0"/>
          </a:p>
          <a:p>
            <a:pPr marL="0" indent="0">
              <a:buNone/>
            </a:pPr>
            <a:endParaRPr lang="en-IN" dirty="0"/>
          </a:p>
        </p:txBody>
      </p:sp>
    </p:spTree>
    <p:extLst>
      <p:ext uri="{BB962C8B-B14F-4D97-AF65-F5344CB8AC3E}">
        <p14:creationId xmlns:p14="http://schemas.microsoft.com/office/powerpoint/2010/main" val="40199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261257"/>
            <a:ext cx="11582400" cy="6197600"/>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err="1" smtClean="0"/>
              <a:t>Obs</a:t>
            </a:r>
            <a:r>
              <a:rPr lang="en-IN" dirty="0" smtClean="0"/>
              <a:t>-</a:t>
            </a:r>
          </a:p>
          <a:p>
            <a:pPr marL="0" indent="0">
              <a:buNone/>
            </a:pPr>
            <a:r>
              <a:rPr lang="en-IN" dirty="0" smtClean="0"/>
              <a:t>1-</a:t>
            </a:r>
            <a:r>
              <a:rPr lang="en-US" dirty="0" err="1" smtClean="0"/>
              <a:t>RRNn</a:t>
            </a:r>
            <a:r>
              <a:rPr lang="en-US" dirty="0"/>
              <a:t>	</a:t>
            </a:r>
            <a:r>
              <a:rPr lang="en-US" dirty="0" smtClean="0"/>
              <a:t>(Within </a:t>
            </a:r>
            <a:r>
              <a:rPr lang="en-US" dirty="0"/>
              <a:t>200' of North-South </a:t>
            </a:r>
            <a:r>
              <a:rPr lang="en-US" dirty="0" smtClean="0"/>
              <a:t>Railroad) has the highest sale prices followed by </a:t>
            </a:r>
            <a:r>
              <a:rPr lang="en-US" dirty="0"/>
              <a:t> </a:t>
            </a:r>
            <a:r>
              <a:rPr lang="en-US" dirty="0" err="1"/>
              <a:t>PosA</a:t>
            </a:r>
            <a:r>
              <a:rPr lang="en-US" dirty="0"/>
              <a:t>	</a:t>
            </a:r>
            <a:r>
              <a:rPr lang="en-US" dirty="0" smtClean="0"/>
              <a:t>(Adjacent </a:t>
            </a:r>
            <a:r>
              <a:rPr lang="en-US" dirty="0"/>
              <a:t>to </a:t>
            </a:r>
            <a:r>
              <a:rPr lang="en-US" dirty="0" err="1"/>
              <a:t>postive</a:t>
            </a:r>
            <a:r>
              <a:rPr lang="en-US" dirty="0"/>
              <a:t> off-site </a:t>
            </a:r>
            <a:r>
              <a:rPr lang="en-US" dirty="0" smtClean="0"/>
              <a:t>feature) </a:t>
            </a:r>
          </a:p>
          <a:p>
            <a:pPr marL="0" indent="0">
              <a:buNone/>
            </a:pPr>
            <a:r>
              <a:rPr lang="en-US" dirty="0" smtClean="0"/>
              <a:t>2-</a:t>
            </a:r>
            <a:r>
              <a:rPr lang="en-US" dirty="0"/>
              <a:t> </a:t>
            </a:r>
            <a:r>
              <a:rPr lang="en-US" dirty="0" err="1"/>
              <a:t>RRAe</a:t>
            </a:r>
            <a:r>
              <a:rPr lang="en-US" dirty="0"/>
              <a:t>	</a:t>
            </a:r>
            <a:r>
              <a:rPr lang="en-US" dirty="0" smtClean="0"/>
              <a:t>(Adjacent </a:t>
            </a:r>
            <a:r>
              <a:rPr lang="en-US" dirty="0"/>
              <a:t>to East-West </a:t>
            </a:r>
            <a:r>
              <a:rPr lang="en-US" dirty="0" smtClean="0"/>
              <a:t>Railroad) and Artery(Adjacent </a:t>
            </a:r>
            <a:r>
              <a:rPr lang="en-US" dirty="0"/>
              <a:t>to arterial </a:t>
            </a:r>
            <a:r>
              <a:rPr lang="en-US" dirty="0" smtClean="0"/>
              <a:t>street) has the lowest sale prices </a:t>
            </a:r>
            <a:endParaRPr lang="en-IN" dirty="0"/>
          </a:p>
        </p:txBody>
      </p:sp>
      <p:pic>
        <p:nvPicPr>
          <p:cNvPr id="6" name="Picture 5"/>
          <p:cNvPicPr>
            <a:picLocks noChangeAspect="1"/>
          </p:cNvPicPr>
          <p:nvPr/>
        </p:nvPicPr>
        <p:blipFill>
          <a:blip r:embed="rId2"/>
          <a:stretch>
            <a:fillRect/>
          </a:stretch>
        </p:blipFill>
        <p:spPr>
          <a:xfrm>
            <a:off x="2525487" y="261257"/>
            <a:ext cx="6413500" cy="4276045"/>
          </a:xfrm>
          <a:prstGeom prst="rect">
            <a:avLst/>
          </a:prstGeom>
        </p:spPr>
      </p:pic>
    </p:spTree>
    <p:extLst>
      <p:ext uri="{BB962C8B-B14F-4D97-AF65-F5344CB8AC3E}">
        <p14:creationId xmlns:p14="http://schemas.microsoft.com/office/powerpoint/2010/main" val="310481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333828"/>
            <a:ext cx="11567885" cy="6255658"/>
          </a:xfrm>
        </p:spPr>
        <p:txBody>
          <a:bodyPr/>
          <a:lstStyle/>
          <a:p>
            <a:pPr marL="0" indent="0">
              <a:buNone/>
            </a:pPr>
            <a:r>
              <a:rPr lang="en-IN" dirty="0" smtClean="0"/>
              <a:t>10-</a:t>
            </a:r>
            <a:r>
              <a:rPr lang="en-US" dirty="0"/>
              <a:t>Condition2: Proximity to various conditions (if more than one is present</a:t>
            </a:r>
            <a:r>
              <a:rPr lang="en-US" dirty="0" smtClean="0"/>
              <a:t>)</a:t>
            </a:r>
          </a:p>
          <a:p>
            <a:pPr marL="0" indent="0">
              <a:buNone/>
            </a:pPr>
            <a:r>
              <a:rPr lang="en-US" dirty="0" smtClean="0"/>
              <a:t> Artery	Adjacent to arterial street</a:t>
            </a:r>
          </a:p>
          <a:p>
            <a:pPr marL="0" indent="0">
              <a:buNone/>
            </a:pPr>
            <a:r>
              <a:rPr lang="en-US" dirty="0" smtClean="0"/>
              <a:t> </a:t>
            </a:r>
            <a:r>
              <a:rPr lang="en-US" dirty="0" err="1" smtClean="0"/>
              <a:t>Feedr</a:t>
            </a:r>
            <a:r>
              <a:rPr lang="en-US" dirty="0" smtClean="0"/>
              <a:t>	Adjacent to feeder street	</a:t>
            </a:r>
          </a:p>
          <a:p>
            <a:pPr marL="0" indent="0">
              <a:buNone/>
            </a:pPr>
            <a:r>
              <a:rPr lang="en-US" dirty="0" smtClean="0"/>
              <a:t> Norm	Normal	</a:t>
            </a:r>
          </a:p>
          <a:p>
            <a:pPr marL="0" indent="0">
              <a:buNone/>
            </a:pPr>
            <a:r>
              <a:rPr lang="en-US" dirty="0" smtClean="0"/>
              <a:t> </a:t>
            </a:r>
            <a:r>
              <a:rPr lang="en-US" dirty="0" err="1" smtClean="0"/>
              <a:t>RRNn</a:t>
            </a:r>
            <a:r>
              <a:rPr lang="en-US" dirty="0" smtClean="0"/>
              <a:t>	Within 200' of North-South Railroad</a:t>
            </a:r>
          </a:p>
          <a:p>
            <a:pPr marL="0" indent="0">
              <a:buNone/>
            </a:pPr>
            <a:r>
              <a:rPr lang="en-US" dirty="0" smtClean="0"/>
              <a:t> </a:t>
            </a:r>
            <a:r>
              <a:rPr lang="en-US" dirty="0" err="1" smtClean="0"/>
              <a:t>RRAn</a:t>
            </a:r>
            <a:r>
              <a:rPr lang="en-US" dirty="0" smtClean="0"/>
              <a:t>	Adjacent to North-South Railroad</a:t>
            </a:r>
          </a:p>
          <a:p>
            <a:pPr marL="0" indent="0">
              <a:buNone/>
            </a:pPr>
            <a:r>
              <a:rPr lang="en-US" dirty="0" smtClean="0"/>
              <a:t> </a:t>
            </a:r>
            <a:r>
              <a:rPr lang="en-US" dirty="0" err="1"/>
              <a:t>PosN</a:t>
            </a:r>
            <a:r>
              <a:rPr lang="en-US" dirty="0"/>
              <a:t>	Near positive off-site feature--park, greenbelt, etc.</a:t>
            </a:r>
          </a:p>
          <a:p>
            <a:pPr marL="0" indent="0">
              <a:buNone/>
            </a:pPr>
            <a:r>
              <a:rPr lang="en-US" dirty="0" smtClean="0"/>
              <a:t> </a:t>
            </a:r>
            <a:r>
              <a:rPr lang="en-US" dirty="0" err="1" smtClean="0"/>
              <a:t>PosA</a:t>
            </a:r>
            <a:r>
              <a:rPr lang="en-US" dirty="0"/>
              <a:t>	Adjacent to </a:t>
            </a:r>
            <a:r>
              <a:rPr lang="en-US" dirty="0" err="1"/>
              <a:t>postive</a:t>
            </a:r>
            <a:r>
              <a:rPr lang="en-US" dirty="0"/>
              <a:t> off-site feature</a:t>
            </a:r>
          </a:p>
          <a:p>
            <a:pPr marL="0" indent="0">
              <a:buNone/>
            </a:pPr>
            <a:r>
              <a:rPr lang="en-US" dirty="0"/>
              <a:t> </a:t>
            </a:r>
            <a:r>
              <a:rPr lang="en-US" dirty="0" err="1" smtClean="0"/>
              <a:t>RRNe</a:t>
            </a:r>
            <a:r>
              <a:rPr lang="en-US" dirty="0"/>
              <a:t>	Within 200' of East-West Railroad</a:t>
            </a:r>
          </a:p>
          <a:p>
            <a:pPr marL="0" indent="0">
              <a:buNone/>
            </a:pPr>
            <a:r>
              <a:rPr lang="en-US" dirty="0" smtClean="0"/>
              <a:t> </a:t>
            </a:r>
            <a:r>
              <a:rPr lang="en-US" dirty="0" err="1"/>
              <a:t>RRAe</a:t>
            </a:r>
            <a:r>
              <a:rPr lang="en-US" dirty="0"/>
              <a:t>	Adjacent to East-West </a:t>
            </a:r>
            <a:r>
              <a:rPr lang="en-US" dirty="0" smtClean="0"/>
              <a:t>Railroad</a:t>
            </a:r>
          </a:p>
          <a:p>
            <a:pPr marL="0" indent="0">
              <a:buNone/>
            </a:pPr>
            <a:endParaRPr lang="en-US" dirty="0"/>
          </a:p>
          <a:p>
            <a:pPr marL="0" indent="0">
              <a:buNone/>
            </a:pPr>
            <a:r>
              <a:rPr lang="en-US" dirty="0" err="1" smtClean="0"/>
              <a:t>Obs</a:t>
            </a:r>
            <a:r>
              <a:rPr lang="en-US" dirty="0" smtClean="0"/>
              <a:t>-</a:t>
            </a:r>
          </a:p>
          <a:p>
            <a:pPr marL="0" indent="0">
              <a:buNone/>
            </a:pPr>
            <a:r>
              <a:rPr lang="en-US" dirty="0" smtClean="0"/>
              <a:t>1-</a:t>
            </a:r>
            <a:r>
              <a:rPr lang="en-US" dirty="0"/>
              <a:t> </a:t>
            </a:r>
            <a:r>
              <a:rPr lang="en-US" dirty="0" err="1" smtClean="0"/>
              <a:t>PosN</a:t>
            </a:r>
            <a:r>
              <a:rPr lang="en-US" dirty="0"/>
              <a:t>	</a:t>
            </a:r>
            <a:r>
              <a:rPr lang="en-US" dirty="0" smtClean="0"/>
              <a:t> (Near </a:t>
            </a:r>
            <a:r>
              <a:rPr lang="en-US" dirty="0"/>
              <a:t>positive off-site feature--park, greenbelt, etc</a:t>
            </a:r>
            <a:r>
              <a:rPr lang="en-US" dirty="0" smtClean="0"/>
              <a:t>.) has the highest sale prices followed by </a:t>
            </a:r>
            <a:r>
              <a:rPr lang="en-US" dirty="0" err="1" smtClean="0"/>
              <a:t>PosA</a:t>
            </a:r>
            <a:r>
              <a:rPr lang="en-US" dirty="0" smtClean="0"/>
              <a:t>(Adjacent </a:t>
            </a:r>
            <a:r>
              <a:rPr lang="en-US" dirty="0"/>
              <a:t>to </a:t>
            </a:r>
            <a:r>
              <a:rPr lang="en-US" dirty="0" err="1"/>
              <a:t>postive</a:t>
            </a:r>
            <a:r>
              <a:rPr lang="en-US" dirty="0"/>
              <a:t> off-site feature </a:t>
            </a:r>
          </a:p>
          <a:p>
            <a:pPr marL="0" indent="0">
              <a:buNone/>
            </a:pPr>
            <a:r>
              <a:rPr lang="en-US" dirty="0" smtClean="0"/>
              <a:t>2-Artery(Adjacent </a:t>
            </a:r>
            <a:r>
              <a:rPr lang="en-US" dirty="0"/>
              <a:t>to arterial </a:t>
            </a:r>
            <a:r>
              <a:rPr lang="en-US" dirty="0" smtClean="0"/>
              <a:t>street) followed by </a:t>
            </a:r>
            <a:r>
              <a:rPr lang="en-US" dirty="0"/>
              <a:t> </a:t>
            </a:r>
            <a:r>
              <a:rPr lang="en-US" dirty="0" err="1" smtClean="0"/>
              <a:t>Feedr</a:t>
            </a:r>
            <a:r>
              <a:rPr lang="en-US" dirty="0" smtClean="0"/>
              <a:t>(Adjacent </a:t>
            </a:r>
            <a:r>
              <a:rPr lang="en-US" dirty="0"/>
              <a:t>to feeder </a:t>
            </a:r>
            <a:r>
              <a:rPr lang="en-US" dirty="0" smtClean="0"/>
              <a:t>street) has the lowest sale prices</a:t>
            </a: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6908800" y="1099229"/>
            <a:ext cx="4934856" cy="3603400"/>
          </a:xfrm>
          <a:prstGeom prst="rect">
            <a:avLst/>
          </a:prstGeom>
        </p:spPr>
      </p:pic>
    </p:spTree>
    <p:extLst>
      <p:ext uri="{BB962C8B-B14F-4D97-AF65-F5344CB8AC3E}">
        <p14:creationId xmlns:p14="http://schemas.microsoft.com/office/powerpoint/2010/main" val="217389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77223"/>
            <a:ext cx="11596913" cy="6313713"/>
          </a:xfrm>
        </p:spPr>
        <p:txBody>
          <a:bodyPr/>
          <a:lstStyle/>
          <a:p>
            <a:pPr marL="0" indent="0">
              <a:buNone/>
            </a:pPr>
            <a:r>
              <a:rPr lang="en-IN" dirty="0" smtClean="0"/>
              <a:t>11-</a:t>
            </a:r>
            <a:r>
              <a:rPr lang="en-US" dirty="0" err="1"/>
              <a:t>HouseStyle</a:t>
            </a:r>
            <a:r>
              <a:rPr lang="en-US" dirty="0"/>
              <a:t>: Style of </a:t>
            </a:r>
            <a:r>
              <a:rPr lang="en-US" dirty="0" smtClean="0"/>
              <a:t>dwelling</a:t>
            </a:r>
          </a:p>
          <a:p>
            <a:pPr marL="0" indent="0">
              <a:buNone/>
            </a:pPr>
            <a:r>
              <a:rPr lang="en-US" dirty="0" smtClean="0"/>
              <a:t>1Story</a:t>
            </a:r>
            <a:r>
              <a:rPr lang="en-US" dirty="0"/>
              <a:t>	One story</a:t>
            </a:r>
          </a:p>
          <a:p>
            <a:pPr marL="0" indent="0">
              <a:buNone/>
            </a:pPr>
            <a:r>
              <a:rPr lang="en-US" dirty="0" smtClean="0"/>
              <a:t>1.5Fin</a:t>
            </a:r>
            <a:r>
              <a:rPr lang="en-US" dirty="0"/>
              <a:t>	One and one-half story: 2nd level finished</a:t>
            </a:r>
          </a:p>
          <a:p>
            <a:pPr marL="0" indent="0">
              <a:buNone/>
            </a:pPr>
            <a:r>
              <a:rPr lang="en-US" dirty="0" smtClean="0"/>
              <a:t>1.5Unf</a:t>
            </a:r>
            <a:r>
              <a:rPr lang="en-US" dirty="0"/>
              <a:t>	One and one-half story: 2nd level unfinished</a:t>
            </a:r>
          </a:p>
          <a:p>
            <a:pPr marL="0" indent="0">
              <a:buNone/>
            </a:pPr>
            <a:r>
              <a:rPr lang="en-US" dirty="0" smtClean="0"/>
              <a:t>2Story</a:t>
            </a:r>
            <a:r>
              <a:rPr lang="en-US" dirty="0"/>
              <a:t>	Two </a:t>
            </a:r>
            <a:r>
              <a:rPr lang="en-US" dirty="0" smtClean="0"/>
              <a:t>story</a:t>
            </a:r>
          </a:p>
          <a:p>
            <a:pPr marL="0" indent="0">
              <a:buNone/>
            </a:pPr>
            <a:r>
              <a:rPr lang="en-US" dirty="0" smtClean="0"/>
              <a:t>2.5Fin	Two and one-half story: 2nd level finished</a:t>
            </a:r>
          </a:p>
          <a:p>
            <a:pPr marL="0" indent="0">
              <a:buNone/>
            </a:pPr>
            <a:r>
              <a:rPr lang="en-US" dirty="0" smtClean="0"/>
              <a:t>2.5Unf</a:t>
            </a:r>
            <a:r>
              <a:rPr lang="en-US" dirty="0"/>
              <a:t>	Two and one-half story: 2nd level unfinished</a:t>
            </a:r>
          </a:p>
          <a:p>
            <a:pPr marL="0" indent="0">
              <a:buNone/>
            </a:pPr>
            <a:r>
              <a:rPr lang="en-US" dirty="0" err="1" smtClean="0"/>
              <a:t>SFoyer</a:t>
            </a:r>
            <a:r>
              <a:rPr lang="en-US" dirty="0"/>
              <a:t>	Split Foyer</a:t>
            </a:r>
          </a:p>
          <a:p>
            <a:pPr marL="0" indent="0">
              <a:buNone/>
            </a:pPr>
            <a:r>
              <a:rPr lang="en-US" dirty="0"/>
              <a:t> </a:t>
            </a:r>
            <a:r>
              <a:rPr lang="en-US" dirty="0" err="1" smtClean="0"/>
              <a:t>SLvl</a:t>
            </a:r>
            <a:r>
              <a:rPr lang="en-US" dirty="0"/>
              <a:t>	Split </a:t>
            </a:r>
            <a:r>
              <a:rPr lang="en-US" dirty="0" smtClean="0"/>
              <a:t>Level</a:t>
            </a:r>
          </a:p>
          <a:p>
            <a:pPr marL="0" indent="0">
              <a:buNone/>
            </a:pPr>
            <a:endParaRPr lang="en-US" dirty="0"/>
          </a:p>
          <a:p>
            <a:pPr marL="0" indent="0">
              <a:buNone/>
            </a:pPr>
            <a:r>
              <a:rPr lang="en-US" dirty="0" err="1" smtClean="0"/>
              <a:t>Obs</a:t>
            </a:r>
            <a:r>
              <a:rPr lang="en-US" dirty="0" smtClean="0"/>
              <a:t>-</a:t>
            </a:r>
          </a:p>
          <a:p>
            <a:pPr marL="0" indent="0">
              <a:buNone/>
            </a:pPr>
            <a:r>
              <a:rPr lang="en-US" dirty="0" smtClean="0"/>
              <a:t>1-</a:t>
            </a:r>
            <a:r>
              <a:rPr lang="en-US" dirty="0"/>
              <a:t>2.5Fin	</a:t>
            </a:r>
            <a:r>
              <a:rPr lang="en-US" dirty="0" smtClean="0"/>
              <a:t>(Two </a:t>
            </a:r>
            <a:r>
              <a:rPr lang="en-US" dirty="0"/>
              <a:t>and one-half story: 2nd level </a:t>
            </a:r>
            <a:r>
              <a:rPr lang="en-US" dirty="0" smtClean="0"/>
              <a:t>finished) has </a:t>
            </a:r>
          </a:p>
          <a:p>
            <a:pPr marL="0" indent="0">
              <a:buNone/>
            </a:pPr>
            <a:r>
              <a:rPr lang="en-US" dirty="0" smtClean="0"/>
              <a:t>the highest sale price followed by 2story,hen by 2.5Unf</a:t>
            </a:r>
          </a:p>
          <a:p>
            <a:pPr marL="0" indent="0">
              <a:buNone/>
            </a:pPr>
            <a:r>
              <a:rPr lang="en-US" dirty="0" smtClean="0"/>
              <a:t>2-1.5Unf has he lowest sale prices</a:t>
            </a:r>
            <a:endParaRPr lang="en-US" dirty="0"/>
          </a:p>
          <a:p>
            <a:pPr marL="0" indent="0">
              <a:buNone/>
            </a:pPr>
            <a:endParaRPr lang="en-IN" dirty="0"/>
          </a:p>
        </p:txBody>
      </p:sp>
      <p:pic>
        <p:nvPicPr>
          <p:cNvPr id="5" name="Picture 4"/>
          <p:cNvPicPr>
            <a:picLocks noChangeAspect="1"/>
          </p:cNvPicPr>
          <p:nvPr/>
        </p:nvPicPr>
        <p:blipFill>
          <a:blip r:embed="rId2"/>
          <a:stretch>
            <a:fillRect/>
          </a:stretch>
        </p:blipFill>
        <p:spPr>
          <a:xfrm>
            <a:off x="6183086" y="1001486"/>
            <a:ext cx="5573483" cy="4252686"/>
          </a:xfrm>
          <a:prstGeom prst="rect">
            <a:avLst/>
          </a:prstGeom>
        </p:spPr>
      </p:pic>
    </p:spTree>
    <p:extLst>
      <p:ext uri="{BB962C8B-B14F-4D97-AF65-F5344CB8AC3E}">
        <p14:creationId xmlns:p14="http://schemas.microsoft.com/office/powerpoint/2010/main" val="223745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319314"/>
            <a:ext cx="11524343" cy="6168571"/>
          </a:xfrm>
        </p:spPr>
        <p:txBody>
          <a:bodyPr/>
          <a:lstStyle/>
          <a:p>
            <a:pPr marL="0" indent="0">
              <a:buNone/>
            </a:pPr>
            <a:r>
              <a:rPr lang="en-IN" dirty="0" smtClean="0"/>
              <a:t>12-</a:t>
            </a:r>
            <a:r>
              <a:rPr lang="en-US" dirty="0" err="1"/>
              <a:t>RoofStyle</a:t>
            </a:r>
            <a:r>
              <a:rPr lang="en-US" dirty="0"/>
              <a:t>: Type of </a:t>
            </a:r>
            <a:r>
              <a:rPr lang="en-US" dirty="0" smtClean="0"/>
              <a:t>roof</a:t>
            </a:r>
          </a:p>
          <a:p>
            <a:pPr marL="0" indent="0">
              <a:buNone/>
            </a:pPr>
            <a:r>
              <a:rPr lang="en-US" dirty="0" err="1" smtClean="0"/>
              <a:t>obs</a:t>
            </a:r>
            <a:r>
              <a:rPr lang="en-US" dirty="0" smtClean="0"/>
              <a:t>-</a:t>
            </a:r>
          </a:p>
          <a:p>
            <a:pPr marL="0" indent="0">
              <a:buNone/>
            </a:pPr>
            <a:r>
              <a:rPr lang="en-US" dirty="0" smtClean="0"/>
              <a:t>1- Shed style </a:t>
            </a:r>
            <a:r>
              <a:rPr lang="en-US" dirty="0" err="1" smtClean="0"/>
              <a:t>rrof</a:t>
            </a:r>
            <a:r>
              <a:rPr lang="en-US" dirty="0" smtClean="0"/>
              <a:t> type has highest sale price</a:t>
            </a:r>
          </a:p>
          <a:p>
            <a:pPr marL="0" indent="0">
              <a:buNone/>
            </a:pPr>
            <a:r>
              <a:rPr lang="en-US" dirty="0" smtClean="0"/>
              <a:t>2-Hip, Flat, and Mansard have similar prices</a:t>
            </a:r>
          </a:p>
          <a:p>
            <a:pPr marL="0" indent="0">
              <a:buNone/>
            </a:pPr>
            <a:r>
              <a:rPr lang="en-US" dirty="0" smtClean="0"/>
              <a:t>3-Gambrel has the lowest prices</a:t>
            </a:r>
          </a:p>
          <a:p>
            <a:pPr marL="0" indent="0">
              <a:buNone/>
            </a:pPr>
            <a:endParaRPr lang="en-US" dirty="0"/>
          </a:p>
          <a:p>
            <a:pPr marL="0" indent="0">
              <a:buNone/>
            </a:pPr>
            <a:endParaRPr lang="en-US" dirty="0" smtClean="0"/>
          </a:p>
          <a:p>
            <a:pPr marL="0" indent="0">
              <a:buNone/>
            </a:pPr>
            <a:endParaRPr lang="en-US" dirty="0"/>
          </a:p>
          <a:p>
            <a:pPr marL="0" indent="0">
              <a:buNone/>
            </a:pPr>
            <a:r>
              <a:rPr lang="en-US" dirty="0"/>
              <a:t>13- </a:t>
            </a:r>
            <a:r>
              <a:rPr lang="en-US" dirty="0" err="1"/>
              <a:t>MasVnrType</a:t>
            </a:r>
            <a:r>
              <a:rPr lang="en-US" dirty="0"/>
              <a:t>: Masonry veneer type</a:t>
            </a:r>
          </a:p>
          <a:p>
            <a:pPr marL="0" indent="0">
              <a:buNone/>
            </a:pPr>
            <a:endParaRPr lang="en-US" dirty="0"/>
          </a:p>
          <a:p>
            <a:pPr marL="0" indent="0">
              <a:buNone/>
            </a:pPr>
            <a:r>
              <a:rPr lang="en-US" dirty="0"/>
              <a:t>       </a:t>
            </a:r>
            <a:r>
              <a:rPr lang="en-US" dirty="0" err="1"/>
              <a:t>BrkCmn</a:t>
            </a:r>
            <a:r>
              <a:rPr lang="en-US" dirty="0"/>
              <a:t>	Brick Common</a:t>
            </a:r>
          </a:p>
          <a:p>
            <a:pPr marL="0" indent="0">
              <a:buNone/>
            </a:pPr>
            <a:r>
              <a:rPr lang="en-US" dirty="0"/>
              <a:t>       </a:t>
            </a:r>
            <a:r>
              <a:rPr lang="en-US" dirty="0" err="1"/>
              <a:t>BrkFace</a:t>
            </a:r>
            <a:r>
              <a:rPr lang="en-US" dirty="0"/>
              <a:t>	Brick Face</a:t>
            </a:r>
          </a:p>
          <a:p>
            <a:pPr marL="0" indent="0">
              <a:buNone/>
            </a:pPr>
            <a:r>
              <a:rPr lang="en-US" dirty="0"/>
              <a:t>       </a:t>
            </a:r>
            <a:r>
              <a:rPr lang="en-US" dirty="0" err="1"/>
              <a:t>CBlock</a:t>
            </a:r>
            <a:r>
              <a:rPr lang="en-US" dirty="0"/>
              <a:t>	Cinder Block</a:t>
            </a:r>
          </a:p>
          <a:p>
            <a:pPr marL="0" indent="0">
              <a:buNone/>
            </a:pPr>
            <a:r>
              <a:rPr lang="en-US" dirty="0"/>
              <a:t>       None	None</a:t>
            </a:r>
          </a:p>
          <a:p>
            <a:pPr marL="0" indent="0">
              <a:buNone/>
            </a:pPr>
            <a:r>
              <a:rPr lang="en-US" dirty="0"/>
              <a:t>       Stone	Stone</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5370286" y="420914"/>
            <a:ext cx="5121728" cy="3280909"/>
          </a:xfrm>
          <a:prstGeom prst="rect">
            <a:avLst/>
          </a:prstGeom>
        </p:spPr>
      </p:pic>
    </p:spTree>
    <p:extLst>
      <p:ext uri="{BB962C8B-B14F-4D97-AF65-F5344CB8AC3E}">
        <p14:creationId xmlns:p14="http://schemas.microsoft.com/office/powerpoint/2010/main" val="50643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275771"/>
            <a:ext cx="11611428" cy="6284685"/>
          </a:xfrm>
        </p:spPr>
        <p:txBody>
          <a:bodyPr>
            <a:normAutofit lnSpcReduction="10000"/>
          </a:bodyPr>
          <a:lstStyle/>
          <a:p>
            <a:pPr marL="0" indent="0">
              <a:buNone/>
            </a:pPr>
            <a:r>
              <a:rPr lang="en-IN" dirty="0" err="1" smtClean="0"/>
              <a:t>Obs</a:t>
            </a:r>
            <a:r>
              <a:rPr lang="en-IN" dirty="0" smtClean="0"/>
              <a:t>-</a:t>
            </a:r>
          </a:p>
          <a:p>
            <a:pPr marL="0" indent="0">
              <a:buNone/>
            </a:pPr>
            <a:r>
              <a:rPr lang="en-IN" dirty="0" smtClean="0"/>
              <a:t>1- Stone masonry have the highest sale price</a:t>
            </a:r>
          </a:p>
          <a:p>
            <a:pPr marL="0" indent="0">
              <a:buNone/>
            </a:pPr>
            <a:r>
              <a:rPr lang="en-IN" dirty="0" smtClean="0"/>
              <a:t>2- followed by Brick face</a:t>
            </a:r>
          </a:p>
          <a:p>
            <a:pPr marL="0" indent="0">
              <a:buNone/>
            </a:pPr>
            <a:r>
              <a:rPr lang="en-IN" dirty="0" smtClean="0"/>
              <a:t>3- There are also houses with none of the </a:t>
            </a:r>
          </a:p>
          <a:p>
            <a:pPr marL="0" indent="0">
              <a:buNone/>
            </a:pPr>
            <a:r>
              <a:rPr lang="en-IN" dirty="0" smtClean="0"/>
              <a:t>Masonry type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15-</a:t>
            </a:r>
            <a:r>
              <a:rPr lang="en-US" dirty="0"/>
              <a:t>Foundation: Type of </a:t>
            </a:r>
            <a:r>
              <a:rPr lang="en-US" dirty="0" smtClean="0"/>
              <a:t>foundation</a:t>
            </a:r>
          </a:p>
          <a:p>
            <a:pPr marL="0" indent="0">
              <a:buNone/>
            </a:pPr>
            <a:r>
              <a:rPr lang="en-US" dirty="0"/>
              <a:t> </a:t>
            </a:r>
            <a:r>
              <a:rPr lang="en-US" dirty="0" smtClean="0"/>
              <a:t>      </a:t>
            </a:r>
            <a:r>
              <a:rPr lang="en-US" dirty="0" err="1" smtClean="0"/>
              <a:t>BrkTil</a:t>
            </a:r>
            <a:r>
              <a:rPr lang="en-US" dirty="0"/>
              <a:t>	Brick &amp; Tile</a:t>
            </a:r>
          </a:p>
          <a:p>
            <a:pPr marL="0" indent="0">
              <a:buNone/>
            </a:pPr>
            <a:r>
              <a:rPr lang="en-US" dirty="0"/>
              <a:t>       </a:t>
            </a:r>
            <a:r>
              <a:rPr lang="en-US" dirty="0" err="1"/>
              <a:t>CBlock</a:t>
            </a:r>
            <a:r>
              <a:rPr lang="en-US" dirty="0"/>
              <a:t>	Cinder Block</a:t>
            </a:r>
          </a:p>
          <a:p>
            <a:pPr marL="0" indent="0">
              <a:buNone/>
            </a:pPr>
            <a:r>
              <a:rPr lang="en-US" dirty="0"/>
              <a:t>       </a:t>
            </a:r>
            <a:r>
              <a:rPr lang="en-US" dirty="0" err="1"/>
              <a:t>PConc</a:t>
            </a:r>
            <a:r>
              <a:rPr lang="en-US" dirty="0"/>
              <a:t>	Poured </a:t>
            </a:r>
            <a:r>
              <a:rPr lang="en-US" dirty="0" smtClean="0"/>
              <a:t>Concrete</a:t>
            </a:r>
            <a:r>
              <a:rPr lang="en-US" dirty="0"/>
              <a:t>	</a:t>
            </a:r>
          </a:p>
          <a:p>
            <a:pPr marL="0" indent="0">
              <a:buNone/>
            </a:pPr>
            <a:r>
              <a:rPr lang="en-US" dirty="0"/>
              <a:t>       Slab	Slab</a:t>
            </a:r>
          </a:p>
          <a:p>
            <a:pPr marL="0" indent="0">
              <a:buNone/>
            </a:pPr>
            <a:r>
              <a:rPr lang="en-US" dirty="0"/>
              <a:t>       Stone	Stone</a:t>
            </a:r>
          </a:p>
          <a:p>
            <a:pPr marL="0" indent="0">
              <a:buNone/>
            </a:pPr>
            <a:r>
              <a:rPr lang="en-US" dirty="0"/>
              <a:t>       Wood	Wood</a:t>
            </a:r>
            <a:endParaRPr lang="en-IN" dirty="0"/>
          </a:p>
        </p:txBody>
      </p:sp>
      <p:pic>
        <p:nvPicPr>
          <p:cNvPr id="4" name="Picture 3"/>
          <p:cNvPicPr>
            <a:picLocks noChangeAspect="1"/>
          </p:cNvPicPr>
          <p:nvPr/>
        </p:nvPicPr>
        <p:blipFill>
          <a:blip r:embed="rId2"/>
          <a:stretch>
            <a:fillRect/>
          </a:stretch>
        </p:blipFill>
        <p:spPr>
          <a:xfrm>
            <a:off x="5297715" y="236582"/>
            <a:ext cx="5484586" cy="3659416"/>
          </a:xfrm>
          <a:prstGeom prst="rect">
            <a:avLst/>
          </a:prstGeom>
        </p:spPr>
      </p:pic>
    </p:spTree>
    <p:extLst>
      <p:ext uri="{BB962C8B-B14F-4D97-AF65-F5344CB8AC3E}">
        <p14:creationId xmlns:p14="http://schemas.microsoft.com/office/powerpoint/2010/main" val="108943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5771"/>
            <a:ext cx="11582400" cy="6226629"/>
          </a:xfrm>
        </p:spPr>
        <p:txBody>
          <a:bodyPr/>
          <a:lstStyle/>
          <a:p>
            <a:pPr marL="0" indent="0">
              <a:buNone/>
            </a:pPr>
            <a:r>
              <a:rPr lang="en-IN" dirty="0" err="1" smtClean="0"/>
              <a:t>Obs</a:t>
            </a:r>
            <a:r>
              <a:rPr lang="en-IN" dirty="0" smtClean="0"/>
              <a:t>-</a:t>
            </a:r>
          </a:p>
          <a:p>
            <a:pPr marL="0" indent="0">
              <a:buNone/>
            </a:pPr>
            <a:r>
              <a:rPr lang="en-IN" dirty="0" smtClean="0"/>
              <a:t>1-Poured </a:t>
            </a:r>
            <a:r>
              <a:rPr lang="en-IN" dirty="0" err="1" smtClean="0"/>
              <a:t>Cocrete</a:t>
            </a:r>
            <a:r>
              <a:rPr lang="en-IN" dirty="0" smtClean="0"/>
              <a:t> have the highest sale price</a:t>
            </a:r>
          </a:p>
          <a:p>
            <a:pPr marL="0" indent="0">
              <a:buNone/>
            </a:pPr>
            <a:r>
              <a:rPr lang="en-IN" dirty="0" smtClean="0"/>
              <a:t>Followed by </a:t>
            </a:r>
            <a:r>
              <a:rPr lang="en-IN" dirty="0" err="1" smtClean="0"/>
              <a:t>stine</a:t>
            </a:r>
            <a:r>
              <a:rPr lang="en-IN" dirty="0" smtClean="0"/>
              <a:t> foundation.</a:t>
            </a:r>
          </a:p>
          <a:p>
            <a:pPr marL="0" indent="0">
              <a:buNone/>
            </a:pPr>
            <a:r>
              <a:rPr lang="en-IN" dirty="0" smtClean="0"/>
              <a:t>2-followed by </a:t>
            </a:r>
            <a:r>
              <a:rPr lang="en-IN" dirty="0" err="1" smtClean="0"/>
              <a:t>Wood,CBlock</a:t>
            </a:r>
            <a:r>
              <a:rPr lang="en-IN" dirty="0" smtClean="0"/>
              <a:t> ,</a:t>
            </a:r>
            <a:r>
              <a:rPr lang="en-IN" dirty="0" err="1" smtClean="0"/>
              <a:t>BrkTil</a:t>
            </a:r>
            <a:r>
              <a:rPr lang="en-IN" dirty="0" smtClean="0"/>
              <a:t> foundation</a:t>
            </a:r>
          </a:p>
          <a:p>
            <a:pPr marL="0" indent="0">
              <a:buNone/>
            </a:pPr>
            <a:r>
              <a:rPr lang="en-IN" dirty="0" smtClean="0"/>
              <a:t>3- Slab foundation has the least sale prices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16</a:t>
            </a:r>
            <a:r>
              <a:rPr lang="en-US" dirty="0" err="1"/>
              <a:t>HeatingQC</a:t>
            </a:r>
            <a:r>
              <a:rPr lang="en-US" dirty="0"/>
              <a:t>: Heating quality and condition</a:t>
            </a:r>
          </a:p>
          <a:p>
            <a:pPr marL="0" indent="0">
              <a:buNone/>
            </a:pPr>
            <a:endParaRPr lang="en-US" dirty="0"/>
          </a:p>
          <a:p>
            <a:pPr marL="0" indent="0">
              <a:buNone/>
            </a:pPr>
            <a:r>
              <a:rPr lang="en-US" dirty="0"/>
              <a:t>       Ex	Excellent</a:t>
            </a:r>
          </a:p>
          <a:p>
            <a:pPr marL="0" indent="0">
              <a:buNone/>
            </a:pPr>
            <a:r>
              <a:rPr lang="en-US" dirty="0"/>
              <a:t>       </a:t>
            </a:r>
            <a:r>
              <a:rPr lang="en-US" dirty="0" err="1"/>
              <a:t>Gd</a:t>
            </a:r>
            <a:r>
              <a:rPr lang="en-US" dirty="0"/>
              <a:t>	Good</a:t>
            </a:r>
          </a:p>
          <a:p>
            <a:pPr marL="0" indent="0">
              <a:buNone/>
            </a:pPr>
            <a:r>
              <a:rPr lang="en-US" dirty="0"/>
              <a:t>       TA	Average/Typical</a:t>
            </a:r>
          </a:p>
          <a:p>
            <a:pPr marL="0" indent="0">
              <a:buNone/>
            </a:pPr>
            <a:r>
              <a:rPr lang="en-US" dirty="0"/>
              <a:t>       Fa	Fair</a:t>
            </a:r>
          </a:p>
          <a:p>
            <a:pPr marL="0" indent="0">
              <a:buNone/>
            </a:pPr>
            <a:r>
              <a:rPr lang="en-US" dirty="0"/>
              <a:t>       Po	Poor</a:t>
            </a:r>
            <a:r>
              <a:rPr lang="en-IN" dirty="0" smtClean="0"/>
              <a:t>-</a:t>
            </a:r>
            <a:endParaRPr lang="en-IN" dirty="0"/>
          </a:p>
        </p:txBody>
      </p:sp>
      <p:pic>
        <p:nvPicPr>
          <p:cNvPr id="4" name="Picture 3"/>
          <p:cNvPicPr>
            <a:picLocks noChangeAspect="1"/>
          </p:cNvPicPr>
          <p:nvPr/>
        </p:nvPicPr>
        <p:blipFill>
          <a:blip r:embed="rId2"/>
          <a:stretch>
            <a:fillRect/>
          </a:stretch>
        </p:blipFill>
        <p:spPr>
          <a:xfrm>
            <a:off x="6096000" y="374469"/>
            <a:ext cx="4976586" cy="3214914"/>
          </a:xfrm>
          <a:prstGeom prst="rect">
            <a:avLst/>
          </a:prstGeom>
        </p:spPr>
      </p:pic>
    </p:spTree>
    <p:extLst>
      <p:ext uri="{BB962C8B-B14F-4D97-AF65-F5344CB8AC3E}">
        <p14:creationId xmlns:p14="http://schemas.microsoft.com/office/powerpoint/2010/main" val="359812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304799"/>
            <a:ext cx="11611430" cy="6241143"/>
          </a:xfrm>
        </p:spPr>
        <p:txBody>
          <a:bodyPr/>
          <a:lstStyle/>
          <a:p>
            <a:pPr marL="0" indent="0">
              <a:buNone/>
            </a:pPr>
            <a:r>
              <a:rPr lang="en-IN" dirty="0" err="1" smtClean="0"/>
              <a:t>Obs</a:t>
            </a:r>
            <a:r>
              <a:rPr lang="en-IN" dirty="0" smtClean="0"/>
              <a:t>-</a:t>
            </a:r>
          </a:p>
          <a:p>
            <a:pPr marL="0" indent="0">
              <a:buNone/>
            </a:pPr>
            <a:r>
              <a:rPr lang="en-IN" dirty="0" smtClean="0"/>
              <a:t>1-The better the heating quality condition the</a:t>
            </a:r>
          </a:p>
          <a:p>
            <a:pPr marL="0" indent="0">
              <a:buNone/>
            </a:pPr>
            <a:r>
              <a:rPr lang="en-IN" dirty="0"/>
              <a:t> h</a:t>
            </a:r>
            <a:r>
              <a:rPr lang="en-IN" dirty="0" smtClean="0"/>
              <a:t>igher the prices.</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17-Electrical: Electrical system</a:t>
            </a:r>
          </a:p>
          <a:p>
            <a:pPr marL="0" indent="0">
              <a:buNone/>
            </a:pPr>
            <a:endParaRPr lang="en-IN" dirty="0"/>
          </a:p>
          <a:p>
            <a:pPr marL="0" indent="0">
              <a:buNone/>
            </a:pPr>
            <a:r>
              <a:rPr lang="en-IN" dirty="0"/>
              <a:t>       </a:t>
            </a:r>
            <a:r>
              <a:rPr lang="en-IN" dirty="0" err="1"/>
              <a:t>SBrkr</a:t>
            </a:r>
            <a:r>
              <a:rPr lang="en-IN" dirty="0"/>
              <a:t>	Standard Circuit Breakers &amp; Romex</a:t>
            </a:r>
          </a:p>
          <a:p>
            <a:pPr marL="0" indent="0">
              <a:buNone/>
            </a:pPr>
            <a:r>
              <a:rPr lang="en-IN" dirty="0"/>
              <a:t>       </a:t>
            </a:r>
            <a:r>
              <a:rPr lang="en-IN" dirty="0" err="1"/>
              <a:t>FuseA</a:t>
            </a:r>
            <a:r>
              <a:rPr lang="en-IN" dirty="0"/>
              <a:t>	Fuse Box over 60 AMP and all Romex wiring (Average)	</a:t>
            </a:r>
          </a:p>
          <a:p>
            <a:pPr marL="0" indent="0">
              <a:buNone/>
            </a:pPr>
            <a:r>
              <a:rPr lang="en-IN" dirty="0"/>
              <a:t>       </a:t>
            </a:r>
            <a:r>
              <a:rPr lang="en-IN" dirty="0" err="1"/>
              <a:t>FuseF</a:t>
            </a:r>
            <a:r>
              <a:rPr lang="en-IN" dirty="0"/>
              <a:t>	60 AMP Fuse Box and mostly Romex wiring (Fair)</a:t>
            </a:r>
          </a:p>
          <a:p>
            <a:pPr marL="0" indent="0">
              <a:buNone/>
            </a:pPr>
            <a:r>
              <a:rPr lang="en-IN" dirty="0"/>
              <a:t>       </a:t>
            </a:r>
            <a:r>
              <a:rPr lang="en-IN" dirty="0" err="1"/>
              <a:t>FuseP</a:t>
            </a:r>
            <a:r>
              <a:rPr lang="en-IN" dirty="0"/>
              <a:t>	60 AMP Fuse Box and mostly knob &amp; tube wiring (poor)</a:t>
            </a:r>
          </a:p>
          <a:p>
            <a:pPr marL="0" indent="0">
              <a:buNone/>
            </a:pPr>
            <a:r>
              <a:rPr lang="en-IN" dirty="0"/>
              <a:t>       Mix	Mixed</a:t>
            </a:r>
          </a:p>
        </p:txBody>
      </p:sp>
      <p:pic>
        <p:nvPicPr>
          <p:cNvPr id="4" name="Picture 3"/>
          <p:cNvPicPr>
            <a:picLocks noChangeAspect="1"/>
          </p:cNvPicPr>
          <p:nvPr/>
        </p:nvPicPr>
        <p:blipFill>
          <a:blip r:embed="rId2"/>
          <a:stretch>
            <a:fillRect/>
          </a:stretch>
        </p:blipFill>
        <p:spPr>
          <a:xfrm>
            <a:off x="5996213" y="580117"/>
            <a:ext cx="4526643" cy="2830739"/>
          </a:xfrm>
          <a:prstGeom prst="rect">
            <a:avLst/>
          </a:prstGeom>
        </p:spPr>
      </p:pic>
    </p:spTree>
    <p:extLst>
      <p:ext uri="{BB962C8B-B14F-4D97-AF65-F5344CB8AC3E}">
        <p14:creationId xmlns:p14="http://schemas.microsoft.com/office/powerpoint/2010/main" val="215124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406899"/>
            <a:ext cx="11553370" cy="6226629"/>
          </a:xfrm>
        </p:spPr>
        <p:txBody>
          <a:bodyPr/>
          <a:lstStyle/>
          <a:p>
            <a:pPr marL="0" indent="0">
              <a:buNone/>
            </a:pPr>
            <a:r>
              <a:rPr lang="en-IN" dirty="0" err="1" smtClean="0"/>
              <a:t>Obs</a:t>
            </a:r>
            <a:r>
              <a:rPr lang="en-IN" dirty="0" smtClean="0"/>
              <a:t>-</a:t>
            </a:r>
          </a:p>
          <a:p>
            <a:pPr marL="0" indent="0">
              <a:buNone/>
            </a:pPr>
            <a:r>
              <a:rPr lang="en-IN" dirty="0" smtClean="0"/>
              <a:t>1-house having </a:t>
            </a:r>
            <a:r>
              <a:rPr lang="en-IN" dirty="0" err="1" smtClean="0"/>
              <a:t>SBrkr</a:t>
            </a:r>
            <a:r>
              <a:rPr lang="en-IN" dirty="0" smtClean="0"/>
              <a:t> have high sale prices.</a:t>
            </a:r>
          </a:p>
          <a:p>
            <a:pPr marL="0" indent="0">
              <a:buNone/>
            </a:pPr>
            <a:r>
              <a:rPr lang="en-IN" dirty="0" smtClean="0"/>
              <a:t>2-followed by houses having </a:t>
            </a:r>
            <a:r>
              <a:rPr lang="en-IN" dirty="0" err="1" smtClean="0"/>
              <a:t>FuseA</a:t>
            </a:r>
            <a:endParaRPr lang="en-IN" dirty="0" smtClean="0"/>
          </a:p>
          <a:p>
            <a:pPr marL="0" indent="0">
              <a:buNone/>
            </a:pPr>
            <a:r>
              <a:rPr lang="en-IN" dirty="0" smtClean="0"/>
              <a:t>3- Houses with </a:t>
            </a:r>
            <a:r>
              <a:rPr lang="en-IN" dirty="0" err="1" smtClean="0"/>
              <a:t>FuseF</a:t>
            </a:r>
            <a:r>
              <a:rPr lang="en-IN" dirty="0" smtClean="0"/>
              <a:t> and </a:t>
            </a:r>
            <a:r>
              <a:rPr lang="en-IN" dirty="0" err="1" smtClean="0"/>
              <a:t>FuseP</a:t>
            </a:r>
            <a:r>
              <a:rPr lang="en-IN" dirty="0" smtClean="0"/>
              <a:t> have similar</a:t>
            </a:r>
          </a:p>
          <a:p>
            <a:pPr marL="0" indent="0">
              <a:buNone/>
            </a:pPr>
            <a:r>
              <a:rPr lang="en-IN" dirty="0"/>
              <a:t> </a:t>
            </a:r>
            <a:r>
              <a:rPr lang="en-IN" dirty="0" smtClean="0"/>
              <a:t>prices.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18-</a:t>
            </a:r>
            <a:r>
              <a:rPr lang="en-US" dirty="0" err="1"/>
              <a:t>KitchenQual</a:t>
            </a:r>
            <a:r>
              <a:rPr lang="en-US" dirty="0"/>
              <a:t>: Kitchen </a:t>
            </a:r>
            <a:r>
              <a:rPr lang="en-US" dirty="0" smtClean="0"/>
              <a:t>quality</a:t>
            </a:r>
          </a:p>
          <a:p>
            <a:pPr marL="0" indent="0">
              <a:buNone/>
            </a:pPr>
            <a:r>
              <a:rPr lang="en-US" dirty="0"/>
              <a:t> </a:t>
            </a:r>
            <a:r>
              <a:rPr lang="en-US" dirty="0" smtClean="0"/>
              <a:t>      </a:t>
            </a:r>
            <a:r>
              <a:rPr lang="en-US" dirty="0"/>
              <a:t>Ex	Excellent</a:t>
            </a:r>
          </a:p>
          <a:p>
            <a:pPr marL="0" indent="0">
              <a:buNone/>
            </a:pPr>
            <a:r>
              <a:rPr lang="en-US" dirty="0"/>
              <a:t>       </a:t>
            </a:r>
            <a:r>
              <a:rPr lang="en-US" dirty="0" err="1"/>
              <a:t>Gd</a:t>
            </a:r>
            <a:r>
              <a:rPr lang="en-US" dirty="0"/>
              <a:t>	Good</a:t>
            </a:r>
          </a:p>
          <a:p>
            <a:pPr marL="0" indent="0">
              <a:buNone/>
            </a:pPr>
            <a:r>
              <a:rPr lang="en-US" dirty="0"/>
              <a:t>       TA	Typical/Average</a:t>
            </a:r>
          </a:p>
          <a:p>
            <a:pPr marL="0" indent="0">
              <a:buNone/>
            </a:pPr>
            <a:r>
              <a:rPr lang="en-US" dirty="0"/>
              <a:t>       Fa	Fair</a:t>
            </a:r>
          </a:p>
          <a:p>
            <a:pPr marL="0" indent="0">
              <a:buNone/>
            </a:pPr>
            <a:r>
              <a:rPr lang="en-US" dirty="0"/>
              <a:t>       Po	Poor</a:t>
            </a:r>
            <a:endParaRPr lang="en-IN" dirty="0"/>
          </a:p>
        </p:txBody>
      </p:sp>
      <p:pic>
        <p:nvPicPr>
          <p:cNvPr id="4" name="Picture 3"/>
          <p:cNvPicPr>
            <a:picLocks noChangeAspect="1"/>
          </p:cNvPicPr>
          <p:nvPr/>
        </p:nvPicPr>
        <p:blipFill>
          <a:blip r:embed="rId2"/>
          <a:stretch>
            <a:fillRect/>
          </a:stretch>
        </p:blipFill>
        <p:spPr>
          <a:xfrm>
            <a:off x="5515429" y="406899"/>
            <a:ext cx="5586185" cy="3574370"/>
          </a:xfrm>
          <a:prstGeom prst="rect">
            <a:avLst/>
          </a:prstGeom>
        </p:spPr>
      </p:pic>
    </p:spTree>
    <p:extLst>
      <p:ext uri="{BB962C8B-B14F-4D97-AF65-F5344CB8AC3E}">
        <p14:creationId xmlns:p14="http://schemas.microsoft.com/office/powerpoint/2010/main" val="397067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275771"/>
            <a:ext cx="11538857" cy="6255658"/>
          </a:xfrm>
        </p:spPr>
        <p:txBody>
          <a:bodyPr/>
          <a:lstStyle/>
          <a:p>
            <a:pPr marL="0" indent="0">
              <a:buNone/>
            </a:pPr>
            <a:r>
              <a:rPr lang="en-IN" dirty="0" err="1" smtClean="0"/>
              <a:t>Obs</a:t>
            </a:r>
            <a:r>
              <a:rPr lang="en-IN" dirty="0" smtClean="0"/>
              <a:t>-</a:t>
            </a:r>
          </a:p>
          <a:p>
            <a:pPr marL="0" indent="0">
              <a:buNone/>
            </a:pPr>
            <a:r>
              <a:rPr lang="en-IN" dirty="0" smtClean="0"/>
              <a:t>1-The better the kitchen quality the higher the prices.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19-FireplaceQu: Fireplace quality</a:t>
            </a:r>
          </a:p>
          <a:p>
            <a:pPr marL="0" indent="0">
              <a:buNone/>
            </a:pPr>
            <a:r>
              <a:rPr lang="en-IN" dirty="0" err="1" smtClean="0"/>
              <a:t>Obs</a:t>
            </a:r>
            <a:r>
              <a:rPr lang="en-IN" dirty="0" smtClean="0"/>
              <a:t>-</a:t>
            </a:r>
          </a:p>
          <a:p>
            <a:pPr marL="0" indent="0">
              <a:buNone/>
            </a:pPr>
            <a:r>
              <a:rPr lang="en-IN" dirty="0"/>
              <a:t>1-The better the </a:t>
            </a:r>
            <a:r>
              <a:rPr lang="en-IN" dirty="0" err="1" smtClean="0"/>
              <a:t>FirePlace</a:t>
            </a:r>
            <a:r>
              <a:rPr lang="en-IN" dirty="0" smtClean="0"/>
              <a:t> </a:t>
            </a:r>
            <a:r>
              <a:rPr lang="en-IN" dirty="0"/>
              <a:t>quality the higher the prices.</a:t>
            </a:r>
          </a:p>
          <a:p>
            <a:pPr marL="0" indent="0">
              <a:buNone/>
            </a:pPr>
            <a:r>
              <a:rPr lang="en-IN" dirty="0" smtClean="0"/>
              <a:t>2- Some houses even have poor quality, but still sold </a:t>
            </a:r>
          </a:p>
          <a:p>
            <a:pPr marL="0" indent="0">
              <a:buNone/>
            </a:pPr>
            <a:r>
              <a:rPr lang="en-IN" dirty="0"/>
              <a:t> </a:t>
            </a:r>
            <a:r>
              <a:rPr lang="en-IN" dirty="0" smtClean="0"/>
              <a:t>for more than 1lakh.</a:t>
            </a:r>
            <a:endParaRPr lang="en-IN" dirty="0"/>
          </a:p>
        </p:txBody>
      </p:sp>
      <p:pic>
        <p:nvPicPr>
          <p:cNvPr id="4" name="Picture 3"/>
          <p:cNvPicPr>
            <a:picLocks noChangeAspect="1"/>
          </p:cNvPicPr>
          <p:nvPr/>
        </p:nvPicPr>
        <p:blipFill>
          <a:blip r:embed="rId2"/>
          <a:stretch>
            <a:fillRect/>
          </a:stretch>
        </p:blipFill>
        <p:spPr>
          <a:xfrm>
            <a:off x="6291942" y="469446"/>
            <a:ext cx="5029200" cy="3150054"/>
          </a:xfrm>
          <a:prstGeom prst="rect">
            <a:avLst/>
          </a:prstGeom>
        </p:spPr>
      </p:pic>
      <p:pic>
        <p:nvPicPr>
          <p:cNvPr id="5" name="Picture 4"/>
          <p:cNvPicPr>
            <a:picLocks noChangeAspect="1"/>
          </p:cNvPicPr>
          <p:nvPr/>
        </p:nvPicPr>
        <p:blipFill>
          <a:blip r:embed="rId3"/>
          <a:stretch>
            <a:fillRect/>
          </a:stretch>
        </p:blipFill>
        <p:spPr>
          <a:xfrm>
            <a:off x="6291942" y="3619500"/>
            <a:ext cx="5029200" cy="2911929"/>
          </a:xfrm>
          <a:prstGeom prst="rect">
            <a:avLst/>
          </a:prstGeom>
        </p:spPr>
      </p:pic>
    </p:spTree>
    <p:extLst>
      <p:ext uri="{BB962C8B-B14F-4D97-AF65-F5344CB8AC3E}">
        <p14:creationId xmlns:p14="http://schemas.microsoft.com/office/powerpoint/2010/main" val="322890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222070"/>
            <a:ext cx="10903131" cy="1136468"/>
          </a:xfrm>
        </p:spPr>
        <p:txBody>
          <a:bodyPr/>
          <a:lstStyle/>
          <a:p>
            <a:r>
              <a:rPr lang="en-US" dirty="0" smtClean="0"/>
              <a:t>Problem Statement</a:t>
            </a:r>
            <a:endParaRPr lang="en-IN" dirty="0"/>
          </a:p>
        </p:txBody>
      </p:sp>
      <p:sp>
        <p:nvSpPr>
          <p:cNvPr id="3" name="Content Placeholder 2"/>
          <p:cNvSpPr>
            <a:spLocks noGrp="1"/>
          </p:cNvSpPr>
          <p:nvPr>
            <p:ph idx="1"/>
          </p:nvPr>
        </p:nvSpPr>
        <p:spPr>
          <a:xfrm>
            <a:off x="222069" y="1240971"/>
            <a:ext cx="11652068" cy="5368835"/>
          </a:xfrm>
        </p:spPr>
        <p:txBody>
          <a:bodyPr>
            <a:normAutofit/>
          </a:bodyPr>
          <a:lstStyle/>
          <a:p>
            <a:pPr marL="0" indent="0">
              <a:buNone/>
            </a:pPr>
            <a:r>
              <a:rPr lang="en-US" sz="2000" dirty="0"/>
              <a:t>1-The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r>
              <a:rPr lang="en-US" sz="2000" dirty="0" smtClean="0"/>
              <a:t>:</a:t>
            </a:r>
          </a:p>
          <a:p>
            <a:pPr marL="0" indent="0">
              <a:buNone/>
            </a:pPr>
            <a:r>
              <a:rPr lang="en-US" sz="2000" dirty="0" smtClean="0"/>
              <a:t> </a:t>
            </a:r>
            <a:r>
              <a:rPr lang="en-US" sz="2000" dirty="0"/>
              <a:t>• Which variables are important to predict the price of variable? </a:t>
            </a:r>
            <a:endParaRPr lang="en-US" sz="2000" dirty="0" smtClean="0"/>
          </a:p>
          <a:p>
            <a:pPr marL="0" indent="0">
              <a:buNone/>
            </a:pPr>
            <a:r>
              <a:rPr lang="en-US" sz="2000" dirty="0"/>
              <a:t> </a:t>
            </a:r>
            <a:r>
              <a:rPr lang="en-US" sz="2000" dirty="0" smtClean="0"/>
              <a:t>• </a:t>
            </a:r>
            <a:r>
              <a:rPr lang="en-US" sz="2000" dirty="0"/>
              <a:t>How do these variables describe the price of the house</a:t>
            </a:r>
            <a:r>
              <a:rPr lang="en-US" sz="2000" dirty="0" smtClean="0"/>
              <a:t>?</a:t>
            </a:r>
          </a:p>
          <a:p>
            <a:pPr marL="0" indent="0">
              <a:buNone/>
            </a:pPr>
            <a:r>
              <a:rPr lang="en-US" sz="2000" dirty="0"/>
              <a:t>2-You are required to model the price of houses with the available independent variables. This model will then be used by the management to understand how exactly the prices vary with the variables</a:t>
            </a:r>
            <a:r>
              <a:rPr lang="en-US" sz="2000" dirty="0" smtClean="0"/>
              <a:t>.</a:t>
            </a:r>
          </a:p>
          <a:p>
            <a:pPr marL="0" indent="0">
              <a:buNone/>
            </a:pPr>
            <a:r>
              <a:rPr lang="en-US" sz="2000" dirty="0"/>
              <a:t> • You need to find important features which affect the price positively or negatively. </a:t>
            </a:r>
            <a:endParaRPr lang="en-US" sz="2000" dirty="0" smtClean="0"/>
          </a:p>
          <a:p>
            <a:pPr marL="0" indent="0">
              <a:buNone/>
            </a:pPr>
            <a:r>
              <a:rPr lang="en-US" sz="2000" dirty="0"/>
              <a:t> </a:t>
            </a:r>
            <a:r>
              <a:rPr lang="en-US" sz="2000" dirty="0" smtClean="0"/>
              <a:t>• </a:t>
            </a:r>
            <a:r>
              <a:rPr lang="en-US" sz="2000" dirty="0"/>
              <a:t>Two datasets are being provided to you (test.csv, train.csv). You will train on train.csv dataset and predict on test.csv file</a:t>
            </a:r>
            <a:endParaRPr lang="en-IN" sz="2000" dirty="0"/>
          </a:p>
        </p:txBody>
      </p:sp>
    </p:spTree>
    <p:extLst>
      <p:ext uri="{BB962C8B-B14F-4D97-AF65-F5344CB8AC3E}">
        <p14:creationId xmlns:p14="http://schemas.microsoft.com/office/powerpoint/2010/main" val="93347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290287"/>
            <a:ext cx="11611428" cy="6241142"/>
          </a:xfrm>
        </p:spPr>
        <p:txBody>
          <a:bodyPr/>
          <a:lstStyle/>
          <a:p>
            <a:pPr marL="0" indent="0">
              <a:buNone/>
            </a:pPr>
            <a:r>
              <a:rPr lang="en-IN" dirty="0"/>
              <a:t>20-GarageQual: Garage </a:t>
            </a:r>
            <a:r>
              <a:rPr lang="en-IN" dirty="0" smtClean="0"/>
              <a:t>quality</a:t>
            </a:r>
          </a:p>
          <a:p>
            <a:pPr marL="0" indent="0">
              <a:buNone/>
            </a:pPr>
            <a:r>
              <a:rPr lang="en-IN" dirty="0" err="1" smtClean="0"/>
              <a:t>Obs</a:t>
            </a:r>
            <a:r>
              <a:rPr lang="en-IN" dirty="0" smtClean="0"/>
              <a:t>-</a:t>
            </a:r>
          </a:p>
          <a:p>
            <a:pPr marL="0" indent="0">
              <a:buNone/>
            </a:pPr>
            <a:r>
              <a:rPr lang="en-IN" dirty="0"/>
              <a:t>1-The better the </a:t>
            </a:r>
            <a:r>
              <a:rPr lang="en-IN" dirty="0" smtClean="0"/>
              <a:t>Garage </a:t>
            </a:r>
            <a:r>
              <a:rPr lang="en-IN" dirty="0"/>
              <a:t>quality the higher the prices.</a:t>
            </a:r>
          </a:p>
          <a:p>
            <a:pPr marL="0" indent="0">
              <a:buNone/>
            </a:pPr>
            <a:r>
              <a:rPr lang="en-IN" dirty="0"/>
              <a:t>2- Some houses even have poor </a:t>
            </a:r>
            <a:r>
              <a:rPr lang="en-IN" dirty="0" smtClean="0"/>
              <a:t>Garage quality</a:t>
            </a:r>
            <a:r>
              <a:rPr lang="en-IN" dirty="0"/>
              <a:t>, but still sold </a:t>
            </a:r>
          </a:p>
          <a:p>
            <a:pPr marL="0" indent="0">
              <a:buNone/>
            </a:pPr>
            <a:r>
              <a:rPr lang="en-IN" dirty="0"/>
              <a:t> for more than </a:t>
            </a:r>
            <a:r>
              <a:rPr lang="en-IN" dirty="0" smtClean="0"/>
              <a:t>50000.</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21-PoolQC:Pool Quality</a:t>
            </a:r>
          </a:p>
          <a:p>
            <a:pPr marL="0" indent="0">
              <a:buNone/>
            </a:pPr>
            <a:r>
              <a:rPr lang="en-IN" dirty="0" err="1" smtClean="0"/>
              <a:t>Obs</a:t>
            </a:r>
            <a:r>
              <a:rPr lang="en-IN" dirty="0" smtClean="0"/>
              <a:t>-</a:t>
            </a:r>
          </a:p>
          <a:p>
            <a:pPr marL="0" indent="0">
              <a:buNone/>
            </a:pPr>
            <a:r>
              <a:rPr lang="en-IN" dirty="0"/>
              <a:t>1-The better the Garage quality the higher the prices.</a:t>
            </a:r>
          </a:p>
          <a:p>
            <a:pPr marL="0" indent="0">
              <a:buNone/>
            </a:pPr>
            <a:r>
              <a:rPr lang="en-IN" dirty="0"/>
              <a:t>2- </a:t>
            </a:r>
            <a:r>
              <a:rPr lang="en-IN" dirty="0" smtClean="0"/>
              <a:t> Houses with Good and Fair quality pool quality have</a:t>
            </a:r>
          </a:p>
          <a:p>
            <a:pPr marL="0" indent="0">
              <a:buNone/>
            </a:pPr>
            <a:r>
              <a:rPr lang="en-IN" dirty="0"/>
              <a:t> </a:t>
            </a:r>
            <a:r>
              <a:rPr lang="en-IN" dirty="0" smtClean="0"/>
              <a:t>similar prices</a:t>
            </a:r>
            <a:endParaRPr lang="en-IN" dirty="0"/>
          </a:p>
          <a:p>
            <a:pPr marL="0" indent="0">
              <a:buNone/>
            </a:pPr>
            <a:endParaRPr lang="en-IN" dirty="0"/>
          </a:p>
        </p:txBody>
      </p:sp>
      <p:pic>
        <p:nvPicPr>
          <p:cNvPr id="5" name="Picture 4"/>
          <p:cNvPicPr>
            <a:picLocks noChangeAspect="1"/>
          </p:cNvPicPr>
          <p:nvPr/>
        </p:nvPicPr>
        <p:blipFill>
          <a:blip r:embed="rId2"/>
          <a:stretch>
            <a:fillRect/>
          </a:stretch>
        </p:blipFill>
        <p:spPr>
          <a:xfrm>
            <a:off x="7199087" y="347890"/>
            <a:ext cx="4584700" cy="3062968"/>
          </a:xfrm>
          <a:prstGeom prst="rect">
            <a:avLst/>
          </a:prstGeom>
        </p:spPr>
      </p:pic>
      <p:pic>
        <p:nvPicPr>
          <p:cNvPr id="8" name="Picture 7"/>
          <p:cNvPicPr>
            <a:picLocks noChangeAspect="1"/>
          </p:cNvPicPr>
          <p:nvPr/>
        </p:nvPicPr>
        <p:blipFill>
          <a:blip r:embed="rId3"/>
          <a:stretch>
            <a:fillRect/>
          </a:stretch>
        </p:blipFill>
        <p:spPr>
          <a:xfrm>
            <a:off x="7373257" y="3468461"/>
            <a:ext cx="4542972" cy="3062968"/>
          </a:xfrm>
          <a:prstGeom prst="rect">
            <a:avLst/>
          </a:prstGeom>
        </p:spPr>
      </p:pic>
    </p:spTree>
    <p:extLst>
      <p:ext uri="{BB962C8B-B14F-4D97-AF65-F5344CB8AC3E}">
        <p14:creationId xmlns:p14="http://schemas.microsoft.com/office/powerpoint/2010/main" val="337935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6" y="275771"/>
            <a:ext cx="11567885" cy="6270172"/>
          </a:xfrm>
        </p:spPr>
        <p:txBody>
          <a:bodyPr>
            <a:normAutofit/>
          </a:bodyPr>
          <a:lstStyle/>
          <a:p>
            <a:pPr marL="0" indent="0">
              <a:buNone/>
            </a:pPr>
            <a:r>
              <a:rPr lang="en-IN" dirty="0" smtClean="0"/>
              <a:t>22-</a:t>
            </a:r>
            <a:r>
              <a:rPr lang="en-US" dirty="0" err="1"/>
              <a:t>SaleType</a:t>
            </a:r>
            <a:r>
              <a:rPr lang="en-US" dirty="0"/>
              <a:t>: Type of </a:t>
            </a:r>
            <a:r>
              <a:rPr lang="en-US" dirty="0" smtClean="0"/>
              <a:t>sale</a:t>
            </a:r>
          </a:p>
          <a:p>
            <a:pPr marL="0" indent="0">
              <a:buNone/>
            </a:pPr>
            <a:r>
              <a:rPr lang="en-US" dirty="0" smtClean="0"/>
              <a:t>WD </a:t>
            </a:r>
            <a:r>
              <a:rPr lang="en-US" dirty="0"/>
              <a:t>	Warranty Deed </a:t>
            </a:r>
            <a:r>
              <a:rPr lang="en-US" dirty="0" smtClean="0"/>
              <a:t>– Conventional</a:t>
            </a:r>
          </a:p>
          <a:p>
            <a:pPr marL="0" indent="0">
              <a:buNone/>
            </a:pPr>
            <a:r>
              <a:rPr lang="en-US" dirty="0" smtClean="0"/>
              <a:t>CWD</a:t>
            </a:r>
            <a:r>
              <a:rPr lang="en-US" dirty="0"/>
              <a:t>	Warranty Deed - Cash</a:t>
            </a:r>
          </a:p>
          <a:p>
            <a:pPr marL="0" indent="0">
              <a:buNone/>
            </a:pPr>
            <a:r>
              <a:rPr lang="en-US" dirty="0" smtClean="0"/>
              <a:t>VWD</a:t>
            </a:r>
            <a:r>
              <a:rPr lang="en-US" dirty="0"/>
              <a:t>	Warranty Deed - VA Loan</a:t>
            </a:r>
          </a:p>
          <a:p>
            <a:pPr marL="0" indent="0">
              <a:buNone/>
            </a:pPr>
            <a:r>
              <a:rPr lang="en-US" dirty="0" smtClean="0"/>
              <a:t>New</a:t>
            </a:r>
            <a:r>
              <a:rPr lang="en-US" dirty="0"/>
              <a:t>	Home just constructed and sold</a:t>
            </a:r>
          </a:p>
          <a:p>
            <a:pPr marL="0" indent="0">
              <a:buNone/>
            </a:pPr>
            <a:r>
              <a:rPr lang="en-US" dirty="0" smtClean="0"/>
              <a:t>COD</a:t>
            </a:r>
            <a:r>
              <a:rPr lang="en-US" dirty="0"/>
              <a:t>	Court Officer Deed/Estate</a:t>
            </a:r>
          </a:p>
          <a:p>
            <a:pPr marL="0" indent="0">
              <a:buNone/>
            </a:pPr>
            <a:r>
              <a:rPr lang="en-US" dirty="0" smtClean="0"/>
              <a:t>Con</a:t>
            </a:r>
            <a:r>
              <a:rPr lang="en-US" dirty="0"/>
              <a:t>	Contract 15% Down payment regular terms</a:t>
            </a:r>
          </a:p>
          <a:p>
            <a:pPr marL="0" indent="0">
              <a:buNone/>
            </a:pPr>
            <a:r>
              <a:rPr lang="en-US" dirty="0" err="1" smtClean="0"/>
              <a:t>ConLw</a:t>
            </a:r>
            <a:r>
              <a:rPr lang="en-US" dirty="0"/>
              <a:t>	Contract Low Down payment and low interest</a:t>
            </a:r>
          </a:p>
          <a:p>
            <a:pPr marL="0" indent="0">
              <a:buNone/>
            </a:pPr>
            <a:r>
              <a:rPr lang="en-US" dirty="0" err="1" smtClean="0"/>
              <a:t>ConLI</a:t>
            </a:r>
            <a:r>
              <a:rPr lang="en-US" dirty="0"/>
              <a:t>	Contract Low Interest</a:t>
            </a:r>
          </a:p>
          <a:p>
            <a:pPr marL="0" indent="0">
              <a:buNone/>
            </a:pPr>
            <a:r>
              <a:rPr lang="en-US" dirty="0" err="1" smtClean="0"/>
              <a:t>ConLD</a:t>
            </a:r>
            <a:r>
              <a:rPr lang="en-US" dirty="0"/>
              <a:t>	Contract Low Down</a:t>
            </a:r>
          </a:p>
          <a:p>
            <a:pPr marL="0" indent="0">
              <a:buNone/>
            </a:pPr>
            <a:r>
              <a:rPr lang="en-US" dirty="0"/>
              <a:t> </a:t>
            </a:r>
            <a:r>
              <a:rPr lang="en-US" dirty="0" err="1" smtClean="0"/>
              <a:t>Oth</a:t>
            </a:r>
            <a:r>
              <a:rPr lang="en-US" dirty="0"/>
              <a:t>	</a:t>
            </a:r>
            <a:r>
              <a:rPr lang="en-US" dirty="0" smtClean="0"/>
              <a:t>Other</a:t>
            </a:r>
          </a:p>
          <a:p>
            <a:pPr marL="0" indent="0">
              <a:buNone/>
            </a:pPr>
            <a:endParaRPr lang="en-US" dirty="0" smtClean="0"/>
          </a:p>
          <a:p>
            <a:pPr marL="0" indent="0">
              <a:buNone/>
            </a:pPr>
            <a:r>
              <a:rPr lang="en-US" dirty="0" err="1" smtClean="0"/>
              <a:t>Obs</a:t>
            </a:r>
            <a:r>
              <a:rPr lang="en-US" dirty="0" smtClean="0"/>
              <a:t>-</a:t>
            </a:r>
          </a:p>
          <a:p>
            <a:pPr marL="0" indent="0">
              <a:buNone/>
            </a:pPr>
            <a:r>
              <a:rPr lang="en-US" dirty="0" smtClean="0"/>
              <a:t>1-Con(Contract </a:t>
            </a:r>
            <a:r>
              <a:rPr lang="en-US" dirty="0"/>
              <a:t>15% Down payment regular </a:t>
            </a:r>
            <a:r>
              <a:rPr lang="en-US" dirty="0" smtClean="0"/>
              <a:t>terms) have the highest sale prices, followed by New(Home </a:t>
            </a:r>
            <a:r>
              <a:rPr lang="en-US" dirty="0"/>
              <a:t>just constructed and </a:t>
            </a:r>
            <a:r>
              <a:rPr lang="en-US" dirty="0" smtClean="0"/>
              <a:t>sold),</a:t>
            </a:r>
            <a:r>
              <a:rPr lang="en-US" dirty="0"/>
              <a:t> </a:t>
            </a:r>
            <a:r>
              <a:rPr lang="en-US" dirty="0" err="1" smtClean="0"/>
              <a:t>ConLi</a:t>
            </a:r>
            <a:r>
              <a:rPr lang="en-US" dirty="0" smtClean="0"/>
              <a:t>(Contract </a:t>
            </a:r>
            <a:r>
              <a:rPr lang="en-US" dirty="0"/>
              <a:t>Low </a:t>
            </a:r>
            <a:r>
              <a:rPr lang="en-US" dirty="0" smtClean="0"/>
              <a:t>Interest),</a:t>
            </a:r>
            <a:r>
              <a:rPr lang="en-US" dirty="0"/>
              <a:t> CWD	Warranty Deed </a:t>
            </a:r>
            <a:r>
              <a:rPr lang="en-US" dirty="0" smtClean="0"/>
              <a:t>– Cash</a:t>
            </a:r>
          </a:p>
          <a:p>
            <a:pPr marL="0" indent="0">
              <a:buNone/>
            </a:pPr>
            <a:r>
              <a:rPr lang="en-US" dirty="0" smtClean="0"/>
              <a:t>2- Other type of house  have less sale price.</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6357258" y="867002"/>
            <a:ext cx="5107215" cy="4009798"/>
          </a:xfrm>
          <a:prstGeom prst="rect">
            <a:avLst/>
          </a:prstGeom>
        </p:spPr>
      </p:pic>
    </p:spTree>
    <p:extLst>
      <p:ext uri="{BB962C8B-B14F-4D97-AF65-F5344CB8AC3E}">
        <p14:creationId xmlns:p14="http://schemas.microsoft.com/office/powerpoint/2010/main" val="56932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314" y="333828"/>
            <a:ext cx="11582400" cy="6110515"/>
          </a:xfrm>
        </p:spPr>
        <p:txBody>
          <a:bodyPr/>
          <a:lstStyle/>
          <a:p>
            <a:pPr marL="0" indent="0">
              <a:buNone/>
            </a:pPr>
            <a:r>
              <a:rPr lang="en-IN" dirty="0" smtClean="0"/>
              <a:t>23-</a:t>
            </a:r>
            <a:r>
              <a:rPr lang="en-US" dirty="0" err="1"/>
              <a:t>SaleCondition</a:t>
            </a:r>
            <a:r>
              <a:rPr lang="en-US" dirty="0"/>
              <a:t>: Condition of </a:t>
            </a:r>
            <a:r>
              <a:rPr lang="en-US" dirty="0" smtClean="0"/>
              <a:t>sale</a:t>
            </a:r>
          </a:p>
          <a:p>
            <a:pPr marL="0" indent="0">
              <a:buNone/>
            </a:pPr>
            <a:r>
              <a:rPr lang="en-US" dirty="0" smtClean="0"/>
              <a:t>Normal	Normal Sale</a:t>
            </a:r>
          </a:p>
          <a:p>
            <a:pPr marL="0" indent="0">
              <a:buNone/>
            </a:pPr>
            <a:r>
              <a:rPr lang="en-US" dirty="0" err="1" smtClean="0"/>
              <a:t>Abnorm</a:t>
            </a:r>
            <a:r>
              <a:rPr lang="en-US" dirty="0" smtClean="0"/>
              <a:t>          Abnormal </a:t>
            </a:r>
            <a:r>
              <a:rPr lang="en-US" dirty="0"/>
              <a:t>Sale -  trade, foreclosure, short sale</a:t>
            </a:r>
          </a:p>
          <a:p>
            <a:pPr marL="0" indent="0">
              <a:buNone/>
            </a:pPr>
            <a:r>
              <a:rPr lang="en-US" dirty="0" err="1" smtClean="0"/>
              <a:t>AdjLand</a:t>
            </a:r>
            <a:r>
              <a:rPr lang="en-US" dirty="0"/>
              <a:t> </a:t>
            </a:r>
            <a:r>
              <a:rPr lang="en-US" dirty="0" smtClean="0"/>
              <a:t>         Adjoining </a:t>
            </a:r>
            <a:r>
              <a:rPr lang="en-US" dirty="0"/>
              <a:t>Land Purchase</a:t>
            </a:r>
          </a:p>
          <a:p>
            <a:pPr marL="0" indent="0">
              <a:buNone/>
            </a:pPr>
            <a:r>
              <a:rPr lang="en-US" dirty="0" smtClean="0"/>
              <a:t> </a:t>
            </a:r>
            <a:r>
              <a:rPr lang="en-US" dirty="0" err="1" smtClean="0"/>
              <a:t>Alloca</a:t>
            </a:r>
            <a:r>
              <a:rPr lang="en-US" dirty="0" smtClean="0"/>
              <a:t>-           Allocation </a:t>
            </a:r>
            <a:r>
              <a:rPr lang="en-US" dirty="0"/>
              <a:t>- two linked properties with separate deeds, typically condo with a garage unit	</a:t>
            </a:r>
          </a:p>
          <a:p>
            <a:pPr marL="0" indent="0">
              <a:buNone/>
            </a:pPr>
            <a:r>
              <a:rPr lang="en-US" dirty="0"/>
              <a:t> </a:t>
            </a:r>
            <a:r>
              <a:rPr lang="en-US" dirty="0" smtClean="0"/>
              <a:t>Family</a:t>
            </a:r>
            <a:r>
              <a:rPr lang="en-US" dirty="0"/>
              <a:t>	</a:t>
            </a:r>
            <a:r>
              <a:rPr lang="en-US" dirty="0" smtClean="0"/>
              <a:t>    Sale </a:t>
            </a:r>
            <a:r>
              <a:rPr lang="en-US" dirty="0"/>
              <a:t>between family members</a:t>
            </a:r>
          </a:p>
          <a:p>
            <a:pPr marL="0" indent="0">
              <a:buNone/>
            </a:pPr>
            <a:r>
              <a:rPr lang="en-US" dirty="0" smtClean="0"/>
              <a:t> </a:t>
            </a:r>
            <a:r>
              <a:rPr lang="en-US" dirty="0"/>
              <a:t>Partial	</a:t>
            </a:r>
            <a:r>
              <a:rPr lang="en-US" dirty="0" smtClean="0"/>
              <a:t>     Home </a:t>
            </a:r>
            <a:r>
              <a:rPr lang="en-US" dirty="0"/>
              <a:t>was not completed when last </a:t>
            </a:r>
            <a:r>
              <a:rPr lang="en-US" dirty="0" smtClean="0"/>
              <a:t>assessed</a:t>
            </a:r>
          </a:p>
          <a:p>
            <a:pPr marL="0" indent="0">
              <a:buNone/>
            </a:pPr>
            <a:endParaRPr lang="en-US" dirty="0"/>
          </a:p>
          <a:p>
            <a:pPr marL="0" indent="0">
              <a:buNone/>
            </a:pPr>
            <a:r>
              <a:rPr lang="en-US" dirty="0" err="1" smtClean="0"/>
              <a:t>Obs</a:t>
            </a:r>
            <a:r>
              <a:rPr lang="en-US" dirty="0" smtClean="0"/>
              <a:t>-</a:t>
            </a:r>
          </a:p>
          <a:p>
            <a:pPr marL="0" indent="0">
              <a:buNone/>
            </a:pPr>
            <a:r>
              <a:rPr lang="en-US" dirty="0" smtClean="0"/>
              <a:t>1- Houses with Partial sale condition have the highest sale</a:t>
            </a:r>
          </a:p>
          <a:p>
            <a:pPr marL="0" indent="0">
              <a:buNone/>
            </a:pPr>
            <a:r>
              <a:rPr lang="en-US" dirty="0"/>
              <a:t> </a:t>
            </a:r>
            <a:r>
              <a:rPr lang="en-US" dirty="0" smtClean="0"/>
              <a:t>prices.</a:t>
            </a:r>
          </a:p>
          <a:p>
            <a:pPr marL="0" indent="0">
              <a:buNone/>
            </a:pPr>
            <a:r>
              <a:rPr lang="en-US" dirty="0" smtClean="0"/>
              <a:t>2-followed by Normal and </a:t>
            </a:r>
            <a:r>
              <a:rPr lang="en-US" dirty="0" err="1" smtClean="0"/>
              <a:t>Alloca</a:t>
            </a:r>
            <a:r>
              <a:rPr lang="en-US" dirty="0" smtClean="0"/>
              <a:t> Sale condition</a:t>
            </a:r>
          </a:p>
          <a:p>
            <a:pPr marL="0" indent="0">
              <a:buNone/>
            </a:pPr>
            <a:r>
              <a:rPr lang="en-US" dirty="0" smtClean="0"/>
              <a:t>3-Abnormal and Family type have similar sale prices.</a:t>
            </a:r>
          </a:p>
          <a:p>
            <a:pPr marL="0" indent="0">
              <a:buNone/>
            </a:pPr>
            <a:r>
              <a:rPr lang="en-US" dirty="0" smtClean="0"/>
              <a:t>4-Adj Land have the least sailing Prices</a:t>
            </a:r>
            <a:endParaRPr lang="en-IN" dirty="0"/>
          </a:p>
        </p:txBody>
      </p:sp>
      <p:pic>
        <p:nvPicPr>
          <p:cNvPr id="4" name="Picture 3"/>
          <p:cNvPicPr>
            <a:picLocks noChangeAspect="1"/>
          </p:cNvPicPr>
          <p:nvPr/>
        </p:nvPicPr>
        <p:blipFill>
          <a:blip r:embed="rId2"/>
          <a:stretch>
            <a:fillRect/>
          </a:stretch>
        </p:blipFill>
        <p:spPr>
          <a:xfrm>
            <a:off x="6749141" y="3047999"/>
            <a:ext cx="4992915" cy="3628572"/>
          </a:xfrm>
          <a:prstGeom prst="rect">
            <a:avLst/>
          </a:prstGeom>
        </p:spPr>
      </p:pic>
    </p:spTree>
    <p:extLst>
      <p:ext uri="{BB962C8B-B14F-4D97-AF65-F5344CB8AC3E}">
        <p14:creationId xmlns:p14="http://schemas.microsoft.com/office/powerpoint/2010/main" val="476369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248194"/>
            <a:ext cx="10929257" cy="992777"/>
          </a:xfrm>
        </p:spPr>
        <p:txBody>
          <a:bodyPr/>
          <a:lstStyle/>
          <a:p>
            <a:r>
              <a:rPr lang="en-US" dirty="0" smtClean="0"/>
              <a:t>2-Year Features</a:t>
            </a:r>
            <a:endParaRPr lang="en-IN" dirty="0"/>
          </a:p>
        </p:txBody>
      </p:sp>
      <p:sp>
        <p:nvSpPr>
          <p:cNvPr id="3" name="Content Placeholder 2"/>
          <p:cNvSpPr>
            <a:spLocks noGrp="1"/>
          </p:cNvSpPr>
          <p:nvPr>
            <p:ph idx="1"/>
          </p:nvPr>
        </p:nvSpPr>
        <p:spPr>
          <a:xfrm>
            <a:off x="195943" y="1240971"/>
            <a:ext cx="11861074" cy="5368836"/>
          </a:xfrm>
        </p:spPr>
        <p:txBody>
          <a:bodyPr/>
          <a:lstStyle/>
          <a:p>
            <a:pPr marL="0" indent="0">
              <a:buNone/>
            </a:pPr>
            <a:r>
              <a:rPr lang="en-US" dirty="0" smtClean="0"/>
              <a:t>1-Year Built- In which year he model was built</a:t>
            </a:r>
          </a:p>
          <a:p>
            <a:pPr marL="0" indent="0">
              <a:buNone/>
            </a:pPr>
            <a:r>
              <a:rPr lang="en-US" dirty="0" err="1" smtClean="0"/>
              <a:t>Obs</a:t>
            </a:r>
            <a:r>
              <a:rPr lang="en-US" dirty="0" smtClean="0"/>
              <a:t>-</a:t>
            </a:r>
          </a:p>
          <a:p>
            <a:pPr marL="0" indent="0">
              <a:buNone/>
            </a:pPr>
            <a:r>
              <a:rPr lang="en-US" dirty="0" smtClean="0"/>
              <a:t>1-The newer the model the better the sale prices</a:t>
            </a:r>
          </a:p>
          <a:p>
            <a:pPr marL="0" indent="0">
              <a:buNone/>
            </a:pPr>
            <a:endParaRPr lang="en-US" dirty="0"/>
          </a:p>
          <a:p>
            <a:pPr marL="0" indent="0">
              <a:buNone/>
            </a:pPr>
            <a:endParaRPr lang="en-US" dirty="0" smtClean="0"/>
          </a:p>
          <a:p>
            <a:pPr marL="0" indent="0">
              <a:buNone/>
            </a:pPr>
            <a:r>
              <a:rPr lang="en-US" dirty="0" smtClean="0"/>
              <a:t>2-YearRemodAdd</a:t>
            </a:r>
            <a:r>
              <a:rPr lang="en-US" dirty="0"/>
              <a:t>: Remodel date (same as construction date if no remodeling </a:t>
            </a:r>
            <a:endParaRPr lang="en-US" dirty="0" smtClean="0"/>
          </a:p>
          <a:p>
            <a:pPr marL="0" indent="0">
              <a:buNone/>
            </a:pPr>
            <a:r>
              <a:rPr lang="en-US" dirty="0" err="1" smtClean="0"/>
              <a:t>Obs</a:t>
            </a:r>
            <a:r>
              <a:rPr lang="en-US" dirty="0" smtClean="0"/>
              <a:t>-</a:t>
            </a:r>
          </a:p>
          <a:p>
            <a:pPr marL="0" indent="0">
              <a:buNone/>
            </a:pPr>
            <a:r>
              <a:rPr lang="en-US" dirty="0" smtClean="0"/>
              <a:t>1-The latest the remodel date, the higher the prices</a:t>
            </a:r>
            <a:endParaRPr lang="en-IN" dirty="0"/>
          </a:p>
        </p:txBody>
      </p:sp>
      <p:pic>
        <p:nvPicPr>
          <p:cNvPr id="4" name="Picture 3"/>
          <p:cNvPicPr>
            <a:picLocks noChangeAspect="1"/>
          </p:cNvPicPr>
          <p:nvPr/>
        </p:nvPicPr>
        <p:blipFill>
          <a:blip r:embed="rId2"/>
          <a:stretch>
            <a:fillRect/>
          </a:stretch>
        </p:blipFill>
        <p:spPr>
          <a:xfrm>
            <a:off x="6035040" y="248194"/>
            <a:ext cx="4545874" cy="2819672"/>
          </a:xfrm>
          <a:prstGeom prst="rect">
            <a:avLst/>
          </a:prstGeom>
        </p:spPr>
      </p:pic>
      <p:pic>
        <p:nvPicPr>
          <p:cNvPr id="5" name="Picture 4"/>
          <p:cNvPicPr>
            <a:picLocks noChangeAspect="1"/>
          </p:cNvPicPr>
          <p:nvPr/>
        </p:nvPicPr>
        <p:blipFill>
          <a:blip r:embed="rId3"/>
          <a:stretch>
            <a:fillRect/>
          </a:stretch>
        </p:blipFill>
        <p:spPr>
          <a:xfrm>
            <a:off x="6152606" y="3635284"/>
            <a:ext cx="4428308" cy="2883082"/>
          </a:xfrm>
          <a:prstGeom prst="rect">
            <a:avLst/>
          </a:prstGeom>
        </p:spPr>
      </p:pic>
    </p:spTree>
    <p:extLst>
      <p:ext uri="{BB962C8B-B14F-4D97-AF65-F5344CB8AC3E}">
        <p14:creationId xmlns:p14="http://schemas.microsoft.com/office/powerpoint/2010/main" val="376317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281805"/>
            <a:ext cx="11678195" cy="6335486"/>
          </a:xfrm>
        </p:spPr>
        <p:txBody>
          <a:bodyPr/>
          <a:lstStyle/>
          <a:p>
            <a:pPr marL="0" indent="0">
              <a:buNone/>
            </a:pPr>
            <a:r>
              <a:rPr lang="en-US" dirty="0" smtClean="0"/>
              <a:t>3- </a:t>
            </a:r>
            <a:r>
              <a:rPr lang="en-US" dirty="0" err="1" smtClean="0"/>
              <a:t>GargeYrBuilt</a:t>
            </a:r>
            <a:r>
              <a:rPr lang="en-US" dirty="0" smtClean="0"/>
              <a:t>: Garage Building year</a:t>
            </a:r>
          </a:p>
          <a:p>
            <a:pPr marL="0" indent="0">
              <a:buNone/>
            </a:pPr>
            <a:r>
              <a:rPr lang="en-US" dirty="0" err="1" smtClean="0"/>
              <a:t>Obs</a:t>
            </a:r>
            <a:r>
              <a:rPr lang="en-US" dirty="0" smtClean="0"/>
              <a:t>-</a:t>
            </a:r>
          </a:p>
          <a:p>
            <a:pPr marL="0" indent="0">
              <a:buNone/>
            </a:pPr>
            <a:r>
              <a:rPr lang="en-US" dirty="0" smtClean="0"/>
              <a:t>1-The  newer the Garage Building date, the higher</a:t>
            </a:r>
          </a:p>
          <a:p>
            <a:pPr marL="0" indent="0">
              <a:buNone/>
            </a:pPr>
            <a:r>
              <a:rPr lang="en-US" dirty="0"/>
              <a:t> </a:t>
            </a:r>
            <a:r>
              <a:rPr lang="en-US" dirty="0" smtClean="0"/>
              <a:t>the prices.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4-Year Sold</a:t>
            </a:r>
          </a:p>
          <a:p>
            <a:pPr marL="0" indent="0">
              <a:buNone/>
            </a:pPr>
            <a:r>
              <a:rPr lang="en-US" dirty="0" err="1" smtClean="0"/>
              <a:t>Obs</a:t>
            </a:r>
            <a:r>
              <a:rPr lang="en-US" dirty="0" smtClean="0"/>
              <a:t>-</a:t>
            </a:r>
          </a:p>
          <a:p>
            <a:pPr marL="0" indent="0">
              <a:buNone/>
            </a:pPr>
            <a:r>
              <a:rPr lang="en-US" dirty="0" smtClean="0"/>
              <a:t>1-In 2007  highest price house were sold </a:t>
            </a:r>
            <a:r>
              <a:rPr lang="en-US" dirty="0" err="1" smtClean="0"/>
              <a:t>upto</a:t>
            </a:r>
            <a:r>
              <a:rPr lang="en-US" dirty="0" smtClean="0"/>
              <a:t> 7lakh</a:t>
            </a:r>
          </a:p>
          <a:p>
            <a:pPr marL="0" indent="0">
              <a:buNone/>
            </a:pPr>
            <a:r>
              <a:rPr lang="en-US" dirty="0" smtClean="0"/>
              <a:t>2-In 2008, the prices of the house went below 5lakh</a:t>
            </a: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6687094" y="261257"/>
            <a:ext cx="4769032" cy="3082836"/>
          </a:xfrm>
          <a:prstGeom prst="rect">
            <a:avLst/>
          </a:prstGeom>
        </p:spPr>
      </p:pic>
      <p:pic>
        <p:nvPicPr>
          <p:cNvPr id="5" name="Picture 4"/>
          <p:cNvPicPr>
            <a:picLocks noChangeAspect="1"/>
          </p:cNvPicPr>
          <p:nvPr/>
        </p:nvPicPr>
        <p:blipFill>
          <a:blip r:embed="rId3"/>
          <a:stretch>
            <a:fillRect/>
          </a:stretch>
        </p:blipFill>
        <p:spPr>
          <a:xfrm>
            <a:off x="6843032" y="3555003"/>
            <a:ext cx="4613094" cy="2950300"/>
          </a:xfrm>
          <a:prstGeom prst="rect">
            <a:avLst/>
          </a:prstGeom>
        </p:spPr>
      </p:pic>
    </p:spTree>
    <p:extLst>
      <p:ext uri="{BB962C8B-B14F-4D97-AF65-F5344CB8AC3E}">
        <p14:creationId xmlns:p14="http://schemas.microsoft.com/office/powerpoint/2010/main" val="215585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6" y="274320"/>
            <a:ext cx="10863943" cy="966651"/>
          </a:xfrm>
        </p:spPr>
        <p:txBody>
          <a:bodyPr/>
          <a:lstStyle/>
          <a:p>
            <a:r>
              <a:rPr lang="en-US" dirty="0" smtClean="0"/>
              <a:t>3- Discrete Features</a:t>
            </a:r>
            <a:endParaRPr lang="en-IN" dirty="0"/>
          </a:p>
        </p:txBody>
      </p:sp>
      <p:sp>
        <p:nvSpPr>
          <p:cNvPr id="3" name="Content Placeholder 2"/>
          <p:cNvSpPr>
            <a:spLocks noGrp="1"/>
          </p:cNvSpPr>
          <p:nvPr>
            <p:ph idx="1"/>
          </p:nvPr>
        </p:nvSpPr>
        <p:spPr>
          <a:xfrm>
            <a:off x="261256" y="1240971"/>
            <a:ext cx="11586754" cy="5251269"/>
          </a:xfrm>
        </p:spPr>
        <p:txBody>
          <a:bodyPr/>
          <a:lstStyle/>
          <a:p>
            <a:pPr marL="0" indent="0">
              <a:buNone/>
            </a:pPr>
            <a:r>
              <a:rPr lang="en-US" dirty="0" smtClean="0"/>
              <a:t>1-OverallQual</a:t>
            </a:r>
            <a:r>
              <a:rPr lang="en-US" dirty="0"/>
              <a:t>: Rates the overall material and finish of the </a:t>
            </a:r>
            <a:r>
              <a:rPr lang="en-US" dirty="0" smtClean="0"/>
              <a:t>house</a:t>
            </a:r>
          </a:p>
          <a:p>
            <a:pPr marL="0" indent="0">
              <a:buNone/>
            </a:pPr>
            <a:r>
              <a:rPr lang="en-US" dirty="0"/>
              <a:t> </a:t>
            </a:r>
            <a:r>
              <a:rPr lang="en-US" dirty="0" smtClean="0"/>
              <a:t>    10</a:t>
            </a:r>
            <a:r>
              <a:rPr lang="en-US" dirty="0"/>
              <a:t>	Very Excellent</a:t>
            </a:r>
          </a:p>
          <a:p>
            <a:pPr marL="0" indent="0">
              <a:buNone/>
            </a:pPr>
            <a:r>
              <a:rPr lang="en-US" dirty="0"/>
              <a:t>       9	Excellent</a:t>
            </a:r>
          </a:p>
          <a:p>
            <a:pPr marL="0" indent="0">
              <a:buNone/>
            </a:pPr>
            <a:r>
              <a:rPr lang="en-US" dirty="0"/>
              <a:t>       8	Very Good</a:t>
            </a:r>
          </a:p>
          <a:p>
            <a:pPr marL="0" indent="0">
              <a:buNone/>
            </a:pPr>
            <a:r>
              <a:rPr lang="en-US" dirty="0"/>
              <a:t>       7	Good</a:t>
            </a:r>
          </a:p>
          <a:p>
            <a:pPr marL="0" indent="0">
              <a:buNone/>
            </a:pPr>
            <a:r>
              <a:rPr lang="en-US" dirty="0"/>
              <a:t>       6	Above Average</a:t>
            </a:r>
          </a:p>
          <a:p>
            <a:pPr marL="0" indent="0">
              <a:buNone/>
            </a:pPr>
            <a:r>
              <a:rPr lang="en-US" dirty="0"/>
              <a:t>       5	Average</a:t>
            </a:r>
          </a:p>
          <a:p>
            <a:pPr marL="0" indent="0">
              <a:buNone/>
            </a:pPr>
            <a:r>
              <a:rPr lang="en-US" dirty="0"/>
              <a:t>       4	Below Average</a:t>
            </a:r>
          </a:p>
          <a:p>
            <a:pPr marL="0" indent="0">
              <a:buNone/>
            </a:pPr>
            <a:r>
              <a:rPr lang="en-US" dirty="0"/>
              <a:t>       3	Fair</a:t>
            </a:r>
          </a:p>
          <a:p>
            <a:pPr marL="0" indent="0">
              <a:buNone/>
            </a:pPr>
            <a:r>
              <a:rPr lang="en-US" dirty="0"/>
              <a:t>       2	Poor</a:t>
            </a:r>
          </a:p>
          <a:p>
            <a:pPr marL="0" indent="0">
              <a:buNone/>
            </a:pPr>
            <a:r>
              <a:rPr lang="en-US" dirty="0"/>
              <a:t>       1	Very </a:t>
            </a:r>
            <a:r>
              <a:rPr lang="en-US" dirty="0" smtClean="0"/>
              <a:t>Poor</a:t>
            </a:r>
          </a:p>
          <a:p>
            <a:pPr marL="0" indent="0">
              <a:buNone/>
            </a:pPr>
            <a:r>
              <a:rPr lang="en-US" dirty="0" err="1" smtClean="0"/>
              <a:t>Obs</a:t>
            </a:r>
            <a:r>
              <a:rPr lang="en-US" dirty="0" smtClean="0"/>
              <a:t>-</a:t>
            </a:r>
          </a:p>
          <a:p>
            <a:pPr marL="0" indent="0">
              <a:buNone/>
            </a:pPr>
            <a:r>
              <a:rPr lang="en-US" dirty="0" smtClean="0"/>
              <a:t>1-The better he quality of the house the higher the prices.</a:t>
            </a:r>
            <a:endParaRPr lang="en-IN" dirty="0"/>
          </a:p>
        </p:txBody>
      </p:sp>
      <p:pic>
        <p:nvPicPr>
          <p:cNvPr id="4" name="Picture 3"/>
          <p:cNvPicPr>
            <a:picLocks noChangeAspect="1"/>
          </p:cNvPicPr>
          <p:nvPr/>
        </p:nvPicPr>
        <p:blipFill>
          <a:blip r:embed="rId2"/>
          <a:stretch>
            <a:fillRect/>
          </a:stretch>
        </p:blipFill>
        <p:spPr>
          <a:xfrm>
            <a:off x="5264331" y="1658984"/>
            <a:ext cx="5609408" cy="3931238"/>
          </a:xfrm>
          <a:prstGeom prst="rect">
            <a:avLst/>
          </a:prstGeom>
        </p:spPr>
      </p:pic>
    </p:spTree>
    <p:extLst>
      <p:ext uri="{BB962C8B-B14F-4D97-AF65-F5344CB8AC3E}">
        <p14:creationId xmlns:p14="http://schemas.microsoft.com/office/powerpoint/2010/main" val="4199997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4" y="261256"/>
            <a:ext cx="11704320" cy="6309361"/>
          </a:xfrm>
        </p:spPr>
        <p:txBody>
          <a:bodyPr/>
          <a:lstStyle/>
          <a:p>
            <a:pPr marL="0" indent="0">
              <a:buNone/>
            </a:pPr>
            <a:r>
              <a:rPr lang="en-US" dirty="0"/>
              <a:t>2</a:t>
            </a:r>
            <a:r>
              <a:rPr lang="en-US" dirty="0" smtClean="0"/>
              <a:t>-OverallCond: </a:t>
            </a:r>
            <a:r>
              <a:rPr lang="en-US" dirty="0"/>
              <a:t>Rates the overall </a:t>
            </a:r>
            <a:r>
              <a:rPr lang="en-US" dirty="0" smtClean="0"/>
              <a:t>condition of </a:t>
            </a:r>
            <a:r>
              <a:rPr lang="en-US" dirty="0"/>
              <a:t>the house</a:t>
            </a:r>
          </a:p>
          <a:p>
            <a:pPr marL="0" indent="0">
              <a:buNone/>
            </a:pPr>
            <a:r>
              <a:rPr lang="en-US" dirty="0"/>
              <a:t>     10	Very Excellent</a:t>
            </a:r>
          </a:p>
          <a:p>
            <a:pPr marL="0" indent="0">
              <a:buNone/>
            </a:pPr>
            <a:r>
              <a:rPr lang="en-US" dirty="0"/>
              <a:t>       9	Excellent</a:t>
            </a:r>
          </a:p>
          <a:p>
            <a:pPr marL="0" indent="0">
              <a:buNone/>
            </a:pPr>
            <a:r>
              <a:rPr lang="en-US" dirty="0"/>
              <a:t>       8	Very Good</a:t>
            </a:r>
          </a:p>
          <a:p>
            <a:pPr marL="0" indent="0">
              <a:buNone/>
            </a:pPr>
            <a:r>
              <a:rPr lang="en-US" dirty="0"/>
              <a:t>       7	Good</a:t>
            </a:r>
          </a:p>
          <a:p>
            <a:pPr marL="0" indent="0">
              <a:buNone/>
            </a:pPr>
            <a:r>
              <a:rPr lang="en-US" dirty="0"/>
              <a:t>       6	Above Average</a:t>
            </a:r>
          </a:p>
          <a:p>
            <a:pPr marL="0" indent="0">
              <a:buNone/>
            </a:pPr>
            <a:r>
              <a:rPr lang="en-US" dirty="0"/>
              <a:t>       5	Average</a:t>
            </a:r>
          </a:p>
          <a:p>
            <a:pPr marL="0" indent="0">
              <a:buNone/>
            </a:pPr>
            <a:r>
              <a:rPr lang="en-US" dirty="0"/>
              <a:t>       4	Below Average</a:t>
            </a:r>
          </a:p>
          <a:p>
            <a:pPr marL="0" indent="0">
              <a:buNone/>
            </a:pPr>
            <a:r>
              <a:rPr lang="en-US" dirty="0"/>
              <a:t>       3	Fair</a:t>
            </a:r>
          </a:p>
          <a:p>
            <a:pPr marL="0" indent="0">
              <a:buNone/>
            </a:pPr>
            <a:r>
              <a:rPr lang="en-US" dirty="0"/>
              <a:t>       2	Poor</a:t>
            </a:r>
          </a:p>
          <a:p>
            <a:pPr marL="0" indent="0">
              <a:buNone/>
            </a:pPr>
            <a:r>
              <a:rPr lang="en-US" dirty="0"/>
              <a:t>       1	Very </a:t>
            </a:r>
            <a:r>
              <a:rPr lang="en-US" dirty="0" smtClean="0"/>
              <a:t>Poor</a:t>
            </a:r>
          </a:p>
          <a:p>
            <a:pPr marL="0" indent="0">
              <a:buNone/>
            </a:pPr>
            <a:r>
              <a:rPr lang="en-US" dirty="0" err="1" smtClean="0"/>
              <a:t>Obs</a:t>
            </a:r>
            <a:r>
              <a:rPr lang="en-US" dirty="0" smtClean="0"/>
              <a:t>-</a:t>
            </a:r>
          </a:p>
          <a:p>
            <a:pPr marL="0" indent="0">
              <a:buNone/>
            </a:pPr>
            <a:r>
              <a:rPr lang="en-US" dirty="0" smtClean="0"/>
              <a:t>1-Excellent conditioned houses have the highest sale prices</a:t>
            </a:r>
          </a:p>
          <a:p>
            <a:pPr marL="0" indent="0">
              <a:buNone/>
            </a:pPr>
            <a:r>
              <a:rPr lang="en-US" dirty="0" smtClean="0"/>
              <a:t>2-Average conditioned houses have the 2</a:t>
            </a:r>
            <a:r>
              <a:rPr lang="en-US" baseline="30000" dirty="0" smtClean="0"/>
              <a:t>nd</a:t>
            </a:r>
            <a:r>
              <a:rPr lang="en-US" dirty="0" smtClean="0"/>
              <a:t> highest sale prices</a:t>
            </a:r>
          </a:p>
          <a:p>
            <a:pPr marL="0" indent="0">
              <a:buNone/>
            </a:pPr>
            <a:r>
              <a:rPr lang="en-US" dirty="0" smtClean="0"/>
              <a:t>3-6,7,8  conditioned houses have similar prices</a:t>
            </a:r>
          </a:p>
          <a:p>
            <a:pPr marL="0" indent="0">
              <a:buNone/>
            </a:pPr>
            <a:r>
              <a:rPr lang="en-US" dirty="0" smtClean="0"/>
              <a:t>4-Very poor conditioned houses have the least prices.</a:t>
            </a:r>
            <a:endParaRPr lang="en-US" dirty="0"/>
          </a:p>
        </p:txBody>
      </p:sp>
      <p:pic>
        <p:nvPicPr>
          <p:cNvPr id="4" name="Picture 3"/>
          <p:cNvPicPr>
            <a:picLocks noChangeAspect="1"/>
          </p:cNvPicPr>
          <p:nvPr/>
        </p:nvPicPr>
        <p:blipFill>
          <a:blip r:embed="rId2"/>
          <a:stretch>
            <a:fillRect/>
          </a:stretch>
        </p:blipFill>
        <p:spPr>
          <a:xfrm>
            <a:off x="5290457" y="992778"/>
            <a:ext cx="5322025" cy="3628344"/>
          </a:xfrm>
          <a:prstGeom prst="rect">
            <a:avLst/>
          </a:prstGeom>
        </p:spPr>
      </p:pic>
    </p:spTree>
    <p:extLst>
      <p:ext uri="{BB962C8B-B14F-4D97-AF65-F5344CB8AC3E}">
        <p14:creationId xmlns:p14="http://schemas.microsoft.com/office/powerpoint/2010/main" val="2000986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240971"/>
            <a:ext cx="11625943" cy="5355771"/>
          </a:xfrm>
        </p:spPr>
        <p:txBody>
          <a:bodyPr/>
          <a:lstStyle/>
          <a:p>
            <a:pPr marL="0" indent="0">
              <a:buNone/>
            </a:pPr>
            <a:r>
              <a:rPr lang="en-US" dirty="0" smtClean="0"/>
              <a:t>1- finding the null values on the training set.</a:t>
            </a:r>
          </a:p>
          <a:p>
            <a:pPr marL="0" indent="0">
              <a:buNone/>
            </a:pPr>
            <a:r>
              <a:rPr lang="en-US" dirty="0" smtClean="0"/>
              <a:t>2- filling the null values, with mean in numerical columns </a:t>
            </a:r>
            <a:r>
              <a:rPr lang="en-US" dirty="0" err="1" smtClean="0"/>
              <a:t>and,with</a:t>
            </a:r>
            <a:r>
              <a:rPr lang="en-US" dirty="0" smtClean="0"/>
              <a:t> mode in categorical columns.</a:t>
            </a:r>
          </a:p>
          <a:p>
            <a:pPr marL="0" indent="0">
              <a:buNone/>
            </a:pPr>
            <a:r>
              <a:rPr lang="en-US" dirty="0" smtClean="0"/>
              <a:t>3-Eliminaing the columns having more than 70% null values</a:t>
            </a:r>
            <a:endParaRPr lang="en-IN" dirty="0"/>
          </a:p>
          <a:p>
            <a:pPr marL="0" indent="0">
              <a:buNone/>
            </a:pPr>
            <a:r>
              <a:rPr lang="en-US" dirty="0" smtClean="0"/>
              <a:t>4-</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Heatmap</a:t>
            </a:r>
            <a:r>
              <a:rPr lang="en-US" dirty="0" smtClean="0"/>
              <a:t> showing, no null values in the training dataset.</a:t>
            </a:r>
            <a:endParaRPr lang="en-IN" dirty="0"/>
          </a:p>
        </p:txBody>
      </p:sp>
      <p:sp>
        <p:nvSpPr>
          <p:cNvPr id="4" name="Title 1"/>
          <p:cNvSpPr>
            <a:spLocks noGrp="1"/>
          </p:cNvSpPr>
          <p:nvPr>
            <p:ph type="title"/>
          </p:nvPr>
        </p:nvSpPr>
        <p:spPr>
          <a:xfrm>
            <a:off x="261257" y="300446"/>
            <a:ext cx="10863943" cy="940525"/>
          </a:xfrm>
        </p:spPr>
        <p:txBody>
          <a:bodyPr/>
          <a:lstStyle/>
          <a:p>
            <a:r>
              <a:rPr lang="en-US" dirty="0" smtClean="0"/>
              <a:t>Working on Training and Testing set</a:t>
            </a:r>
            <a:endParaRPr lang="en-IN" dirty="0"/>
          </a:p>
        </p:txBody>
      </p:sp>
      <p:pic>
        <p:nvPicPr>
          <p:cNvPr id="5" name="Picture 4"/>
          <p:cNvPicPr>
            <a:picLocks noChangeAspect="1"/>
          </p:cNvPicPr>
          <p:nvPr/>
        </p:nvPicPr>
        <p:blipFill>
          <a:blip r:embed="rId2"/>
          <a:stretch>
            <a:fillRect/>
          </a:stretch>
        </p:blipFill>
        <p:spPr>
          <a:xfrm>
            <a:off x="1070337" y="2611619"/>
            <a:ext cx="4468313" cy="3019425"/>
          </a:xfrm>
          <a:prstGeom prst="rect">
            <a:avLst/>
          </a:prstGeom>
        </p:spPr>
      </p:pic>
    </p:spTree>
    <p:extLst>
      <p:ext uri="{BB962C8B-B14F-4D97-AF65-F5344CB8AC3E}">
        <p14:creationId xmlns:p14="http://schemas.microsoft.com/office/powerpoint/2010/main" val="462012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261257"/>
            <a:ext cx="11586754" cy="6309360"/>
          </a:xfrm>
        </p:spPr>
        <p:txBody>
          <a:bodyPr/>
          <a:lstStyle/>
          <a:p>
            <a:pPr marL="0" indent="0">
              <a:buNone/>
            </a:pPr>
            <a:r>
              <a:rPr lang="en-US" dirty="0" smtClean="0"/>
              <a:t>5-  Performing the same feature engineering steps and filling the null values in the testing dataset.</a:t>
            </a:r>
          </a:p>
          <a:p>
            <a:pPr marL="0" indent="0">
              <a:buNone/>
            </a:pPr>
            <a:r>
              <a:rPr lang="en-US" dirty="0" smtClean="0"/>
              <a:t>6-</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err="1" smtClean="0"/>
              <a:t>Heatmap</a:t>
            </a:r>
            <a:r>
              <a:rPr lang="en-US" dirty="0" smtClean="0"/>
              <a:t> showing , no null values present in the testing dataset.</a:t>
            </a:r>
          </a:p>
          <a:p>
            <a:pPr marL="0" indent="0">
              <a:buNone/>
            </a:pPr>
            <a:r>
              <a:rPr lang="en-US" dirty="0" smtClean="0"/>
              <a:t>7- Joining both the training and testing datasets.</a:t>
            </a:r>
          </a:p>
          <a:p>
            <a:pPr marL="0" indent="0">
              <a:buNone/>
            </a:pPr>
            <a:r>
              <a:rPr lang="en-US" dirty="0" smtClean="0"/>
              <a:t>8- Encoding using, Ordinal Encoder, for encoding the categorical columns  in the d(</a:t>
            </a:r>
            <a:r>
              <a:rPr lang="en-US" dirty="0" err="1" smtClean="0"/>
              <a:t>train+test</a:t>
            </a:r>
            <a:r>
              <a:rPr lang="en-US" dirty="0" smtClean="0"/>
              <a:t>) set.</a:t>
            </a:r>
          </a:p>
          <a:p>
            <a:pPr marL="0" indent="0">
              <a:buNone/>
            </a:pPr>
            <a:r>
              <a:rPr lang="en-US" dirty="0" smtClean="0"/>
              <a:t>9-Again splitting the two sets, using </a:t>
            </a:r>
            <a:r>
              <a:rPr lang="en-US" dirty="0" err="1" smtClean="0"/>
              <a:t>iloc</a:t>
            </a:r>
            <a:r>
              <a:rPr lang="en-US" dirty="0" smtClean="0"/>
              <a:t> method, into </a:t>
            </a:r>
            <a:r>
              <a:rPr lang="en-US" dirty="0" err="1" smtClean="0"/>
              <a:t>d_trainset</a:t>
            </a:r>
            <a:r>
              <a:rPr lang="en-US" dirty="0" smtClean="0"/>
              <a:t> and </a:t>
            </a:r>
            <a:r>
              <a:rPr lang="en-US" dirty="0" err="1" smtClean="0"/>
              <a:t>d_testset</a:t>
            </a:r>
            <a:endParaRPr lang="en-IN" dirty="0" smtClean="0"/>
          </a:p>
          <a:p>
            <a:pPr marL="0" indent="0">
              <a:buNone/>
            </a:pPr>
            <a:r>
              <a:rPr lang="en-US" dirty="0" smtClean="0"/>
              <a:t>10- Using the Variance Threshold method to find out the feature having  only same response,(</a:t>
            </a:r>
            <a:r>
              <a:rPr lang="en-US" dirty="0" err="1" smtClean="0"/>
              <a:t>i.e</a:t>
            </a:r>
            <a:r>
              <a:rPr lang="en-US" dirty="0" smtClean="0"/>
              <a:t>- Utilities) and removing it from both </a:t>
            </a:r>
            <a:r>
              <a:rPr lang="en-US" dirty="0" err="1" smtClean="0"/>
              <a:t>d_trainset</a:t>
            </a:r>
            <a:r>
              <a:rPr lang="en-US" dirty="0" smtClean="0"/>
              <a:t> and </a:t>
            </a:r>
            <a:r>
              <a:rPr lang="en-US" dirty="0" err="1" smtClean="0"/>
              <a:t>d_testset</a:t>
            </a: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772341" y="665253"/>
            <a:ext cx="4661807" cy="3019425"/>
          </a:xfrm>
          <a:prstGeom prst="rect">
            <a:avLst/>
          </a:prstGeom>
        </p:spPr>
      </p:pic>
    </p:spTree>
    <p:extLst>
      <p:ext uri="{BB962C8B-B14F-4D97-AF65-F5344CB8AC3E}">
        <p14:creationId xmlns:p14="http://schemas.microsoft.com/office/powerpoint/2010/main" val="1056789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6" y="248194"/>
            <a:ext cx="11691258" cy="6270171"/>
          </a:xfrm>
        </p:spPr>
        <p:txBody>
          <a:bodyPr/>
          <a:lstStyle/>
          <a:p>
            <a:pPr marL="0" indent="0">
              <a:buNone/>
            </a:pPr>
            <a:r>
              <a:rPr lang="en-US" dirty="0" smtClean="0"/>
              <a:t>11- Dropping columns based on correlation using Mutual Info .</a:t>
            </a:r>
          </a:p>
          <a:p>
            <a:pPr marL="0" indent="0">
              <a:buNone/>
            </a:pPr>
            <a:r>
              <a:rPr lang="en-US" dirty="0" smtClean="0"/>
              <a:t>12- Now separating x(feature) and y(target) variable from the </a:t>
            </a:r>
            <a:r>
              <a:rPr lang="en-US" dirty="0" err="1" smtClean="0"/>
              <a:t>d_trainset</a:t>
            </a:r>
            <a:r>
              <a:rPr lang="en-US" dirty="0" smtClean="0"/>
              <a:t>.</a:t>
            </a:r>
          </a:p>
          <a:p>
            <a:pPr marL="0" indent="0">
              <a:buNone/>
            </a:pPr>
            <a:r>
              <a:rPr lang="en-US" dirty="0" smtClean="0"/>
              <a:t>13- finding out the most contributing feature towards the </a:t>
            </a:r>
            <a:r>
              <a:rPr lang="en-US" dirty="0" err="1" smtClean="0"/>
              <a:t>targe</a:t>
            </a:r>
            <a:r>
              <a:rPr lang="en-US" dirty="0" smtClean="0"/>
              <a:t> variable and removing the least contributing feature from </a:t>
            </a:r>
            <a:r>
              <a:rPr lang="en-US" dirty="0" err="1" smtClean="0"/>
              <a:t>d_testset</a:t>
            </a:r>
            <a:r>
              <a:rPr lang="en-US" dirty="0" smtClean="0"/>
              <a:t> and </a:t>
            </a:r>
            <a:r>
              <a:rPr lang="en-US" dirty="0" err="1" smtClean="0"/>
              <a:t>d_trainset</a:t>
            </a:r>
            <a:r>
              <a:rPr lang="en-US" dirty="0" smtClean="0"/>
              <a:t>.(</a:t>
            </a:r>
            <a:r>
              <a:rPr lang="en-US" dirty="0" err="1" smtClean="0"/>
              <a:t>i.e</a:t>
            </a:r>
            <a:r>
              <a:rPr lang="en-US" dirty="0" smtClean="0"/>
              <a:t>- </a:t>
            </a:r>
            <a:endParaRPr lang="en-IN" dirty="0"/>
          </a:p>
        </p:txBody>
      </p:sp>
      <p:pic>
        <p:nvPicPr>
          <p:cNvPr id="4" name="Picture 3"/>
          <p:cNvPicPr>
            <a:picLocks noChangeAspect="1"/>
          </p:cNvPicPr>
          <p:nvPr/>
        </p:nvPicPr>
        <p:blipFill>
          <a:blip r:embed="rId2"/>
          <a:stretch>
            <a:fillRect/>
          </a:stretch>
        </p:blipFill>
        <p:spPr>
          <a:xfrm>
            <a:off x="640080" y="1828800"/>
            <a:ext cx="10894423" cy="4728754"/>
          </a:xfrm>
          <a:prstGeom prst="rect">
            <a:avLst/>
          </a:prstGeom>
        </p:spPr>
      </p:pic>
    </p:spTree>
    <p:extLst>
      <p:ext uri="{BB962C8B-B14F-4D97-AF65-F5344CB8AC3E}">
        <p14:creationId xmlns:p14="http://schemas.microsoft.com/office/powerpoint/2010/main" val="286071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01337"/>
            <a:ext cx="10058400" cy="4389120"/>
          </a:xfrm>
        </p:spPr>
        <p:txBody>
          <a:bodyPr>
            <a:noAutofit/>
          </a:bodyPr>
          <a:lstStyle/>
          <a:p>
            <a:r>
              <a:rPr lang="en-IN" sz="7200" dirty="0" smtClean="0"/>
              <a:t>EXPLORATORY DATA ANALYSIS(EDA)(on training set)</a:t>
            </a:r>
            <a:endParaRPr lang="en-IN" sz="7200" dirty="0"/>
          </a:p>
        </p:txBody>
      </p:sp>
    </p:spTree>
    <p:extLst>
      <p:ext uri="{BB962C8B-B14F-4D97-AF65-F5344CB8AC3E}">
        <p14:creationId xmlns:p14="http://schemas.microsoft.com/office/powerpoint/2010/main" val="415508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287383"/>
            <a:ext cx="11639006" cy="6283234"/>
          </a:xfrm>
        </p:spPr>
        <p:txBody>
          <a:bodyPr/>
          <a:lstStyle/>
          <a:p>
            <a:pPr marL="0" indent="0">
              <a:buNone/>
            </a:pPr>
            <a:r>
              <a:rPr lang="en-US" dirty="0" err="1" smtClean="0"/>
              <a:t>Obs</a:t>
            </a:r>
            <a:r>
              <a:rPr lang="en-US" dirty="0" smtClean="0"/>
              <a:t>-</a:t>
            </a:r>
          </a:p>
          <a:p>
            <a:pPr marL="0" indent="0">
              <a:buNone/>
            </a:pPr>
            <a:r>
              <a:rPr lang="en-US" dirty="0"/>
              <a:t>1-The histogram shows feature columns in decreasing order of their importance towards the target variable</a:t>
            </a:r>
          </a:p>
          <a:p>
            <a:pPr marL="0" indent="0">
              <a:buNone/>
            </a:pPr>
            <a:r>
              <a:rPr lang="en-US" dirty="0" smtClean="0"/>
              <a:t>2-OverallQual </a:t>
            </a:r>
            <a:r>
              <a:rPr lang="en-US" dirty="0"/>
              <a:t>followed by </a:t>
            </a:r>
            <a:r>
              <a:rPr lang="en-US" dirty="0" err="1"/>
              <a:t>Neighbourhood</a:t>
            </a:r>
            <a:r>
              <a:rPr lang="en-US" dirty="0"/>
              <a:t> and </a:t>
            </a:r>
            <a:r>
              <a:rPr lang="en-US" dirty="0" err="1"/>
              <a:t>GrLivArea</a:t>
            </a:r>
            <a:r>
              <a:rPr lang="en-US" dirty="0"/>
              <a:t> are the most contributing features for housing price</a:t>
            </a:r>
          </a:p>
          <a:p>
            <a:pPr marL="0" indent="0">
              <a:buNone/>
            </a:pPr>
            <a:r>
              <a:rPr lang="en-US" dirty="0" smtClean="0"/>
              <a:t>3-Least </a:t>
            </a:r>
            <a:r>
              <a:rPr lang="en-US" dirty="0"/>
              <a:t>Important Feature- </a:t>
            </a:r>
            <a:r>
              <a:rPr lang="en-US" dirty="0" smtClean="0"/>
              <a:t>MoSold,Condition2,Street,GarageQual,BsmtFinType2</a:t>
            </a:r>
          </a:p>
          <a:p>
            <a:pPr marL="0" indent="0">
              <a:buNone/>
            </a:pPr>
            <a:endParaRPr lang="en-US" dirty="0"/>
          </a:p>
          <a:p>
            <a:pPr marL="0" indent="0">
              <a:buNone/>
            </a:pPr>
            <a:r>
              <a:rPr lang="en-US" dirty="0" smtClean="0"/>
              <a:t>14- using Standard Scaler for scaling the x feature.</a:t>
            </a:r>
          </a:p>
          <a:p>
            <a:pPr marL="0" indent="0">
              <a:buNone/>
            </a:pPr>
            <a:endParaRPr lang="en-IN" dirty="0"/>
          </a:p>
        </p:txBody>
      </p:sp>
    </p:spTree>
    <p:extLst>
      <p:ext uri="{BB962C8B-B14F-4D97-AF65-F5344CB8AC3E}">
        <p14:creationId xmlns:p14="http://schemas.microsoft.com/office/powerpoint/2010/main" val="258310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274320"/>
            <a:ext cx="10890069" cy="1149531"/>
          </a:xfrm>
        </p:spPr>
        <p:txBody>
          <a:bodyPr/>
          <a:lstStyle/>
          <a:p>
            <a:r>
              <a:rPr lang="en-IN" dirty="0"/>
              <a:t>Model Selection</a:t>
            </a:r>
          </a:p>
        </p:txBody>
      </p:sp>
      <p:sp>
        <p:nvSpPr>
          <p:cNvPr id="3" name="Content Placeholder 2"/>
          <p:cNvSpPr>
            <a:spLocks noGrp="1"/>
          </p:cNvSpPr>
          <p:nvPr>
            <p:ph idx="1"/>
          </p:nvPr>
        </p:nvSpPr>
        <p:spPr>
          <a:xfrm>
            <a:off x="235131" y="1423851"/>
            <a:ext cx="11678195" cy="5133703"/>
          </a:xfrm>
        </p:spPr>
        <p:txBody>
          <a:bodyPr/>
          <a:lstStyle/>
          <a:p>
            <a:pPr marL="0" indent="0">
              <a:buNone/>
            </a:pPr>
            <a:r>
              <a:rPr lang="en-US" dirty="0" smtClean="0"/>
              <a:t>1-After </a:t>
            </a:r>
            <a:r>
              <a:rPr lang="en-US" dirty="0"/>
              <a:t>selecting the x and y </a:t>
            </a:r>
            <a:r>
              <a:rPr lang="en-US" dirty="0" err="1"/>
              <a:t>variable,we</a:t>
            </a:r>
            <a:r>
              <a:rPr lang="en-US" dirty="0"/>
              <a:t> then perform the </a:t>
            </a:r>
            <a:r>
              <a:rPr lang="en-US" dirty="0" err="1"/>
              <a:t>train_test_split</a:t>
            </a:r>
            <a:r>
              <a:rPr lang="en-US" dirty="0"/>
              <a:t> and </a:t>
            </a:r>
            <a:r>
              <a:rPr lang="en-US" dirty="0" err="1"/>
              <a:t>and</a:t>
            </a:r>
            <a:r>
              <a:rPr lang="en-US" dirty="0"/>
              <a:t> check the training and testing in various models.</a:t>
            </a:r>
          </a:p>
          <a:p>
            <a:pPr marL="0" indent="0">
              <a:buNone/>
            </a:pPr>
            <a:r>
              <a:rPr lang="en-US" dirty="0" smtClean="0"/>
              <a:t>2-Models </a:t>
            </a:r>
            <a:r>
              <a:rPr lang="en-US" dirty="0"/>
              <a:t>used – </a:t>
            </a:r>
            <a:r>
              <a:rPr lang="en-US" dirty="0" err="1"/>
              <a:t>LinearRegression</a:t>
            </a:r>
            <a:r>
              <a:rPr lang="en-US" dirty="0"/>
              <a:t>, </a:t>
            </a:r>
            <a:r>
              <a:rPr lang="en-US" dirty="0" err="1"/>
              <a:t>DecisiontreeRegressor</a:t>
            </a:r>
            <a:r>
              <a:rPr lang="en-US" dirty="0"/>
              <a:t>, </a:t>
            </a:r>
            <a:r>
              <a:rPr lang="en-US" dirty="0" err="1"/>
              <a:t>KNeighborsRegressor</a:t>
            </a:r>
            <a:r>
              <a:rPr lang="en-US" dirty="0"/>
              <a:t>, SVR, </a:t>
            </a:r>
            <a:r>
              <a:rPr lang="en-US" dirty="0" err="1"/>
              <a:t>RandomForestRegressor</a:t>
            </a:r>
            <a:r>
              <a:rPr lang="en-US" dirty="0"/>
              <a:t>, </a:t>
            </a:r>
            <a:r>
              <a:rPr lang="en-US" dirty="0" err="1"/>
              <a:t>AdaBoostRegressor</a:t>
            </a:r>
            <a:r>
              <a:rPr lang="en-US" dirty="0"/>
              <a:t>, </a:t>
            </a:r>
            <a:r>
              <a:rPr lang="en-US" dirty="0" err="1"/>
              <a:t>GradientBoostRegressor</a:t>
            </a:r>
            <a:r>
              <a:rPr lang="en-US" dirty="0"/>
              <a:t>, </a:t>
            </a:r>
          </a:p>
          <a:p>
            <a:pPr marL="0" indent="0">
              <a:buNone/>
            </a:pPr>
            <a:r>
              <a:rPr lang="en-US" dirty="0" smtClean="0"/>
              <a:t>3-Train_test_split </a:t>
            </a:r>
            <a:r>
              <a:rPr lang="en-US" dirty="0"/>
              <a:t>was used to find out the accuracy of each model.</a:t>
            </a:r>
          </a:p>
          <a:p>
            <a:pPr marL="0" indent="0">
              <a:buNone/>
            </a:pPr>
            <a:r>
              <a:rPr lang="en-US" dirty="0" smtClean="0"/>
              <a:t>4-After </a:t>
            </a:r>
            <a:r>
              <a:rPr lang="en-US" dirty="0"/>
              <a:t>this </a:t>
            </a:r>
            <a:r>
              <a:rPr lang="en-US" dirty="0" err="1"/>
              <a:t>cross_val_score</a:t>
            </a:r>
            <a:r>
              <a:rPr lang="en-US" dirty="0"/>
              <a:t> of each model was calculated.</a:t>
            </a:r>
          </a:p>
          <a:p>
            <a:pPr marL="0" indent="0">
              <a:buNone/>
            </a:pPr>
            <a:r>
              <a:rPr lang="en-US" dirty="0" smtClean="0"/>
              <a:t>5-By </a:t>
            </a:r>
            <a:r>
              <a:rPr lang="en-US" dirty="0" err="1"/>
              <a:t>compairing</a:t>
            </a:r>
            <a:r>
              <a:rPr lang="en-US" dirty="0"/>
              <a:t> the accuracy score with </a:t>
            </a:r>
            <a:r>
              <a:rPr lang="en-US" dirty="0" err="1"/>
              <a:t>cross_val_score</a:t>
            </a:r>
            <a:r>
              <a:rPr lang="en-US" dirty="0"/>
              <a:t>, </a:t>
            </a:r>
            <a:r>
              <a:rPr lang="en-US" dirty="0" err="1"/>
              <a:t>GradientBoostRegressor</a:t>
            </a:r>
            <a:r>
              <a:rPr lang="en-US" dirty="0"/>
              <a:t> was found to be most efficient </a:t>
            </a:r>
            <a:r>
              <a:rPr lang="en-US" dirty="0" smtClean="0"/>
              <a:t>model.</a:t>
            </a:r>
            <a:endParaRPr lang="en-US" dirty="0"/>
          </a:p>
          <a:p>
            <a:pPr marL="0" indent="0">
              <a:buNone/>
            </a:pPr>
            <a:r>
              <a:rPr lang="en-US" dirty="0" smtClean="0"/>
              <a:t>6-After </a:t>
            </a:r>
            <a:r>
              <a:rPr lang="en-US" dirty="0"/>
              <a:t>this </a:t>
            </a:r>
            <a:r>
              <a:rPr lang="en-US" dirty="0" err="1"/>
              <a:t>Hypertest</a:t>
            </a:r>
            <a:r>
              <a:rPr lang="en-US" dirty="0"/>
              <a:t> tuning was done through </a:t>
            </a:r>
            <a:r>
              <a:rPr lang="en-US" dirty="0" err="1"/>
              <a:t>GridSearchCv</a:t>
            </a:r>
            <a:r>
              <a:rPr lang="en-US" dirty="0"/>
              <a:t> to find out the best parameter for  </a:t>
            </a:r>
            <a:r>
              <a:rPr lang="en-US" dirty="0" err="1"/>
              <a:t>GradientBoostRegressor</a:t>
            </a:r>
            <a:endParaRPr lang="en-IN" dirty="0"/>
          </a:p>
        </p:txBody>
      </p:sp>
    </p:spTree>
    <p:extLst>
      <p:ext uri="{BB962C8B-B14F-4D97-AF65-F5344CB8AC3E}">
        <p14:creationId xmlns:p14="http://schemas.microsoft.com/office/powerpoint/2010/main" val="407885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5" y="274320"/>
            <a:ext cx="10877006" cy="809897"/>
          </a:xfrm>
        </p:spPr>
        <p:txBody>
          <a:bodyPr/>
          <a:lstStyle/>
          <a:p>
            <a:r>
              <a:rPr lang="en-US" dirty="0" smtClean="0"/>
              <a:t>Prediction and Conclusion</a:t>
            </a:r>
            <a:endParaRPr lang="en-IN" dirty="0"/>
          </a:p>
        </p:txBody>
      </p:sp>
      <p:sp>
        <p:nvSpPr>
          <p:cNvPr id="3" name="Content Placeholder 2"/>
          <p:cNvSpPr>
            <a:spLocks noGrp="1"/>
          </p:cNvSpPr>
          <p:nvPr>
            <p:ph idx="1"/>
          </p:nvPr>
        </p:nvSpPr>
        <p:spPr>
          <a:xfrm>
            <a:off x="352697" y="1084217"/>
            <a:ext cx="11586754" cy="5551713"/>
          </a:xfrm>
        </p:spPr>
        <p:txBody>
          <a:bodyPr/>
          <a:lstStyle/>
          <a:p>
            <a:pPr marL="0" indent="0">
              <a:buNone/>
            </a:pPr>
            <a:r>
              <a:rPr lang="en-US" dirty="0" smtClean="0"/>
              <a:t>1- </a:t>
            </a:r>
            <a:r>
              <a:rPr lang="en-US" dirty="0" err="1" smtClean="0"/>
              <a:t>GradientBoostingRegressor</a:t>
            </a:r>
            <a:r>
              <a:rPr lang="en-US" dirty="0" smtClean="0"/>
              <a:t> was used for predicting the prices on the </a:t>
            </a:r>
            <a:r>
              <a:rPr lang="en-US" dirty="0" err="1" smtClean="0"/>
              <a:t>d_trainset</a:t>
            </a:r>
            <a:r>
              <a:rPr lang="en-US" dirty="0" smtClean="0"/>
              <a:t> showed ,84% accuracy.</a:t>
            </a:r>
          </a:p>
          <a:p>
            <a:pPr marL="0" indent="0">
              <a:buNone/>
            </a:pPr>
            <a:r>
              <a:rPr lang="en-US" dirty="0" smtClean="0"/>
              <a:t>2- </a:t>
            </a:r>
            <a:r>
              <a:rPr lang="en-US" dirty="0" err="1" smtClean="0"/>
              <a:t>GradientBoostingRegressor</a:t>
            </a:r>
            <a:r>
              <a:rPr lang="en-US" dirty="0" smtClean="0"/>
              <a:t> was used for predicting the Sale Price on the testing set.</a:t>
            </a:r>
          </a:p>
          <a:p>
            <a:pPr marL="0" indent="0">
              <a:buNone/>
            </a:pPr>
            <a:r>
              <a:rPr lang="en-US" dirty="0" smtClean="0"/>
              <a:t>3-Conclusion-</a:t>
            </a:r>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48752" y="2521131"/>
            <a:ext cx="10894496" cy="4114800"/>
          </a:xfrm>
          <a:prstGeom prst="rect">
            <a:avLst/>
          </a:prstGeom>
        </p:spPr>
      </p:pic>
    </p:spTree>
    <p:extLst>
      <p:ext uri="{BB962C8B-B14F-4D97-AF65-F5344CB8AC3E}">
        <p14:creationId xmlns:p14="http://schemas.microsoft.com/office/powerpoint/2010/main" val="296357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574766"/>
            <a:ext cx="11194869" cy="5460274"/>
          </a:xfrm>
        </p:spPr>
        <p:txBody>
          <a:bodyPr/>
          <a:lstStyle/>
          <a:p>
            <a:pPr marL="0" indent="0">
              <a:buNone/>
            </a:pPr>
            <a:r>
              <a:rPr lang="en-US" sz="2800" dirty="0" err="1" smtClean="0"/>
              <a:t>Obs</a:t>
            </a:r>
            <a:r>
              <a:rPr lang="en-US" sz="2800" dirty="0" smtClean="0"/>
              <a:t>-</a:t>
            </a:r>
          </a:p>
          <a:p>
            <a:pPr marL="0" indent="0">
              <a:buNone/>
            </a:pPr>
            <a:r>
              <a:rPr lang="en-US" sz="2800" dirty="0" smtClean="0"/>
              <a:t>1.OverAllQual,Neighbourhood,GrLivArea,TotalBsmtSf,YearBuilt,,Exernalqual,BSmtQual,KitchenQual, </a:t>
            </a:r>
            <a:r>
              <a:rPr lang="en-US" sz="2800" dirty="0" err="1" smtClean="0"/>
              <a:t>GarageYrBuilt</a:t>
            </a:r>
            <a:r>
              <a:rPr lang="en-US" sz="2800" dirty="0" smtClean="0"/>
              <a:t>, 1sFlrSf, MSClass,YarModAdd,FullBath,GarageFinish,2ndFlrSF,Foundation,LotFronage, </a:t>
            </a:r>
            <a:r>
              <a:rPr lang="en-US" sz="2800" dirty="0" err="1" smtClean="0"/>
              <a:t>HeatingQl,FirePlace,LotArea,OpenPorschSF</a:t>
            </a:r>
            <a:r>
              <a:rPr lang="en-US" sz="2800" dirty="0" smtClean="0"/>
              <a:t>, are the </a:t>
            </a:r>
            <a:r>
              <a:rPr lang="en-US" sz="2800" dirty="0" err="1" smtClean="0"/>
              <a:t>feaures</a:t>
            </a:r>
            <a:r>
              <a:rPr lang="en-US" sz="2800" dirty="0" smtClean="0"/>
              <a:t> arranged in the decreasing order of their contribution respectively to the Sale Prices of the Housing</a:t>
            </a:r>
          </a:p>
          <a:p>
            <a:pPr marL="0" indent="0">
              <a:buNone/>
            </a:pPr>
            <a:r>
              <a:rPr lang="en-US" sz="2800" dirty="0" smtClean="0"/>
              <a:t>2.Least </a:t>
            </a:r>
            <a:r>
              <a:rPr lang="en-US" sz="2800" dirty="0"/>
              <a:t>Important Feature- MoSold,Condition2,Street,GarageQual,BsmtFinType2</a:t>
            </a:r>
          </a:p>
          <a:p>
            <a:pPr marL="0" indent="0">
              <a:buNone/>
            </a:pPr>
            <a:endParaRPr lang="en-US" sz="2800"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440422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313510"/>
            <a:ext cx="10863943" cy="1018902"/>
          </a:xfrm>
        </p:spPr>
        <p:txBody>
          <a:bodyPr/>
          <a:lstStyle/>
          <a:p>
            <a:r>
              <a:rPr lang="en-US" dirty="0" smtClean="0"/>
              <a:t>Limitation</a:t>
            </a:r>
            <a:endParaRPr lang="en-IN" dirty="0"/>
          </a:p>
        </p:txBody>
      </p:sp>
      <p:sp>
        <p:nvSpPr>
          <p:cNvPr id="3" name="Content Placeholder 2"/>
          <p:cNvSpPr>
            <a:spLocks noGrp="1"/>
          </p:cNvSpPr>
          <p:nvPr>
            <p:ph idx="1"/>
          </p:nvPr>
        </p:nvSpPr>
        <p:spPr>
          <a:xfrm>
            <a:off x="261257" y="1332412"/>
            <a:ext cx="10863943" cy="4702628"/>
          </a:xfrm>
        </p:spPr>
        <p:txBody>
          <a:bodyPr/>
          <a:lstStyle/>
          <a:p>
            <a:pPr marL="0" indent="0">
              <a:buNone/>
            </a:pPr>
            <a:r>
              <a:rPr lang="en-US" dirty="0" smtClean="0"/>
              <a:t>1- </a:t>
            </a:r>
            <a:r>
              <a:rPr lang="en-US" dirty="0" err="1" smtClean="0"/>
              <a:t>GradientBoosting</a:t>
            </a:r>
            <a:r>
              <a:rPr lang="en-US" dirty="0" smtClean="0"/>
              <a:t> </a:t>
            </a:r>
            <a:r>
              <a:rPr lang="en-US" dirty="0" err="1" smtClean="0"/>
              <a:t>regressor</a:t>
            </a:r>
            <a:r>
              <a:rPr lang="en-US" dirty="0" smtClean="0"/>
              <a:t> is working with 84% accuracy.</a:t>
            </a:r>
          </a:p>
          <a:p>
            <a:pPr marL="0" indent="0">
              <a:buNone/>
            </a:pPr>
            <a:r>
              <a:rPr lang="en-US" dirty="0" smtClean="0"/>
              <a:t>2-The </a:t>
            </a:r>
            <a:r>
              <a:rPr lang="en-US" dirty="0" err="1" smtClean="0"/>
              <a:t>prediceted</a:t>
            </a:r>
            <a:r>
              <a:rPr lang="en-US" dirty="0" smtClean="0"/>
              <a:t> values have margin of error of 16%.</a:t>
            </a:r>
          </a:p>
          <a:p>
            <a:pPr marL="0" indent="0">
              <a:buNone/>
            </a:pPr>
            <a:r>
              <a:rPr lang="en-US" dirty="0" smtClean="0"/>
              <a:t>                                       </a:t>
            </a:r>
            <a:endParaRPr lang="en-IN" dirty="0"/>
          </a:p>
        </p:txBody>
      </p:sp>
    </p:spTree>
    <p:extLst>
      <p:ext uri="{BB962C8B-B14F-4D97-AF65-F5344CB8AC3E}">
        <p14:creationId xmlns:p14="http://schemas.microsoft.com/office/powerpoint/2010/main" val="2108343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463" y="642593"/>
            <a:ext cx="7576457" cy="3158697"/>
          </a:xfrm>
        </p:spPr>
        <p:txBody>
          <a:bodyPr>
            <a:normAutofit/>
          </a:bodyPr>
          <a:lstStyle/>
          <a:p>
            <a:r>
              <a:rPr lang="en-US" sz="8000" dirty="0" smtClean="0"/>
              <a:t>Thank you</a:t>
            </a:r>
            <a:endParaRPr lang="en-IN" sz="8000" dirty="0"/>
          </a:p>
        </p:txBody>
      </p:sp>
      <p:sp>
        <p:nvSpPr>
          <p:cNvPr id="4" name="Content Placeholder 2"/>
          <p:cNvSpPr>
            <a:spLocks noGrp="1"/>
          </p:cNvSpPr>
          <p:nvPr>
            <p:ph idx="1"/>
          </p:nvPr>
        </p:nvSpPr>
        <p:spPr>
          <a:xfrm>
            <a:off x="1066800" y="3200400"/>
            <a:ext cx="10058400" cy="2991394"/>
          </a:xfrm>
        </p:spPr>
        <p:txBody>
          <a:bodyPr/>
          <a:lstStyle/>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a:t>
            </a:r>
            <a:r>
              <a:rPr lang="en-US" sz="2000" dirty="0" smtClean="0"/>
              <a:t>submitted by- </a:t>
            </a:r>
            <a:r>
              <a:rPr lang="en-US" sz="2000" dirty="0" err="1" smtClean="0"/>
              <a:t>Akashdeep</a:t>
            </a:r>
            <a:r>
              <a:rPr lang="en-US" sz="2000" dirty="0" smtClean="0"/>
              <a:t> Singh Manral</a:t>
            </a:r>
          </a:p>
          <a:p>
            <a:pPr marL="0" indent="0">
              <a:buNone/>
            </a:pPr>
            <a:r>
              <a:rPr lang="en-US" sz="2000" dirty="0"/>
              <a:t> </a:t>
            </a:r>
            <a:r>
              <a:rPr lang="en-US" sz="2000" dirty="0" smtClean="0"/>
              <a:t>                                                                                Batch-   1834</a:t>
            </a:r>
            <a:endParaRPr lang="en-IN" sz="2000" dirty="0"/>
          </a:p>
        </p:txBody>
      </p:sp>
    </p:spTree>
    <p:extLst>
      <p:ext uri="{BB962C8B-B14F-4D97-AF65-F5344CB8AC3E}">
        <p14:creationId xmlns:p14="http://schemas.microsoft.com/office/powerpoint/2010/main" val="341300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 y="287383"/>
            <a:ext cx="11280955" cy="822960"/>
          </a:xfrm>
        </p:spPr>
        <p:txBody>
          <a:bodyPr>
            <a:normAutofit/>
          </a:bodyPr>
          <a:lstStyle/>
          <a:p>
            <a:r>
              <a:rPr lang="en-IN" dirty="0" smtClean="0"/>
              <a:t>  1-Categorical Columns</a:t>
            </a:r>
            <a:endParaRPr lang="en-IN" dirty="0"/>
          </a:p>
        </p:txBody>
      </p:sp>
      <p:sp>
        <p:nvSpPr>
          <p:cNvPr id="3" name="Content Placeholder 2"/>
          <p:cNvSpPr>
            <a:spLocks noGrp="1"/>
          </p:cNvSpPr>
          <p:nvPr>
            <p:ph idx="1"/>
          </p:nvPr>
        </p:nvSpPr>
        <p:spPr>
          <a:xfrm>
            <a:off x="391885" y="1201783"/>
            <a:ext cx="11416937" cy="5342708"/>
          </a:xfrm>
        </p:spPr>
        <p:txBody>
          <a:bodyPr>
            <a:normAutofit/>
          </a:bodyPr>
          <a:lstStyle/>
          <a:p>
            <a:r>
              <a:rPr lang="en-IN" dirty="0" smtClean="0"/>
              <a:t>We have plotted all the categorical columns in he data set against the sale price and observed he relation between them.</a:t>
            </a:r>
          </a:p>
          <a:p>
            <a:r>
              <a:rPr lang="en-IN" dirty="0" smtClean="0"/>
              <a:t>1- </a:t>
            </a:r>
            <a:r>
              <a:rPr lang="en-IN" dirty="0" err="1"/>
              <a:t>MSZoning</a:t>
            </a:r>
            <a:r>
              <a:rPr lang="en-IN" dirty="0"/>
              <a:t>: Identifies the general zoning classification of the sale.</a:t>
            </a:r>
          </a:p>
          <a:p>
            <a:pPr marL="0" indent="0">
              <a:buNone/>
            </a:pPr>
            <a:r>
              <a:rPr lang="en-IN" dirty="0"/>
              <a:t>		</a:t>
            </a:r>
          </a:p>
          <a:p>
            <a:pPr marL="0" indent="0">
              <a:buNone/>
            </a:pPr>
            <a:r>
              <a:rPr lang="en-IN" dirty="0"/>
              <a:t>       A	Agriculture</a:t>
            </a:r>
          </a:p>
          <a:p>
            <a:pPr marL="0" indent="0">
              <a:buNone/>
            </a:pPr>
            <a:r>
              <a:rPr lang="en-IN" dirty="0"/>
              <a:t>       C	Commercial</a:t>
            </a:r>
          </a:p>
          <a:p>
            <a:pPr marL="0" indent="0">
              <a:buNone/>
            </a:pPr>
            <a:r>
              <a:rPr lang="en-IN" dirty="0"/>
              <a:t>       FV	Floating Village Residential</a:t>
            </a:r>
          </a:p>
          <a:p>
            <a:pPr marL="0" indent="0">
              <a:buNone/>
            </a:pPr>
            <a:r>
              <a:rPr lang="en-IN" dirty="0"/>
              <a:t>       I	Industrial</a:t>
            </a:r>
          </a:p>
          <a:p>
            <a:pPr marL="0" indent="0">
              <a:buNone/>
            </a:pPr>
            <a:r>
              <a:rPr lang="en-IN" dirty="0"/>
              <a:t>       RH	Residential High Density</a:t>
            </a:r>
          </a:p>
          <a:p>
            <a:pPr marL="0" indent="0">
              <a:buNone/>
            </a:pPr>
            <a:r>
              <a:rPr lang="en-IN" dirty="0"/>
              <a:t>       RL	Residential Low Density</a:t>
            </a:r>
          </a:p>
          <a:p>
            <a:pPr marL="0" indent="0">
              <a:buNone/>
            </a:pPr>
            <a:r>
              <a:rPr lang="en-IN" dirty="0"/>
              <a:t>       RP	Residential Low Density Park </a:t>
            </a:r>
          </a:p>
          <a:p>
            <a:pPr marL="0" indent="0">
              <a:buNone/>
            </a:pPr>
            <a:r>
              <a:rPr lang="en-IN" dirty="0"/>
              <a:t>       RM	Residential Medium Density</a:t>
            </a:r>
            <a:endParaRPr lang="en-IN" dirty="0" smtClean="0"/>
          </a:p>
          <a:p>
            <a:endParaRPr lang="en-IN" dirty="0"/>
          </a:p>
        </p:txBody>
      </p:sp>
      <p:pic>
        <p:nvPicPr>
          <p:cNvPr id="4" name="Picture 3"/>
          <p:cNvPicPr>
            <a:picLocks noChangeAspect="1"/>
          </p:cNvPicPr>
          <p:nvPr/>
        </p:nvPicPr>
        <p:blipFill>
          <a:blip r:embed="rId2"/>
          <a:stretch>
            <a:fillRect/>
          </a:stretch>
        </p:blipFill>
        <p:spPr>
          <a:xfrm>
            <a:off x="5313905" y="2813004"/>
            <a:ext cx="5489077" cy="3561670"/>
          </a:xfrm>
          <a:prstGeom prst="rect">
            <a:avLst/>
          </a:prstGeom>
        </p:spPr>
      </p:pic>
    </p:spTree>
    <p:extLst>
      <p:ext uri="{BB962C8B-B14F-4D97-AF65-F5344CB8AC3E}">
        <p14:creationId xmlns:p14="http://schemas.microsoft.com/office/powerpoint/2010/main" val="344922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4" y="378823"/>
            <a:ext cx="11456126" cy="6126480"/>
          </a:xfrm>
        </p:spPr>
        <p:txBody>
          <a:bodyPr>
            <a:normAutofit/>
          </a:bodyPr>
          <a:lstStyle/>
          <a:p>
            <a:pPr marL="0" indent="0">
              <a:buNone/>
            </a:pPr>
            <a:r>
              <a:rPr lang="en-IN" dirty="0" err="1" smtClean="0"/>
              <a:t>Obs</a:t>
            </a:r>
            <a:r>
              <a:rPr lang="en-IN" dirty="0" smtClean="0"/>
              <a:t>-</a:t>
            </a:r>
          </a:p>
          <a:p>
            <a:pPr marL="0" indent="0">
              <a:buNone/>
            </a:pPr>
            <a:r>
              <a:rPr lang="en-IN" dirty="0" smtClean="0"/>
              <a:t>1-Floating Village residential has the highest sale price followed by Residential Low density and Residential High density.</a:t>
            </a:r>
          </a:p>
          <a:p>
            <a:pPr marL="0" indent="0">
              <a:buNone/>
            </a:pPr>
            <a:r>
              <a:rPr lang="en-IN" dirty="0" smtClean="0"/>
              <a:t>2-C(all) have less sale price as compared to others.</a:t>
            </a:r>
          </a:p>
          <a:p>
            <a:endParaRPr lang="en-IN" dirty="0"/>
          </a:p>
          <a:p>
            <a:r>
              <a:rPr lang="en-IN" dirty="0"/>
              <a:t>2</a:t>
            </a:r>
            <a:r>
              <a:rPr lang="en-IN" dirty="0" smtClean="0"/>
              <a:t>- </a:t>
            </a:r>
            <a:r>
              <a:rPr lang="en-US" dirty="0"/>
              <a:t>Street: Type of road access to property</a:t>
            </a:r>
          </a:p>
          <a:p>
            <a:endParaRPr lang="en-US" dirty="0"/>
          </a:p>
          <a:p>
            <a:pPr marL="0" indent="0">
              <a:buNone/>
            </a:pPr>
            <a:r>
              <a:rPr lang="en-US" dirty="0" smtClean="0"/>
              <a:t>     </a:t>
            </a:r>
            <a:r>
              <a:rPr lang="en-US" dirty="0" err="1"/>
              <a:t>Grvl</a:t>
            </a:r>
            <a:r>
              <a:rPr lang="en-US" dirty="0"/>
              <a:t>	</a:t>
            </a:r>
            <a:r>
              <a:rPr lang="en-US" dirty="0" smtClean="0"/>
              <a:t>  Gravel</a:t>
            </a:r>
            <a:r>
              <a:rPr lang="en-US" dirty="0"/>
              <a:t>	</a:t>
            </a:r>
          </a:p>
          <a:p>
            <a:pPr marL="0" indent="0">
              <a:buNone/>
            </a:pPr>
            <a:r>
              <a:rPr lang="en-US" dirty="0"/>
              <a:t>    </a:t>
            </a:r>
            <a:r>
              <a:rPr lang="en-US" dirty="0" smtClean="0"/>
              <a:t>  Pave  Paved</a:t>
            </a:r>
          </a:p>
          <a:p>
            <a:pPr marL="0" indent="0">
              <a:buNone/>
            </a:pPr>
            <a:endParaRPr lang="en-IN" dirty="0"/>
          </a:p>
          <a:p>
            <a:endParaRPr lang="en-IN" dirty="0" smtClean="0"/>
          </a:p>
          <a:p>
            <a:endParaRPr lang="en-IN" dirty="0"/>
          </a:p>
          <a:p>
            <a:endParaRPr lang="en-IN" dirty="0" smtClean="0"/>
          </a:p>
          <a:p>
            <a:pPr marL="0" indent="0">
              <a:buNone/>
            </a:pPr>
            <a:r>
              <a:rPr lang="en-IN" dirty="0" smtClean="0"/>
              <a:t> </a:t>
            </a:r>
            <a:r>
              <a:rPr lang="en-IN" dirty="0" err="1" smtClean="0"/>
              <a:t>Obs</a:t>
            </a:r>
            <a:r>
              <a:rPr lang="en-IN" dirty="0" smtClean="0"/>
              <a:t>-</a:t>
            </a:r>
          </a:p>
          <a:p>
            <a:pPr marL="0" indent="0">
              <a:buNone/>
            </a:pPr>
            <a:r>
              <a:rPr lang="en-IN" dirty="0" smtClean="0"/>
              <a:t>1-Paved road has higher sale prices as compared</a:t>
            </a:r>
            <a:r>
              <a:rPr lang="en-IN" dirty="0"/>
              <a:t>  </a:t>
            </a:r>
            <a:r>
              <a:rPr lang="en-IN" dirty="0" smtClean="0"/>
              <a:t>to gravel</a:t>
            </a:r>
          </a:p>
        </p:txBody>
      </p:sp>
      <p:pic>
        <p:nvPicPr>
          <p:cNvPr id="4" name="Picture 3"/>
          <p:cNvPicPr>
            <a:picLocks noChangeAspect="1"/>
          </p:cNvPicPr>
          <p:nvPr/>
        </p:nvPicPr>
        <p:blipFill>
          <a:blip r:embed="rId2"/>
          <a:stretch>
            <a:fillRect/>
          </a:stretch>
        </p:blipFill>
        <p:spPr>
          <a:xfrm>
            <a:off x="3755572" y="2810418"/>
            <a:ext cx="4199709" cy="2767422"/>
          </a:xfrm>
          <a:prstGeom prst="rect">
            <a:avLst/>
          </a:prstGeom>
        </p:spPr>
      </p:pic>
    </p:spTree>
    <p:extLst>
      <p:ext uri="{BB962C8B-B14F-4D97-AF65-F5344CB8AC3E}">
        <p14:creationId xmlns:p14="http://schemas.microsoft.com/office/powerpoint/2010/main" val="428644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2" y="378822"/>
            <a:ext cx="11495314" cy="6048103"/>
          </a:xfrm>
        </p:spPr>
        <p:txBody>
          <a:bodyPr/>
          <a:lstStyle/>
          <a:p>
            <a:pPr marL="0" indent="0">
              <a:buNone/>
            </a:pPr>
            <a:r>
              <a:rPr lang="en-IN" dirty="0" smtClean="0"/>
              <a:t>3-</a:t>
            </a:r>
            <a:r>
              <a:rPr lang="en-US" dirty="0"/>
              <a:t>Alley: Type of alley access to </a:t>
            </a:r>
            <a:r>
              <a:rPr lang="en-US" dirty="0" smtClean="0"/>
              <a:t>property</a:t>
            </a:r>
          </a:p>
          <a:p>
            <a:pPr marL="0" indent="0">
              <a:buNone/>
            </a:pPr>
            <a:r>
              <a:rPr lang="en-US" dirty="0" smtClean="0"/>
              <a:t> </a:t>
            </a:r>
            <a:r>
              <a:rPr lang="en-US" dirty="0" err="1"/>
              <a:t>Grvl</a:t>
            </a:r>
            <a:r>
              <a:rPr lang="en-US" dirty="0"/>
              <a:t>	Gravel</a:t>
            </a:r>
          </a:p>
          <a:p>
            <a:pPr marL="0" indent="0">
              <a:buNone/>
            </a:pPr>
            <a:r>
              <a:rPr lang="en-US" dirty="0"/>
              <a:t> </a:t>
            </a:r>
            <a:r>
              <a:rPr lang="en-US" dirty="0" smtClean="0"/>
              <a:t>Pave</a:t>
            </a:r>
            <a:r>
              <a:rPr lang="en-US" dirty="0"/>
              <a:t>	Paved</a:t>
            </a:r>
          </a:p>
          <a:p>
            <a:pPr marL="0" indent="0">
              <a:buNone/>
            </a:pPr>
            <a:r>
              <a:rPr lang="en-US" dirty="0"/>
              <a:t> </a:t>
            </a:r>
            <a:r>
              <a:rPr lang="en-US" dirty="0" smtClean="0"/>
              <a:t> </a:t>
            </a:r>
            <a:r>
              <a:rPr lang="en-US" dirty="0"/>
              <a:t>NA </a:t>
            </a:r>
            <a:r>
              <a:rPr lang="en-US" dirty="0" smtClean="0"/>
              <a:t>   </a:t>
            </a:r>
            <a:r>
              <a:rPr lang="en-US" dirty="0"/>
              <a:t>	No alley </a:t>
            </a:r>
            <a:r>
              <a:rPr lang="en-US" dirty="0" smtClean="0"/>
              <a:t>access</a:t>
            </a:r>
          </a:p>
          <a:p>
            <a:pPr marL="0" indent="0">
              <a:buNone/>
            </a:pPr>
            <a:r>
              <a:rPr lang="en-US" dirty="0" err="1" smtClean="0"/>
              <a:t>Obs</a:t>
            </a:r>
            <a:r>
              <a:rPr lang="en-US" dirty="0" smtClean="0"/>
              <a:t>-</a:t>
            </a:r>
          </a:p>
          <a:p>
            <a:pPr marL="0" indent="0">
              <a:buNone/>
            </a:pPr>
            <a:r>
              <a:rPr lang="en-US" dirty="0" smtClean="0"/>
              <a:t>1- Paved alley has higher sale prices than gravel alley</a:t>
            </a:r>
          </a:p>
          <a:p>
            <a:pPr marL="0" indent="0">
              <a:buNone/>
            </a:pPr>
            <a:endParaRPr lang="en-US" dirty="0"/>
          </a:p>
          <a:p>
            <a:pPr marL="0" indent="0">
              <a:buNone/>
            </a:pPr>
            <a:r>
              <a:rPr lang="en-US" dirty="0"/>
              <a:t>4- </a:t>
            </a:r>
            <a:r>
              <a:rPr lang="en-US" dirty="0" err="1"/>
              <a:t>LotShape</a:t>
            </a:r>
            <a:r>
              <a:rPr lang="en-US" dirty="0"/>
              <a:t>: General shape of property</a:t>
            </a:r>
          </a:p>
          <a:p>
            <a:pPr marL="0" indent="0">
              <a:buNone/>
            </a:pPr>
            <a:r>
              <a:rPr lang="en-US" dirty="0" smtClean="0"/>
              <a:t>   </a:t>
            </a:r>
            <a:r>
              <a:rPr lang="en-US" dirty="0" err="1"/>
              <a:t>Reg</a:t>
            </a:r>
            <a:r>
              <a:rPr lang="en-US" dirty="0"/>
              <a:t>	Regular	</a:t>
            </a:r>
          </a:p>
          <a:p>
            <a:pPr marL="0" indent="0">
              <a:buNone/>
            </a:pPr>
            <a:r>
              <a:rPr lang="en-US" dirty="0"/>
              <a:t>   </a:t>
            </a:r>
            <a:r>
              <a:rPr lang="en-US" dirty="0" smtClean="0"/>
              <a:t> </a:t>
            </a:r>
            <a:r>
              <a:rPr lang="en-US" dirty="0"/>
              <a:t>IR1	Slightly irregular</a:t>
            </a:r>
          </a:p>
          <a:p>
            <a:pPr marL="0" indent="0">
              <a:buNone/>
            </a:pPr>
            <a:r>
              <a:rPr lang="en-US" dirty="0"/>
              <a:t>   </a:t>
            </a:r>
            <a:r>
              <a:rPr lang="en-US" dirty="0" smtClean="0"/>
              <a:t> </a:t>
            </a:r>
            <a:r>
              <a:rPr lang="en-US" dirty="0"/>
              <a:t>IR2	Moderately Irregular</a:t>
            </a:r>
          </a:p>
          <a:p>
            <a:pPr marL="0" indent="0">
              <a:buNone/>
            </a:pPr>
            <a:r>
              <a:rPr lang="en-US" dirty="0"/>
              <a:t>   </a:t>
            </a:r>
            <a:r>
              <a:rPr lang="en-US" dirty="0" smtClean="0"/>
              <a:t> </a:t>
            </a:r>
            <a:r>
              <a:rPr lang="en-US" dirty="0"/>
              <a:t>IR3	</a:t>
            </a:r>
            <a:r>
              <a:rPr lang="en-US" dirty="0" smtClean="0"/>
              <a:t>Irregular</a:t>
            </a:r>
          </a:p>
          <a:p>
            <a:pPr marL="0" indent="0">
              <a:buNone/>
            </a:pPr>
            <a:r>
              <a:rPr lang="en-IN" dirty="0" err="1" smtClean="0"/>
              <a:t>Obs</a:t>
            </a:r>
            <a:r>
              <a:rPr lang="en-IN" dirty="0" smtClean="0"/>
              <a:t>-</a:t>
            </a:r>
          </a:p>
          <a:p>
            <a:pPr marL="0" indent="0">
              <a:buNone/>
            </a:pPr>
            <a:r>
              <a:rPr lang="en-IN" dirty="0" smtClean="0"/>
              <a:t>1- Moderately irregular have highest sale price</a:t>
            </a:r>
          </a:p>
          <a:p>
            <a:pPr marL="0" indent="0">
              <a:buNone/>
            </a:pPr>
            <a:r>
              <a:rPr lang="en-IN" dirty="0" smtClean="0"/>
              <a:t>2-Regular shape have lowest sale prices</a:t>
            </a:r>
            <a:endParaRPr lang="en-US" dirty="0"/>
          </a:p>
        </p:txBody>
      </p:sp>
      <p:pic>
        <p:nvPicPr>
          <p:cNvPr id="4" name="Picture 3"/>
          <p:cNvPicPr>
            <a:picLocks noChangeAspect="1"/>
          </p:cNvPicPr>
          <p:nvPr/>
        </p:nvPicPr>
        <p:blipFill>
          <a:blip r:embed="rId2"/>
          <a:stretch>
            <a:fillRect/>
          </a:stretch>
        </p:blipFill>
        <p:spPr>
          <a:xfrm>
            <a:off x="6517277" y="462098"/>
            <a:ext cx="4076700" cy="2940776"/>
          </a:xfrm>
          <a:prstGeom prst="rect">
            <a:avLst/>
          </a:prstGeom>
        </p:spPr>
      </p:pic>
      <p:pic>
        <p:nvPicPr>
          <p:cNvPr id="5" name="Picture 4"/>
          <p:cNvPicPr>
            <a:picLocks noChangeAspect="1"/>
          </p:cNvPicPr>
          <p:nvPr/>
        </p:nvPicPr>
        <p:blipFill>
          <a:blip r:embed="rId3"/>
          <a:stretch>
            <a:fillRect/>
          </a:stretch>
        </p:blipFill>
        <p:spPr>
          <a:xfrm>
            <a:off x="6707777" y="3624262"/>
            <a:ext cx="3886200" cy="2581275"/>
          </a:xfrm>
          <a:prstGeom prst="rect">
            <a:avLst/>
          </a:prstGeom>
        </p:spPr>
      </p:pic>
    </p:spTree>
    <p:extLst>
      <p:ext uri="{BB962C8B-B14F-4D97-AF65-F5344CB8AC3E}">
        <p14:creationId xmlns:p14="http://schemas.microsoft.com/office/powerpoint/2010/main" val="344161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5" y="326571"/>
            <a:ext cx="11443062" cy="6191795"/>
          </a:xfrm>
        </p:spPr>
        <p:txBody>
          <a:bodyPr>
            <a:normAutofit fontScale="92500" lnSpcReduction="20000"/>
          </a:bodyPr>
          <a:lstStyle/>
          <a:p>
            <a:pPr marL="0" indent="0">
              <a:buNone/>
            </a:pPr>
            <a:r>
              <a:rPr lang="en-IN" dirty="0" smtClean="0"/>
              <a:t>5- </a:t>
            </a:r>
            <a:r>
              <a:rPr lang="en-US" dirty="0" err="1"/>
              <a:t>LandContour</a:t>
            </a:r>
            <a:r>
              <a:rPr lang="en-US" dirty="0"/>
              <a:t>: Flatness of the property</a:t>
            </a:r>
          </a:p>
          <a:p>
            <a:pPr marL="0" indent="0">
              <a:buNone/>
            </a:pPr>
            <a:r>
              <a:rPr lang="en-US" dirty="0" smtClean="0"/>
              <a:t> </a:t>
            </a:r>
            <a:r>
              <a:rPr lang="en-US" dirty="0" err="1"/>
              <a:t>Lvl</a:t>
            </a:r>
            <a:r>
              <a:rPr lang="en-US" dirty="0"/>
              <a:t>	Near Flat/Level	</a:t>
            </a:r>
          </a:p>
          <a:p>
            <a:pPr marL="0" indent="0">
              <a:buNone/>
            </a:pPr>
            <a:r>
              <a:rPr lang="en-US" dirty="0" smtClean="0"/>
              <a:t> </a:t>
            </a:r>
            <a:r>
              <a:rPr lang="en-US" dirty="0" err="1" smtClean="0"/>
              <a:t>Bnk</a:t>
            </a:r>
            <a:r>
              <a:rPr lang="en-US" dirty="0" smtClean="0"/>
              <a:t>        Banked </a:t>
            </a:r>
            <a:r>
              <a:rPr lang="en-US" dirty="0"/>
              <a:t>- Quick and significant rise from street grade to building</a:t>
            </a:r>
          </a:p>
          <a:p>
            <a:pPr marL="0" indent="0">
              <a:buNone/>
            </a:pPr>
            <a:r>
              <a:rPr lang="en-US" dirty="0" smtClean="0"/>
              <a:t> </a:t>
            </a:r>
            <a:r>
              <a:rPr lang="en-US" dirty="0"/>
              <a:t>HLS	Hillside - Significant slope from side to side</a:t>
            </a:r>
          </a:p>
          <a:p>
            <a:pPr marL="0" indent="0">
              <a:buNone/>
            </a:pPr>
            <a:r>
              <a:rPr lang="en-US" dirty="0"/>
              <a:t> </a:t>
            </a:r>
            <a:r>
              <a:rPr lang="en-US" dirty="0" smtClean="0"/>
              <a:t>Low</a:t>
            </a:r>
            <a:r>
              <a:rPr lang="en-US" dirty="0"/>
              <a:t>	</a:t>
            </a:r>
            <a:r>
              <a:rPr lang="en-US" dirty="0" smtClean="0"/>
              <a:t>Depression</a:t>
            </a:r>
          </a:p>
          <a:p>
            <a:pPr marL="0" indent="0">
              <a:buNone/>
            </a:pPr>
            <a:endParaRPr lang="en-US" dirty="0" smtClean="0"/>
          </a:p>
          <a:p>
            <a:pPr marL="0" indent="0">
              <a:buNone/>
            </a:pPr>
            <a:r>
              <a:rPr lang="en-US" dirty="0" err="1" smtClean="0"/>
              <a:t>Obs</a:t>
            </a:r>
            <a:r>
              <a:rPr lang="en-US" dirty="0" smtClean="0"/>
              <a:t>-</a:t>
            </a:r>
          </a:p>
          <a:p>
            <a:pPr marL="0" indent="0">
              <a:buNone/>
            </a:pPr>
            <a:r>
              <a:rPr lang="en-US" dirty="0" smtClean="0"/>
              <a:t>1- Hill side property have high sale prices</a:t>
            </a:r>
          </a:p>
          <a:p>
            <a:pPr marL="0" indent="0">
              <a:buNone/>
            </a:pPr>
            <a:r>
              <a:rPr lang="en-US" dirty="0" smtClean="0"/>
              <a:t>2-Depression and Near flat property have similar prices</a:t>
            </a:r>
          </a:p>
          <a:p>
            <a:pPr marL="0" indent="0">
              <a:buNone/>
            </a:pPr>
            <a:r>
              <a:rPr lang="en-US" dirty="0" smtClean="0"/>
              <a:t>3-Banked have the lowest prices</a:t>
            </a:r>
          </a:p>
          <a:p>
            <a:pPr marL="0" indent="0">
              <a:buNone/>
            </a:pPr>
            <a:endParaRPr lang="en-US" dirty="0" smtClean="0"/>
          </a:p>
          <a:p>
            <a:pPr marL="0" indent="0">
              <a:buNone/>
            </a:pPr>
            <a:endParaRPr lang="en-US" dirty="0" smtClean="0"/>
          </a:p>
          <a:p>
            <a:pPr marL="0" indent="0">
              <a:buNone/>
            </a:pPr>
            <a:r>
              <a:rPr lang="en-US" dirty="0" smtClean="0"/>
              <a:t>6-LotConfig</a:t>
            </a:r>
            <a:r>
              <a:rPr lang="en-US" dirty="0"/>
              <a:t>: Lot configuration</a:t>
            </a:r>
          </a:p>
          <a:p>
            <a:pPr marL="0" indent="0">
              <a:buNone/>
            </a:pPr>
            <a:r>
              <a:rPr lang="en-US" dirty="0" smtClean="0"/>
              <a:t> </a:t>
            </a:r>
            <a:r>
              <a:rPr lang="en-US" dirty="0"/>
              <a:t>Inside	</a:t>
            </a:r>
            <a:r>
              <a:rPr lang="en-US" dirty="0" smtClean="0"/>
              <a:t>               Inside </a:t>
            </a:r>
            <a:r>
              <a:rPr lang="en-US" dirty="0"/>
              <a:t>lot</a:t>
            </a:r>
          </a:p>
          <a:p>
            <a:pPr marL="0" indent="0">
              <a:buNone/>
            </a:pPr>
            <a:r>
              <a:rPr lang="en-US" dirty="0"/>
              <a:t> </a:t>
            </a:r>
            <a:r>
              <a:rPr lang="en-US" dirty="0" smtClean="0"/>
              <a:t>Corner</a:t>
            </a:r>
            <a:r>
              <a:rPr lang="en-US" dirty="0"/>
              <a:t>	</a:t>
            </a:r>
            <a:r>
              <a:rPr lang="en-US" dirty="0" smtClean="0"/>
              <a:t>               Corner </a:t>
            </a:r>
            <a:r>
              <a:rPr lang="en-US" dirty="0"/>
              <a:t>lot</a:t>
            </a:r>
          </a:p>
          <a:p>
            <a:pPr marL="0" indent="0">
              <a:buNone/>
            </a:pPr>
            <a:r>
              <a:rPr lang="en-US" dirty="0" smtClean="0"/>
              <a:t> </a:t>
            </a:r>
            <a:r>
              <a:rPr lang="en-US" dirty="0" err="1" smtClean="0"/>
              <a:t>CulDSac</a:t>
            </a:r>
            <a:r>
              <a:rPr lang="en-US" dirty="0"/>
              <a:t>	Cul-de-sac</a:t>
            </a:r>
          </a:p>
          <a:p>
            <a:pPr marL="0" indent="0">
              <a:buNone/>
            </a:pPr>
            <a:r>
              <a:rPr lang="en-US" dirty="0" smtClean="0"/>
              <a:t> FR2</a:t>
            </a:r>
            <a:r>
              <a:rPr lang="en-US" dirty="0"/>
              <a:t>	</a:t>
            </a:r>
            <a:r>
              <a:rPr lang="en-US" dirty="0" smtClean="0"/>
              <a:t>               Frontage </a:t>
            </a:r>
            <a:r>
              <a:rPr lang="en-US" dirty="0"/>
              <a:t>on 2 sides of property</a:t>
            </a:r>
          </a:p>
          <a:p>
            <a:pPr marL="0" indent="0">
              <a:buNone/>
            </a:pPr>
            <a:r>
              <a:rPr lang="en-US" dirty="0"/>
              <a:t> </a:t>
            </a:r>
            <a:r>
              <a:rPr lang="en-US" dirty="0" smtClean="0"/>
              <a:t> </a:t>
            </a:r>
            <a:r>
              <a:rPr lang="en-US" dirty="0"/>
              <a:t>FR3	</a:t>
            </a:r>
            <a:r>
              <a:rPr lang="en-US" dirty="0" smtClean="0"/>
              <a:t>                Frontage </a:t>
            </a:r>
            <a:r>
              <a:rPr lang="en-US" dirty="0"/>
              <a:t>on 3 sides of property</a:t>
            </a:r>
          </a:p>
          <a:p>
            <a:pPr marL="0" indent="0">
              <a:buNone/>
            </a:pPr>
            <a:endParaRPr lang="en-IN" dirty="0"/>
          </a:p>
        </p:txBody>
      </p:sp>
      <p:pic>
        <p:nvPicPr>
          <p:cNvPr id="4" name="Picture 3"/>
          <p:cNvPicPr>
            <a:picLocks noChangeAspect="1"/>
          </p:cNvPicPr>
          <p:nvPr/>
        </p:nvPicPr>
        <p:blipFill>
          <a:blip r:embed="rId2"/>
          <a:stretch>
            <a:fillRect/>
          </a:stretch>
        </p:blipFill>
        <p:spPr>
          <a:xfrm>
            <a:off x="6582591" y="1619793"/>
            <a:ext cx="3886200" cy="2830286"/>
          </a:xfrm>
          <a:prstGeom prst="rect">
            <a:avLst/>
          </a:prstGeom>
        </p:spPr>
      </p:pic>
    </p:spTree>
    <p:extLst>
      <p:ext uri="{BB962C8B-B14F-4D97-AF65-F5344CB8AC3E}">
        <p14:creationId xmlns:p14="http://schemas.microsoft.com/office/powerpoint/2010/main" val="354097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313510"/>
            <a:ext cx="11560627" cy="6217920"/>
          </a:xfrm>
        </p:spPr>
        <p:txBody>
          <a:bodyPr/>
          <a:lstStyle/>
          <a:p>
            <a:pPr marL="0" indent="0">
              <a:buNone/>
            </a:pPr>
            <a:r>
              <a:rPr lang="en-IN" dirty="0" err="1" smtClean="0"/>
              <a:t>Obs</a:t>
            </a:r>
            <a:r>
              <a:rPr lang="en-IN" dirty="0" smtClean="0"/>
              <a:t>-</a:t>
            </a:r>
          </a:p>
          <a:p>
            <a:pPr marL="0" indent="0">
              <a:buNone/>
            </a:pPr>
            <a:r>
              <a:rPr lang="en-IN" dirty="0" smtClean="0"/>
              <a:t>1-Fr3 have the </a:t>
            </a:r>
            <a:r>
              <a:rPr lang="en-IN" dirty="0" err="1" smtClean="0"/>
              <a:t>highes</a:t>
            </a:r>
            <a:r>
              <a:rPr lang="en-IN" dirty="0" smtClean="0"/>
              <a:t> sale price followed by </a:t>
            </a:r>
            <a:r>
              <a:rPr lang="en-IN" dirty="0" err="1" smtClean="0"/>
              <a:t>CuldSac</a:t>
            </a:r>
            <a:endParaRPr lang="en-IN" dirty="0" smtClean="0"/>
          </a:p>
          <a:p>
            <a:pPr marL="0" indent="0">
              <a:buNone/>
            </a:pPr>
            <a:r>
              <a:rPr lang="en-IN" dirty="0" smtClean="0"/>
              <a:t>2-FR2 and Inside have similar house prices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7-</a:t>
            </a:r>
            <a:r>
              <a:rPr lang="en-US" dirty="0" err="1"/>
              <a:t>LandSlope</a:t>
            </a:r>
            <a:r>
              <a:rPr lang="en-US" dirty="0"/>
              <a:t>: Slope of </a:t>
            </a:r>
            <a:r>
              <a:rPr lang="en-US" dirty="0" smtClean="0"/>
              <a:t>property</a:t>
            </a:r>
          </a:p>
          <a:p>
            <a:pPr marL="0" indent="0">
              <a:buNone/>
            </a:pPr>
            <a:r>
              <a:rPr lang="en-US" dirty="0" smtClean="0"/>
              <a:t> </a:t>
            </a:r>
            <a:r>
              <a:rPr lang="en-US" dirty="0" err="1"/>
              <a:t>Gtl</a:t>
            </a:r>
            <a:r>
              <a:rPr lang="en-US" dirty="0"/>
              <a:t>	Gentle </a:t>
            </a:r>
            <a:r>
              <a:rPr lang="en-US" dirty="0" smtClean="0"/>
              <a:t>slope</a:t>
            </a:r>
          </a:p>
          <a:p>
            <a:pPr marL="0" indent="0">
              <a:buNone/>
            </a:pPr>
            <a:r>
              <a:rPr lang="en-US" dirty="0" smtClean="0"/>
              <a:t> Mod</a:t>
            </a:r>
            <a:r>
              <a:rPr lang="en-US" dirty="0"/>
              <a:t>	Moderate Slope	</a:t>
            </a:r>
          </a:p>
          <a:p>
            <a:pPr marL="0" indent="0">
              <a:buNone/>
            </a:pPr>
            <a:r>
              <a:rPr lang="en-US" dirty="0" smtClean="0"/>
              <a:t>  </a:t>
            </a:r>
            <a:r>
              <a:rPr lang="en-US" dirty="0" err="1" smtClean="0"/>
              <a:t>Sev</a:t>
            </a:r>
            <a:r>
              <a:rPr lang="en-US" dirty="0"/>
              <a:t>	Severe </a:t>
            </a:r>
            <a:r>
              <a:rPr lang="en-US" dirty="0" smtClean="0"/>
              <a:t>Slope</a:t>
            </a:r>
          </a:p>
          <a:p>
            <a:pPr marL="0" indent="0">
              <a:buNone/>
            </a:pPr>
            <a:r>
              <a:rPr lang="en-US" dirty="0" err="1" smtClean="0"/>
              <a:t>Obs</a:t>
            </a:r>
            <a:r>
              <a:rPr lang="en-US" dirty="0" smtClean="0"/>
              <a:t>-</a:t>
            </a:r>
          </a:p>
          <a:p>
            <a:pPr marL="0" indent="0">
              <a:buNone/>
            </a:pPr>
            <a:r>
              <a:rPr lang="en-US" dirty="0" smtClean="0"/>
              <a:t>1-Severe slope has higher prices</a:t>
            </a:r>
          </a:p>
          <a:p>
            <a:pPr marL="0" indent="0">
              <a:buNone/>
            </a:pPr>
            <a:r>
              <a:rPr lang="en-US" dirty="0" smtClean="0"/>
              <a:t>2-Moderate and Gentle slope have similar prices</a:t>
            </a:r>
            <a:endParaRPr lang="en-IN" dirty="0"/>
          </a:p>
        </p:txBody>
      </p:sp>
      <p:pic>
        <p:nvPicPr>
          <p:cNvPr id="4" name="Picture 3"/>
          <p:cNvPicPr>
            <a:picLocks noChangeAspect="1"/>
          </p:cNvPicPr>
          <p:nvPr/>
        </p:nvPicPr>
        <p:blipFill>
          <a:blip r:embed="rId2"/>
          <a:stretch>
            <a:fillRect/>
          </a:stretch>
        </p:blipFill>
        <p:spPr>
          <a:xfrm>
            <a:off x="6910252" y="293506"/>
            <a:ext cx="4054929" cy="3128964"/>
          </a:xfrm>
          <a:prstGeom prst="rect">
            <a:avLst/>
          </a:prstGeom>
        </p:spPr>
      </p:pic>
      <p:pic>
        <p:nvPicPr>
          <p:cNvPr id="5" name="Picture 4"/>
          <p:cNvPicPr>
            <a:picLocks noChangeAspect="1"/>
          </p:cNvPicPr>
          <p:nvPr/>
        </p:nvPicPr>
        <p:blipFill>
          <a:blip r:embed="rId3"/>
          <a:stretch>
            <a:fillRect/>
          </a:stretch>
        </p:blipFill>
        <p:spPr>
          <a:xfrm>
            <a:off x="7078981" y="3684543"/>
            <a:ext cx="3886200" cy="2945265"/>
          </a:xfrm>
          <a:prstGeom prst="rect">
            <a:avLst/>
          </a:prstGeom>
        </p:spPr>
      </p:pic>
    </p:spTree>
    <p:extLst>
      <p:ext uri="{BB962C8B-B14F-4D97-AF65-F5344CB8AC3E}">
        <p14:creationId xmlns:p14="http://schemas.microsoft.com/office/powerpoint/2010/main" val="143016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287383"/>
            <a:ext cx="11560627" cy="6296297"/>
          </a:xfrm>
        </p:spPr>
        <p:txBody>
          <a:bodyPr>
            <a:normAutofit fontScale="55000" lnSpcReduction="20000"/>
          </a:bodyPr>
          <a:lstStyle/>
          <a:p>
            <a:pPr marL="0" indent="0">
              <a:buNone/>
            </a:pPr>
            <a:r>
              <a:rPr lang="en-IN" sz="2900" dirty="0"/>
              <a:t>8-Neighborhood: Physical locations within Ames city limits</a:t>
            </a:r>
          </a:p>
          <a:p>
            <a:pPr marL="0" indent="0">
              <a:buNone/>
            </a:pPr>
            <a:endParaRPr lang="en-IN" sz="2900" dirty="0" smtClean="0"/>
          </a:p>
          <a:p>
            <a:pPr marL="0" indent="0">
              <a:buNone/>
            </a:pPr>
            <a:r>
              <a:rPr lang="en-IN" dirty="0" smtClean="0"/>
              <a:t>       </a:t>
            </a:r>
            <a:r>
              <a:rPr lang="en-IN" dirty="0" err="1"/>
              <a:t>Blmngtn</a:t>
            </a:r>
            <a:r>
              <a:rPr lang="en-IN" dirty="0"/>
              <a:t>	Bloomington Heights</a:t>
            </a:r>
          </a:p>
          <a:p>
            <a:pPr marL="0" indent="0">
              <a:buNone/>
            </a:pPr>
            <a:r>
              <a:rPr lang="en-IN" dirty="0"/>
              <a:t> </a:t>
            </a:r>
            <a:r>
              <a:rPr lang="en-IN" dirty="0" smtClean="0"/>
              <a:t>      </a:t>
            </a:r>
            <a:r>
              <a:rPr lang="en-IN" dirty="0" err="1"/>
              <a:t>Blueste</a:t>
            </a:r>
            <a:r>
              <a:rPr lang="en-IN" dirty="0"/>
              <a:t>	Bluestem</a:t>
            </a:r>
          </a:p>
          <a:p>
            <a:pPr marL="0" indent="0">
              <a:buNone/>
            </a:pPr>
            <a:r>
              <a:rPr lang="en-IN" dirty="0"/>
              <a:t>       </a:t>
            </a:r>
            <a:r>
              <a:rPr lang="en-IN" dirty="0" err="1"/>
              <a:t>BrDale</a:t>
            </a:r>
            <a:r>
              <a:rPr lang="en-IN" dirty="0"/>
              <a:t>	</a:t>
            </a:r>
            <a:r>
              <a:rPr lang="en-IN" dirty="0" err="1"/>
              <a:t>Briardale</a:t>
            </a:r>
            <a:endParaRPr lang="en-IN" dirty="0"/>
          </a:p>
          <a:p>
            <a:pPr marL="0" indent="0">
              <a:buNone/>
            </a:pPr>
            <a:r>
              <a:rPr lang="en-IN" dirty="0"/>
              <a:t>       </a:t>
            </a:r>
            <a:r>
              <a:rPr lang="en-IN" dirty="0" err="1"/>
              <a:t>BrkSide</a:t>
            </a:r>
            <a:r>
              <a:rPr lang="en-IN" dirty="0"/>
              <a:t>	Brookside</a:t>
            </a:r>
          </a:p>
          <a:p>
            <a:pPr marL="0" indent="0">
              <a:buNone/>
            </a:pPr>
            <a:r>
              <a:rPr lang="en-IN" dirty="0"/>
              <a:t>       </a:t>
            </a:r>
            <a:r>
              <a:rPr lang="en-IN" dirty="0" err="1"/>
              <a:t>ClearCr</a:t>
            </a:r>
            <a:r>
              <a:rPr lang="en-IN" dirty="0"/>
              <a:t>	Clear Creek</a:t>
            </a:r>
          </a:p>
          <a:p>
            <a:pPr marL="0" indent="0">
              <a:buNone/>
            </a:pPr>
            <a:r>
              <a:rPr lang="en-IN" dirty="0"/>
              <a:t>       </a:t>
            </a:r>
            <a:r>
              <a:rPr lang="en-IN" dirty="0" err="1"/>
              <a:t>CollgCr</a:t>
            </a:r>
            <a:r>
              <a:rPr lang="en-IN" dirty="0"/>
              <a:t>	College Creek</a:t>
            </a:r>
          </a:p>
          <a:p>
            <a:pPr marL="0" indent="0">
              <a:buNone/>
            </a:pPr>
            <a:r>
              <a:rPr lang="en-IN" dirty="0"/>
              <a:t>       </a:t>
            </a:r>
            <a:r>
              <a:rPr lang="en-IN" dirty="0" err="1"/>
              <a:t>Crawfor</a:t>
            </a:r>
            <a:r>
              <a:rPr lang="en-IN" dirty="0"/>
              <a:t>	Crawford</a:t>
            </a:r>
          </a:p>
          <a:p>
            <a:pPr marL="0" indent="0">
              <a:buNone/>
            </a:pPr>
            <a:r>
              <a:rPr lang="en-IN" dirty="0"/>
              <a:t>       Edwards	Edwards</a:t>
            </a:r>
          </a:p>
          <a:p>
            <a:pPr marL="0" indent="0">
              <a:buNone/>
            </a:pPr>
            <a:r>
              <a:rPr lang="en-IN" dirty="0"/>
              <a:t>       Gilbert	Gilbert</a:t>
            </a:r>
          </a:p>
          <a:p>
            <a:pPr marL="0" indent="0">
              <a:buNone/>
            </a:pPr>
            <a:r>
              <a:rPr lang="en-IN" dirty="0"/>
              <a:t>       IDOTRR	Iowa DOT and Rail Road</a:t>
            </a:r>
          </a:p>
          <a:p>
            <a:pPr marL="0" indent="0">
              <a:buNone/>
            </a:pPr>
            <a:r>
              <a:rPr lang="en-IN" dirty="0"/>
              <a:t>       </a:t>
            </a:r>
            <a:r>
              <a:rPr lang="en-IN" dirty="0" err="1"/>
              <a:t>MeadowV</a:t>
            </a:r>
            <a:r>
              <a:rPr lang="en-IN" dirty="0"/>
              <a:t>	Meadow Village</a:t>
            </a:r>
          </a:p>
          <a:p>
            <a:pPr marL="0" indent="0">
              <a:buNone/>
            </a:pPr>
            <a:r>
              <a:rPr lang="en-IN" dirty="0"/>
              <a:t>       Mitchel	Mitchell</a:t>
            </a:r>
          </a:p>
          <a:p>
            <a:pPr marL="0" indent="0">
              <a:buNone/>
            </a:pPr>
            <a:r>
              <a:rPr lang="en-IN" dirty="0"/>
              <a:t>       Names	North Ames</a:t>
            </a:r>
          </a:p>
          <a:p>
            <a:pPr marL="0" indent="0">
              <a:buNone/>
            </a:pPr>
            <a:r>
              <a:rPr lang="en-IN" dirty="0"/>
              <a:t>       </a:t>
            </a:r>
            <a:r>
              <a:rPr lang="en-IN" dirty="0" err="1"/>
              <a:t>NoRidge</a:t>
            </a:r>
            <a:r>
              <a:rPr lang="en-IN" dirty="0"/>
              <a:t>	Northridge</a:t>
            </a:r>
          </a:p>
          <a:p>
            <a:pPr marL="0" indent="0">
              <a:buNone/>
            </a:pPr>
            <a:r>
              <a:rPr lang="en-IN" dirty="0"/>
              <a:t>       </a:t>
            </a:r>
            <a:r>
              <a:rPr lang="en-IN" dirty="0" err="1"/>
              <a:t>NPkVill</a:t>
            </a:r>
            <a:r>
              <a:rPr lang="en-IN" dirty="0"/>
              <a:t>	</a:t>
            </a:r>
            <a:r>
              <a:rPr lang="en-IN" dirty="0" err="1"/>
              <a:t>Northpark</a:t>
            </a:r>
            <a:r>
              <a:rPr lang="en-IN" dirty="0"/>
              <a:t> Villa</a:t>
            </a:r>
          </a:p>
          <a:p>
            <a:pPr marL="0" indent="0">
              <a:buNone/>
            </a:pPr>
            <a:r>
              <a:rPr lang="en-IN" dirty="0"/>
              <a:t>       </a:t>
            </a:r>
            <a:r>
              <a:rPr lang="en-IN" dirty="0" err="1"/>
              <a:t>NridgHt</a:t>
            </a:r>
            <a:r>
              <a:rPr lang="en-IN" dirty="0"/>
              <a:t>	Northridge Heights</a:t>
            </a:r>
          </a:p>
          <a:p>
            <a:pPr marL="0" indent="0">
              <a:buNone/>
            </a:pPr>
            <a:r>
              <a:rPr lang="en-IN" dirty="0"/>
              <a:t>       </a:t>
            </a:r>
            <a:r>
              <a:rPr lang="en-IN" dirty="0" err="1"/>
              <a:t>NWAmes</a:t>
            </a:r>
            <a:r>
              <a:rPr lang="en-IN" dirty="0"/>
              <a:t>	Northwest </a:t>
            </a:r>
            <a:r>
              <a:rPr lang="en-IN" dirty="0" smtClean="0"/>
              <a:t>Ames </a:t>
            </a:r>
            <a:r>
              <a:rPr lang="en-IN" dirty="0" err="1" smtClean="0"/>
              <a:t>OldTown</a:t>
            </a:r>
            <a:r>
              <a:rPr lang="en-IN" dirty="0"/>
              <a:t>	Old </a:t>
            </a:r>
            <a:r>
              <a:rPr lang="en-IN" dirty="0" smtClean="0"/>
              <a:t>Town</a:t>
            </a:r>
          </a:p>
          <a:p>
            <a:pPr marL="0" indent="0">
              <a:buNone/>
            </a:pPr>
            <a:r>
              <a:rPr lang="en-IN" dirty="0" smtClean="0"/>
              <a:t>       </a:t>
            </a:r>
            <a:r>
              <a:rPr lang="en-IN" dirty="0"/>
              <a:t>SWISU	South &amp; West of Iowa State </a:t>
            </a:r>
            <a:r>
              <a:rPr lang="en-IN" dirty="0" smtClean="0"/>
              <a:t>University</a:t>
            </a:r>
            <a:endParaRPr lang="en-IN" dirty="0"/>
          </a:p>
          <a:p>
            <a:pPr marL="0" indent="0">
              <a:buNone/>
            </a:pPr>
            <a:r>
              <a:rPr lang="en-IN" dirty="0"/>
              <a:t>       Sawyer	Sawyer</a:t>
            </a:r>
          </a:p>
          <a:p>
            <a:pPr marL="0" indent="0">
              <a:buNone/>
            </a:pPr>
            <a:r>
              <a:rPr lang="en-IN" dirty="0"/>
              <a:t>       </a:t>
            </a:r>
            <a:r>
              <a:rPr lang="en-IN" dirty="0" err="1"/>
              <a:t>SawyerW</a:t>
            </a:r>
            <a:r>
              <a:rPr lang="en-IN" dirty="0"/>
              <a:t>	Sawyer West</a:t>
            </a:r>
          </a:p>
          <a:p>
            <a:pPr marL="0" indent="0">
              <a:buNone/>
            </a:pPr>
            <a:r>
              <a:rPr lang="en-IN" dirty="0"/>
              <a:t>       </a:t>
            </a:r>
            <a:r>
              <a:rPr lang="en-IN" dirty="0" err="1"/>
              <a:t>Somerst</a:t>
            </a:r>
            <a:r>
              <a:rPr lang="en-IN" dirty="0"/>
              <a:t>	Somerset</a:t>
            </a:r>
          </a:p>
          <a:p>
            <a:pPr marL="0" indent="0">
              <a:buNone/>
            </a:pPr>
            <a:r>
              <a:rPr lang="en-IN" dirty="0"/>
              <a:t>       </a:t>
            </a:r>
            <a:r>
              <a:rPr lang="en-IN" dirty="0" err="1"/>
              <a:t>StoneBr</a:t>
            </a:r>
            <a:r>
              <a:rPr lang="en-IN" dirty="0"/>
              <a:t>	Stone Brook</a:t>
            </a:r>
          </a:p>
          <a:p>
            <a:pPr marL="0" indent="0">
              <a:buNone/>
            </a:pPr>
            <a:r>
              <a:rPr lang="en-IN" dirty="0"/>
              <a:t>       Timber	Timberland</a:t>
            </a:r>
          </a:p>
          <a:p>
            <a:pPr marL="0" indent="0">
              <a:buNone/>
            </a:pPr>
            <a:r>
              <a:rPr lang="en-IN" dirty="0"/>
              <a:t>       </a:t>
            </a:r>
            <a:r>
              <a:rPr lang="en-IN" dirty="0" err="1"/>
              <a:t>Veenker</a:t>
            </a:r>
            <a:r>
              <a:rPr lang="en-IN" dirty="0"/>
              <a:t>	</a:t>
            </a:r>
            <a:r>
              <a:rPr lang="en-IN" dirty="0" err="1"/>
              <a:t>Veenker</a:t>
            </a:r>
            <a:endParaRPr lang="en-IN" dirty="0"/>
          </a:p>
        </p:txBody>
      </p:sp>
      <p:pic>
        <p:nvPicPr>
          <p:cNvPr id="4" name="Picture 3"/>
          <p:cNvPicPr>
            <a:picLocks noChangeAspect="1"/>
          </p:cNvPicPr>
          <p:nvPr/>
        </p:nvPicPr>
        <p:blipFill>
          <a:blip r:embed="rId2"/>
          <a:stretch>
            <a:fillRect/>
          </a:stretch>
        </p:blipFill>
        <p:spPr>
          <a:xfrm>
            <a:off x="3918857" y="943429"/>
            <a:ext cx="7721599" cy="5050971"/>
          </a:xfrm>
          <a:prstGeom prst="rect">
            <a:avLst/>
          </a:prstGeom>
        </p:spPr>
      </p:pic>
    </p:spTree>
    <p:extLst>
      <p:ext uri="{BB962C8B-B14F-4D97-AF65-F5344CB8AC3E}">
        <p14:creationId xmlns:p14="http://schemas.microsoft.com/office/powerpoint/2010/main" val="2589614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366</TotalTime>
  <Words>1191</Words>
  <Application>Microsoft Office PowerPoint</Application>
  <PresentationFormat>Widescreen</PresentationFormat>
  <Paragraphs>417</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Century Gothic</vt:lpstr>
      <vt:lpstr>Garamond</vt:lpstr>
      <vt:lpstr>Savon</vt:lpstr>
      <vt:lpstr>HOUSING PRiCE PREDICTION</vt:lpstr>
      <vt:lpstr>Problem Statement</vt:lpstr>
      <vt:lpstr>EXPLORATORY DATA ANALYSIS(EDA)(on training set)</vt:lpstr>
      <vt:lpstr>  1-Categorical Columns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2-Year Features</vt:lpstr>
      <vt:lpstr>PowerPoint Presentation</vt:lpstr>
      <vt:lpstr>3- Discrete Features</vt:lpstr>
      <vt:lpstr>PowerPoint Presentation</vt:lpstr>
      <vt:lpstr>Working on Training and Testing set</vt:lpstr>
      <vt:lpstr>PowerPoint Presentation</vt:lpstr>
      <vt:lpstr>PowerPoint Presentation</vt:lpstr>
      <vt:lpstr>PowerPoint Presentation</vt:lpstr>
      <vt:lpstr>Model Selection</vt:lpstr>
      <vt:lpstr>Prediction and Conclusion</vt:lpstr>
      <vt:lpstr>PowerPoint Presentation</vt:lpstr>
      <vt:lpstr>Limitation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PRCE PREDICTION</dc:title>
  <dc:creator>Akash Manral</dc:creator>
  <cp:lastModifiedBy>Akash Manral</cp:lastModifiedBy>
  <cp:revision>36</cp:revision>
  <dcterms:created xsi:type="dcterms:W3CDTF">2022-02-03T17:24:39Z</dcterms:created>
  <dcterms:modified xsi:type="dcterms:W3CDTF">2022-02-04T08:12:04Z</dcterms:modified>
</cp:coreProperties>
</file>