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99" r:id="rId3"/>
    <p:sldId id="257" r:id="rId4"/>
    <p:sldId id="300" r:id="rId5"/>
    <p:sldId id="258" r:id="rId6"/>
    <p:sldId id="259" r:id="rId7"/>
    <p:sldId id="261" r:id="rId8"/>
    <p:sldId id="262" r:id="rId9"/>
  </p:sldIdLst>
  <p:sldSz cx="9144000" cy="6858000" type="screen4x3"/>
  <p:notesSz cx="6858000" cy="9144000"/>
  <p:embeddedFontLst>
    <p:embeddedFont>
      <p:font typeface="Calibri" panose="020F0502020204030204" pitchFamily="34" charset="0"/>
      <p:regular r:id="rId11"/>
      <p:bold r:id="rId12"/>
      <p:italic r:id="rId13"/>
      <p:boldItalic r:id="rId14"/>
    </p:embeddedFont>
    <p:embeddedFont>
      <p:font typeface="Gill Sans" panose="020B0604020202020204" charset="0"/>
      <p:regular r:id="rId15"/>
      <p:bold r:id="rId16"/>
    </p:embeddedFont>
    <p:embeddedFont>
      <p:font typeface="Liberation Serif" panose="02020603050405020304" pitchFamily="18" charset="0"/>
      <p:regular r:id="rId17"/>
      <p:bold r:id="rId18"/>
      <p:italic r:id="rId19"/>
      <p:boldItalic r:id="rId20"/>
    </p:embeddedFont>
    <p:embeddedFont>
      <p:font typeface="Verdana" panose="020B060403050404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COT"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432560" y="359898"/>
            <a:ext cx="7406640" cy="147218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562214"/>
              </a:buClr>
              <a:buSzPts val="4300"/>
              <a:buFont typeface="Gill Sans" panose="020B0502020104020203"/>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1432560" y="1850064"/>
            <a:ext cx="7406640" cy="1752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3" name="Google Shape;23;p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
        <p:nvSpPr>
          <p:cNvPr id="26" name="Google Shape;26;p2"/>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27" name="Google Shape;27;p2"/>
          <p:cNvSpPr/>
          <p:nvPr/>
        </p:nvSpPr>
        <p:spPr>
          <a:xfrm>
            <a:off x="1157176" y="1345016"/>
            <a:ext cx="64008"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Google Shape;89;p11"/>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1"/>
          <p:cNvSpPr txBox="1">
            <a:spLocks noGrp="1"/>
          </p:cNvSpPr>
          <p:nvPr>
            <p:ph type="body" idx="1"/>
          </p:nvPr>
        </p:nvSpPr>
        <p:spPr>
          <a:xfrm rot="5400000">
            <a:off x="2784348" y="99060"/>
            <a:ext cx="4800600" cy="749808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1" name="Google Shape;91;p1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12"/>
          <p:cNvSpPr txBox="1">
            <a:spLocks noGrp="1"/>
          </p:cNvSpPr>
          <p:nvPr>
            <p:ph type="title"/>
          </p:nvPr>
        </p:nvSpPr>
        <p:spPr>
          <a:xfrm rot="5400000">
            <a:off x="4846638" y="2286002"/>
            <a:ext cx="5851525"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2"/>
          <p:cNvSpPr txBox="1">
            <a:spLocks noGrp="1"/>
          </p:cNvSpPr>
          <p:nvPr>
            <p:ph type="body" idx="1"/>
          </p:nvPr>
        </p:nvSpPr>
        <p:spPr>
          <a:xfrm rot="5400000">
            <a:off x="998538" y="419103"/>
            <a:ext cx="5851525"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7" name="Google Shape;97;p1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1" name="Google Shape;31;p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4"/>
        <p:cNvGrpSpPr/>
        <p:nvPr/>
      </p:nvGrpSpPr>
      <p:grpSpPr>
        <a:xfrm>
          <a:off x="0" y="0"/>
          <a:ext cx="0" cy="0"/>
          <a:chOff x="0" y="0"/>
          <a:chExt cx="0" cy="0"/>
        </a:xfrm>
      </p:grpSpPr>
      <p:sp>
        <p:nvSpPr>
          <p:cNvPr id="35" name="Google Shape;35;p4"/>
          <p:cNvSpPr/>
          <p:nvPr/>
        </p:nvSpPr>
        <p:spPr>
          <a:xfrm>
            <a:off x="2282890" y="-54"/>
            <a:ext cx="6858000"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36" name="Google Shape;36;p4"/>
          <p:cNvSpPr txBox="1">
            <a:spLocks noGrp="1"/>
          </p:cNvSpPr>
          <p:nvPr>
            <p:ph type="title"/>
          </p:nvPr>
        </p:nvSpPr>
        <p:spPr>
          <a:xfrm>
            <a:off x="2578392" y="2600325"/>
            <a:ext cx="6400800" cy="2286000"/>
          </a:xfrm>
          <a:prstGeom prst="rect">
            <a:avLst/>
          </a:prstGeom>
          <a:noFill/>
          <a:ln>
            <a:noFill/>
          </a:ln>
        </p:spPr>
        <p:txBody>
          <a:bodyPr spcFirstLastPara="1" wrap="square" lIns="91425" tIns="45700" rIns="91425" bIns="45700" anchor="t" anchorCtr="0">
            <a:normAutofit/>
          </a:bodyPr>
          <a:lstStyle>
            <a:lvl1pPr lvl="0" algn="l">
              <a:lnSpc>
                <a:spcPct val="113000"/>
              </a:lnSpc>
              <a:spcBef>
                <a:spcPts val="0"/>
              </a:spcBef>
              <a:spcAft>
                <a:spcPts val="0"/>
              </a:spcAft>
              <a:buClr>
                <a:srgbClr val="562214"/>
              </a:buClr>
              <a:buSzPts val="4000"/>
              <a:buFont typeface="Gill Sans" panose="020B0502020104020203"/>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
          <p:cNvSpPr txBox="1">
            <a:spLocks noGrp="1"/>
          </p:cNvSpPr>
          <p:nvPr>
            <p:ph type="body" idx="1"/>
          </p:nvPr>
        </p:nvSpPr>
        <p:spPr>
          <a:xfrm>
            <a:off x="2578392" y="1066800"/>
            <a:ext cx="6400800" cy="1509712"/>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8" name="Google Shape;38;p4"/>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
        <p:nvSpPr>
          <p:cNvPr id="41" name="Google Shape;41;p4"/>
          <p:cNvSpPr/>
          <p:nvPr/>
        </p:nvSpPr>
        <p:spPr>
          <a:xfrm>
            <a:off x="2286000" y="0"/>
            <a:ext cx="76200"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42" name="Google Shape;42;p4"/>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43" name="Google Shape;43;p4"/>
          <p:cNvSpPr/>
          <p:nvPr/>
        </p:nvSpPr>
        <p:spPr>
          <a:xfrm>
            <a:off x="2408064" y="2745870"/>
            <a:ext cx="64008"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5"/>
          <p:cNvSpPr txBox="1">
            <a:spLocks noGrp="1"/>
          </p:cNvSpPr>
          <p:nvPr>
            <p:ph type="body" idx="1"/>
          </p:nvPr>
        </p:nvSpPr>
        <p:spPr>
          <a:xfrm>
            <a:off x="143560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7" name="Google Shape;47;p5"/>
          <p:cNvSpPr txBox="1">
            <a:spLocks noGrp="1"/>
          </p:cNvSpPr>
          <p:nvPr>
            <p:ph type="body" idx="2"/>
          </p:nvPr>
        </p:nvSpPr>
        <p:spPr>
          <a:xfrm>
            <a:off x="527608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457200" y="5160336"/>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62214"/>
              </a:buClr>
              <a:buSzPts val="4500"/>
              <a:buFont typeface="Gill Sans" panose="020B0502020104020203"/>
              <a:buNone/>
              <a:defRPr sz="4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1"/>
          </p:nvPr>
        </p:nvSpPr>
        <p:spPr>
          <a:xfrm>
            <a:off x="45720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6"/>
          <p:cNvSpPr txBox="1">
            <a:spLocks noGrp="1"/>
          </p:cNvSpPr>
          <p:nvPr>
            <p:ph type="body" idx="2"/>
          </p:nvPr>
        </p:nvSpPr>
        <p:spPr>
          <a:xfrm>
            <a:off x="466344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6"/>
          <p:cNvSpPr txBox="1">
            <a:spLocks noGrp="1"/>
          </p:cNvSpPr>
          <p:nvPr>
            <p:ph type="body" idx="3"/>
          </p:nvPr>
        </p:nvSpPr>
        <p:spPr>
          <a:xfrm>
            <a:off x="45720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6"/>
          <p:cNvSpPr txBox="1">
            <a:spLocks noGrp="1"/>
          </p:cNvSpPr>
          <p:nvPr>
            <p:ph type="body" idx="4"/>
          </p:nvPr>
        </p:nvSpPr>
        <p:spPr>
          <a:xfrm>
            <a:off x="466344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6"/>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6"/>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5"/>
        <p:cNvGrpSpPr/>
        <p:nvPr/>
      </p:nvGrpSpPr>
      <p:grpSpPr>
        <a:xfrm>
          <a:off x="0" y="0"/>
          <a:ext cx="0" cy="0"/>
          <a:chOff x="0" y="0"/>
          <a:chExt cx="0" cy="0"/>
        </a:xfrm>
      </p:grpSpPr>
      <p:sp>
        <p:nvSpPr>
          <p:cNvPr id="66" name="Google Shape;66;p8"/>
          <p:cNvSpPr/>
          <p:nvPr/>
        </p:nvSpPr>
        <p:spPr>
          <a:xfrm>
            <a:off x="1014984" y="0"/>
            <a:ext cx="812901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67" name="Google Shape;67;p8"/>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
        <p:nvSpPr>
          <p:cNvPr id="70" name="Google Shape;70;p8"/>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txBox="1">
            <a:spLocks noGrp="1"/>
          </p:cNvSpPr>
          <p:nvPr>
            <p:ph type="title"/>
          </p:nvPr>
        </p:nvSpPr>
        <p:spPr>
          <a:xfrm>
            <a:off x="457200" y="216778"/>
            <a:ext cx="3810000" cy="1162050"/>
          </a:xfrm>
          <a:prstGeom prst="rect">
            <a:avLst/>
          </a:prstGeom>
          <a:noFill/>
          <a:ln>
            <a:noFill/>
          </a:ln>
        </p:spPr>
        <p:txBody>
          <a:bodyPr spcFirstLastPara="1" wrap="square" lIns="91425" tIns="45700" rIns="91425" bIns="45700" anchor="b" anchorCtr="0">
            <a:normAutofit/>
          </a:bodyPr>
          <a:lstStyle>
            <a:lvl1pPr lvl="0" algn="l">
              <a:lnSpc>
                <a:spcPct val="91000"/>
              </a:lnSpc>
              <a:spcBef>
                <a:spcPts val="0"/>
              </a:spcBef>
              <a:spcAft>
                <a:spcPts val="0"/>
              </a:spcAft>
              <a:buClr>
                <a:srgbClr val="562214"/>
              </a:buClr>
              <a:buSzPts val="2200"/>
              <a:buFont typeface="Gill Sans" panose="020B0502020104020203"/>
              <a:buNone/>
              <a:defRPr sz="2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9"/>
          <p:cNvSpPr txBox="1">
            <a:spLocks noGrp="1"/>
          </p:cNvSpPr>
          <p:nvPr>
            <p:ph type="body" idx="1"/>
          </p:nvPr>
        </p:nvSpPr>
        <p:spPr>
          <a:xfrm>
            <a:off x="457200" y="1406964"/>
            <a:ext cx="3810000" cy="6985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4" name="Google Shape;74;p9"/>
          <p:cNvSpPr txBox="1">
            <a:spLocks noGrp="1"/>
          </p:cNvSpPr>
          <p:nvPr>
            <p:ph type="body" idx="2"/>
          </p:nvPr>
        </p:nvSpPr>
        <p:spPr>
          <a:xfrm>
            <a:off x="457200" y="2133600"/>
            <a:ext cx="8153400" cy="3992563"/>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5" name="Google Shape;75;p9"/>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txBox="1">
            <a:spLocks noGrp="1"/>
          </p:cNvSpPr>
          <p:nvPr>
            <p:ph type="title"/>
          </p:nvPr>
        </p:nvSpPr>
        <p:spPr>
          <a:xfrm>
            <a:off x="5886896" y="1066800"/>
            <a:ext cx="2743200" cy="1981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62214"/>
              </a:buClr>
              <a:buSzPts val="2100"/>
              <a:buFont typeface="Gill Sans" panose="020B0502020104020203"/>
              <a:buNone/>
              <a:defRPr sz="2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0"/>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
        <p:nvSpPr>
          <p:cNvPr id="83" name="Google Shape;83;p10"/>
          <p:cNvSpPr/>
          <p:nvPr/>
        </p:nvSpPr>
        <p:spPr>
          <a:xfrm>
            <a:off x="762000" y="1066800"/>
            <a:ext cx="4572000" cy="4572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Autofit/>
          </a:bodyPr>
          <a:lstStyle/>
          <a:p>
            <a:pPr marL="0" marR="0" lvl="0" indent="0" algn="l" rtl="0">
              <a:lnSpc>
                <a:spcPct val="94000"/>
              </a:lnSpc>
              <a:spcBef>
                <a:spcPts val="0"/>
              </a:spcBef>
              <a:spcAft>
                <a:spcPts val="0"/>
              </a:spcAft>
              <a:buClr>
                <a:schemeClr val="accent1"/>
              </a:buClr>
              <a:buSzPts val="2560"/>
              <a:buFont typeface="Noto Sans Symbols"/>
              <a:buNone/>
            </a:pPr>
            <a:endParaRPr sz="32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84" name="Google Shape;84;p10"/>
          <p:cNvSpPr>
            <a:spLocks noGrp="1"/>
          </p:cNvSpPr>
          <p:nvPr>
            <p:ph type="pic" idx="2"/>
          </p:nvPr>
        </p:nvSpPr>
        <p:spPr>
          <a:xfrm>
            <a:off x="838200" y="1143003"/>
            <a:ext cx="4419600" cy="3514531"/>
          </a:xfrm>
          <a:prstGeom prst="roundRect">
            <a:avLst>
              <a:gd name="adj" fmla="val 783"/>
            </a:avLst>
          </a:prstGeom>
          <a:solidFill>
            <a:schemeClr val="lt2"/>
          </a:solidFill>
          <a:ln>
            <a:noFill/>
          </a:ln>
        </p:spPr>
      </p:sp>
      <p:sp>
        <p:nvSpPr>
          <p:cNvPr id="85" name="Google Shape;85;p10"/>
          <p:cNvSpPr/>
          <p:nvPr/>
        </p:nvSpPr>
        <p:spPr>
          <a:xfrm rot="-2131329">
            <a:off x="396725" y="954341"/>
            <a:ext cx="685800"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86" name="Google Shape;86;p10"/>
          <p:cNvSpPr/>
          <p:nvPr/>
        </p:nvSpPr>
        <p:spPr>
          <a:xfrm rot="2103354" flipH="1">
            <a:off x="5003667" y="936786"/>
            <a:ext cx="649224"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87" name="Google Shape;87;p10"/>
          <p:cNvSpPr txBox="1">
            <a:spLocks noGrp="1"/>
          </p:cNvSpPr>
          <p:nvPr>
            <p:ph type="body" idx="1"/>
          </p:nvPr>
        </p:nvSpPr>
        <p:spPr>
          <a:xfrm>
            <a:off x="838200" y="4800600"/>
            <a:ext cx="4419600" cy="762000"/>
          </a:xfrm>
          <a:prstGeom prst="rect">
            <a:avLst/>
          </a:prstGeom>
          <a:noFill/>
          <a:ln>
            <a:noFill/>
          </a:ln>
        </p:spPr>
        <p:txBody>
          <a:bodyPr spcFirstLastPara="1" wrap="square" lIns="91425" tIns="45700" rIns="91425" bIns="45700" anchor="ctr" anchorCtr="0">
            <a:normAutofit/>
          </a:bodyPr>
          <a:lstStyle>
            <a:lvl1pPr marL="457200" lvl="0" indent="-228600" algn="l">
              <a:lnSpc>
                <a:spcPct val="114000"/>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tile tx="0" ty="0" sx="90000" sy="90000" flip="xy" algn="tl"/>
        </a:blipFill>
        <a:effectLst/>
      </p:bgPr>
    </p:bg>
    <p:spTree>
      <p:nvGrpSpPr>
        <p:cNvPr id="1" name="Shape 9"/>
        <p:cNvGrpSpPr/>
        <p:nvPr/>
      </p:nvGrpSpPr>
      <p:grpSpPr>
        <a:xfrm>
          <a:off x="0" y="0"/>
          <a:ext cx="0" cy="0"/>
          <a:chOff x="0" y="0"/>
          <a:chExt cx="0" cy="0"/>
        </a:xfrm>
      </p:grpSpPr>
      <p:sp>
        <p:nvSpPr>
          <p:cNvPr id="10" name="Google Shape;10;p1"/>
          <p:cNvSpPr/>
          <p:nvPr/>
        </p:nvSpPr>
        <p:spPr>
          <a:xfrm>
            <a:off x="-815927" y="-815922"/>
            <a:ext cx="1638887" cy="1638887"/>
          </a:xfrm>
          <a:prstGeom prst="pie">
            <a:avLst>
              <a:gd name="adj1" fmla="val 0"/>
              <a:gd name="adj2" fmla="val 5402120"/>
            </a:avLst>
          </a:prstGeom>
          <a:solidFill>
            <a:srgbClr val="FEF9F3">
              <a:alpha val="32941"/>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1" name="Google Shape;11;p1"/>
          <p:cNvSpPr/>
          <p:nvPr/>
        </p:nvSpPr>
        <p:spPr>
          <a:xfrm>
            <a:off x="168816" y="21102"/>
            <a:ext cx="1702191" cy="1702191"/>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2" name="Google Shape;12;p1"/>
          <p:cNvSpPr/>
          <p:nvPr/>
        </p:nvSpPr>
        <p:spPr>
          <a:xfrm rot="2315675">
            <a:off x="182881" y="1055077"/>
            <a:ext cx="1125717" cy="1102624"/>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3" name="Google Shape;13;p1"/>
          <p:cNvSpPr/>
          <p:nvPr/>
        </p:nvSpPr>
        <p:spPr>
          <a:xfrm>
            <a:off x="1012873" y="-54"/>
            <a:ext cx="8131127"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4" name="Google Shape;14;p1"/>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562214"/>
              </a:buClr>
              <a:buSzPts val="4300"/>
              <a:buFont typeface="Gill Sans" panose="020B0502020104020203"/>
              <a:buNone/>
              <a:defRPr sz="4300" b="0" i="0" u="none" strike="noStrike" cap="none">
                <a:solidFill>
                  <a:srgbClr val="562214"/>
                </a:solidFill>
                <a:latin typeface="Gill Sans" panose="020B0502020104020203"/>
                <a:ea typeface="Gill Sans" panose="020B0502020104020203"/>
                <a:cs typeface="Gill Sans" panose="020B0502020104020203"/>
                <a:sym typeface="Gill Sans" panose="020B0502020104020203"/>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1"/>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1pPr>
            <a:lvl2pPr marL="914400" marR="0" lvl="1" indent="-406400" algn="l" rtl="0">
              <a:lnSpc>
                <a:spcPct val="100000"/>
              </a:lnSpc>
              <a:spcBef>
                <a:spcPts val="550"/>
              </a:spcBef>
              <a:spcAft>
                <a:spcPts val="0"/>
              </a:spcAft>
              <a:buClr>
                <a:schemeClr val="accent1"/>
              </a:buClr>
              <a:buSzPts val="2800"/>
              <a:buFont typeface="Verdana" panose="020B0604030504040204"/>
              <a:buChar char="◦"/>
              <a:defRPr sz="2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a:endParaRPr/>
          </a:p>
        </p:txBody>
      </p:sp>
      <p:sp>
        <p:nvSpPr>
          <p:cNvPr id="16" name="Google Shape;16;p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a:endParaRPr/>
          </a:p>
        </p:txBody>
      </p:sp>
      <p:sp>
        <p:nvSpPr>
          <p:cNvPr id="17" name="Google Shape;17;p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a:endParaRPr/>
          </a:p>
        </p:txBody>
      </p:sp>
      <p:sp>
        <p:nvSpPr>
          <p:cNvPr id="18" name="Google Shape;18;p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1pPr>
            <a:lvl2pPr marL="0" marR="0" lvl="1"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2pPr>
            <a:lvl3pPr marL="0" marR="0" lvl="2"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3pPr>
            <a:lvl4pPr marL="0" marR="0" lvl="3"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4pPr>
            <a:lvl5pPr marL="0" marR="0" lvl="4"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5pPr>
            <a:lvl6pPr marL="0" marR="0" lvl="5"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6pPr>
            <a:lvl7pPr marL="0" marR="0" lvl="6"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7pPr>
            <a:lvl8pPr marL="0" marR="0" lvl="7"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8pPr>
            <a:lvl9pPr marL="0" marR="0" lvl="8"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9pPr>
          </a:lstStyle>
          <a:p>
            <a:pPr marL="0" lvl="0" indent="0" algn="ctr" rtl="0">
              <a:spcBef>
                <a:spcPts val="0"/>
              </a:spcBef>
              <a:spcAft>
                <a:spcPts val="0"/>
              </a:spcAft>
              <a:buNone/>
            </a:pPr>
            <a:fld id="{00000000-1234-1234-1234-123412341234}" type="slidenum">
              <a:rPr lang="en-US"/>
              <a:t>‹#›</a:t>
            </a:fld>
            <a:endParaRPr lang="en-US"/>
          </a:p>
        </p:txBody>
      </p:sp>
      <p:sp>
        <p:nvSpPr>
          <p:cNvPr id="19" name="Google Shape;19;p1"/>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1028700" y="1500950"/>
            <a:ext cx="8077200" cy="14256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C16449"/>
              </a:buClr>
              <a:buSzPts val="3200"/>
              <a:buFont typeface="Times New Roman" panose="02020603050405020304"/>
              <a:buNone/>
            </a:pPr>
            <a:r>
              <a:rPr lang="en-US" sz="3200" b="1" i="0" dirty="0">
                <a:solidFill>
                  <a:srgbClr val="C16449"/>
                </a:solidFill>
                <a:effectLst/>
                <a:latin typeface="Times New Roman" panose="02020603050405020304"/>
                <a:cs typeface="Times New Roman" panose="02020603050405020304"/>
                <a:sym typeface="Times New Roman" panose="02020603050405020304"/>
              </a:rPr>
              <a:t>AI–powered Nutrition </a:t>
            </a:r>
            <a:r>
              <a:rPr lang="en-US" sz="3200" b="1" dirty="0">
                <a:solidFill>
                  <a:srgbClr val="C16449"/>
                </a:solidFill>
                <a:latin typeface="Times New Roman" panose="02020603050405020304"/>
                <a:cs typeface="Times New Roman" panose="02020603050405020304"/>
                <a:sym typeface="Times New Roman" panose="02020603050405020304"/>
              </a:rPr>
              <a:t>Analyzer for Fitness Enthusiasts</a:t>
            </a:r>
            <a:endParaRPr sz="3200" b="1" dirty="0">
              <a:solidFill>
                <a:srgbClr val="C16449"/>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6" name="Google Shape;106;p13"/>
          <p:cNvSpPr txBox="1">
            <a:spLocks noGrp="1"/>
          </p:cNvSpPr>
          <p:nvPr>
            <p:ph type="subTitle" idx="1"/>
          </p:nvPr>
        </p:nvSpPr>
        <p:spPr>
          <a:xfrm>
            <a:off x="1143000" y="3325800"/>
            <a:ext cx="4789500" cy="3532200"/>
          </a:xfrm>
          <a:prstGeom prst="rect">
            <a:avLst/>
          </a:prstGeom>
          <a:noFill/>
          <a:ln>
            <a:noFill/>
          </a:ln>
        </p:spPr>
        <p:txBody>
          <a:bodyPr spcFirstLastPara="1" wrap="square" lIns="91425" tIns="0" rIns="91425" bIns="45700" anchor="t" anchorCtr="0">
            <a:normAutofit fontScale="55000" lnSpcReduction="20000"/>
          </a:bodyPr>
          <a:lstStyle/>
          <a:p>
            <a:pPr marL="27305" lvl="0" indent="0" algn="l" rtl="0">
              <a:lnSpc>
                <a:spcPct val="100000"/>
              </a:lnSpc>
              <a:spcBef>
                <a:spcPts val="0"/>
              </a:spcBef>
              <a:spcAft>
                <a:spcPts val="0"/>
              </a:spcAft>
              <a:buSzPct val="80000"/>
              <a:buNone/>
            </a:pPr>
            <a:endParaRPr sz="2400" b="1" dirty="0">
              <a:solidFill>
                <a:srgbClr val="27130D"/>
              </a:solidFill>
            </a:endParaRPr>
          </a:p>
          <a:p>
            <a:pPr marL="27305" lvl="0" indent="0" algn="l" rtl="0">
              <a:lnSpc>
                <a:spcPct val="100000"/>
              </a:lnSpc>
              <a:spcBef>
                <a:spcPts val="600"/>
              </a:spcBef>
              <a:spcAft>
                <a:spcPts val="0"/>
              </a:spcAft>
              <a:buSzPct val="80000"/>
              <a:buNone/>
            </a:pPr>
            <a:endParaRPr sz="2400" b="1" dirty="0">
              <a:solidFill>
                <a:srgbClr val="27130D"/>
              </a:solidFill>
            </a:endParaRPr>
          </a:p>
          <a:p>
            <a:pPr marL="27305" lvl="0" indent="0" algn="l" rtl="0">
              <a:lnSpc>
                <a:spcPct val="100000"/>
              </a:lnSpc>
              <a:spcBef>
                <a:spcPts val="600"/>
              </a:spcBef>
              <a:spcAft>
                <a:spcPts val="0"/>
              </a:spcAft>
              <a:buSzPct val="80000"/>
              <a:buNone/>
            </a:pPr>
            <a:endParaRPr sz="2400" b="1" dirty="0">
              <a:solidFill>
                <a:srgbClr val="27130D"/>
              </a:solidFill>
              <a:latin typeface="Times New Roman" panose="02020603050405020304"/>
              <a:ea typeface="Times New Roman" panose="02020603050405020304"/>
              <a:cs typeface="Times New Roman" panose="02020603050405020304"/>
              <a:sym typeface="Times New Roman" panose="02020603050405020304"/>
            </a:endParaRPr>
          </a:p>
          <a:p>
            <a:pPr marL="27305" lvl="0" indent="0" algn="l" rtl="0">
              <a:lnSpc>
                <a:spcPct val="100000"/>
              </a:lnSpc>
              <a:spcBef>
                <a:spcPts val="600"/>
              </a:spcBef>
              <a:spcAft>
                <a:spcPts val="0"/>
              </a:spcAft>
              <a:buSzPct val="80000"/>
              <a:buNone/>
            </a:pPr>
            <a:r>
              <a:rPr lang="en-US" sz="2400" b="1" dirty="0">
                <a:solidFill>
                  <a:srgbClr val="0070C0"/>
                </a:solidFill>
                <a:latin typeface="Times New Roman" panose="02020603050405020304"/>
                <a:ea typeface="Times New Roman" panose="02020603050405020304"/>
                <a:cs typeface="Times New Roman" panose="02020603050405020304"/>
                <a:sym typeface="Times New Roman" panose="02020603050405020304"/>
              </a:rPr>
              <a:t> </a:t>
            </a:r>
            <a:r>
              <a:rPr lang="en-US" sz="2600" b="1" dirty="0">
                <a:solidFill>
                  <a:srgbClr val="0070C0"/>
                </a:solidFill>
                <a:latin typeface="Times New Roman" panose="02020603050405020304"/>
                <a:ea typeface="Times New Roman" panose="02020603050405020304"/>
                <a:cs typeface="Times New Roman" panose="02020603050405020304"/>
                <a:sym typeface="Times New Roman" panose="02020603050405020304"/>
              </a:rPr>
              <a:t>PRESENTED  BY,</a:t>
            </a:r>
            <a:r>
              <a:rPr lang="en-US" sz="2600" b="1" dirty="0">
                <a:latin typeface="Times New Roman" panose="02020603050405020304"/>
                <a:ea typeface="Times New Roman" panose="02020603050405020304"/>
                <a:cs typeface="Times New Roman" panose="02020603050405020304"/>
                <a:sym typeface="Times New Roman" panose="02020603050405020304"/>
              </a:rPr>
              <a:t> </a:t>
            </a:r>
            <a:r>
              <a:rPr lang="en-US" sz="2600" dirty="0">
                <a:latin typeface="Times New Roman" panose="02020603050405020304"/>
                <a:ea typeface="Times New Roman" panose="02020603050405020304"/>
                <a:cs typeface="Times New Roman" panose="02020603050405020304"/>
                <a:sym typeface="Times New Roman" panose="02020603050405020304"/>
              </a:rPr>
              <a:t>                                                 	</a:t>
            </a:r>
            <a:r>
              <a:rPr lang="en-US" sz="2900" dirty="0">
                <a:latin typeface="Times New Roman" panose="02020603050405020304"/>
                <a:ea typeface="Times New Roman" panose="02020603050405020304"/>
                <a:cs typeface="Times New Roman" panose="02020603050405020304"/>
                <a:sym typeface="Times New Roman" panose="02020603050405020304"/>
              </a:rPr>
              <a:t>	</a:t>
            </a:r>
            <a:r>
              <a:rPr lang="en-US" sz="29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900" dirty="0"/>
          </a:p>
          <a:p>
            <a:pPr marL="27305" lvl="0" indent="0" algn="l" rtl="0">
              <a:lnSpc>
                <a:spcPct val="100000"/>
              </a:lnSpc>
              <a:spcBef>
                <a:spcPts val="600"/>
              </a:spcBef>
              <a:spcAft>
                <a:spcPts val="0"/>
              </a:spcAft>
              <a:buSzPct val="80000"/>
              <a:buNone/>
            </a:pPr>
            <a:r>
              <a:rPr lang="en-US" sz="29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AKASH V S (922119104003) </a:t>
            </a:r>
            <a:endParaRPr sz="29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 lvl="0" indent="0" algn="l" rtl="0">
              <a:spcBef>
                <a:spcPts val="600"/>
              </a:spcBef>
              <a:spcAft>
                <a:spcPts val="0"/>
              </a:spcAft>
              <a:buClr>
                <a:schemeClr val="dk1"/>
              </a:buClr>
              <a:buSzPct val="80000"/>
              <a:buFont typeface="Arial" panose="020B0604020202020204"/>
              <a:buNone/>
            </a:pPr>
            <a:r>
              <a:rPr lang="en-US" sz="29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DINESHKUMAR  B (9221191040010) </a:t>
            </a:r>
            <a:endParaRPr sz="2900" dirty="0"/>
          </a:p>
          <a:p>
            <a:pPr marL="27305" lvl="0" indent="0" algn="l" rtl="0">
              <a:lnSpc>
                <a:spcPct val="100000"/>
              </a:lnSpc>
              <a:spcBef>
                <a:spcPts val="600"/>
              </a:spcBef>
              <a:spcAft>
                <a:spcPts val="0"/>
              </a:spcAft>
              <a:buSzPct val="80000"/>
              <a:buNone/>
            </a:pPr>
            <a:r>
              <a:rPr lang="en-US" sz="29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ARAVINDHAN G (922119104005)</a:t>
            </a:r>
          </a:p>
          <a:p>
            <a:pPr marL="27305" lvl="0" indent="0" algn="l" rtl="0">
              <a:lnSpc>
                <a:spcPct val="100000"/>
              </a:lnSpc>
              <a:spcBef>
                <a:spcPts val="600"/>
              </a:spcBef>
              <a:spcAft>
                <a:spcPts val="0"/>
              </a:spcAft>
              <a:buSzPct val="80000"/>
              <a:buNone/>
            </a:pPr>
            <a:r>
              <a:rPr lang="en-US" sz="29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JABITHA B (922119104014)</a:t>
            </a:r>
            <a:endParaRPr sz="29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 lvl="0" indent="0" algn="l" rtl="0">
              <a:lnSpc>
                <a:spcPct val="100000"/>
              </a:lnSpc>
              <a:spcBef>
                <a:spcPts val="600"/>
              </a:spcBef>
              <a:spcAft>
                <a:spcPts val="0"/>
              </a:spcAft>
              <a:buSzPct val="80000"/>
              <a:buNone/>
            </a:pPr>
            <a:endParaRPr sz="2600" dirty="0">
              <a:latin typeface="Times New Roman" panose="02020603050405020304"/>
              <a:ea typeface="Times New Roman" panose="02020603050405020304"/>
              <a:cs typeface="Times New Roman" panose="02020603050405020304"/>
              <a:sym typeface="Times New Roman" panose="02020603050405020304"/>
            </a:endParaRPr>
          </a:p>
          <a:p>
            <a:pPr marL="27305" lvl="0" indent="0" algn="l" rtl="0">
              <a:lnSpc>
                <a:spcPct val="100000"/>
              </a:lnSpc>
              <a:spcBef>
                <a:spcPts val="600"/>
              </a:spcBef>
              <a:spcAft>
                <a:spcPts val="0"/>
              </a:spcAft>
              <a:buSzPct val="80000"/>
              <a:buNone/>
            </a:pPr>
            <a:r>
              <a:rPr lang="en-US" sz="2600" dirty="0">
                <a:latin typeface="Times New Roman" panose="02020603050405020304"/>
                <a:ea typeface="Times New Roman" panose="02020603050405020304"/>
                <a:cs typeface="Times New Roman" panose="02020603050405020304"/>
                <a:sym typeface="Times New Roman" panose="02020603050405020304"/>
              </a:rPr>
              <a:t>				</a:t>
            </a:r>
            <a:endParaRPr dirty="0"/>
          </a:p>
          <a:p>
            <a:pPr marL="27305" lvl="0" indent="0" algn="l" rtl="0">
              <a:lnSpc>
                <a:spcPct val="100000"/>
              </a:lnSpc>
              <a:spcBef>
                <a:spcPts val="600"/>
              </a:spcBef>
              <a:spcAft>
                <a:spcPts val="0"/>
              </a:spcAft>
              <a:buSzPct val="80000"/>
              <a:buNone/>
            </a:pPr>
            <a:r>
              <a:rPr lang="en-US" sz="2600" dirty="0">
                <a:latin typeface="Times New Roman" panose="02020603050405020304"/>
                <a:ea typeface="Times New Roman" panose="02020603050405020304"/>
                <a:cs typeface="Times New Roman" panose="02020603050405020304"/>
                <a:sym typeface="Times New Roman" panose="02020603050405020304"/>
              </a:rPr>
              <a:t>				</a:t>
            </a:r>
            <a:endParaRPr dirty="0"/>
          </a:p>
          <a:p>
            <a:pPr marL="27305" lvl="0" indent="0" algn="l" rtl="0">
              <a:lnSpc>
                <a:spcPct val="100000"/>
              </a:lnSpc>
              <a:spcBef>
                <a:spcPts val="600"/>
              </a:spcBef>
              <a:spcAft>
                <a:spcPts val="0"/>
              </a:spcAft>
              <a:buSzPct val="80000"/>
              <a:buNone/>
            </a:pPr>
            <a:r>
              <a:rPr lang="en-US" sz="2600" dirty="0">
                <a:latin typeface="Times New Roman" panose="02020603050405020304"/>
                <a:ea typeface="Times New Roman" panose="02020603050405020304"/>
                <a:cs typeface="Times New Roman" panose="02020603050405020304"/>
                <a:sym typeface="Times New Roman" panose="02020603050405020304"/>
              </a:rPr>
              <a:t> </a:t>
            </a:r>
            <a:endParaRPr dirty="0"/>
          </a:p>
          <a:p>
            <a:pPr marL="27305" lvl="0" indent="0" algn="l" rtl="0">
              <a:lnSpc>
                <a:spcPct val="100000"/>
              </a:lnSpc>
              <a:spcBef>
                <a:spcPts val="600"/>
              </a:spcBef>
              <a:spcAft>
                <a:spcPts val="0"/>
              </a:spcAft>
              <a:buSzPct val="80000"/>
              <a:buNone/>
            </a:pPr>
            <a:r>
              <a:rPr lang="en-US" sz="2600" dirty="0">
                <a:latin typeface="Times New Roman" panose="02020603050405020304"/>
                <a:ea typeface="Times New Roman" panose="02020603050405020304"/>
                <a:cs typeface="Times New Roman" panose="02020603050405020304"/>
                <a:sym typeface="Times New Roman" panose="02020603050405020304"/>
              </a:rPr>
              <a:t> </a:t>
            </a:r>
            <a:endParaRPr dirty="0"/>
          </a:p>
        </p:txBody>
      </p:sp>
      <p:sp>
        <p:nvSpPr>
          <p:cNvPr id="109" name="Google Shape;109;p13"/>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a:t>
            </a:fld>
            <a:endParaRPr lang="en-US"/>
          </a:p>
        </p:txBody>
      </p:sp>
      <p:sp>
        <p:nvSpPr>
          <p:cNvPr id="110" name="Google Shape;110;p13"/>
          <p:cNvSpPr txBox="1"/>
          <p:nvPr/>
        </p:nvSpPr>
        <p:spPr>
          <a:xfrm>
            <a:off x="990600" y="304800"/>
            <a:ext cx="8153400" cy="1241400"/>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ctr" rtl="0">
              <a:spcBef>
                <a:spcPts val="0"/>
              </a:spcBef>
              <a:spcAft>
                <a:spcPts val="0"/>
              </a:spcAft>
              <a:buNone/>
            </a:pPr>
            <a:r>
              <a:rPr lang="en-US" sz="3000" b="1" i="0" u="none" strike="noStrike" cap="none" dirty="0">
                <a:solidFill>
                  <a:srgbClr val="C16449"/>
                </a:solidFill>
                <a:latin typeface="Gill Sans" panose="020B0502020104020203"/>
                <a:ea typeface="Gill Sans" panose="020B0502020104020203"/>
                <a:cs typeface="Gill Sans" panose="020B0502020104020203"/>
                <a:sym typeface="Gill Sans" panose="020B0502020104020203"/>
              </a:rPr>
              <a:t>SSM INSTITUTE OF ENGINEERING AND TECHNOLOGY</a:t>
            </a:r>
            <a:endParaRPr sz="3800" b="1" i="0" u="none" strike="noStrike" cap="none" dirty="0">
              <a:solidFill>
                <a:srgbClr val="C16449"/>
              </a:solidFill>
              <a:latin typeface="Gill Sans" panose="020B0502020104020203"/>
              <a:ea typeface="Gill Sans" panose="020B0502020104020203"/>
              <a:cs typeface="Gill Sans" panose="020B0502020104020203"/>
              <a:sym typeface="Gill Sans" panose="020B0502020104020203"/>
            </a:endParaRPr>
          </a:p>
          <a:p>
            <a:pPr marL="0" marR="0" lvl="0" indent="0" algn="ctr" rtl="0">
              <a:spcBef>
                <a:spcPts val="0"/>
              </a:spcBef>
              <a:spcAft>
                <a:spcPts val="0"/>
              </a:spcAft>
              <a:buNone/>
            </a:pPr>
            <a:r>
              <a:rPr lang="en-US" sz="2800" b="1" i="0" u="none" strike="noStrike" cap="none" dirty="0">
                <a:solidFill>
                  <a:srgbClr val="C16449"/>
                </a:solidFill>
                <a:latin typeface="Gill Sans" panose="020B0502020104020203"/>
                <a:ea typeface="Gill Sans" panose="020B0502020104020203"/>
                <a:cs typeface="Gill Sans" panose="020B0502020104020203"/>
                <a:sym typeface="Gill Sans" panose="020B0502020104020203"/>
              </a:rPr>
              <a:t>DINDIGUL-PALANI HIGHWAY, DINDIGUL – 624002</a:t>
            </a:r>
            <a:endParaRPr sz="2800" b="0" i="0" u="none" strike="noStrike" cap="none" dirty="0">
              <a:solidFill>
                <a:srgbClr val="C16449"/>
              </a:solidFill>
              <a:latin typeface="Gill Sans" panose="020B0502020104020203"/>
              <a:ea typeface="Gill Sans" panose="020B0502020104020203"/>
              <a:cs typeface="Gill Sans" panose="020B0502020104020203"/>
              <a:sym typeface="Gill Sans" panose="020B0502020104020203"/>
            </a:endParaRPr>
          </a:p>
        </p:txBody>
      </p:sp>
      <p:sp>
        <p:nvSpPr>
          <p:cNvPr id="111" name="Google Shape;111;p13"/>
          <p:cNvSpPr/>
          <p:nvPr/>
        </p:nvSpPr>
        <p:spPr>
          <a:xfrm>
            <a:off x="5787450" y="3903250"/>
            <a:ext cx="3053700" cy="1425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0" u="none" strike="noStrike" cap="none" dirty="0">
                <a:solidFill>
                  <a:srgbClr val="0070C0"/>
                </a:solidFill>
                <a:latin typeface="Times New Roman" panose="02020603050405020304"/>
                <a:ea typeface="Times New Roman" panose="02020603050405020304"/>
                <a:cs typeface="Times New Roman" panose="02020603050405020304"/>
                <a:sym typeface="Times New Roman" panose="02020603050405020304"/>
              </a:rPr>
              <a:t>GUIDED BY,</a:t>
            </a:r>
            <a:endParaRPr sz="1800" b="1" i="0" u="none" strike="noStrike" cap="none" dirty="0">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b="1" dirty="0">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2000" b="1" dirty="0">
                <a:solidFill>
                  <a:schemeClr val="tx1"/>
                </a:solidFill>
                <a:latin typeface="Times New Roman" panose="02020603050405020304" pitchFamily="18" charset="0"/>
                <a:cs typeface="Times New Roman" panose="02020603050405020304" pitchFamily="18" charset="0"/>
              </a:rPr>
              <a:t>Ms. </a:t>
            </a:r>
            <a:r>
              <a:rPr lang="en-US" sz="2000" b="1" i="0" dirty="0">
                <a:solidFill>
                  <a:schemeClr val="tx1"/>
                </a:solidFill>
                <a:effectLst/>
                <a:latin typeface="Times New Roman" panose="02020603050405020304" pitchFamily="18" charset="0"/>
                <a:cs typeface="Times New Roman" panose="02020603050405020304" pitchFamily="18" charset="0"/>
              </a:rPr>
              <a:t>ANU LAVANYA N</a:t>
            </a:r>
            <a:endParaRPr sz="1600" b="1"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pic>
        <p:nvPicPr>
          <p:cNvPr id="112" name="Google Shape;112;p13"/>
          <p:cNvPicPr preferRelativeResize="0"/>
          <p:nvPr/>
        </p:nvPicPr>
        <p:blipFill rotWithShape="1">
          <a:blip r:embed="rId3"/>
          <a:srcRect/>
          <a:stretch>
            <a:fillRect/>
          </a:stretch>
        </p:blipFill>
        <p:spPr>
          <a:xfrm>
            <a:off x="167614" y="350478"/>
            <a:ext cx="670585" cy="792522"/>
          </a:xfrm>
          <a:prstGeom prst="rect">
            <a:avLst/>
          </a:prstGeom>
          <a:noFill/>
          <a:ln>
            <a:noFill/>
          </a:ln>
        </p:spPr>
      </p:pic>
      <p:sp>
        <p:nvSpPr>
          <p:cNvPr id="8" name="Google Shape;105;p13">
            <a:extLst>
              <a:ext uri="{FF2B5EF4-FFF2-40B4-BE49-F238E27FC236}">
                <a16:creationId xmlns:a16="http://schemas.microsoft.com/office/drawing/2014/main" id="{950F11EB-3470-4DF2-800C-E69CA36BDCEC}"/>
              </a:ext>
            </a:extLst>
          </p:cNvPr>
          <p:cNvSpPr txBox="1">
            <a:spLocks/>
          </p:cNvSpPr>
          <p:nvPr/>
        </p:nvSpPr>
        <p:spPr>
          <a:xfrm>
            <a:off x="1143000" y="2974270"/>
            <a:ext cx="4035669" cy="1241400"/>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562214"/>
              </a:buClr>
              <a:buSzPts val="4300"/>
              <a:buFont typeface="Gill Sans" panose="020B0502020104020203"/>
              <a:buNone/>
              <a:defRPr sz="4300" b="0" i="0" u="none" strike="noStrike" cap="none">
                <a:solidFill>
                  <a:srgbClr val="562214"/>
                </a:solidFill>
                <a:latin typeface="Gill Sans" panose="020B0502020104020203"/>
                <a:ea typeface="Gill Sans" panose="020B0502020104020203"/>
                <a:cs typeface="Gill Sans" panose="020B0502020104020203"/>
                <a:sym typeface="Gill Sans" panose="020B0502020104020203"/>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a:r>
              <a:rPr lang="en-US" sz="2000" b="1" dirty="0">
                <a:solidFill>
                  <a:srgbClr val="C16449"/>
                </a:solidFill>
                <a:latin typeface="Times New Roman" panose="02020603050405020304"/>
                <a:ea typeface="Times New Roman" panose="02020603050405020304"/>
                <a:cs typeface="Times New Roman" panose="02020603050405020304"/>
                <a:sym typeface="Times New Roman" panose="02020603050405020304"/>
              </a:rPr>
              <a:t>Team-id  : PNT2022TMID33113</a:t>
            </a:r>
            <a:r>
              <a:rPr lang="en-US" sz="1800" b="0" i="0" u="none" strike="noStrike" baseline="0" dirty="0">
                <a:solidFill>
                  <a:srgbClr val="000000"/>
                </a:solidFill>
                <a:latin typeface="Arial" panose="020B0604020202020204" pitchFamily="34" charset="0"/>
              </a:rPr>
              <a:t>	</a:t>
            </a:r>
          </a:p>
          <a:p>
            <a:pPr algn="ctr">
              <a:buClr>
                <a:srgbClr val="C16449"/>
              </a:buClr>
              <a:buSzPts val="3200"/>
              <a:buFont typeface="Times New Roman" panose="02020603050405020304"/>
              <a:buNone/>
            </a:pPr>
            <a:endParaRPr lang="en-US" sz="3200" b="1" dirty="0">
              <a:solidFill>
                <a:srgbClr val="C16449"/>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6D70-CB1A-451F-B3F3-82224AACEF1F}"/>
              </a:ext>
            </a:extLst>
          </p:cNvPr>
          <p:cNvSpPr>
            <a:spLocks noGrp="1"/>
          </p:cNvSpPr>
          <p:nvPr>
            <p:ph type="title"/>
          </p:nvPr>
        </p:nvSpPr>
        <p:spPr/>
        <p:txBody>
          <a:bodyPr/>
          <a:lstStyle/>
          <a:p>
            <a:r>
              <a:rPr lang="en-US" sz="3000" b="1" dirty="0">
                <a:solidFill>
                  <a:srgbClr val="C16449"/>
                </a:solidFill>
                <a:latin typeface="Times New Roman" panose="02020603050405020304"/>
                <a:ea typeface="Times New Roman" panose="02020603050405020304"/>
                <a:cs typeface="Times New Roman" panose="02020603050405020304"/>
                <a:sym typeface="Times New Roman" panose="02020603050405020304"/>
              </a:rPr>
              <a:t>PROBLEM</a:t>
            </a:r>
            <a:r>
              <a:rPr lang="en-US" sz="4400" b="1" dirty="0">
                <a:solidFill>
                  <a:srgbClr val="C16449"/>
                </a:solidFill>
                <a:latin typeface="Times New Roman" panose="02020603050405020304"/>
                <a:ea typeface="Times New Roman" panose="02020603050405020304"/>
                <a:cs typeface="Times New Roman" panose="02020603050405020304"/>
                <a:sym typeface="Times New Roman" panose="02020603050405020304"/>
              </a:rPr>
              <a:t> </a:t>
            </a:r>
            <a:r>
              <a:rPr lang="en-US" sz="3000" b="1" dirty="0">
                <a:solidFill>
                  <a:srgbClr val="C16449"/>
                </a:solidFill>
                <a:latin typeface="Times New Roman" panose="02020603050405020304"/>
                <a:ea typeface="Times New Roman" panose="02020603050405020304"/>
                <a:cs typeface="Times New Roman" panose="02020603050405020304"/>
                <a:sym typeface="Times New Roman" panose="02020603050405020304"/>
              </a:rPr>
              <a:t>STATEMENT</a:t>
            </a:r>
            <a:endParaRPr lang="en-US" sz="3000" dirty="0"/>
          </a:p>
        </p:txBody>
      </p:sp>
      <p:sp>
        <p:nvSpPr>
          <p:cNvPr id="3" name="Text Placeholder 2">
            <a:extLst>
              <a:ext uri="{FF2B5EF4-FFF2-40B4-BE49-F238E27FC236}">
                <a16:creationId xmlns:a16="http://schemas.microsoft.com/office/drawing/2014/main" id="{998582C4-81C2-4F5E-8E6F-6283A67819E7}"/>
              </a:ext>
            </a:extLst>
          </p:cNvPr>
          <p:cNvSpPr>
            <a:spLocks noGrp="1"/>
          </p:cNvSpPr>
          <p:nvPr>
            <p:ph type="body" idx="1"/>
          </p:nvPr>
        </p:nvSpPr>
        <p:spPr>
          <a:xfrm>
            <a:off x="900332" y="1209823"/>
            <a:ext cx="8170516" cy="5219112"/>
          </a:xfrm>
        </p:spPr>
        <p:txBody>
          <a:bodyPr>
            <a:noAutofit/>
          </a:bodyPr>
          <a:lstStyle/>
          <a:p>
            <a:pPr marL="137160" indent="0" algn="just">
              <a:buNone/>
            </a:pPr>
            <a:r>
              <a:rPr lang="en-US" sz="2800" b="0" i="0" u="none" strike="noStrike" spc="0" dirty="0">
                <a:solidFill>
                  <a:srgbClr val="000000"/>
                </a:solidFill>
                <a:effectLst/>
                <a:latin typeface="Liberation Serif"/>
              </a:rPr>
              <a:t>	Food is essential for human life and has been the concern of many health conventions. Nowadays new dietary assessment and nutrition analysis tools enables more opportunities to help people understand their daily eating habits, exploring nutrition patterns and maintain a healthy diet. Nutritional analysis is the process of determining the nutritional content of food. It is a vital part of analytical chemical composition, processing, quality control and contamination of food So there is a need for model to find the nutrition content present in food.</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8D0E648-D858-416E-92FF-9BD4C1C6115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030389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4"/>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562214"/>
              </a:buClr>
              <a:buSzPct val="100000"/>
              <a:buFont typeface="Gill Sans" panose="020B0502020104020203"/>
              <a:buNone/>
            </a:pPr>
            <a:br>
              <a:rPr lang="en-US" b="1" dirty="0"/>
            </a:br>
            <a:r>
              <a:rPr lang="en-US" sz="3300" b="1" dirty="0">
                <a:solidFill>
                  <a:srgbClr val="C16449"/>
                </a:solidFill>
                <a:latin typeface="Times New Roman" panose="02020603050405020304"/>
                <a:ea typeface="Times New Roman" panose="02020603050405020304"/>
                <a:cs typeface="Times New Roman" panose="02020603050405020304"/>
                <a:sym typeface="Times New Roman" panose="02020603050405020304"/>
              </a:rPr>
              <a:t>PROPOSED SOLUTION</a:t>
            </a:r>
            <a:br>
              <a:rPr lang="en-US" dirty="0">
                <a:solidFill>
                  <a:srgbClr val="FF0000"/>
                </a:solidFill>
              </a:rPr>
            </a:br>
            <a:endParaRPr dirty="0">
              <a:solidFill>
                <a:srgbClr val="FF0000"/>
              </a:solidFill>
            </a:endParaRPr>
          </a:p>
        </p:txBody>
      </p:sp>
      <p:sp>
        <p:nvSpPr>
          <p:cNvPr id="119" name="Google Shape;119;p14"/>
          <p:cNvSpPr txBox="1">
            <a:spLocks noGrp="1"/>
          </p:cNvSpPr>
          <p:nvPr>
            <p:ph type="body" idx="1"/>
          </p:nvPr>
        </p:nvSpPr>
        <p:spPr>
          <a:xfrm>
            <a:off x="1090675" y="1342775"/>
            <a:ext cx="7596000" cy="4526100"/>
          </a:xfrm>
          <a:prstGeom prst="rect">
            <a:avLst/>
          </a:prstGeom>
          <a:noFill/>
          <a:ln>
            <a:noFill/>
          </a:ln>
        </p:spPr>
        <p:txBody>
          <a:bodyPr spcFirstLastPara="1" wrap="square" lIns="91425" tIns="45700" rIns="91425" bIns="45700" anchor="t" anchorCtr="0">
            <a:normAutofit/>
          </a:bodyPr>
          <a:lstStyle/>
          <a:p>
            <a:pPr algn="just">
              <a:buFont typeface="Wingdings" panose="05000000000000000000" pitchFamily="2" charset="2"/>
              <a:buChar char="v"/>
            </a:pPr>
            <a:r>
              <a:rPr lang="en-US" sz="2800" b="0" dirty="0">
                <a:effectLst/>
                <a:latin typeface="Liberation Serif"/>
              </a:rPr>
              <a:t>The main aim of the project is to building a model which is used for classifying the fruit depends on the different characteristics like color, shape, texture etc. </a:t>
            </a:r>
          </a:p>
          <a:p>
            <a:pPr algn="just">
              <a:buFont typeface="Wingdings" panose="05000000000000000000" pitchFamily="2" charset="2"/>
              <a:buChar char="v"/>
            </a:pPr>
            <a:r>
              <a:rPr lang="en-US" sz="2800" b="0" dirty="0">
                <a:effectLst/>
                <a:latin typeface="Liberation Serif"/>
              </a:rPr>
              <a:t>Here the user can capture the images of different fruits and the image will be sent to the trained model. The model analyses the image and detect nutrition based on the fruits like(Sugar, Fiber, Protein, Calories, etc...).</a:t>
            </a:r>
            <a:endParaRPr lang="en-US" sz="2800" dirty="0">
              <a:latin typeface="Times New Roman" panose="02020603050405020304" pitchFamily="18" charset="0"/>
              <a:cs typeface="Times New Roman" panose="02020603050405020304" pitchFamily="18" charset="0"/>
            </a:endParaRPr>
          </a:p>
          <a:p>
            <a:pPr marL="800100" indent="-342900" algn="just">
              <a:lnSpc>
                <a:spcPct val="115000"/>
              </a:lnSpc>
              <a:spcBef>
                <a:spcPts val="0"/>
              </a:spcBef>
              <a:buSzPct val="100000"/>
              <a:buFont typeface="Wingdings" panose="05000000000000000000" pitchFamily="2" charset="2"/>
              <a:buChar char="v"/>
            </a:pPr>
            <a:endParaRPr lang="en-US" sz="2000" dirty="0">
              <a:latin typeface="Arial" panose="020B0604020202020204"/>
              <a:ea typeface="Arial" panose="020B0604020202020204"/>
              <a:cs typeface="Arial" panose="020B0604020202020204"/>
              <a:sym typeface="Arial" panose="020B0604020202020204"/>
            </a:endParaRPr>
          </a:p>
        </p:txBody>
      </p:sp>
      <p:sp>
        <p:nvSpPr>
          <p:cNvPr id="122" name="Google Shape;122;p14"/>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E2F15-A985-400D-8FF5-F53927D11A2E}"/>
              </a:ext>
            </a:extLst>
          </p:cNvPr>
          <p:cNvSpPr>
            <a:spLocks noGrp="1"/>
          </p:cNvSpPr>
          <p:nvPr>
            <p:ph type="title"/>
          </p:nvPr>
        </p:nvSpPr>
        <p:spPr>
          <a:xfrm>
            <a:off x="2335940" y="2384474"/>
            <a:ext cx="6734908" cy="1143000"/>
          </a:xfrm>
        </p:spPr>
        <p:txBody>
          <a:bodyPr/>
          <a:lstStyle/>
          <a:p>
            <a:r>
              <a:rPr lang="en-US" sz="4400" b="1" dirty="0">
                <a:solidFill>
                  <a:srgbClr val="C16449"/>
                </a:solidFill>
                <a:latin typeface="Times New Roman" panose="02020603050405020304"/>
                <a:ea typeface="Times New Roman" panose="02020603050405020304"/>
                <a:cs typeface="Times New Roman" panose="02020603050405020304"/>
                <a:sym typeface="Times New Roman" panose="02020603050405020304"/>
              </a:rPr>
              <a:t>MODEL BUILDING</a:t>
            </a:r>
            <a:endParaRPr lang="en-US" dirty="0"/>
          </a:p>
        </p:txBody>
      </p:sp>
      <p:sp>
        <p:nvSpPr>
          <p:cNvPr id="4" name="Slide Number Placeholder 3">
            <a:extLst>
              <a:ext uri="{FF2B5EF4-FFF2-40B4-BE49-F238E27FC236}">
                <a16:creationId xmlns:a16="http://schemas.microsoft.com/office/drawing/2014/main" id="{5218DEB3-5DA3-41A3-873F-950142BB1F3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1612198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5"/>
          <p:cNvSpPr txBox="1">
            <a:spLocks noGrp="1"/>
          </p:cNvSpPr>
          <p:nvPr>
            <p:ph type="title"/>
          </p:nvPr>
        </p:nvSpPr>
        <p:spPr>
          <a:xfrm>
            <a:off x="2504753" y="2286000"/>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16449"/>
              </a:buClr>
              <a:buSzPts val="3000"/>
              <a:buFont typeface="Times New Roman" panose="02020603050405020304"/>
              <a:buNone/>
            </a:pPr>
            <a:r>
              <a:rPr lang="en-US" sz="4800" b="1" dirty="0">
                <a:solidFill>
                  <a:srgbClr val="C16449"/>
                </a:solidFill>
                <a:latin typeface="Times New Roman" panose="02020603050405020304"/>
                <a:ea typeface="Times New Roman" panose="02020603050405020304"/>
                <a:cs typeface="Times New Roman" panose="02020603050405020304"/>
                <a:sym typeface="Times New Roman" panose="02020603050405020304"/>
              </a:rPr>
              <a:t>DEMO VIDEO</a:t>
            </a:r>
          </a:p>
        </p:txBody>
      </p:sp>
      <p:sp>
        <p:nvSpPr>
          <p:cNvPr id="131" name="Google Shape;131;p15"/>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6"/>
          <p:cNvSpPr txBox="1">
            <a:spLocks noGrp="1"/>
          </p:cNvSpPr>
          <p:nvPr>
            <p:ph type="title"/>
          </p:nvPr>
        </p:nvSpPr>
        <p:spPr>
          <a:xfrm>
            <a:off x="1435608" y="274638"/>
            <a:ext cx="76352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16449"/>
              </a:buClr>
              <a:buSzPts val="3000"/>
              <a:buFont typeface="Times New Roman" panose="02020603050405020304"/>
              <a:buNone/>
            </a:pPr>
            <a:r>
              <a:rPr lang="en-US" sz="3000" b="1" dirty="0">
                <a:solidFill>
                  <a:srgbClr val="C16449"/>
                </a:solidFill>
                <a:latin typeface="Times New Roman" panose="02020603050405020304"/>
                <a:ea typeface="Times New Roman" panose="02020603050405020304"/>
                <a:cs typeface="Times New Roman" panose="02020603050405020304"/>
                <a:sym typeface="Times New Roman" panose="02020603050405020304"/>
              </a:rPr>
              <a:t>ADVANTAGE OF PROPOSED SOLUTION</a:t>
            </a:r>
          </a:p>
        </p:txBody>
      </p:sp>
      <p:sp>
        <p:nvSpPr>
          <p:cNvPr id="137" name="Google Shape;137;p16"/>
          <p:cNvSpPr txBox="1">
            <a:spLocks noGrp="1"/>
          </p:cNvSpPr>
          <p:nvPr>
            <p:ph type="body" idx="1"/>
          </p:nvPr>
        </p:nvSpPr>
        <p:spPr>
          <a:xfrm>
            <a:off x="1435600" y="1447800"/>
            <a:ext cx="7357200" cy="4800600"/>
          </a:xfrm>
          <a:prstGeom prst="rect">
            <a:avLst/>
          </a:prstGeom>
          <a:noFill/>
          <a:ln>
            <a:noFill/>
          </a:ln>
        </p:spPr>
        <p:txBody>
          <a:bodyPr spcFirstLastPara="1" wrap="square" lIns="91425" tIns="45700" rIns="91425" bIns="45700" anchor="t" anchorCtr="0">
            <a:normAutofit/>
          </a:bodyPr>
          <a:lstStyle/>
          <a:p>
            <a:pPr>
              <a:spcAft>
                <a:spcPts val="0"/>
              </a:spcAft>
              <a:buFont typeface="Wingdings" panose="05000000000000000000" pitchFamily="2" charset="2"/>
              <a:buChar char="v"/>
            </a:pPr>
            <a:r>
              <a:rPr lang="en-US" sz="2800" b="0" i="0" u="none" strike="noStrike" spc="0" dirty="0">
                <a:solidFill>
                  <a:srgbClr val="000000"/>
                </a:solidFill>
                <a:effectLst/>
                <a:latin typeface="Liberation Serif"/>
              </a:rPr>
              <a:t>Easy way to find nutrient content about the food</a:t>
            </a:r>
            <a:endParaRPr lang="en-US" sz="2800" dirty="0">
              <a:effectLst/>
            </a:endParaRPr>
          </a:p>
          <a:p>
            <a:pPr>
              <a:spcAft>
                <a:spcPts val="0"/>
              </a:spcAft>
              <a:buFont typeface="Wingdings" panose="05000000000000000000" pitchFamily="2" charset="2"/>
              <a:buChar char="v"/>
            </a:pPr>
            <a:r>
              <a:rPr lang="en-US" sz="2800" b="0" i="0" u="none" strike="noStrike" spc="0" dirty="0">
                <a:solidFill>
                  <a:srgbClr val="000000"/>
                </a:solidFill>
                <a:effectLst/>
                <a:latin typeface="Liberation Serif"/>
              </a:rPr>
              <a:t>Provides user friendly interface</a:t>
            </a:r>
            <a:endParaRPr lang="en-US" sz="2800" dirty="0">
              <a:effectLst/>
            </a:endParaRPr>
          </a:p>
          <a:p>
            <a:pPr>
              <a:spcAft>
                <a:spcPts val="0"/>
              </a:spcAft>
              <a:buFont typeface="Wingdings" panose="05000000000000000000" pitchFamily="2" charset="2"/>
              <a:buChar char="v"/>
            </a:pPr>
            <a:r>
              <a:rPr lang="en-US" sz="2800" b="0" i="0" u="none" strike="noStrike" spc="0" dirty="0">
                <a:solidFill>
                  <a:srgbClr val="000000"/>
                </a:solidFill>
                <a:effectLst/>
                <a:latin typeface="Liberation Serif"/>
              </a:rPr>
              <a:t>No login required so user no need to worry about data collection</a:t>
            </a:r>
            <a:endParaRPr lang="en-US" sz="2800" dirty="0">
              <a:effectLst/>
            </a:endParaRPr>
          </a:p>
          <a:p>
            <a:pPr>
              <a:buFont typeface="Wingdings" panose="05000000000000000000" pitchFamily="2" charset="2"/>
              <a:buChar char="v"/>
            </a:pPr>
            <a:r>
              <a:rPr lang="en-US" sz="2800" b="0" i="0" u="none" strike="noStrike" spc="0" dirty="0">
                <a:solidFill>
                  <a:srgbClr val="000000"/>
                </a:solidFill>
                <a:effectLst/>
                <a:latin typeface="Liberation Serif"/>
              </a:rPr>
              <a:t>It saves time </a:t>
            </a:r>
            <a:r>
              <a:rPr lang="en-US" sz="2800" dirty="0">
                <a:solidFill>
                  <a:srgbClr val="000000"/>
                </a:solidFill>
                <a:latin typeface="Liberation Serif"/>
              </a:rPr>
              <a:t>of</a:t>
            </a:r>
            <a:r>
              <a:rPr lang="en-US" sz="2800" b="0" i="0" u="none" strike="noStrike" spc="0" dirty="0">
                <a:solidFill>
                  <a:srgbClr val="000000"/>
                </a:solidFill>
                <a:effectLst/>
                <a:latin typeface="Liberation Serif"/>
              </a:rPr>
              <a:t> user </a:t>
            </a:r>
            <a:endParaRPr sz="2800" b="1" dirty="0">
              <a:solidFill>
                <a:srgbClr val="C16449"/>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0" name="Google Shape;140;p16"/>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8"/>
          <p:cNvSpPr txBox="1">
            <a:spLocks noGrp="1"/>
          </p:cNvSpPr>
          <p:nvPr>
            <p:ph type="title"/>
          </p:nvPr>
        </p:nvSpPr>
        <p:spPr>
          <a:xfrm>
            <a:off x="724350" y="9857"/>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16449"/>
              </a:buClr>
              <a:buSzPts val="3000"/>
              <a:buFont typeface="Times New Roman" panose="02020603050405020304"/>
              <a:buNone/>
            </a:pPr>
            <a:r>
              <a:rPr lang="en-US" sz="3000" b="1" dirty="0">
                <a:solidFill>
                  <a:srgbClr val="C16449"/>
                </a:solidFill>
                <a:latin typeface="Times New Roman" panose="02020603050405020304"/>
                <a:ea typeface="Times New Roman" panose="02020603050405020304"/>
                <a:cs typeface="Times New Roman" panose="02020603050405020304"/>
                <a:sym typeface="Times New Roman" panose="02020603050405020304"/>
              </a:rPr>
              <a:t>	FUTURE ENHANCEMENT</a:t>
            </a:r>
            <a:endParaRPr sz="3000" dirty="0">
              <a:solidFill>
                <a:srgbClr val="C16449"/>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6" name="Google Shape;156;p18"/>
          <p:cNvSpPr txBox="1">
            <a:spLocks noGrp="1"/>
          </p:cNvSpPr>
          <p:nvPr>
            <p:ph type="body" idx="1"/>
          </p:nvPr>
        </p:nvSpPr>
        <p:spPr>
          <a:xfrm>
            <a:off x="1569900" y="1152850"/>
            <a:ext cx="6973500" cy="4876800"/>
          </a:xfrm>
          <a:prstGeom prst="rect">
            <a:avLst/>
          </a:prstGeom>
          <a:noFill/>
          <a:ln>
            <a:noFill/>
          </a:ln>
        </p:spPr>
        <p:txBody>
          <a:bodyPr spcFirstLastPara="1" wrap="square" lIns="91425" tIns="45700" rIns="91425" bIns="45700" anchor="t" anchorCtr="0">
            <a:noAutofit/>
          </a:bodyPr>
          <a:lstStyle/>
          <a:p>
            <a:pPr marL="0" indent="0">
              <a:buNone/>
            </a:pPr>
            <a:r>
              <a:rPr lang="en-US" sz="1200" dirty="0">
                <a:effectLst/>
              </a:rPr>
              <a:t> </a:t>
            </a:r>
          </a:p>
          <a:p>
            <a:pPr>
              <a:spcAft>
                <a:spcPts val="0"/>
              </a:spcAft>
              <a:buFont typeface="Wingdings" panose="05000000000000000000" pitchFamily="2" charset="2"/>
              <a:buChar char="v"/>
            </a:pPr>
            <a:r>
              <a:rPr lang="en-US" sz="2800" b="0" dirty="0">
                <a:effectLst/>
                <a:latin typeface="Liberation Serif"/>
              </a:rPr>
              <a:t>New features like providing a diet plan could be added it helps user to monitor their daily intake of food which helps user to stay healthy. </a:t>
            </a:r>
            <a:endParaRPr lang="en-US" sz="2800" dirty="0">
              <a:effectLst/>
            </a:endParaRPr>
          </a:p>
          <a:p>
            <a:pPr>
              <a:buFont typeface="Wingdings" panose="05000000000000000000" pitchFamily="2" charset="2"/>
              <a:buChar char="v"/>
            </a:pPr>
            <a:r>
              <a:rPr lang="en-US" sz="2800" b="0" dirty="0">
                <a:effectLst/>
                <a:latin typeface="Liberation Serif"/>
              </a:rPr>
              <a:t>Shopping feature for buying dietary supplements could be added so user could easily purchase products based on their diet plan.</a:t>
            </a:r>
            <a:endParaRPr sz="2800" dirty="0">
              <a:highlight>
                <a:srgbClr val="FFFFFF"/>
              </a:highlight>
              <a:latin typeface="Arial" panose="020B0604020202020204"/>
              <a:ea typeface="Arial" panose="020B0604020202020204"/>
              <a:cs typeface="Arial" panose="020B0604020202020204"/>
              <a:sym typeface="Arial" panose="020B0604020202020204"/>
            </a:endParaRPr>
          </a:p>
        </p:txBody>
      </p:sp>
      <p:sp>
        <p:nvSpPr>
          <p:cNvPr id="159" name="Google Shape;159;p18"/>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1565734" y="94956"/>
            <a:ext cx="7047914"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16449"/>
              </a:buClr>
              <a:buSzPts val="3000"/>
              <a:buFont typeface="Times New Roman" panose="02020603050405020304"/>
              <a:buNone/>
            </a:pPr>
            <a:r>
              <a:rPr lang="en-US" sz="3000" b="1" dirty="0">
                <a:solidFill>
                  <a:srgbClr val="C16449"/>
                </a:solidFill>
                <a:latin typeface="Times New Roman" panose="02020603050405020304"/>
                <a:ea typeface="Times New Roman" panose="02020603050405020304"/>
                <a:cs typeface="Times New Roman" panose="02020603050405020304"/>
                <a:sym typeface="Times New Roman" panose="02020603050405020304"/>
              </a:rPr>
              <a:t>CONCLUSION</a:t>
            </a:r>
            <a:endParaRPr sz="3000" dirty="0">
              <a:solidFill>
                <a:srgbClr val="C16449"/>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5" name="Google Shape;165;p19"/>
          <p:cNvSpPr txBox="1">
            <a:spLocks noGrp="1"/>
          </p:cNvSpPr>
          <p:nvPr>
            <p:ph type="body" idx="1"/>
          </p:nvPr>
        </p:nvSpPr>
        <p:spPr>
          <a:xfrm>
            <a:off x="1294228" y="1237956"/>
            <a:ext cx="7319420" cy="5387927"/>
          </a:xfrm>
          <a:prstGeom prst="rect">
            <a:avLst/>
          </a:prstGeom>
          <a:noFill/>
          <a:ln>
            <a:noFill/>
          </a:ln>
        </p:spPr>
        <p:txBody>
          <a:bodyPr spcFirstLastPara="1" wrap="square" lIns="91425" tIns="45700" rIns="91425" bIns="45700" anchor="t" anchorCtr="0">
            <a:noAutofit/>
          </a:bodyPr>
          <a:lstStyle/>
          <a:p>
            <a:pPr marL="500380" lvl="0" indent="-285750" algn="just" rtl="0">
              <a:lnSpc>
                <a:spcPct val="150000"/>
              </a:lnSpc>
              <a:spcBef>
                <a:spcPts val="600"/>
              </a:spcBef>
              <a:spcAft>
                <a:spcPts val="0"/>
              </a:spcAft>
              <a:buSzPts val="2080"/>
              <a:buFont typeface="Wingdings" panose="05000000000000000000" pitchFamily="2" charset="2"/>
              <a:buChar char="v"/>
            </a:pPr>
            <a:r>
              <a:rPr lang="en-US" sz="2800" b="0" i="0" u="none" strike="noStrike" spc="0" dirty="0">
                <a:solidFill>
                  <a:srgbClr val="000000"/>
                </a:solidFill>
                <a:effectLst/>
                <a:latin typeface="Liberation Serif"/>
              </a:rPr>
              <a:t>The aim of the project is to building a model which is used for classifying the fruit depends on the nutrient content. </a:t>
            </a:r>
          </a:p>
          <a:p>
            <a:pPr marL="500380" lvl="0" indent="-285750" algn="just" rtl="0">
              <a:lnSpc>
                <a:spcPct val="150000"/>
              </a:lnSpc>
              <a:spcBef>
                <a:spcPts val="600"/>
              </a:spcBef>
              <a:spcAft>
                <a:spcPts val="0"/>
              </a:spcAft>
              <a:buSzPts val="2080"/>
              <a:buFont typeface="Wingdings" panose="05000000000000000000" pitchFamily="2" charset="2"/>
              <a:buChar char="v"/>
            </a:pPr>
            <a:r>
              <a:rPr lang="en-US" sz="2800" b="0" i="0" u="none" strike="noStrike" spc="0" dirty="0">
                <a:solidFill>
                  <a:srgbClr val="000000"/>
                </a:solidFill>
                <a:effectLst/>
                <a:latin typeface="Liberation Serif"/>
              </a:rPr>
              <a:t>We had successfully created a nutrition analyzer website which can predict the nutrient content of food.</a:t>
            </a:r>
            <a:endParaRPr sz="2800" dirty="0"/>
          </a:p>
        </p:txBody>
      </p:sp>
      <p:sp>
        <p:nvSpPr>
          <p:cNvPr id="168" name="Google Shape;168;p19"/>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8</a:t>
            </a:fld>
            <a:endParaRPr lang="en-US"/>
          </a:p>
        </p:txBody>
      </p:sp>
    </p:spTree>
  </p:cSld>
  <p:clrMapOvr>
    <a:masterClrMapping/>
  </p:clrMapOvr>
</p:sld>
</file>

<file path=ppt/theme/theme1.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390</Words>
  <Application>Microsoft Office PowerPoint</Application>
  <PresentationFormat>On-screen Show (4:3)</PresentationFormat>
  <Paragraphs>49</Paragraphs>
  <Slides>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Liberation Serif</vt:lpstr>
      <vt:lpstr>Arial</vt:lpstr>
      <vt:lpstr>Calibri</vt:lpstr>
      <vt:lpstr>Verdana</vt:lpstr>
      <vt:lpstr>Gill Sans</vt:lpstr>
      <vt:lpstr>Times New Roman</vt:lpstr>
      <vt:lpstr>Wingdings</vt:lpstr>
      <vt:lpstr>Noto Sans Symbols</vt:lpstr>
      <vt:lpstr>Solstice</vt:lpstr>
      <vt:lpstr>AI–powered Nutrition Analyzer for Fitness Enthusiasts</vt:lpstr>
      <vt:lpstr>PROBLEM STATEMENT</vt:lpstr>
      <vt:lpstr> PROPOSED SOLUTION </vt:lpstr>
      <vt:lpstr>MODEL BUILDING</vt:lpstr>
      <vt:lpstr>DEMO VIDEO</vt:lpstr>
      <vt:lpstr>ADVANTAGE OF PROPOSED SOLUTION</vt:lpstr>
      <vt:lpstr> FUTURE ENHANCEMENT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BUILDER WEB APPLICATION</dc:title>
  <dc:creator>AKASH V S</dc:creator>
  <cp:lastModifiedBy>Akash</cp:lastModifiedBy>
  <cp:revision>18</cp:revision>
  <dcterms:created xsi:type="dcterms:W3CDTF">2022-06-20T10:18:00Z</dcterms:created>
  <dcterms:modified xsi:type="dcterms:W3CDTF">2022-11-19T08:12:03Z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2720DAEA64484712831779676458DD74</vt:lpwstr>
  </property>
  <property fmtid="{D5CDD505-2E9C-101B-9397-08002B2CF9AE}" pid="3" name="KSOProductBuildVer">
    <vt:lpwstr>1033-11.2.0.11156</vt:lpwstr>
  </property>
</Properties>
</file>