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280" r:id="rId3"/>
    <p:sldId id="279" r:id="rId4"/>
    <p:sldId id="281" r:id="rId5"/>
    <p:sldId id="282" r:id="rId6"/>
    <p:sldId id="283" r:id="rId7"/>
    <p:sldId id="286" r:id="rId8"/>
    <p:sldId id="284" r:id="rId9"/>
    <p:sldId id="287" r:id="rId10"/>
    <p:sldId id="288" r:id="rId11"/>
    <p:sldId id="289" r:id="rId12"/>
    <p:sldId id="290" r:id="rId13"/>
    <p:sldId id="291" r:id="rId14"/>
    <p:sldId id="292" r:id="rId15"/>
    <p:sldId id="28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809" autoAdjust="0"/>
    <p:restoredTop sz="94660"/>
  </p:normalViewPr>
  <p:slideViewPr>
    <p:cSldViewPr snapToGrid="0">
      <p:cViewPr varScale="1">
        <p:scale>
          <a:sx n="73" d="100"/>
          <a:sy n="73" d="100"/>
        </p:scale>
        <p:origin x="760" y="3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87DE6118-2437-4B30-8E3C-4D2BE6020583}" type="datetimeFigureOut">
              <a:rPr lang="en-US" smtClean="0"/>
              <a:pPr/>
              <a:t>11/26/2021</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69E57DC2-970A-4B3E-BB1C-7A09969E49DF}" type="slidenum">
              <a:rPr lang="en-US" smtClean="0"/>
              <a:pPr/>
              <a:t>‹#›</a:t>
            </a:fld>
            <a:endParaRPr lang="en-US" dirty="0"/>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674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119078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71628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61224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3155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pPr/>
              <a:t>11/26/2021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762738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pPr/>
              <a:t>11/26/2021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914195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pPr/>
              <a:t>11/26/2021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046932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pPr/>
              <a:t>11/26/2021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574406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943755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10350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87DE6118-2437-4B30-8E3C-4D2BE6020583}" type="datetimeFigureOut">
              <a:rPr lang="en-US" smtClean="0"/>
              <a:pPr/>
              <a:t>11/26/2021</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84577616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07" y="249600"/>
            <a:ext cx="11496072" cy="1875414"/>
          </a:xfrm>
        </p:spPr>
        <p:txBody>
          <a:bodyPr>
            <a:normAutofit/>
          </a:bodyPr>
          <a:lstStyle/>
          <a:p>
            <a:r>
              <a:rPr lang="en-US" sz="4000" b="1" dirty="0">
                <a:latin typeface="Angsana New" panose="02020603050405020304" pitchFamily="18" charset="-34"/>
                <a:cs typeface="Angsana New" panose="02020603050405020304" pitchFamily="18" charset="-34"/>
              </a:rPr>
              <a:t>Presentation</a:t>
            </a:r>
            <a:br>
              <a:rPr lang="en-US" sz="4000" b="1" dirty="0">
                <a:latin typeface="Angsana New" panose="02020603050405020304" pitchFamily="18" charset="-34"/>
                <a:cs typeface="Angsana New" panose="02020603050405020304" pitchFamily="18" charset="-34"/>
              </a:rPr>
            </a:br>
            <a:r>
              <a:rPr lang="en-US" sz="4000" dirty="0">
                <a:latin typeface="Angsana New" panose="02020603050405020304" pitchFamily="18" charset="-34"/>
                <a:cs typeface="Angsana New" panose="02020603050405020304" pitchFamily="18" charset="-34"/>
              </a:rPr>
              <a:t>on</a:t>
            </a:r>
            <a:br>
              <a:rPr lang="en-US" sz="3200" dirty="0">
                <a:latin typeface="Angsana New" panose="02020603050405020304" pitchFamily="18" charset="-34"/>
                <a:cs typeface="Angsana New" panose="02020603050405020304" pitchFamily="18" charset="-34"/>
              </a:rPr>
            </a:br>
            <a:r>
              <a:rPr lang="en-US" sz="4800" dirty="0">
                <a:latin typeface="Angsana New" panose="02020603050405020304" pitchFamily="18" charset="-34"/>
                <a:cs typeface="Angsana New" panose="02020603050405020304" pitchFamily="18" charset="-34"/>
              </a:rPr>
              <a:t>“</a:t>
            </a:r>
            <a:r>
              <a:rPr lang="en-US" sz="4800" dirty="0">
                <a:solidFill>
                  <a:srgbClr val="C00000"/>
                </a:solidFill>
                <a:latin typeface="Angsana New" panose="02020603050405020304" pitchFamily="18" charset="-34"/>
                <a:cs typeface="Angsana New" panose="02020603050405020304" pitchFamily="18" charset="-34"/>
              </a:rPr>
              <a:t>Self Driving Car</a:t>
            </a:r>
            <a:r>
              <a:rPr lang="en-US" sz="4800" b="1" dirty="0">
                <a:latin typeface="Angsana New" panose="02020603050405020304" pitchFamily="18" charset="-34"/>
                <a:cs typeface="Angsana New" panose="02020603050405020304" pitchFamily="18" charset="-34"/>
              </a:rPr>
              <a:t>” </a:t>
            </a:r>
            <a:endParaRPr lang="en-US" sz="4800" dirty="0"/>
          </a:p>
        </p:txBody>
      </p:sp>
      <p:sp>
        <p:nvSpPr>
          <p:cNvPr id="4" name="Rectangle 3"/>
          <p:cNvSpPr/>
          <p:nvPr/>
        </p:nvSpPr>
        <p:spPr>
          <a:xfrm>
            <a:off x="269207" y="4095889"/>
            <a:ext cx="3879541" cy="3046988"/>
          </a:xfrm>
          <a:prstGeom prst="rect">
            <a:avLst/>
          </a:prstGeom>
        </p:spPr>
        <p:txBody>
          <a:bodyPr wrap="square">
            <a:spAutoFit/>
          </a:bodyPr>
          <a:lstStyle/>
          <a:p>
            <a:pPr>
              <a:lnSpc>
                <a:spcPct val="150000"/>
              </a:lnSpc>
            </a:pPr>
            <a:r>
              <a:rPr lang="en-US" dirty="0">
                <a:latin typeface="Century Schoolbook" panose="02040604050505020304" pitchFamily="18" charset="0"/>
                <a:cs typeface="Arabic Typesetting" panose="03020402040406030203" pitchFamily="66" charset="-78"/>
              </a:rPr>
              <a:t>Project Mentor:</a:t>
            </a:r>
          </a:p>
          <a:p>
            <a:pPr>
              <a:lnSpc>
                <a:spcPct val="150000"/>
              </a:lnSpc>
            </a:pPr>
            <a:r>
              <a:rPr lang="en-US" i="1" dirty="0">
                <a:solidFill>
                  <a:srgbClr val="0070C0"/>
                </a:solidFill>
                <a:latin typeface="Century Schoolbook" panose="02040604050505020304" pitchFamily="18" charset="0"/>
                <a:cs typeface="Arabic Typesetting" panose="03020402040406030203" pitchFamily="66" charset="-78"/>
              </a:rPr>
              <a:t>Ms. </a:t>
            </a:r>
            <a:r>
              <a:rPr lang="en-US" i="1" dirty="0" err="1">
                <a:solidFill>
                  <a:srgbClr val="0070C0"/>
                </a:solidFill>
                <a:latin typeface="Century Schoolbook" panose="02040604050505020304" pitchFamily="18" charset="0"/>
                <a:cs typeface="Arabic Typesetting" panose="03020402040406030203" pitchFamily="66" charset="-78"/>
              </a:rPr>
              <a:t>Shubhangi</a:t>
            </a:r>
            <a:r>
              <a:rPr lang="en-US" i="1" dirty="0">
                <a:solidFill>
                  <a:srgbClr val="0070C0"/>
                </a:solidFill>
                <a:latin typeface="Century Schoolbook" panose="02040604050505020304" pitchFamily="18" charset="0"/>
                <a:cs typeface="Arabic Typesetting" panose="03020402040406030203" pitchFamily="66" charset="-78"/>
              </a:rPr>
              <a:t> Sharma</a:t>
            </a:r>
          </a:p>
          <a:p>
            <a:pPr>
              <a:lnSpc>
                <a:spcPct val="150000"/>
              </a:lnSpc>
            </a:pPr>
            <a:r>
              <a:rPr lang="en-US" i="1" dirty="0">
                <a:solidFill>
                  <a:srgbClr val="0070C0"/>
                </a:solidFill>
                <a:latin typeface="Century Schoolbook" panose="02040604050505020304" pitchFamily="18" charset="0"/>
                <a:cs typeface="Arabic Typesetting" panose="03020402040406030203" pitchFamily="66" charset="-78"/>
              </a:rPr>
              <a:t>Project Guide</a:t>
            </a:r>
          </a:p>
          <a:p>
            <a:pPr>
              <a:lnSpc>
                <a:spcPct val="150000"/>
              </a:lnSpc>
            </a:pPr>
            <a:r>
              <a:rPr lang="en-US" dirty="0">
                <a:latin typeface="Century Schoolbook" panose="02040604050505020304" pitchFamily="18" charset="0"/>
                <a:cs typeface="Arabic Typesetting" panose="03020402040406030203" pitchFamily="66" charset="-78"/>
              </a:rPr>
              <a:t>Dept. of CSE</a:t>
            </a:r>
          </a:p>
          <a:p>
            <a:pPr algn="r">
              <a:lnSpc>
                <a:spcPct val="150000"/>
              </a:lnSpc>
            </a:pPr>
            <a:endParaRPr lang="en-US" dirty="0">
              <a:latin typeface="Century Schoolbook" panose="02040604050505020304" pitchFamily="18" charset="0"/>
              <a:cs typeface="Arabic Typesetting" panose="03020402040406030203" pitchFamily="66" charset="-78"/>
            </a:endParaRPr>
          </a:p>
          <a:p>
            <a:pPr algn="r">
              <a:lnSpc>
                <a:spcPct val="150000"/>
              </a:lnSpc>
            </a:pPr>
            <a:endParaRPr lang="en-US" sz="2000" dirty="0">
              <a:solidFill>
                <a:srgbClr val="FF0000"/>
              </a:solidFill>
              <a:latin typeface="Century Schoolbook" panose="02040604050505020304" pitchFamily="18" charset="0"/>
            </a:endParaRPr>
          </a:p>
          <a:p>
            <a:pPr>
              <a:lnSpc>
                <a:spcPct val="150000"/>
              </a:lnSpc>
            </a:pPr>
            <a:endParaRPr lang="en-US" dirty="0">
              <a:solidFill>
                <a:srgbClr val="FF0000"/>
              </a:solidFill>
            </a:endParaRPr>
          </a:p>
        </p:txBody>
      </p:sp>
      <p:sp>
        <p:nvSpPr>
          <p:cNvPr id="6" name="Rectangle 5"/>
          <p:cNvSpPr/>
          <p:nvPr/>
        </p:nvSpPr>
        <p:spPr>
          <a:xfrm>
            <a:off x="3034825" y="5331373"/>
            <a:ext cx="6096000" cy="1477328"/>
          </a:xfrm>
          <a:prstGeom prst="rect">
            <a:avLst/>
          </a:prstGeom>
        </p:spPr>
        <p:txBody>
          <a:bodyPr>
            <a:spAutoFit/>
          </a:bodyPr>
          <a:lstStyle/>
          <a:p>
            <a:pPr algn="ctr">
              <a:defRPr/>
            </a:pPr>
            <a:r>
              <a:rPr lang="en-IN" b="1" dirty="0">
                <a:solidFill>
                  <a:srgbClr val="C00000"/>
                </a:solidFill>
                <a:latin typeface="Times New Roman" pitchFamily="18" charset="0"/>
                <a:cs typeface="Times New Roman" pitchFamily="18" charset="0"/>
              </a:rPr>
              <a:t>DR. A.P.J. ABDUL KALAM TECHNICAL UNIVERSITY, LUCKNOW</a:t>
            </a:r>
          </a:p>
          <a:p>
            <a:pPr algn="ctr">
              <a:defRPr/>
            </a:pPr>
            <a:endParaRPr lang="en-IN" dirty="0">
              <a:latin typeface="Times New Roman" pitchFamily="18" charset="0"/>
              <a:cs typeface="Times New Roman" pitchFamily="18" charset="0"/>
            </a:endParaRPr>
          </a:p>
          <a:p>
            <a:pPr algn="ctr">
              <a:defRPr/>
            </a:pPr>
            <a:r>
              <a:rPr lang="en-IN" dirty="0">
                <a:latin typeface="Times New Roman" pitchFamily="18" charset="0"/>
                <a:cs typeface="Times New Roman" pitchFamily="18" charset="0"/>
              </a:rPr>
              <a:t>NOVEMBER 2021</a:t>
            </a:r>
          </a:p>
          <a:p>
            <a:pPr algn="ctr">
              <a:defRPr/>
            </a:pPr>
            <a:endParaRPr lang="en-IN" dirty="0">
              <a:latin typeface="Times New Roman" pitchFamily="18" charset="0"/>
              <a:cs typeface="Times New Roman" pitchFamily="18"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4814256" y="2693883"/>
            <a:ext cx="2537138" cy="1885078"/>
          </a:xfrm>
          <a:prstGeom prst="rect">
            <a:avLst/>
          </a:prstGeom>
          <a:noFill/>
          <a:ln>
            <a:noFill/>
          </a:ln>
        </p:spPr>
      </p:pic>
      <p:sp>
        <p:nvSpPr>
          <p:cNvPr id="3" name="TextBox 2">
            <a:extLst>
              <a:ext uri="{FF2B5EF4-FFF2-40B4-BE49-F238E27FC236}">
                <a16:creationId xmlns:a16="http://schemas.microsoft.com/office/drawing/2014/main" id="{205BBFFC-FB59-4A7B-96AB-9D18557CA994}"/>
              </a:ext>
            </a:extLst>
          </p:cNvPr>
          <p:cNvSpPr txBox="1"/>
          <p:nvPr/>
        </p:nvSpPr>
        <p:spPr>
          <a:xfrm>
            <a:off x="9039497" y="3788229"/>
            <a:ext cx="2725782" cy="3831818"/>
          </a:xfrm>
          <a:prstGeom prst="rect">
            <a:avLst/>
          </a:prstGeom>
          <a:noFill/>
        </p:spPr>
        <p:txBody>
          <a:bodyPr wrap="square" rtlCol="0">
            <a:spAutoFit/>
          </a:bodyPr>
          <a:lstStyle/>
          <a:p>
            <a:pPr>
              <a:lnSpc>
                <a:spcPct val="150000"/>
              </a:lnSpc>
            </a:pPr>
            <a:r>
              <a:rPr lang="en-US" dirty="0">
                <a:latin typeface="Century Schoolbook" panose="02040604050505020304" pitchFamily="18" charset="0"/>
                <a:cs typeface="Arabic Typesetting" panose="03020402040406030203" pitchFamily="66" charset="-78"/>
              </a:rPr>
              <a:t>Submitted By:</a:t>
            </a:r>
          </a:p>
          <a:p>
            <a:r>
              <a:rPr lang="en-US" i="1" dirty="0">
                <a:solidFill>
                  <a:srgbClr val="0070C0"/>
                </a:solidFill>
                <a:latin typeface="Century Schoolbook" panose="02040604050505020304" pitchFamily="18" charset="0"/>
                <a:cs typeface="Arabic Typesetting" panose="03020402040406030203" pitchFamily="66" charset="-78"/>
              </a:rPr>
              <a:t>Akash Kumar</a:t>
            </a:r>
          </a:p>
          <a:p>
            <a:r>
              <a:rPr lang="en-US" dirty="0">
                <a:latin typeface="Century Schoolbook" panose="02040604050505020304" pitchFamily="18" charset="0"/>
                <a:cs typeface="Arabic Typesetting" panose="03020402040406030203" pitchFamily="66" charset="-78"/>
              </a:rPr>
              <a:t>Roll No.1901280100013</a:t>
            </a:r>
          </a:p>
          <a:p>
            <a:r>
              <a:rPr lang="en-US" i="1" dirty="0" err="1">
                <a:latin typeface="Century Schoolbook" panose="02040604050505020304" pitchFamily="18" charset="0"/>
                <a:cs typeface="Arabic Typesetting" panose="03020402040406030203" pitchFamily="66" charset="-78"/>
              </a:rPr>
              <a:t>Sumit</a:t>
            </a:r>
            <a:r>
              <a:rPr lang="en-US" i="1" dirty="0">
                <a:latin typeface="Century Schoolbook" panose="02040604050505020304" pitchFamily="18" charset="0"/>
                <a:cs typeface="Arabic Typesetting" panose="03020402040406030203" pitchFamily="66" charset="-78"/>
              </a:rPr>
              <a:t> Kumar Roy</a:t>
            </a:r>
          </a:p>
          <a:p>
            <a:r>
              <a:rPr lang="en-US" dirty="0">
                <a:latin typeface="Century Schoolbook" panose="02040604050505020304" pitchFamily="18" charset="0"/>
                <a:cs typeface="Arabic Typesetting" panose="03020402040406030203" pitchFamily="66" charset="-78"/>
              </a:rPr>
              <a:t>Roll No.1901280100089</a:t>
            </a:r>
          </a:p>
          <a:p>
            <a:r>
              <a:rPr lang="en-US" i="1" dirty="0">
                <a:latin typeface="Century Schoolbook" panose="02040604050505020304" pitchFamily="18" charset="0"/>
                <a:cs typeface="Arabic Typesetting" panose="03020402040406030203" pitchFamily="66" charset="-78"/>
              </a:rPr>
              <a:t>Chirag Agrawal</a:t>
            </a:r>
          </a:p>
          <a:p>
            <a:r>
              <a:rPr lang="en-US" dirty="0">
                <a:latin typeface="Century Schoolbook" panose="02040604050505020304" pitchFamily="18" charset="0"/>
                <a:cs typeface="Arabic Typesetting" panose="03020402040406030203" pitchFamily="66" charset="-78"/>
              </a:rPr>
              <a:t>Roll No.1901280100056</a:t>
            </a:r>
          </a:p>
          <a:p>
            <a:r>
              <a:rPr lang="en-US" i="1" dirty="0" err="1">
                <a:latin typeface="Century Schoolbook" panose="02040604050505020304" pitchFamily="18" charset="0"/>
                <a:cs typeface="Arabic Typesetting" panose="03020402040406030203" pitchFamily="66" charset="-78"/>
              </a:rPr>
              <a:t>Akhand</a:t>
            </a:r>
            <a:r>
              <a:rPr lang="en-US" i="1" dirty="0">
                <a:latin typeface="Century Schoolbook" panose="02040604050505020304" pitchFamily="18" charset="0"/>
                <a:cs typeface="Arabic Typesetting" panose="03020402040406030203" pitchFamily="66" charset="-78"/>
              </a:rPr>
              <a:t> Sharma</a:t>
            </a:r>
          </a:p>
          <a:p>
            <a:r>
              <a:rPr lang="en-US" dirty="0">
                <a:latin typeface="Century Schoolbook" panose="02040604050505020304" pitchFamily="18" charset="0"/>
                <a:cs typeface="Arabic Typesetting" panose="03020402040406030203" pitchFamily="66" charset="-78"/>
              </a:rPr>
              <a:t>Roll No.1901280100016</a:t>
            </a:r>
          </a:p>
          <a:p>
            <a:endParaRPr lang="en-US" dirty="0">
              <a:latin typeface="Century Schoolbook" panose="02040604050505020304" pitchFamily="18" charset="0"/>
              <a:cs typeface="Arabic Typesetting" panose="03020402040406030203" pitchFamily="66" charset="-78"/>
            </a:endParaRPr>
          </a:p>
          <a:p>
            <a:endParaRPr lang="en-US" dirty="0">
              <a:latin typeface="Century Schoolbook" panose="02040604050505020304" pitchFamily="18" charset="0"/>
              <a:cs typeface="Arabic Typesetting" panose="03020402040406030203" pitchFamily="66" charset="-78"/>
            </a:endParaRPr>
          </a:p>
          <a:p>
            <a:endParaRPr lang="en-US" dirty="0">
              <a:latin typeface="Century Schoolbook" panose="02040604050505020304" pitchFamily="18" charset="0"/>
              <a:cs typeface="Arabic Typesetting" panose="03020402040406030203" pitchFamily="66" charset="-78"/>
            </a:endParaRPr>
          </a:p>
          <a:p>
            <a:endParaRPr lang="en-US" dirty="0">
              <a:latin typeface="Century Schoolbook" panose="02040604050505020304" pitchFamily="18" charset="0"/>
              <a:cs typeface="Arabic Typesetting" panose="03020402040406030203" pitchFamily="66" charset="-78"/>
            </a:endParaRPr>
          </a:p>
        </p:txBody>
      </p:sp>
      <p:sp>
        <p:nvSpPr>
          <p:cNvPr id="5" name="TextBox 4">
            <a:extLst>
              <a:ext uri="{FF2B5EF4-FFF2-40B4-BE49-F238E27FC236}">
                <a16:creationId xmlns:a16="http://schemas.microsoft.com/office/drawing/2014/main" id="{6B384A22-B1C4-4C0E-8F18-5E062408CDE6}"/>
              </a:ext>
            </a:extLst>
          </p:cNvPr>
          <p:cNvSpPr txBox="1"/>
          <p:nvPr/>
        </p:nvSpPr>
        <p:spPr>
          <a:xfrm>
            <a:off x="5647397" y="6488668"/>
            <a:ext cx="757646" cy="369332"/>
          </a:xfrm>
          <a:prstGeom prst="rect">
            <a:avLst/>
          </a:prstGeom>
          <a:noFill/>
        </p:spPr>
        <p:txBody>
          <a:bodyPr wrap="square" rtlCol="0">
            <a:spAutoFit/>
          </a:bodyPr>
          <a:lstStyle/>
          <a:p>
            <a:r>
              <a:rPr lang="en-IN" dirty="0"/>
              <a:t>1</a:t>
            </a:r>
          </a:p>
        </p:txBody>
      </p:sp>
    </p:spTree>
    <p:extLst>
      <p:ext uri="{BB962C8B-B14F-4D97-AF65-F5344CB8AC3E}">
        <p14:creationId xmlns:p14="http://schemas.microsoft.com/office/powerpoint/2010/main" val="3417775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FFF3B2-7CD6-40DA-95AA-681E3C95158E}"/>
              </a:ext>
            </a:extLst>
          </p:cNvPr>
          <p:cNvPicPr>
            <a:picLocks noChangeAspect="1"/>
          </p:cNvPicPr>
          <p:nvPr/>
        </p:nvPicPr>
        <p:blipFill>
          <a:blip r:embed="rId2"/>
          <a:stretch>
            <a:fillRect/>
          </a:stretch>
        </p:blipFill>
        <p:spPr>
          <a:xfrm>
            <a:off x="383178" y="1283789"/>
            <a:ext cx="5590902" cy="4064000"/>
          </a:xfrm>
          <a:prstGeom prst="rect">
            <a:avLst/>
          </a:prstGeom>
        </p:spPr>
      </p:pic>
      <p:pic>
        <p:nvPicPr>
          <p:cNvPr id="7" name="Picture 6">
            <a:extLst>
              <a:ext uri="{FF2B5EF4-FFF2-40B4-BE49-F238E27FC236}">
                <a16:creationId xmlns:a16="http://schemas.microsoft.com/office/drawing/2014/main" id="{44A491FB-39BD-4234-8C8F-60EB801DFB09}"/>
              </a:ext>
            </a:extLst>
          </p:cNvPr>
          <p:cNvPicPr>
            <a:picLocks noChangeAspect="1"/>
          </p:cNvPicPr>
          <p:nvPr/>
        </p:nvPicPr>
        <p:blipFill>
          <a:blip r:embed="rId3"/>
          <a:stretch>
            <a:fillRect/>
          </a:stretch>
        </p:blipFill>
        <p:spPr>
          <a:xfrm>
            <a:off x="4763588" y="1283789"/>
            <a:ext cx="7045234" cy="4064000"/>
          </a:xfrm>
          <a:prstGeom prst="rect">
            <a:avLst/>
          </a:prstGeom>
        </p:spPr>
      </p:pic>
      <p:sp>
        <p:nvSpPr>
          <p:cNvPr id="8" name="TextBox 7">
            <a:extLst>
              <a:ext uri="{FF2B5EF4-FFF2-40B4-BE49-F238E27FC236}">
                <a16:creationId xmlns:a16="http://schemas.microsoft.com/office/drawing/2014/main" id="{D6BB3F2B-6622-417F-AFCC-3FD8AE08FBD5}"/>
              </a:ext>
            </a:extLst>
          </p:cNvPr>
          <p:cNvSpPr txBox="1"/>
          <p:nvPr/>
        </p:nvSpPr>
        <p:spPr>
          <a:xfrm>
            <a:off x="5786845" y="6525288"/>
            <a:ext cx="618309" cy="369332"/>
          </a:xfrm>
          <a:prstGeom prst="rect">
            <a:avLst/>
          </a:prstGeom>
          <a:noFill/>
        </p:spPr>
        <p:txBody>
          <a:bodyPr wrap="square" rtlCol="0">
            <a:spAutoFit/>
          </a:bodyPr>
          <a:lstStyle/>
          <a:p>
            <a:r>
              <a:rPr lang="en-IN" dirty="0"/>
              <a:t>10</a:t>
            </a:r>
          </a:p>
        </p:txBody>
      </p:sp>
    </p:spTree>
    <p:extLst>
      <p:ext uri="{BB962C8B-B14F-4D97-AF65-F5344CB8AC3E}">
        <p14:creationId xmlns:p14="http://schemas.microsoft.com/office/powerpoint/2010/main" val="4004411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972435-4EA5-46B4-B80C-0754A164EB28}"/>
              </a:ext>
            </a:extLst>
          </p:cNvPr>
          <p:cNvPicPr>
            <a:picLocks noChangeAspect="1"/>
          </p:cNvPicPr>
          <p:nvPr/>
        </p:nvPicPr>
        <p:blipFill>
          <a:blip r:embed="rId2"/>
          <a:stretch>
            <a:fillRect/>
          </a:stretch>
        </p:blipFill>
        <p:spPr>
          <a:xfrm>
            <a:off x="269966" y="1257663"/>
            <a:ext cx="6209212" cy="4064000"/>
          </a:xfrm>
          <a:prstGeom prst="rect">
            <a:avLst/>
          </a:prstGeom>
        </p:spPr>
      </p:pic>
      <p:pic>
        <p:nvPicPr>
          <p:cNvPr id="7" name="Picture 6">
            <a:extLst>
              <a:ext uri="{FF2B5EF4-FFF2-40B4-BE49-F238E27FC236}">
                <a16:creationId xmlns:a16="http://schemas.microsoft.com/office/drawing/2014/main" id="{E63BD539-FAD5-4B24-A4C6-C9E652E00EB2}"/>
              </a:ext>
            </a:extLst>
          </p:cNvPr>
          <p:cNvPicPr>
            <a:picLocks noChangeAspect="1"/>
          </p:cNvPicPr>
          <p:nvPr/>
        </p:nvPicPr>
        <p:blipFill>
          <a:blip r:embed="rId3"/>
          <a:stretch>
            <a:fillRect/>
          </a:stretch>
        </p:blipFill>
        <p:spPr>
          <a:xfrm>
            <a:off x="4850674" y="1257663"/>
            <a:ext cx="7071360" cy="4064000"/>
          </a:xfrm>
          <a:prstGeom prst="rect">
            <a:avLst/>
          </a:prstGeom>
        </p:spPr>
      </p:pic>
      <p:sp>
        <p:nvSpPr>
          <p:cNvPr id="8" name="TextBox 7">
            <a:extLst>
              <a:ext uri="{FF2B5EF4-FFF2-40B4-BE49-F238E27FC236}">
                <a16:creationId xmlns:a16="http://schemas.microsoft.com/office/drawing/2014/main" id="{2CA5716E-0F95-4831-A225-42F3C3D1F556}"/>
              </a:ext>
            </a:extLst>
          </p:cNvPr>
          <p:cNvSpPr txBox="1"/>
          <p:nvPr/>
        </p:nvSpPr>
        <p:spPr>
          <a:xfrm>
            <a:off x="5730240" y="6494808"/>
            <a:ext cx="548640" cy="369332"/>
          </a:xfrm>
          <a:prstGeom prst="rect">
            <a:avLst/>
          </a:prstGeom>
          <a:noFill/>
        </p:spPr>
        <p:txBody>
          <a:bodyPr wrap="square" rtlCol="0">
            <a:spAutoFit/>
          </a:bodyPr>
          <a:lstStyle/>
          <a:p>
            <a:r>
              <a:rPr lang="en-IN" dirty="0"/>
              <a:t>11</a:t>
            </a:r>
          </a:p>
        </p:txBody>
      </p:sp>
    </p:spTree>
    <p:extLst>
      <p:ext uri="{BB962C8B-B14F-4D97-AF65-F5344CB8AC3E}">
        <p14:creationId xmlns:p14="http://schemas.microsoft.com/office/powerpoint/2010/main" val="1941009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79E2F9-B529-460C-92FB-D9472792C9A1}"/>
              </a:ext>
            </a:extLst>
          </p:cNvPr>
          <p:cNvPicPr>
            <a:picLocks noChangeAspect="1"/>
          </p:cNvPicPr>
          <p:nvPr/>
        </p:nvPicPr>
        <p:blipFill>
          <a:blip r:embed="rId2"/>
          <a:stretch>
            <a:fillRect/>
          </a:stretch>
        </p:blipFill>
        <p:spPr>
          <a:xfrm>
            <a:off x="278674" y="1397000"/>
            <a:ext cx="11643360" cy="4064000"/>
          </a:xfrm>
          <a:prstGeom prst="rect">
            <a:avLst/>
          </a:prstGeom>
        </p:spPr>
      </p:pic>
      <p:sp>
        <p:nvSpPr>
          <p:cNvPr id="6" name="TextBox 5">
            <a:extLst>
              <a:ext uri="{FF2B5EF4-FFF2-40B4-BE49-F238E27FC236}">
                <a16:creationId xmlns:a16="http://schemas.microsoft.com/office/drawing/2014/main" id="{E28EF70D-B8E6-4577-ABD4-CED6D09F403B}"/>
              </a:ext>
            </a:extLst>
          </p:cNvPr>
          <p:cNvSpPr txBox="1"/>
          <p:nvPr/>
        </p:nvSpPr>
        <p:spPr>
          <a:xfrm>
            <a:off x="5860869" y="6566263"/>
            <a:ext cx="444137" cy="369332"/>
          </a:xfrm>
          <a:prstGeom prst="rect">
            <a:avLst/>
          </a:prstGeom>
          <a:noFill/>
        </p:spPr>
        <p:txBody>
          <a:bodyPr wrap="square" rtlCol="0">
            <a:spAutoFit/>
          </a:bodyPr>
          <a:lstStyle/>
          <a:p>
            <a:r>
              <a:rPr lang="en-IN" dirty="0"/>
              <a:t>12</a:t>
            </a:r>
          </a:p>
        </p:txBody>
      </p:sp>
    </p:spTree>
    <p:extLst>
      <p:ext uri="{BB962C8B-B14F-4D97-AF65-F5344CB8AC3E}">
        <p14:creationId xmlns:p14="http://schemas.microsoft.com/office/powerpoint/2010/main" val="672224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8B94CFB-5AC6-46A0-B21B-986665BFA731}"/>
              </a:ext>
            </a:extLst>
          </p:cNvPr>
          <p:cNvPicPr>
            <a:picLocks noChangeAspect="1"/>
          </p:cNvPicPr>
          <p:nvPr/>
        </p:nvPicPr>
        <p:blipFill>
          <a:blip r:embed="rId2"/>
          <a:stretch>
            <a:fillRect/>
          </a:stretch>
        </p:blipFill>
        <p:spPr>
          <a:xfrm>
            <a:off x="248785" y="307247"/>
            <a:ext cx="6546651" cy="5877745"/>
          </a:xfrm>
          <a:prstGeom prst="rect">
            <a:avLst/>
          </a:prstGeom>
        </p:spPr>
      </p:pic>
      <p:pic>
        <p:nvPicPr>
          <p:cNvPr id="11" name="Picture 10">
            <a:extLst>
              <a:ext uri="{FF2B5EF4-FFF2-40B4-BE49-F238E27FC236}">
                <a16:creationId xmlns:a16="http://schemas.microsoft.com/office/drawing/2014/main" id="{66A95A72-8C79-46F0-A1DF-53405C01A774}"/>
              </a:ext>
            </a:extLst>
          </p:cNvPr>
          <p:cNvPicPr>
            <a:picLocks noChangeAspect="1"/>
          </p:cNvPicPr>
          <p:nvPr/>
        </p:nvPicPr>
        <p:blipFill>
          <a:blip r:embed="rId3"/>
          <a:stretch>
            <a:fillRect/>
          </a:stretch>
        </p:blipFill>
        <p:spPr>
          <a:xfrm>
            <a:off x="6028466" y="575864"/>
            <a:ext cx="5914750" cy="5706271"/>
          </a:xfrm>
          <a:prstGeom prst="rect">
            <a:avLst/>
          </a:prstGeom>
        </p:spPr>
      </p:pic>
      <p:sp>
        <p:nvSpPr>
          <p:cNvPr id="12" name="TextBox 11">
            <a:extLst>
              <a:ext uri="{FF2B5EF4-FFF2-40B4-BE49-F238E27FC236}">
                <a16:creationId xmlns:a16="http://schemas.microsoft.com/office/drawing/2014/main" id="{8E66AA50-01BD-42FE-B0B2-C709B4FFDC55}"/>
              </a:ext>
            </a:extLst>
          </p:cNvPr>
          <p:cNvSpPr txBox="1"/>
          <p:nvPr/>
        </p:nvSpPr>
        <p:spPr>
          <a:xfrm>
            <a:off x="5767209" y="6515918"/>
            <a:ext cx="522514" cy="369332"/>
          </a:xfrm>
          <a:prstGeom prst="rect">
            <a:avLst/>
          </a:prstGeom>
          <a:noFill/>
        </p:spPr>
        <p:txBody>
          <a:bodyPr wrap="square" rtlCol="0">
            <a:spAutoFit/>
          </a:bodyPr>
          <a:lstStyle/>
          <a:p>
            <a:r>
              <a:rPr lang="en-IN" dirty="0"/>
              <a:t>13</a:t>
            </a:r>
          </a:p>
        </p:txBody>
      </p:sp>
    </p:spTree>
    <p:extLst>
      <p:ext uri="{BB962C8B-B14F-4D97-AF65-F5344CB8AC3E}">
        <p14:creationId xmlns:p14="http://schemas.microsoft.com/office/powerpoint/2010/main" val="3994541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D62CC2-E67D-4E84-B82A-2360B2C56D72}"/>
              </a:ext>
            </a:extLst>
          </p:cNvPr>
          <p:cNvPicPr>
            <a:picLocks noChangeAspect="1"/>
          </p:cNvPicPr>
          <p:nvPr/>
        </p:nvPicPr>
        <p:blipFill>
          <a:blip r:embed="rId2"/>
          <a:stretch>
            <a:fillRect/>
          </a:stretch>
        </p:blipFill>
        <p:spPr>
          <a:xfrm>
            <a:off x="557348" y="313508"/>
            <a:ext cx="11077303" cy="6230983"/>
          </a:xfrm>
          <a:prstGeom prst="rect">
            <a:avLst/>
          </a:prstGeom>
        </p:spPr>
      </p:pic>
      <p:sp>
        <p:nvSpPr>
          <p:cNvPr id="6" name="TextBox 5">
            <a:extLst>
              <a:ext uri="{FF2B5EF4-FFF2-40B4-BE49-F238E27FC236}">
                <a16:creationId xmlns:a16="http://schemas.microsoft.com/office/drawing/2014/main" id="{03B7AB6E-0174-4E45-8794-E83488C833C7}"/>
              </a:ext>
            </a:extLst>
          </p:cNvPr>
          <p:cNvSpPr txBox="1"/>
          <p:nvPr/>
        </p:nvSpPr>
        <p:spPr>
          <a:xfrm>
            <a:off x="5547360" y="6544491"/>
            <a:ext cx="609600" cy="369332"/>
          </a:xfrm>
          <a:prstGeom prst="rect">
            <a:avLst/>
          </a:prstGeom>
          <a:noFill/>
        </p:spPr>
        <p:txBody>
          <a:bodyPr wrap="square" rtlCol="0">
            <a:spAutoFit/>
          </a:bodyPr>
          <a:lstStyle/>
          <a:p>
            <a:r>
              <a:rPr lang="en-IN" dirty="0"/>
              <a:t>14</a:t>
            </a:r>
          </a:p>
        </p:txBody>
      </p:sp>
    </p:spTree>
    <p:extLst>
      <p:ext uri="{BB962C8B-B14F-4D97-AF65-F5344CB8AC3E}">
        <p14:creationId xmlns:p14="http://schemas.microsoft.com/office/powerpoint/2010/main" val="277948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78824"/>
            <a:ext cx="9875520" cy="901336"/>
          </a:xfrm>
        </p:spPr>
        <p:txBody>
          <a:bodyPr>
            <a:normAutofit fontScale="90000"/>
          </a:bodyPr>
          <a:lstStyle/>
          <a:p>
            <a:pPr lvl="0" algn="ctr"/>
            <a:r>
              <a:rPr lang="en-US" dirty="0">
                <a:latin typeface="Baskerville Old Face" panose="02020602080505020303" pitchFamily="18" charset="0"/>
              </a:rPr>
              <a:t>Conclusion and Future Scope</a:t>
            </a:r>
            <a:br>
              <a:rPr lang="en-US" dirty="0">
                <a:latin typeface="Baskerville Old Face" panose="02020602080505020303" pitchFamily="18" charset="0"/>
              </a:rPr>
            </a:br>
            <a:endParaRPr lang="en-US" dirty="0"/>
          </a:p>
        </p:txBody>
      </p:sp>
      <p:sp>
        <p:nvSpPr>
          <p:cNvPr id="3" name="Content Placeholder 2"/>
          <p:cNvSpPr>
            <a:spLocks noGrp="1"/>
          </p:cNvSpPr>
          <p:nvPr>
            <p:ph idx="1"/>
          </p:nvPr>
        </p:nvSpPr>
        <p:spPr>
          <a:xfrm>
            <a:off x="640080" y="1358537"/>
            <a:ext cx="10375791" cy="4737463"/>
          </a:xfrm>
        </p:spPr>
        <p:txBody>
          <a:bodyPr>
            <a:normAutofit fontScale="77500" lnSpcReduction="20000"/>
          </a:bodyPr>
          <a:lstStyle/>
          <a:p>
            <a:pPr>
              <a:lnSpc>
                <a:spcPct val="100000"/>
              </a:lnSpc>
              <a:buNone/>
            </a:pPr>
            <a:r>
              <a:rPr lang="en-US" sz="2400" b="1" dirty="0">
                <a:solidFill>
                  <a:srgbClr val="202124"/>
                </a:solidFill>
                <a:latin typeface="arial" panose="020B0604020202020204" pitchFamily="34" charset="0"/>
              </a:rPr>
              <a:t>Good Things</a:t>
            </a:r>
          </a:p>
          <a:p>
            <a:pPr algn="just">
              <a:lnSpc>
                <a:spcPct val="100000"/>
              </a:lnSpc>
              <a:buNone/>
            </a:pPr>
            <a:r>
              <a:rPr lang="en-US" dirty="0">
                <a:solidFill>
                  <a:srgbClr val="202124"/>
                </a:solidFill>
                <a:latin typeface="arial" panose="020B0604020202020204" pitchFamily="34" charset="0"/>
              </a:rPr>
              <a:t>With the amount of public interest in self-driving cars and the number of companies investing in them , self-driving cars are going to happen.</a:t>
            </a:r>
          </a:p>
          <a:p>
            <a:pPr>
              <a:lnSpc>
                <a:spcPct val="100000"/>
              </a:lnSpc>
              <a:buNone/>
            </a:pPr>
            <a:r>
              <a:rPr lang="en-US" sz="2400" b="1" dirty="0">
                <a:solidFill>
                  <a:srgbClr val="202124"/>
                </a:solidFill>
                <a:latin typeface="arial" panose="020B0604020202020204" pitchFamily="34" charset="0"/>
              </a:rPr>
              <a:t>Bad Things</a:t>
            </a:r>
          </a:p>
          <a:p>
            <a:pPr marL="502920" indent="-457200" algn="just">
              <a:lnSpc>
                <a:spcPct val="100000"/>
              </a:lnSpc>
              <a:buAutoNum type="arabicPeriod"/>
            </a:pPr>
            <a:r>
              <a:rPr lang="en-US" sz="2400" dirty="0">
                <a:solidFill>
                  <a:srgbClr val="202124"/>
                </a:solidFill>
                <a:latin typeface="arial" panose="020B0604020202020204" pitchFamily="34" charset="0"/>
              </a:rPr>
              <a:t>Overall self driving cars are unsafe</a:t>
            </a:r>
          </a:p>
          <a:p>
            <a:pPr marL="502920" indent="-457200" algn="just">
              <a:lnSpc>
                <a:spcPct val="100000"/>
              </a:lnSpc>
              <a:buAutoNum type="arabicPeriod"/>
            </a:pPr>
            <a:r>
              <a:rPr lang="en-US" sz="2400" dirty="0">
                <a:solidFill>
                  <a:srgbClr val="202124"/>
                </a:solidFill>
                <a:latin typeface="arial" panose="020B0604020202020204" pitchFamily="34" charset="0"/>
              </a:rPr>
              <a:t>May be good but many risk</a:t>
            </a:r>
          </a:p>
          <a:p>
            <a:pPr>
              <a:lnSpc>
                <a:spcPct val="100000"/>
              </a:lnSpc>
              <a:buNone/>
            </a:pPr>
            <a:endParaRPr lang="en-US" dirty="0">
              <a:solidFill>
                <a:srgbClr val="202124"/>
              </a:solidFill>
              <a:latin typeface="arial" panose="020B0604020202020204" pitchFamily="34" charset="0"/>
            </a:endParaRPr>
          </a:p>
          <a:p>
            <a:pPr algn="just">
              <a:lnSpc>
                <a:spcPct val="100000"/>
              </a:lnSpc>
              <a:buNone/>
            </a:pPr>
            <a:r>
              <a:rPr lang="en-US" dirty="0">
                <a:solidFill>
                  <a:srgbClr val="202124"/>
                </a:solidFill>
                <a:latin typeface="arial" panose="020B0604020202020204" pitchFamily="34" charset="0"/>
              </a:rPr>
              <a:t>I</a:t>
            </a:r>
            <a:r>
              <a:rPr lang="en-US" b="0" i="0" dirty="0">
                <a:solidFill>
                  <a:srgbClr val="202124"/>
                </a:solidFill>
                <a:effectLst/>
                <a:latin typeface="arial" panose="020B0604020202020204" pitchFamily="34" charset="0"/>
              </a:rPr>
              <a:t>t is estimated that when autonomous vehicles come in, </a:t>
            </a:r>
            <a:r>
              <a:rPr lang="en-US" b="1" i="0" dirty="0">
                <a:solidFill>
                  <a:srgbClr val="202124"/>
                </a:solidFill>
                <a:effectLst/>
                <a:latin typeface="arial" panose="020B0604020202020204" pitchFamily="34" charset="0"/>
              </a:rPr>
              <a:t>travel time could be cut by as much as 40 percent</a:t>
            </a:r>
            <a:r>
              <a:rPr lang="en-US" b="0" i="0" dirty="0">
                <a:solidFill>
                  <a:srgbClr val="202124"/>
                </a:solidFill>
                <a:effectLst/>
                <a:latin typeface="arial" panose="020B0604020202020204" pitchFamily="34" charset="0"/>
              </a:rPr>
              <a:t>. This time saved will help boost economies where driverless cars will be in use. If all they will be needed, traffic law enforcers will also have an easier time maintaining sanity on the roads.</a:t>
            </a:r>
          </a:p>
          <a:p>
            <a:pPr algn="just">
              <a:lnSpc>
                <a:spcPct val="100000"/>
              </a:lnSpc>
              <a:buNone/>
            </a:pPr>
            <a:r>
              <a:rPr lang="en-US" b="0" i="0" dirty="0">
                <a:solidFill>
                  <a:srgbClr val="202124"/>
                </a:solidFill>
                <a:effectLst/>
                <a:latin typeface="arial" panose="020B0604020202020204" pitchFamily="34" charset="0"/>
              </a:rPr>
              <a:t>The future of transportation involves </a:t>
            </a:r>
            <a:r>
              <a:rPr lang="en-US" b="1" i="0" dirty="0">
                <a:solidFill>
                  <a:srgbClr val="202124"/>
                </a:solidFill>
                <a:effectLst/>
                <a:latin typeface="arial" panose="020B0604020202020204" pitchFamily="34" charset="0"/>
              </a:rPr>
              <a:t>moving into new, smarter sources of energy, modes of transport and physical and technological infrastructure</a:t>
            </a:r>
            <a:r>
              <a:rPr lang="en-US" b="0" i="0" dirty="0">
                <a:solidFill>
                  <a:srgbClr val="202124"/>
                </a:solidFill>
                <a:effectLst/>
                <a:latin typeface="arial" panose="020B0604020202020204" pitchFamily="34" charset="0"/>
              </a:rPr>
              <a:t> to support these transportation innovations. Three common themes in transportation innovation are: smart technology. Electrification</a:t>
            </a:r>
            <a:r>
              <a:rPr lang="en-US" dirty="0">
                <a:solidFill>
                  <a:srgbClr val="202124"/>
                </a:solidFill>
                <a:latin typeface="arial" panose="020B0604020202020204" pitchFamily="34" charset="0"/>
              </a:rPr>
              <a:t>.</a:t>
            </a:r>
          </a:p>
          <a:p>
            <a:pPr>
              <a:lnSpc>
                <a:spcPct val="100000"/>
              </a:lnSpc>
              <a:buNone/>
            </a:pPr>
            <a:endParaRPr lang="en-US"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7AF74072-FEB0-4FD7-8C7A-DE3D653D5CAB}"/>
              </a:ext>
            </a:extLst>
          </p:cNvPr>
          <p:cNvSpPr txBox="1"/>
          <p:nvPr/>
        </p:nvSpPr>
        <p:spPr>
          <a:xfrm>
            <a:off x="5551714" y="6488668"/>
            <a:ext cx="583474" cy="369332"/>
          </a:xfrm>
          <a:prstGeom prst="rect">
            <a:avLst/>
          </a:prstGeom>
          <a:noFill/>
        </p:spPr>
        <p:txBody>
          <a:bodyPr wrap="square" rtlCol="0">
            <a:spAutoFit/>
          </a:bodyPr>
          <a:lstStyle/>
          <a:p>
            <a:r>
              <a:rPr lang="en-IN" dirty="0"/>
              <a:t>15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7C0C1-03D3-4C55-BEC1-385150C4C763}"/>
              </a:ext>
            </a:extLst>
          </p:cNvPr>
          <p:cNvSpPr>
            <a:spLocks noGrp="1"/>
          </p:cNvSpPr>
          <p:nvPr>
            <p:ph type="title"/>
          </p:nvPr>
        </p:nvSpPr>
        <p:spPr>
          <a:xfrm>
            <a:off x="1156063" y="365760"/>
            <a:ext cx="9875520" cy="849086"/>
          </a:xfrm>
        </p:spPr>
        <p:txBody>
          <a:bodyPr/>
          <a:lstStyle/>
          <a:p>
            <a:pPr algn="ctr"/>
            <a:r>
              <a:rPr lang="en-IN" b="1" dirty="0">
                <a:solidFill>
                  <a:srgbClr val="C00000"/>
                </a:solidFill>
                <a:latin typeface="Baskerville Old Face" panose="02020602080505020303" pitchFamily="18" charset="0"/>
              </a:rPr>
              <a:t>Abstract</a:t>
            </a:r>
          </a:p>
        </p:txBody>
      </p:sp>
      <p:sp>
        <p:nvSpPr>
          <p:cNvPr id="4" name="Content Placeholder 3"/>
          <p:cNvSpPr>
            <a:spLocks noGrp="1"/>
          </p:cNvSpPr>
          <p:nvPr>
            <p:ph idx="1"/>
          </p:nvPr>
        </p:nvSpPr>
        <p:spPr>
          <a:xfrm>
            <a:off x="1143000" y="1149531"/>
            <a:ext cx="9872871" cy="4946469"/>
          </a:xfrm>
        </p:spPr>
        <p:txBody>
          <a:bodyPr>
            <a:normAutofit/>
          </a:bodyPr>
          <a:lstStyle/>
          <a:p>
            <a:r>
              <a:rPr lang="en-US" sz="2000" b="0" i="0" dirty="0">
                <a:solidFill>
                  <a:srgbClr val="3E3D40"/>
                </a:solidFill>
                <a:effectLst/>
                <a:latin typeface="Georgia" panose="02040502050405020303" pitchFamily="18" charset="0"/>
              </a:rPr>
              <a:t>Self-driving cars have the potential to greatly improve public safety</a:t>
            </a:r>
            <a:r>
              <a:rPr lang="en-US" sz="2400" b="0" i="0" dirty="0">
                <a:solidFill>
                  <a:srgbClr val="3E3D40"/>
                </a:solidFill>
                <a:effectLst/>
                <a:latin typeface="Times New Roman" pitchFamily="18" charset="0"/>
                <a:cs typeface="Times New Roman" pitchFamily="18" charset="0"/>
              </a:rPr>
              <a:t>. It can </a:t>
            </a:r>
            <a:r>
              <a:rPr lang="en-US" sz="2400" dirty="0">
                <a:solidFill>
                  <a:srgbClr val="3E3D40"/>
                </a:solidFill>
                <a:latin typeface="Times New Roman" pitchFamily="18" charset="0"/>
                <a:cs typeface="Times New Roman" pitchFamily="18" charset="0"/>
              </a:rPr>
              <a:t>drive itself . It can stop whenever there is pedestrian on road or some obstacle or red light on the straight . It can take turn of it own , that means it can take right turn , left turn it can go upward , downward and all these direction by detecting which one is road .And it’s also reach the destination by it own.</a:t>
            </a:r>
            <a:endParaRPr lang="en-US" sz="2400" dirty="0">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EC5C16E8-D7F2-40D2-B01B-A448C0B07D89}"/>
              </a:ext>
            </a:extLst>
          </p:cNvPr>
          <p:cNvSpPr txBox="1"/>
          <p:nvPr/>
        </p:nvSpPr>
        <p:spPr>
          <a:xfrm>
            <a:off x="6093823" y="6270172"/>
            <a:ext cx="905691" cy="383177"/>
          </a:xfrm>
          <a:prstGeom prst="rect">
            <a:avLst/>
          </a:prstGeom>
          <a:noFill/>
        </p:spPr>
        <p:txBody>
          <a:bodyPr wrap="square" rtlCol="0">
            <a:spAutoFit/>
          </a:bodyPr>
          <a:lstStyle/>
          <a:p>
            <a:r>
              <a:rPr lang="en-IN" dirty="0"/>
              <a:t>2</a:t>
            </a:r>
          </a:p>
        </p:txBody>
      </p:sp>
    </p:spTree>
    <p:extLst>
      <p:ext uri="{BB962C8B-B14F-4D97-AF65-F5344CB8AC3E}">
        <p14:creationId xmlns:p14="http://schemas.microsoft.com/office/powerpoint/2010/main" val="412668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669792" y="292038"/>
            <a:ext cx="4218432" cy="719138"/>
          </a:xfrm>
        </p:spPr>
        <p:txBody>
          <a:bodyPr>
            <a:noAutofit/>
          </a:bodyPr>
          <a:lstStyle/>
          <a:p>
            <a:pPr algn="ctr"/>
            <a:r>
              <a:rPr lang="en-US" sz="6000" b="1" dirty="0">
                <a:solidFill>
                  <a:srgbClr val="C00000"/>
                </a:solidFill>
                <a:latin typeface="Baskerville Old Face" panose="02020602080505020303" pitchFamily="18" charset="0"/>
              </a:rPr>
              <a:t>Contents</a:t>
            </a:r>
            <a:endParaRPr lang="en-US" sz="6000" dirty="0">
              <a:solidFill>
                <a:srgbClr val="C00000"/>
              </a:solidFill>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713213219"/>
              </p:ext>
            </p:extLst>
          </p:nvPr>
        </p:nvGraphicFramePr>
        <p:xfrm>
          <a:off x="573024" y="1133248"/>
          <a:ext cx="11082528" cy="4793153"/>
        </p:xfrm>
        <a:graphic>
          <a:graphicData uri="http://schemas.openxmlformats.org/drawingml/2006/table">
            <a:tbl>
              <a:tblPr firstRow="1" bandRow="1">
                <a:tableStyleId>{073A0DAA-6AF3-43AB-8588-CEC1D06C72B9}</a:tableStyleId>
              </a:tblPr>
              <a:tblGrid>
                <a:gridCol w="1276228">
                  <a:extLst>
                    <a:ext uri="{9D8B030D-6E8A-4147-A177-3AD203B41FA5}">
                      <a16:colId xmlns:a16="http://schemas.microsoft.com/office/drawing/2014/main" val="924479721"/>
                    </a:ext>
                  </a:extLst>
                </a:gridCol>
                <a:gridCol w="9806300">
                  <a:extLst>
                    <a:ext uri="{9D8B030D-6E8A-4147-A177-3AD203B41FA5}">
                      <a16:colId xmlns:a16="http://schemas.microsoft.com/office/drawing/2014/main" val="798746224"/>
                    </a:ext>
                  </a:extLst>
                </a:gridCol>
              </a:tblGrid>
              <a:tr h="426316">
                <a:tc>
                  <a:txBody>
                    <a:bodyPr/>
                    <a:lstStyle/>
                    <a:p>
                      <a:pPr algn="ctr"/>
                      <a:r>
                        <a:rPr lang="en-US" dirty="0" err="1">
                          <a:latin typeface="Baskerville Old Face" panose="02020602080505020303" pitchFamily="18" charset="0"/>
                        </a:rPr>
                        <a:t>S.No</a:t>
                      </a:r>
                      <a:r>
                        <a:rPr lang="en-US" dirty="0">
                          <a:latin typeface="Baskerville Old Face" panose="02020602080505020303" pitchFamily="18" charset="0"/>
                        </a:rPr>
                        <a:t>.</a:t>
                      </a:r>
                    </a:p>
                  </a:txBody>
                  <a:tcPr/>
                </a:tc>
                <a:tc>
                  <a:txBody>
                    <a:bodyPr/>
                    <a:lstStyle/>
                    <a:p>
                      <a:r>
                        <a:rPr lang="en-US" dirty="0">
                          <a:latin typeface="Baskerville Old Face" panose="02020602080505020303" pitchFamily="18" charset="0"/>
                        </a:rPr>
                        <a:t>Title</a:t>
                      </a:r>
                    </a:p>
                  </a:txBody>
                  <a:tcPr/>
                </a:tc>
                <a:extLst>
                  <a:ext uri="{0D108BD9-81ED-4DB2-BD59-A6C34878D82A}">
                    <a16:rowId xmlns:a16="http://schemas.microsoft.com/office/drawing/2014/main" val="735833539"/>
                  </a:ext>
                </a:extLst>
              </a:tr>
              <a:tr h="426316">
                <a:tc>
                  <a:txBody>
                    <a:bodyPr/>
                    <a:lstStyle/>
                    <a:p>
                      <a:pPr algn="ctr"/>
                      <a:r>
                        <a:rPr lang="en-US" dirty="0">
                          <a:latin typeface="Baskerville Old Face" panose="02020602080505020303" pitchFamily="18" charset="0"/>
                        </a:rPr>
                        <a:t>1.</a:t>
                      </a:r>
                    </a:p>
                  </a:txBody>
                  <a:tcPr/>
                </a:tc>
                <a:tc>
                  <a:txBody>
                    <a:bodyPr/>
                    <a:lstStyle/>
                    <a:p>
                      <a:r>
                        <a:rPr lang="en-US" dirty="0">
                          <a:latin typeface="Baskerville Old Face" panose="02020602080505020303" pitchFamily="18" charset="0"/>
                        </a:rPr>
                        <a:t>Introduction</a:t>
                      </a:r>
                    </a:p>
                  </a:txBody>
                  <a:tcPr/>
                </a:tc>
                <a:extLst>
                  <a:ext uri="{0D108BD9-81ED-4DB2-BD59-A6C34878D82A}">
                    <a16:rowId xmlns:a16="http://schemas.microsoft.com/office/drawing/2014/main" val="2273791751"/>
                  </a:ext>
                </a:extLst>
              </a:tr>
              <a:tr h="428136">
                <a:tc>
                  <a:txBody>
                    <a:bodyPr/>
                    <a:lstStyle/>
                    <a:p>
                      <a:pPr algn="ctr"/>
                      <a:r>
                        <a:rPr lang="en-US" dirty="0">
                          <a:latin typeface="Baskerville Old Face" panose="02020602080505020303" pitchFamily="18" charset="0"/>
                        </a:rPr>
                        <a:t>2.</a:t>
                      </a:r>
                    </a:p>
                  </a:txBody>
                  <a:tcPr/>
                </a:tc>
                <a:tc>
                  <a:txBody>
                    <a:bodyPr/>
                    <a:lstStyle/>
                    <a:p>
                      <a:r>
                        <a:rPr lang="en-US" dirty="0">
                          <a:latin typeface="Baskerville Old Face" panose="02020602080505020303" pitchFamily="18" charset="0"/>
                        </a:rPr>
                        <a:t>Problem Description</a:t>
                      </a:r>
                    </a:p>
                    <a:p>
                      <a:r>
                        <a:rPr lang="en-US" dirty="0">
                          <a:latin typeface="Baskerville Old Face" panose="02020602080505020303" pitchFamily="18" charset="0"/>
                        </a:rPr>
                        <a:t>                   Existing</a:t>
                      </a:r>
                      <a:r>
                        <a:rPr lang="en-US" baseline="0" dirty="0">
                          <a:latin typeface="Baskerville Old Face" panose="02020602080505020303" pitchFamily="18" charset="0"/>
                        </a:rPr>
                        <a:t> Problem</a:t>
                      </a:r>
                    </a:p>
                    <a:p>
                      <a:r>
                        <a:rPr lang="en-US" baseline="0" dirty="0">
                          <a:latin typeface="Baskerville Old Face" panose="02020602080505020303" pitchFamily="18" charset="0"/>
                        </a:rPr>
                        <a:t>                   Proposed Solution</a:t>
                      </a:r>
                      <a:endParaRPr lang="en-US" dirty="0">
                        <a:latin typeface="Baskerville Old Face" panose="02020602080505020303" pitchFamily="18" charset="0"/>
                      </a:endParaRPr>
                    </a:p>
                  </a:txBody>
                  <a:tcPr/>
                </a:tc>
                <a:extLst>
                  <a:ext uri="{0D108BD9-81ED-4DB2-BD59-A6C34878D82A}">
                    <a16:rowId xmlns:a16="http://schemas.microsoft.com/office/drawing/2014/main" val="995462719"/>
                  </a:ext>
                </a:extLst>
              </a:tr>
              <a:tr h="426316">
                <a:tc>
                  <a:txBody>
                    <a:bodyPr/>
                    <a:lstStyle/>
                    <a:p>
                      <a:pPr algn="ctr"/>
                      <a:r>
                        <a:rPr lang="en-US" dirty="0">
                          <a:latin typeface="Baskerville Old Face" panose="02020602080505020303" pitchFamily="18" charset="0"/>
                        </a:rPr>
                        <a:t>3.</a:t>
                      </a:r>
                    </a:p>
                  </a:txBody>
                  <a:tcPr/>
                </a:tc>
                <a:tc>
                  <a:txBody>
                    <a:bodyPr/>
                    <a:lstStyle/>
                    <a:p>
                      <a:r>
                        <a:rPr lang="en-US" dirty="0">
                          <a:latin typeface="Baskerville Old Face" panose="02020602080505020303" pitchFamily="18" charset="0"/>
                        </a:rPr>
                        <a:t>Hardware Software requirements</a:t>
                      </a:r>
                    </a:p>
                  </a:txBody>
                  <a:tcPr/>
                </a:tc>
                <a:extLst>
                  <a:ext uri="{0D108BD9-81ED-4DB2-BD59-A6C34878D82A}">
                    <a16:rowId xmlns:a16="http://schemas.microsoft.com/office/drawing/2014/main" val="1721015505"/>
                  </a:ext>
                </a:extLst>
              </a:tr>
              <a:tr h="426316">
                <a:tc>
                  <a:txBody>
                    <a:bodyPr/>
                    <a:lstStyle/>
                    <a:p>
                      <a:pPr algn="ctr"/>
                      <a:r>
                        <a:rPr lang="en-US" dirty="0">
                          <a:latin typeface="Baskerville Old Face" panose="02020602080505020303" pitchFamily="18" charset="0"/>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Baskerville Old Face" panose="02020602080505020303" pitchFamily="18" charset="0"/>
                        </a:rPr>
                        <a:t>UML Diagrams</a:t>
                      </a:r>
                    </a:p>
                  </a:txBody>
                  <a:tcPr/>
                </a:tc>
                <a:extLst>
                  <a:ext uri="{0D108BD9-81ED-4DB2-BD59-A6C34878D82A}">
                    <a16:rowId xmlns:a16="http://schemas.microsoft.com/office/drawing/2014/main" val="2216196100"/>
                  </a:ext>
                </a:extLst>
              </a:tr>
              <a:tr h="426316">
                <a:tc>
                  <a:txBody>
                    <a:bodyPr/>
                    <a:lstStyle/>
                    <a:p>
                      <a:pPr algn="ctr"/>
                      <a:r>
                        <a:rPr lang="en-US" dirty="0">
                          <a:latin typeface="Baskerville Old Face" panose="02020602080505020303" pitchFamily="18" charset="0"/>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Baskerville Old Face" panose="02020602080505020303" pitchFamily="18" charset="0"/>
                        </a:rPr>
                        <a:t>Pseudo Code</a:t>
                      </a:r>
                    </a:p>
                  </a:txBody>
                  <a:tcPr/>
                </a:tc>
                <a:extLst>
                  <a:ext uri="{0D108BD9-81ED-4DB2-BD59-A6C34878D82A}">
                    <a16:rowId xmlns:a16="http://schemas.microsoft.com/office/drawing/2014/main" val="3940023269"/>
                  </a:ext>
                </a:extLst>
              </a:tr>
              <a:tr h="468225">
                <a:tc>
                  <a:txBody>
                    <a:bodyPr/>
                    <a:lstStyle/>
                    <a:p>
                      <a:pPr algn="ctr"/>
                      <a:r>
                        <a:rPr lang="en-US" dirty="0">
                          <a:latin typeface="Baskerville Old Face" panose="02020602080505020303" pitchFamily="18" charset="0"/>
                        </a:rPr>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Baskerville Old Face" panose="02020602080505020303" pitchFamily="18" charset="0"/>
                        </a:rPr>
                        <a:t>Advantages and Drawbacks</a:t>
                      </a:r>
                    </a:p>
                  </a:txBody>
                  <a:tcPr/>
                </a:tc>
                <a:extLst>
                  <a:ext uri="{0D108BD9-81ED-4DB2-BD59-A6C34878D82A}">
                    <a16:rowId xmlns:a16="http://schemas.microsoft.com/office/drawing/2014/main" val="4089653803"/>
                  </a:ext>
                </a:extLst>
              </a:tr>
              <a:tr h="426316">
                <a:tc>
                  <a:txBody>
                    <a:bodyPr/>
                    <a:lstStyle/>
                    <a:p>
                      <a:pPr algn="ctr"/>
                      <a:r>
                        <a:rPr lang="en-US" dirty="0">
                          <a:latin typeface="Baskerville Old Face" panose="02020602080505020303" pitchFamily="18" charset="0"/>
                        </a:rPr>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Baskerville Old Face" panose="02020602080505020303" pitchFamily="18" charset="0"/>
                        </a:rPr>
                        <a:t>Outputs</a:t>
                      </a:r>
                    </a:p>
                  </a:txBody>
                  <a:tcPr/>
                </a:tc>
                <a:extLst>
                  <a:ext uri="{0D108BD9-81ED-4DB2-BD59-A6C34878D82A}">
                    <a16:rowId xmlns:a16="http://schemas.microsoft.com/office/drawing/2014/main" val="2957110597"/>
                  </a:ext>
                </a:extLst>
              </a:tr>
              <a:tr h="426316">
                <a:tc>
                  <a:txBody>
                    <a:bodyPr/>
                    <a:lstStyle/>
                    <a:p>
                      <a:pPr algn="ctr"/>
                      <a:r>
                        <a:rPr lang="en-US" dirty="0">
                          <a:latin typeface="Baskerville Old Face" panose="02020602080505020303" pitchFamily="18" charset="0"/>
                        </a:rPr>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Baskerville Old Face" panose="02020602080505020303" pitchFamily="18" charset="0"/>
                        </a:rPr>
                        <a:t>Conclusion and Future Scope</a:t>
                      </a:r>
                    </a:p>
                  </a:txBody>
                  <a:tcPr/>
                </a:tc>
                <a:extLst>
                  <a:ext uri="{0D108BD9-81ED-4DB2-BD59-A6C34878D82A}">
                    <a16:rowId xmlns:a16="http://schemas.microsoft.com/office/drawing/2014/main" val="2197583894"/>
                  </a:ext>
                </a:extLst>
              </a:tr>
              <a:tr h="426316">
                <a:tc>
                  <a:txBody>
                    <a:bodyPr/>
                    <a:lstStyle/>
                    <a:p>
                      <a:pPr algn="ctr"/>
                      <a:endParaRPr lang="en-US" dirty="0">
                        <a:latin typeface="Baskerville Old Face" panose="02020602080505020303"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Baskerville Old Face" panose="02020602080505020303" pitchFamily="18" charset="0"/>
                        </a:rPr>
                        <a:t>References</a:t>
                      </a:r>
                    </a:p>
                  </a:txBody>
                  <a:tcPr/>
                </a:tc>
                <a:extLst>
                  <a:ext uri="{0D108BD9-81ED-4DB2-BD59-A6C34878D82A}">
                    <a16:rowId xmlns:a16="http://schemas.microsoft.com/office/drawing/2014/main" val="2043700394"/>
                  </a:ext>
                </a:extLst>
              </a:tr>
            </a:tbl>
          </a:graphicData>
        </a:graphic>
      </p:graphicFrame>
      <p:sp>
        <p:nvSpPr>
          <p:cNvPr id="3" name="TextBox 2">
            <a:extLst>
              <a:ext uri="{FF2B5EF4-FFF2-40B4-BE49-F238E27FC236}">
                <a16:creationId xmlns:a16="http://schemas.microsoft.com/office/drawing/2014/main" id="{E90546F1-D0E0-41A7-87FA-64237344A05E}"/>
              </a:ext>
            </a:extLst>
          </p:cNvPr>
          <p:cNvSpPr txBox="1"/>
          <p:nvPr/>
        </p:nvSpPr>
        <p:spPr>
          <a:xfrm>
            <a:off x="5909636" y="6470950"/>
            <a:ext cx="409303" cy="369332"/>
          </a:xfrm>
          <a:prstGeom prst="rect">
            <a:avLst/>
          </a:prstGeom>
          <a:noFill/>
        </p:spPr>
        <p:txBody>
          <a:bodyPr wrap="square" rtlCol="0">
            <a:spAutoFit/>
          </a:bodyPr>
          <a:lstStyle/>
          <a:p>
            <a:r>
              <a:rPr lang="en-IN" dirty="0"/>
              <a:t>3</a:t>
            </a:r>
          </a:p>
        </p:txBody>
      </p:sp>
    </p:spTree>
    <p:extLst>
      <p:ext uri="{BB962C8B-B14F-4D97-AF65-F5344CB8AC3E}">
        <p14:creationId xmlns:p14="http://schemas.microsoft.com/office/powerpoint/2010/main" val="2728964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26572"/>
            <a:ext cx="9875520" cy="953588"/>
          </a:xfrm>
        </p:spPr>
        <p:txBody>
          <a:bodyPr>
            <a:normAutofit/>
          </a:bodyPr>
          <a:lstStyle/>
          <a:p>
            <a:pPr algn="ctr"/>
            <a:r>
              <a:rPr lang="en-US" b="1" dirty="0">
                <a:latin typeface="Baskerville Old Face" panose="02020602080505020303" pitchFamily="18" charset="0"/>
              </a:rPr>
              <a:t>Introduction</a:t>
            </a:r>
            <a:endParaRPr lang="en-US" dirty="0"/>
          </a:p>
        </p:txBody>
      </p:sp>
      <p:sp>
        <p:nvSpPr>
          <p:cNvPr id="3" name="Content Placeholder 2"/>
          <p:cNvSpPr>
            <a:spLocks noGrp="1"/>
          </p:cNvSpPr>
          <p:nvPr>
            <p:ph idx="1"/>
          </p:nvPr>
        </p:nvSpPr>
        <p:spPr>
          <a:xfrm>
            <a:off x="1143000" y="1306286"/>
            <a:ext cx="9872871" cy="4789714"/>
          </a:xfrm>
        </p:spPr>
        <p:txBody>
          <a:bodyPr>
            <a:normAutofit/>
          </a:bodyPr>
          <a:lstStyle/>
          <a:p>
            <a:pPr>
              <a:buNone/>
            </a:pPr>
            <a:r>
              <a:rPr lang="en-US" sz="2400" dirty="0">
                <a:latin typeface="Times New Roman" pitchFamily="18" charset="0"/>
                <a:cs typeface="Times New Roman" pitchFamily="18" charset="0"/>
              </a:rPr>
              <a:t>1. It can drive itself</a:t>
            </a:r>
          </a:p>
          <a:p>
            <a:pPr>
              <a:buNone/>
            </a:pPr>
            <a:r>
              <a:rPr lang="en-US" sz="2400" dirty="0">
                <a:latin typeface="Times New Roman" pitchFamily="18" charset="0"/>
                <a:cs typeface="Times New Roman" pitchFamily="18" charset="0"/>
              </a:rPr>
              <a:t>2. It can stop when ever there is </a:t>
            </a:r>
            <a:r>
              <a:rPr lang="en-US" sz="2400" dirty="0" err="1">
                <a:latin typeface="Times New Roman" pitchFamily="18" charset="0"/>
                <a:cs typeface="Times New Roman" pitchFamily="18" charset="0"/>
              </a:rPr>
              <a:t>pedestrain</a:t>
            </a:r>
            <a:r>
              <a:rPr lang="en-US" sz="2400" dirty="0">
                <a:latin typeface="Times New Roman" pitchFamily="18" charset="0"/>
                <a:cs typeface="Times New Roman" pitchFamily="18" charset="0"/>
              </a:rPr>
              <a:t> on rod or some of obstacle or a red light on the straight</a:t>
            </a:r>
          </a:p>
          <a:p>
            <a:pPr>
              <a:buNone/>
            </a:pPr>
            <a:r>
              <a:rPr lang="en-US" sz="2400" dirty="0">
                <a:latin typeface="Times New Roman" pitchFamily="18" charset="0"/>
                <a:cs typeface="Times New Roman" pitchFamily="18" charset="0"/>
              </a:rPr>
              <a:t>3. It can take turn of it's own that means it can take right turn , left turn it can go upward , downward and these all direction by detecting which on is road</a:t>
            </a:r>
          </a:p>
          <a:p>
            <a:pPr>
              <a:buNone/>
            </a:pPr>
            <a:r>
              <a:rPr lang="en-US" sz="2400" dirty="0">
                <a:latin typeface="Times New Roman" pitchFamily="18" charset="0"/>
                <a:cs typeface="Times New Roman" pitchFamily="18" charset="0"/>
              </a:rPr>
              <a:t>4. It can reach the direction by it's own</a:t>
            </a:r>
          </a:p>
          <a:p>
            <a:pPr>
              <a:buNone/>
            </a:pPr>
            <a:endParaRPr lang="en-US" sz="2400"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008C014B-54D5-4EB9-BF25-6225E53D61FD}"/>
              </a:ext>
            </a:extLst>
          </p:cNvPr>
          <p:cNvSpPr txBox="1"/>
          <p:nvPr/>
        </p:nvSpPr>
        <p:spPr>
          <a:xfrm>
            <a:off x="5886994" y="6488668"/>
            <a:ext cx="714103" cy="369332"/>
          </a:xfrm>
          <a:prstGeom prst="rect">
            <a:avLst/>
          </a:prstGeom>
          <a:noFill/>
        </p:spPr>
        <p:txBody>
          <a:bodyPr wrap="square" rtlCol="0">
            <a:spAutoFit/>
          </a:bodyPr>
          <a:lstStyle/>
          <a:p>
            <a:r>
              <a:rPr lang="en-IN" dirty="0"/>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6062" y="365760"/>
            <a:ext cx="9875520" cy="862149"/>
          </a:xfrm>
        </p:spPr>
        <p:txBody>
          <a:bodyPr>
            <a:noAutofit/>
          </a:bodyPr>
          <a:lstStyle/>
          <a:p>
            <a:pPr algn="ctr"/>
            <a:r>
              <a:rPr lang="en-US" sz="4000" dirty="0">
                <a:latin typeface="Baskerville Old Face" panose="02020602080505020303" pitchFamily="18" charset="0"/>
              </a:rPr>
              <a:t>Problem Description</a:t>
            </a:r>
            <a:br>
              <a:rPr lang="en-US" sz="1800" dirty="0">
                <a:latin typeface="Baskerville Old Face" panose="02020602080505020303" pitchFamily="18" charset="0"/>
              </a:rPr>
            </a:br>
            <a:r>
              <a:rPr lang="en-US" sz="1800" dirty="0">
                <a:latin typeface="Baskerville Old Face" panose="02020602080505020303" pitchFamily="18" charset="0"/>
              </a:rPr>
              <a:t>                 </a:t>
            </a:r>
            <a:endParaRPr lang="en-US" sz="1800" dirty="0"/>
          </a:p>
        </p:txBody>
      </p:sp>
      <p:sp>
        <p:nvSpPr>
          <p:cNvPr id="3" name="Content Placeholder 2"/>
          <p:cNvSpPr>
            <a:spLocks noGrp="1"/>
          </p:cNvSpPr>
          <p:nvPr>
            <p:ph idx="1"/>
          </p:nvPr>
        </p:nvSpPr>
        <p:spPr>
          <a:xfrm>
            <a:off x="1143000" y="1162595"/>
            <a:ext cx="9872871" cy="4933406"/>
          </a:xfrm>
        </p:spPr>
        <p:txBody>
          <a:bodyPr>
            <a:normAutofit fontScale="85000" lnSpcReduction="20000"/>
          </a:bodyPr>
          <a:lstStyle/>
          <a:p>
            <a:pPr>
              <a:buNone/>
            </a:pPr>
            <a:r>
              <a:rPr lang="en-US" dirty="0">
                <a:latin typeface="Times New Roman" pitchFamily="18" charset="0"/>
                <a:cs typeface="Times New Roman" pitchFamily="18" charset="0"/>
              </a:rPr>
              <a:t> </a:t>
            </a:r>
            <a:r>
              <a:rPr lang="en-US" sz="2400" b="1" u="sng" dirty="0">
                <a:latin typeface="Baskerville Old Face" panose="02020602080505020303" pitchFamily="18" charset="0"/>
              </a:rPr>
              <a:t>Existing Problem:- </a:t>
            </a:r>
          </a:p>
          <a:p>
            <a:pPr algn="just">
              <a:buFont typeface="Arial" panose="020B0604020202020204" pitchFamily="34" charset="0"/>
              <a:buChar char="•"/>
            </a:pPr>
            <a:r>
              <a:rPr lang="en-US" sz="2000" b="0" i="0" dirty="0">
                <a:solidFill>
                  <a:srgbClr val="202124"/>
                </a:solidFill>
                <a:effectLst/>
                <a:latin typeface="arial" panose="020B0604020202020204" pitchFamily="34" charset="0"/>
              </a:rPr>
              <a:t>Expensive. High-technology vehicles and equipment are expensive. ...</a:t>
            </a:r>
          </a:p>
          <a:p>
            <a:pPr algn="just">
              <a:buFont typeface="Arial" panose="020B0604020202020204" pitchFamily="34" charset="0"/>
              <a:buChar char="•"/>
            </a:pPr>
            <a:r>
              <a:rPr lang="en-US" sz="2000" b="0" i="0" dirty="0">
                <a:solidFill>
                  <a:srgbClr val="202124"/>
                </a:solidFill>
                <a:effectLst/>
                <a:latin typeface="arial" panose="020B0604020202020204" pitchFamily="34" charset="0"/>
              </a:rPr>
              <a:t>Safety and security concerns. Though it has been successfully programmed, there will still be the possible unexpected glitch that may happen. ...</a:t>
            </a:r>
          </a:p>
          <a:p>
            <a:pPr algn="just">
              <a:buFont typeface="Arial" panose="020B0604020202020204" pitchFamily="34" charset="0"/>
              <a:buChar char="•"/>
            </a:pPr>
            <a:r>
              <a:rPr lang="en-US" sz="2000" b="0" i="0" dirty="0">
                <a:solidFill>
                  <a:srgbClr val="202124"/>
                </a:solidFill>
                <a:effectLst/>
                <a:latin typeface="arial" panose="020B0604020202020204" pitchFamily="34" charset="0"/>
              </a:rPr>
              <a:t>Prone to Hacking. ...</a:t>
            </a:r>
          </a:p>
          <a:p>
            <a:pPr algn="just">
              <a:buFont typeface="Arial" panose="020B0604020202020204" pitchFamily="34" charset="0"/>
              <a:buChar char="•"/>
            </a:pPr>
            <a:r>
              <a:rPr lang="en-US" sz="2000" b="0" i="0" dirty="0">
                <a:solidFill>
                  <a:srgbClr val="202124"/>
                </a:solidFill>
                <a:effectLst/>
                <a:latin typeface="arial" panose="020B0604020202020204" pitchFamily="34" charset="0"/>
              </a:rPr>
              <a:t>Fewer job opportunities for others. ...</a:t>
            </a:r>
          </a:p>
          <a:p>
            <a:pPr algn="just">
              <a:buFont typeface="Arial" panose="020B0604020202020204" pitchFamily="34" charset="0"/>
              <a:buChar char="•"/>
            </a:pPr>
            <a:r>
              <a:rPr lang="en-US" sz="2000" b="0" i="0" dirty="0">
                <a:solidFill>
                  <a:srgbClr val="202124"/>
                </a:solidFill>
                <a:effectLst/>
                <a:latin typeface="arial" panose="020B0604020202020204" pitchFamily="34" charset="0"/>
              </a:rPr>
              <a:t>Non-functional sensors.</a:t>
            </a:r>
            <a:endParaRPr lang="en-US" sz="2400" b="1" u="sng" dirty="0">
              <a:latin typeface="Baskerville Old Face" panose="02020602080505020303" pitchFamily="18" charset="0"/>
            </a:endParaRPr>
          </a:p>
          <a:p>
            <a:pPr>
              <a:buNone/>
            </a:pPr>
            <a:r>
              <a:rPr lang="en-US" sz="2400" b="1" u="sng" dirty="0">
                <a:latin typeface="Baskerville Old Face" panose="02020602080505020303" pitchFamily="18" charset="0"/>
              </a:rPr>
              <a:t>Proposed Solution:-</a:t>
            </a:r>
            <a:r>
              <a:rPr lang="en-US" sz="2400" dirty="0">
                <a:latin typeface="Times New Roman" pitchFamily="18" charset="0"/>
                <a:cs typeface="Times New Roman" pitchFamily="18" charset="0"/>
              </a:rPr>
              <a:t> </a:t>
            </a:r>
          </a:p>
          <a:p>
            <a:pPr algn="just">
              <a:buFont typeface="Arial" panose="020B0604020202020204" pitchFamily="34" charset="0"/>
              <a:buChar char="•"/>
            </a:pPr>
            <a:r>
              <a:rPr lang="en-US" b="0" i="0" dirty="0">
                <a:solidFill>
                  <a:srgbClr val="202124"/>
                </a:solidFill>
                <a:effectLst/>
                <a:latin typeface="arial" panose="020B0604020202020204" pitchFamily="34" charset="0"/>
              </a:rPr>
              <a:t>Prevention of car crashes. Of the 37,133 vehicle fatalities in 2017, 94% of the crashes were due to human error. ...</a:t>
            </a:r>
          </a:p>
          <a:p>
            <a:pPr algn="just">
              <a:buFont typeface="Arial" panose="020B0604020202020204" pitchFamily="34" charset="0"/>
              <a:buChar char="•"/>
            </a:pPr>
            <a:r>
              <a:rPr lang="en-US" b="0" i="0" dirty="0">
                <a:solidFill>
                  <a:srgbClr val="202124"/>
                </a:solidFill>
                <a:effectLst/>
                <a:latin typeface="arial" panose="020B0604020202020204" pitchFamily="34" charset="0"/>
              </a:rPr>
              <a:t>Societal cost-savings. ...</a:t>
            </a:r>
          </a:p>
          <a:p>
            <a:pPr algn="just">
              <a:buFont typeface="Arial" panose="020B0604020202020204" pitchFamily="34" charset="0"/>
              <a:buChar char="•"/>
            </a:pPr>
            <a:r>
              <a:rPr lang="en-US" b="0" i="0" dirty="0">
                <a:solidFill>
                  <a:srgbClr val="202124"/>
                </a:solidFill>
                <a:effectLst/>
                <a:latin typeface="arial" panose="020B0604020202020204" pitchFamily="34" charset="0"/>
              </a:rPr>
              <a:t>Traffic efficiency. ...</a:t>
            </a:r>
          </a:p>
          <a:p>
            <a:pPr algn="just">
              <a:buFont typeface="Arial" panose="020B0604020202020204" pitchFamily="34" charset="0"/>
              <a:buChar char="•"/>
            </a:pPr>
            <a:r>
              <a:rPr lang="en-US" b="0" i="0" dirty="0">
                <a:solidFill>
                  <a:srgbClr val="202124"/>
                </a:solidFill>
                <a:effectLst/>
                <a:latin typeface="arial" panose="020B0604020202020204" pitchFamily="34" charset="0"/>
              </a:rPr>
              <a:t>Better access and mode of transportation. ...</a:t>
            </a:r>
          </a:p>
          <a:p>
            <a:pPr algn="just">
              <a:buFont typeface="Arial" panose="020B0604020202020204" pitchFamily="34" charset="0"/>
              <a:buChar char="•"/>
            </a:pPr>
            <a:r>
              <a:rPr lang="en-US" b="0" i="0" dirty="0">
                <a:solidFill>
                  <a:srgbClr val="202124"/>
                </a:solidFill>
                <a:effectLst/>
                <a:latin typeface="arial" panose="020B0604020202020204" pitchFamily="34" charset="0"/>
              </a:rPr>
              <a:t>Environmentally friendly.</a:t>
            </a:r>
          </a:p>
          <a:p>
            <a:pPr>
              <a:buNone/>
            </a:pPr>
            <a:endParaRPr lang="en-US" dirty="0">
              <a:latin typeface="Times New Roman" pitchFamily="18" charset="0"/>
              <a:cs typeface="Times New Roman" pitchFamily="18" charset="0"/>
            </a:endParaRPr>
          </a:p>
          <a:p>
            <a:pPr>
              <a:buNone/>
            </a:pPr>
            <a:endParaRPr lang="en-US" b="1" u="sng"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AA290C28-4541-4E7F-B0BB-54A92E801853}"/>
              </a:ext>
            </a:extLst>
          </p:cNvPr>
          <p:cNvSpPr txBox="1"/>
          <p:nvPr/>
        </p:nvSpPr>
        <p:spPr>
          <a:xfrm>
            <a:off x="5884816" y="6523504"/>
            <a:ext cx="418011" cy="369332"/>
          </a:xfrm>
          <a:prstGeom prst="rect">
            <a:avLst/>
          </a:prstGeom>
          <a:noFill/>
        </p:spPr>
        <p:txBody>
          <a:bodyPr wrap="square" rtlCol="0">
            <a:spAutoFit/>
          </a:bodyPr>
          <a:lstStyle/>
          <a:p>
            <a:r>
              <a:rPr lang="en-IN" dirty="0"/>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18012"/>
            <a:ext cx="9875520" cy="966652"/>
          </a:xfrm>
        </p:spPr>
        <p:txBody>
          <a:bodyPr>
            <a:normAutofit fontScale="90000"/>
          </a:bodyPr>
          <a:lstStyle/>
          <a:p>
            <a:pPr algn="ctr"/>
            <a:r>
              <a:rPr lang="en-US" dirty="0">
                <a:latin typeface="Baskerville Old Face" panose="02020602080505020303" pitchFamily="18" charset="0"/>
              </a:rPr>
              <a:t>Hardware Software requirements</a:t>
            </a:r>
            <a:br>
              <a:rPr lang="en-US" dirty="0">
                <a:latin typeface="Baskerville Old Face" panose="02020602080505020303" pitchFamily="18" charset="0"/>
              </a:rPr>
            </a:br>
            <a:endParaRPr lang="en-US" dirty="0"/>
          </a:p>
        </p:txBody>
      </p:sp>
      <p:sp>
        <p:nvSpPr>
          <p:cNvPr id="3" name="Content Placeholder 2"/>
          <p:cNvSpPr>
            <a:spLocks noGrp="1"/>
          </p:cNvSpPr>
          <p:nvPr>
            <p:ph idx="1"/>
          </p:nvPr>
        </p:nvSpPr>
        <p:spPr>
          <a:xfrm>
            <a:off x="1143000" y="1005840"/>
            <a:ext cx="9872871" cy="5155475"/>
          </a:xfrm>
        </p:spPr>
        <p:txBody>
          <a:bodyPr>
            <a:normAutofit/>
          </a:bodyPr>
          <a:lstStyle/>
          <a:p>
            <a:pPr fontAlgn="base"/>
            <a:r>
              <a:rPr lang="en-US" b="1" dirty="0">
                <a:latin typeface="Times New Roman" pitchFamily="18" charset="0"/>
                <a:cs typeface="Times New Roman" pitchFamily="18" charset="0"/>
              </a:rPr>
              <a:t>Hardware Requirement</a:t>
            </a:r>
            <a:endParaRPr lang="en-US" dirty="0">
              <a:latin typeface="Times New Roman" pitchFamily="18" charset="0"/>
              <a:cs typeface="Times New Roman" pitchFamily="18" charset="0"/>
            </a:endParaRPr>
          </a:p>
          <a:p>
            <a:pPr fontAlgn="base"/>
            <a:r>
              <a:rPr lang="en-US" dirty="0">
                <a:latin typeface="Times New Roman" pitchFamily="18" charset="0"/>
                <a:cs typeface="Times New Roman" pitchFamily="18" charset="0"/>
              </a:rPr>
              <a:t>Intel Pentium or and processors with speed minimum T4300,(2.10Ghz)</a:t>
            </a:r>
          </a:p>
          <a:p>
            <a:pPr fontAlgn="base"/>
            <a:r>
              <a:rPr lang="en-US" dirty="0">
                <a:latin typeface="Times New Roman" pitchFamily="18" charset="0"/>
                <a:cs typeface="Times New Roman" pitchFamily="18" charset="0"/>
              </a:rPr>
              <a:t>Minimum 1GB RAM.</a:t>
            </a:r>
          </a:p>
          <a:p>
            <a:pPr fontAlgn="base"/>
            <a:r>
              <a:rPr lang="en-US" dirty="0">
                <a:latin typeface="Times New Roman" pitchFamily="18" charset="0"/>
                <a:cs typeface="Times New Roman" pitchFamily="18" charset="0"/>
              </a:rPr>
              <a:t>Accelerated graphics card.</a:t>
            </a:r>
          </a:p>
          <a:p>
            <a:pPr fontAlgn="base"/>
            <a:r>
              <a:rPr lang="en-US" dirty="0">
                <a:latin typeface="Times New Roman" pitchFamily="18" charset="0"/>
                <a:cs typeface="Times New Roman" pitchFamily="18" charset="0"/>
              </a:rPr>
              <a:t>Minimum 50MB hard disk.</a:t>
            </a:r>
          </a:p>
          <a:p>
            <a:pPr fontAlgn="base"/>
            <a:r>
              <a:rPr lang="en-US" dirty="0">
                <a:latin typeface="Times New Roman" pitchFamily="18" charset="0"/>
                <a:cs typeface="Times New Roman" pitchFamily="18" charset="0"/>
              </a:rPr>
              <a:t>Better performance with 2.10ghz and above cache memory</a:t>
            </a:r>
          </a:p>
          <a:p>
            <a:pPr>
              <a:lnSpc>
                <a:spcPct val="100000"/>
              </a:lnSpc>
              <a:buNone/>
            </a:pPr>
            <a:r>
              <a:rPr lang="en-US" dirty="0">
                <a:latin typeface="Times New Roman" pitchFamily="18" charset="0"/>
                <a:cs typeface="Times New Roman" pitchFamily="18" charset="0"/>
              </a:rPr>
              <a:t>Software:-</a:t>
            </a:r>
          </a:p>
          <a:p>
            <a:pPr>
              <a:lnSpc>
                <a:spcPct val="100000"/>
              </a:lnSpc>
              <a:buNone/>
            </a:pPr>
            <a:r>
              <a:rPr lang="en-US" dirty="0">
                <a:latin typeface="Times New Roman" pitchFamily="18" charset="0"/>
                <a:cs typeface="Times New Roman" pitchFamily="18" charset="0"/>
              </a:rPr>
              <a:t>Visual Studio Code</a:t>
            </a:r>
          </a:p>
          <a:p>
            <a:pPr>
              <a:lnSpc>
                <a:spcPct val="100000"/>
              </a:lnSpc>
              <a:buNone/>
            </a:pPr>
            <a:r>
              <a:rPr lang="en-US" dirty="0">
                <a:latin typeface="Times New Roman" pitchFamily="18" charset="0"/>
                <a:cs typeface="Times New Roman" pitchFamily="18" charset="0"/>
              </a:rPr>
              <a:t>PyCharm</a:t>
            </a:r>
          </a:p>
          <a:p>
            <a:pPr fontAlgn="base">
              <a:buNone/>
            </a:pPr>
            <a:r>
              <a:rPr lang="en-US" dirty="0">
                <a:latin typeface="Times New Roman" pitchFamily="18" charset="0"/>
                <a:cs typeface="Times New Roman" pitchFamily="18" charset="0"/>
              </a:rPr>
              <a:t>Operating System : Windows 10 Ultimate</a:t>
            </a:r>
          </a:p>
          <a:p>
            <a:pPr>
              <a:lnSpc>
                <a:spcPct val="100000"/>
              </a:lnSpc>
              <a:buNone/>
            </a:pPr>
            <a:endParaRPr lang="en-US" dirty="0">
              <a:latin typeface="Times New Roman" pitchFamily="18" charset="0"/>
              <a:cs typeface="Times New Roman" pitchFamily="18" charset="0"/>
            </a:endParaRPr>
          </a:p>
          <a:p>
            <a:pPr>
              <a:lnSpc>
                <a:spcPct val="100000"/>
              </a:lnSpc>
              <a:buNone/>
            </a:pPr>
            <a:endParaRPr lang="en-US" dirty="0">
              <a:latin typeface="Times New Roman" pitchFamily="18" charset="0"/>
              <a:cs typeface="Times New Roman" pitchFamily="18" charset="0"/>
            </a:endParaRPr>
          </a:p>
          <a:p>
            <a:endParaRPr lang="en-US" dirty="0"/>
          </a:p>
        </p:txBody>
      </p:sp>
      <p:sp>
        <p:nvSpPr>
          <p:cNvPr id="4" name="TextBox 3">
            <a:extLst>
              <a:ext uri="{FF2B5EF4-FFF2-40B4-BE49-F238E27FC236}">
                <a16:creationId xmlns:a16="http://schemas.microsoft.com/office/drawing/2014/main" id="{8C9E6C7E-EF68-46AF-8E6E-2E5E8474D5EF}"/>
              </a:ext>
            </a:extLst>
          </p:cNvPr>
          <p:cNvSpPr txBox="1"/>
          <p:nvPr/>
        </p:nvSpPr>
        <p:spPr>
          <a:xfrm>
            <a:off x="5556069" y="6564477"/>
            <a:ext cx="731520" cy="369332"/>
          </a:xfrm>
          <a:prstGeom prst="rect">
            <a:avLst/>
          </a:prstGeom>
          <a:noFill/>
        </p:spPr>
        <p:txBody>
          <a:bodyPr wrap="square" rtlCol="0">
            <a:spAutoFit/>
          </a:bodyPr>
          <a:lstStyle/>
          <a:p>
            <a:r>
              <a:rPr lang="en-IN" dirty="0"/>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CF848F-3AED-4808-BC84-A5F1E94DCB4C}"/>
              </a:ext>
            </a:extLst>
          </p:cNvPr>
          <p:cNvPicPr>
            <a:picLocks noChangeAspect="1"/>
          </p:cNvPicPr>
          <p:nvPr/>
        </p:nvPicPr>
        <p:blipFill>
          <a:blip r:embed="rId2"/>
          <a:stretch>
            <a:fillRect/>
          </a:stretch>
        </p:blipFill>
        <p:spPr>
          <a:xfrm>
            <a:off x="1569469" y="600895"/>
            <a:ext cx="9767166" cy="5943599"/>
          </a:xfrm>
          <a:prstGeom prst="rect">
            <a:avLst/>
          </a:prstGeom>
        </p:spPr>
      </p:pic>
      <p:sp>
        <p:nvSpPr>
          <p:cNvPr id="6" name="TextBox 5">
            <a:extLst>
              <a:ext uri="{FF2B5EF4-FFF2-40B4-BE49-F238E27FC236}">
                <a16:creationId xmlns:a16="http://schemas.microsoft.com/office/drawing/2014/main" id="{FE613AAB-98EA-41C3-B92F-88E89E7E366D}"/>
              </a:ext>
            </a:extLst>
          </p:cNvPr>
          <p:cNvSpPr txBox="1"/>
          <p:nvPr/>
        </p:nvSpPr>
        <p:spPr>
          <a:xfrm>
            <a:off x="4234543" y="182882"/>
            <a:ext cx="372291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dirty="0">
                <a:latin typeface="Baskerville Old Face" panose="02020602080505020303" pitchFamily="18" charset="0"/>
              </a:rPr>
              <a:t>Block Diagrams</a:t>
            </a:r>
          </a:p>
        </p:txBody>
      </p:sp>
      <p:sp>
        <p:nvSpPr>
          <p:cNvPr id="2" name="TextBox 1">
            <a:extLst>
              <a:ext uri="{FF2B5EF4-FFF2-40B4-BE49-F238E27FC236}">
                <a16:creationId xmlns:a16="http://schemas.microsoft.com/office/drawing/2014/main" id="{E99F65BB-E45A-482A-904C-4F5E2F7921A6}"/>
              </a:ext>
            </a:extLst>
          </p:cNvPr>
          <p:cNvSpPr txBox="1"/>
          <p:nvPr/>
        </p:nvSpPr>
        <p:spPr>
          <a:xfrm>
            <a:off x="6096000" y="6544494"/>
            <a:ext cx="45719" cy="369332"/>
          </a:xfrm>
          <a:prstGeom prst="rect">
            <a:avLst/>
          </a:prstGeom>
          <a:noFill/>
        </p:spPr>
        <p:txBody>
          <a:bodyPr wrap="square" rtlCol="0">
            <a:spAutoFit/>
          </a:bodyPr>
          <a:lstStyle/>
          <a:p>
            <a:r>
              <a:rPr lang="en-IN" dirty="0"/>
              <a:t>7</a:t>
            </a:r>
          </a:p>
        </p:txBody>
      </p:sp>
      <p:sp>
        <p:nvSpPr>
          <p:cNvPr id="3" name="Star: 5 Points 2">
            <a:extLst>
              <a:ext uri="{FF2B5EF4-FFF2-40B4-BE49-F238E27FC236}">
                <a16:creationId xmlns:a16="http://schemas.microsoft.com/office/drawing/2014/main" id="{4134EB62-ABBC-4D34-9D66-B948D068EA36}"/>
              </a:ext>
            </a:extLst>
          </p:cNvPr>
          <p:cNvSpPr/>
          <p:nvPr/>
        </p:nvSpPr>
        <p:spPr>
          <a:xfrm>
            <a:off x="6339840" y="6252754"/>
            <a:ext cx="269966" cy="17417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67247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22070"/>
            <a:ext cx="9875520" cy="862148"/>
          </a:xfrm>
        </p:spPr>
        <p:txBody>
          <a:bodyPr>
            <a:normAutofit/>
          </a:bodyPr>
          <a:lstStyle/>
          <a:p>
            <a:pPr lvl="0" algn="ctr"/>
            <a:r>
              <a:rPr lang="en-US" dirty="0">
                <a:latin typeface="Baskerville Old Face" panose="02020602080505020303" pitchFamily="18" charset="0"/>
              </a:rPr>
              <a:t>Advantages and Drawbacks</a:t>
            </a:r>
            <a:endParaRPr lang="en-US" dirty="0"/>
          </a:p>
        </p:txBody>
      </p:sp>
      <p:sp>
        <p:nvSpPr>
          <p:cNvPr id="3" name="Content Placeholder 2"/>
          <p:cNvSpPr>
            <a:spLocks noGrp="1"/>
          </p:cNvSpPr>
          <p:nvPr>
            <p:ph idx="1"/>
          </p:nvPr>
        </p:nvSpPr>
        <p:spPr>
          <a:xfrm>
            <a:off x="1143000" y="1240971"/>
            <a:ext cx="9872871" cy="4855029"/>
          </a:xfrm>
        </p:spPr>
        <p:txBody>
          <a:bodyPr>
            <a:normAutofit fontScale="70000" lnSpcReduction="20000"/>
          </a:bodyPr>
          <a:lstStyle/>
          <a:p>
            <a:pPr fontAlgn="base">
              <a:buNone/>
            </a:pPr>
            <a:r>
              <a:rPr lang="en-US" b="1" dirty="0">
                <a:latin typeface="Times New Roman" pitchFamily="18" charset="0"/>
                <a:cs typeface="Times New Roman" pitchFamily="18" charset="0"/>
              </a:rPr>
              <a:t>Advantages</a:t>
            </a:r>
            <a:endParaRPr lang="en-US" dirty="0">
              <a:latin typeface="Times New Roman" pitchFamily="18" charset="0"/>
              <a:cs typeface="Times New Roman" pitchFamily="18" charset="0"/>
            </a:endParaRPr>
          </a:p>
          <a:p>
            <a:pPr fontAlgn="base">
              <a:buNone/>
            </a:pPr>
            <a:r>
              <a:rPr lang="en-US" dirty="0">
                <a:latin typeface="Times New Roman" pitchFamily="18" charset="0"/>
                <a:cs typeface="Times New Roman" pitchFamily="18" charset="0"/>
              </a:rPr>
              <a:t>1. Decreased the number of accidents</a:t>
            </a:r>
          </a:p>
          <a:p>
            <a:pPr fontAlgn="base">
              <a:buNone/>
            </a:pPr>
            <a:r>
              <a:rPr lang="en-US" dirty="0">
                <a:latin typeface="Times New Roman" pitchFamily="18" charset="0"/>
                <a:cs typeface="Times New Roman" pitchFamily="18" charset="0"/>
              </a:rPr>
              <a:t>2. Lessens traffic jams / Traffic efficiency</a:t>
            </a:r>
          </a:p>
          <a:p>
            <a:pPr fontAlgn="base">
              <a:buNone/>
            </a:pPr>
            <a:r>
              <a:rPr lang="en-US" dirty="0">
                <a:latin typeface="Times New Roman" pitchFamily="18" charset="0"/>
                <a:cs typeface="Times New Roman" pitchFamily="18" charset="0"/>
              </a:rPr>
              <a:t>3. Stress-free parking</a:t>
            </a:r>
          </a:p>
          <a:p>
            <a:pPr fontAlgn="base">
              <a:buNone/>
            </a:pPr>
            <a:r>
              <a:rPr lang="en-US" dirty="0">
                <a:latin typeface="Times New Roman" pitchFamily="18" charset="0"/>
                <a:cs typeface="Times New Roman" pitchFamily="18" charset="0"/>
              </a:rPr>
              <a:t>4. Time-saving vehicle</a:t>
            </a:r>
          </a:p>
          <a:p>
            <a:pPr fontAlgn="base">
              <a:buNone/>
            </a:pPr>
            <a:r>
              <a:rPr lang="en-US" dirty="0">
                <a:latin typeface="Times New Roman" pitchFamily="18" charset="0"/>
                <a:cs typeface="Times New Roman" pitchFamily="18" charset="0"/>
              </a:rPr>
              <a:t>5. Accessibility to transportation / Better access and mode of transformation</a:t>
            </a:r>
          </a:p>
          <a:p>
            <a:pPr fontAlgn="base">
              <a:buNone/>
            </a:pPr>
            <a:r>
              <a:rPr lang="en-US" dirty="0">
                <a:latin typeface="Times New Roman" pitchFamily="18" charset="0"/>
                <a:cs typeface="Times New Roman" pitchFamily="18" charset="0"/>
              </a:rPr>
              <a:t>6. Environmentally friendly</a:t>
            </a:r>
          </a:p>
          <a:p>
            <a:pPr fontAlgn="base">
              <a:buNone/>
            </a:pPr>
            <a:r>
              <a:rPr lang="en-US" b="1" dirty="0">
                <a:latin typeface="Times New Roman" pitchFamily="18" charset="0"/>
                <a:cs typeface="Times New Roman" pitchFamily="18" charset="0"/>
              </a:rPr>
              <a:t>Drawbacks</a:t>
            </a:r>
          </a:p>
          <a:p>
            <a:pPr marL="45720" indent="0">
              <a:buNone/>
            </a:pPr>
            <a:r>
              <a:rPr lang="en-US" dirty="0">
                <a:latin typeface="Times New Roman" pitchFamily="18" charset="0"/>
                <a:cs typeface="Times New Roman" pitchFamily="18" charset="0"/>
              </a:rPr>
              <a:t>1. Expensive</a:t>
            </a:r>
          </a:p>
          <a:p>
            <a:pPr marL="45720" indent="0">
              <a:buNone/>
            </a:pPr>
            <a:r>
              <a:rPr lang="en-US" dirty="0">
                <a:latin typeface="Times New Roman" pitchFamily="18" charset="0"/>
                <a:cs typeface="Times New Roman" pitchFamily="18" charset="0"/>
              </a:rPr>
              <a:t>2. Safety and security concerns</a:t>
            </a:r>
          </a:p>
          <a:p>
            <a:pPr marL="45720" indent="0">
              <a:buNone/>
            </a:pPr>
            <a:r>
              <a:rPr lang="en-US" dirty="0">
                <a:latin typeface="Times New Roman" pitchFamily="18" charset="0"/>
                <a:cs typeface="Times New Roman" pitchFamily="18" charset="0"/>
              </a:rPr>
              <a:t>3. Prone to Hacking</a:t>
            </a:r>
          </a:p>
          <a:p>
            <a:pPr marL="45720" indent="0">
              <a:buNone/>
            </a:pPr>
            <a:r>
              <a:rPr lang="en-US" dirty="0">
                <a:latin typeface="Times New Roman" pitchFamily="18" charset="0"/>
                <a:cs typeface="Times New Roman" pitchFamily="18" charset="0"/>
              </a:rPr>
              <a:t>4. Non-functional sensors</a:t>
            </a:r>
          </a:p>
          <a:p>
            <a:pPr marL="45720" indent="0">
              <a:buNone/>
            </a:pPr>
            <a:r>
              <a:rPr lang="en-US" dirty="0"/>
              <a:t>5. Job losses</a:t>
            </a:r>
          </a:p>
          <a:p>
            <a:pPr marL="45720" indent="0">
              <a:buNone/>
            </a:pPr>
            <a:r>
              <a:rPr lang="en-US" dirty="0"/>
              <a:t>6. Machine error</a:t>
            </a:r>
            <a:br>
              <a:rPr lang="en-US" dirty="0"/>
            </a:br>
            <a:endParaRPr lang="en-US" dirty="0"/>
          </a:p>
        </p:txBody>
      </p:sp>
      <p:sp>
        <p:nvSpPr>
          <p:cNvPr id="4" name="TextBox 3">
            <a:extLst>
              <a:ext uri="{FF2B5EF4-FFF2-40B4-BE49-F238E27FC236}">
                <a16:creationId xmlns:a16="http://schemas.microsoft.com/office/drawing/2014/main" id="{46BB84D1-A1CB-44FB-BD9C-CEEBE017933E}"/>
              </a:ext>
            </a:extLst>
          </p:cNvPr>
          <p:cNvSpPr txBox="1"/>
          <p:nvPr/>
        </p:nvSpPr>
        <p:spPr>
          <a:xfrm>
            <a:off x="5947954" y="6561126"/>
            <a:ext cx="705394" cy="369332"/>
          </a:xfrm>
          <a:prstGeom prst="rect">
            <a:avLst/>
          </a:prstGeom>
          <a:noFill/>
        </p:spPr>
        <p:txBody>
          <a:bodyPr wrap="square" rtlCol="0">
            <a:spAutoFit/>
          </a:bodyPr>
          <a:lstStyle/>
          <a:p>
            <a:r>
              <a:rPr lang="en-IN" dirty="0"/>
              <a:t>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16DB6F1B-F27B-4C83-BC41-E732BD8DCED5}"/>
              </a:ext>
            </a:extLst>
          </p:cNvPr>
          <p:cNvSpPr>
            <a:spLocks noGrp="1"/>
          </p:cNvSpPr>
          <p:nvPr>
            <p:ph idx="1"/>
          </p:nvPr>
        </p:nvSpPr>
        <p:spPr>
          <a:xfrm>
            <a:off x="487680" y="254726"/>
            <a:ext cx="11443063" cy="6146074"/>
          </a:xfrm>
        </p:spPr>
        <p:txBody>
          <a:bodyPr>
            <a:normAutofit/>
          </a:bodyPr>
          <a:lstStyle/>
          <a:p>
            <a:pPr marL="45720" indent="0" algn="ctr">
              <a:buNone/>
            </a:pPr>
            <a:r>
              <a:rPr lang="en-IN" sz="4400" dirty="0">
                <a:latin typeface="Baskerville Old Face" panose="02020602080505020303" pitchFamily="18" charset="0"/>
              </a:rPr>
              <a:t>Output</a:t>
            </a:r>
          </a:p>
        </p:txBody>
      </p:sp>
      <p:pic>
        <p:nvPicPr>
          <p:cNvPr id="25" name="Picture 24">
            <a:extLst>
              <a:ext uri="{FF2B5EF4-FFF2-40B4-BE49-F238E27FC236}">
                <a16:creationId xmlns:a16="http://schemas.microsoft.com/office/drawing/2014/main" id="{EC59E103-456A-4AE9-806E-A31E17105FA7}"/>
              </a:ext>
            </a:extLst>
          </p:cNvPr>
          <p:cNvPicPr>
            <a:picLocks noChangeAspect="1"/>
          </p:cNvPicPr>
          <p:nvPr/>
        </p:nvPicPr>
        <p:blipFill>
          <a:blip r:embed="rId2"/>
          <a:stretch>
            <a:fillRect/>
          </a:stretch>
        </p:blipFill>
        <p:spPr>
          <a:xfrm>
            <a:off x="487680" y="1383574"/>
            <a:ext cx="2419378" cy="3888377"/>
          </a:xfrm>
          <a:prstGeom prst="rect">
            <a:avLst/>
          </a:prstGeom>
        </p:spPr>
      </p:pic>
      <p:pic>
        <p:nvPicPr>
          <p:cNvPr id="27" name="Picture 26">
            <a:extLst>
              <a:ext uri="{FF2B5EF4-FFF2-40B4-BE49-F238E27FC236}">
                <a16:creationId xmlns:a16="http://schemas.microsoft.com/office/drawing/2014/main" id="{53834A9B-CC87-4C34-A2BD-1D810142F3CB}"/>
              </a:ext>
            </a:extLst>
          </p:cNvPr>
          <p:cNvPicPr>
            <a:picLocks noChangeAspect="1"/>
          </p:cNvPicPr>
          <p:nvPr/>
        </p:nvPicPr>
        <p:blipFill>
          <a:blip r:embed="rId3"/>
          <a:stretch>
            <a:fillRect/>
          </a:stretch>
        </p:blipFill>
        <p:spPr>
          <a:xfrm>
            <a:off x="4527655" y="1295762"/>
            <a:ext cx="6810103" cy="4064000"/>
          </a:xfrm>
          <a:prstGeom prst="rect">
            <a:avLst/>
          </a:prstGeom>
        </p:spPr>
      </p:pic>
      <p:sp>
        <p:nvSpPr>
          <p:cNvPr id="28" name="TextBox 27">
            <a:extLst>
              <a:ext uri="{FF2B5EF4-FFF2-40B4-BE49-F238E27FC236}">
                <a16:creationId xmlns:a16="http://schemas.microsoft.com/office/drawing/2014/main" id="{C97F4168-CD47-4351-84DA-AB757F9EB7A5}"/>
              </a:ext>
            </a:extLst>
          </p:cNvPr>
          <p:cNvSpPr txBox="1"/>
          <p:nvPr/>
        </p:nvSpPr>
        <p:spPr>
          <a:xfrm>
            <a:off x="6008914" y="6540137"/>
            <a:ext cx="461555" cy="369332"/>
          </a:xfrm>
          <a:prstGeom prst="rect">
            <a:avLst/>
          </a:prstGeom>
          <a:noFill/>
        </p:spPr>
        <p:txBody>
          <a:bodyPr wrap="square" rtlCol="0">
            <a:spAutoFit/>
          </a:bodyPr>
          <a:lstStyle/>
          <a:p>
            <a:r>
              <a:rPr lang="en-IN" dirty="0"/>
              <a:t>9</a:t>
            </a:r>
          </a:p>
        </p:txBody>
      </p:sp>
    </p:spTree>
    <p:extLst>
      <p:ext uri="{BB962C8B-B14F-4D97-AF65-F5344CB8AC3E}">
        <p14:creationId xmlns:p14="http://schemas.microsoft.com/office/powerpoint/2010/main" val="876354488"/>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docProps/app.xml><?xml version="1.0" encoding="utf-8"?>
<Properties xmlns="http://schemas.openxmlformats.org/officeDocument/2006/extended-properties" xmlns:vt="http://schemas.openxmlformats.org/officeDocument/2006/docPropsVTypes">
  <Template/>
  <TotalTime>2389</TotalTime>
  <Words>660</Words>
  <Application>Microsoft Office PowerPoint</Application>
  <PresentationFormat>Widescreen</PresentationFormat>
  <Paragraphs>115</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Angsana New</vt:lpstr>
      <vt:lpstr>arial</vt:lpstr>
      <vt:lpstr>arial</vt:lpstr>
      <vt:lpstr>Baskerville Old Face</vt:lpstr>
      <vt:lpstr>Century Schoolbook</vt:lpstr>
      <vt:lpstr>Corbel</vt:lpstr>
      <vt:lpstr>Georgia</vt:lpstr>
      <vt:lpstr>Times New Roman</vt:lpstr>
      <vt:lpstr>Basis</vt:lpstr>
      <vt:lpstr>Presentation on “Self Driving Car” </vt:lpstr>
      <vt:lpstr>Abstract</vt:lpstr>
      <vt:lpstr>Contents</vt:lpstr>
      <vt:lpstr>Introduction</vt:lpstr>
      <vt:lpstr>Problem Description                  </vt:lpstr>
      <vt:lpstr>Hardware Software requirements </vt:lpstr>
      <vt:lpstr>PowerPoint Presentation</vt:lpstr>
      <vt:lpstr>Advantages and Drawbacks</vt:lpstr>
      <vt:lpstr>PowerPoint Presentation</vt:lpstr>
      <vt:lpstr>PowerPoint Presentation</vt:lpstr>
      <vt:lpstr>PowerPoint Presentation</vt:lpstr>
      <vt:lpstr>PowerPoint Presentation</vt:lpstr>
      <vt:lpstr>PowerPoint Presentation</vt:lpstr>
      <vt:lpstr>PowerPoint Presentation</vt:lpstr>
      <vt:lpstr>Conclusion and Future Scope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Multilayered APPROACH FOR CLUSTER BASED REGRESSION TESTING</dc:title>
  <dc:creator>Dell</dc:creator>
  <cp:lastModifiedBy>Akash Kumar</cp:lastModifiedBy>
  <cp:revision>142</cp:revision>
  <dcterms:created xsi:type="dcterms:W3CDTF">2017-04-02T09:59:48Z</dcterms:created>
  <dcterms:modified xsi:type="dcterms:W3CDTF">2021-11-26T12:04:52Z</dcterms:modified>
</cp:coreProperties>
</file>