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2"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6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E305FE-1DF9-4F35-8D95-03D3E3386A41}"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C3754-8BBD-4285-A7D8-C25A405ED433}" type="slidenum">
              <a:rPr lang="en-US" smtClean="0"/>
              <a:t>‹#›</a:t>
            </a:fld>
            <a:endParaRPr lang="en-US"/>
          </a:p>
        </p:txBody>
      </p:sp>
    </p:spTree>
    <p:extLst>
      <p:ext uri="{BB962C8B-B14F-4D97-AF65-F5344CB8AC3E}">
        <p14:creationId xmlns:p14="http://schemas.microsoft.com/office/powerpoint/2010/main" val="1643593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E305FE-1DF9-4F35-8D95-03D3E3386A41}"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C3754-8BBD-4285-A7D8-C25A405ED433}" type="slidenum">
              <a:rPr lang="en-US" smtClean="0"/>
              <a:t>‹#›</a:t>
            </a:fld>
            <a:endParaRPr lang="en-US"/>
          </a:p>
        </p:txBody>
      </p:sp>
    </p:spTree>
    <p:extLst>
      <p:ext uri="{BB962C8B-B14F-4D97-AF65-F5344CB8AC3E}">
        <p14:creationId xmlns:p14="http://schemas.microsoft.com/office/powerpoint/2010/main" val="349569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E305FE-1DF9-4F35-8D95-03D3E3386A41}"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C3754-8BBD-4285-A7D8-C25A405ED433}" type="slidenum">
              <a:rPr lang="en-US" smtClean="0"/>
              <a:t>‹#›</a:t>
            </a:fld>
            <a:endParaRPr lang="en-US"/>
          </a:p>
        </p:txBody>
      </p:sp>
    </p:spTree>
    <p:extLst>
      <p:ext uri="{BB962C8B-B14F-4D97-AF65-F5344CB8AC3E}">
        <p14:creationId xmlns:p14="http://schemas.microsoft.com/office/powerpoint/2010/main" val="324963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E305FE-1DF9-4F35-8D95-03D3E3386A41}"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C3754-8BBD-4285-A7D8-C25A405ED433}" type="slidenum">
              <a:rPr lang="en-US" smtClean="0"/>
              <a:t>‹#›</a:t>
            </a:fld>
            <a:endParaRPr lang="en-US"/>
          </a:p>
        </p:txBody>
      </p:sp>
    </p:spTree>
    <p:extLst>
      <p:ext uri="{BB962C8B-B14F-4D97-AF65-F5344CB8AC3E}">
        <p14:creationId xmlns:p14="http://schemas.microsoft.com/office/powerpoint/2010/main" val="2782665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E305FE-1DF9-4F35-8D95-03D3E3386A41}"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C3754-8BBD-4285-A7D8-C25A405ED433}" type="slidenum">
              <a:rPr lang="en-US" smtClean="0"/>
              <a:t>‹#›</a:t>
            </a:fld>
            <a:endParaRPr lang="en-US"/>
          </a:p>
        </p:txBody>
      </p:sp>
    </p:spTree>
    <p:extLst>
      <p:ext uri="{BB962C8B-B14F-4D97-AF65-F5344CB8AC3E}">
        <p14:creationId xmlns:p14="http://schemas.microsoft.com/office/powerpoint/2010/main" val="69867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E305FE-1DF9-4F35-8D95-03D3E3386A41}"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C3754-8BBD-4285-A7D8-C25A405ED433}" type="slidenum">
              <a:rPr lang="en-US" smtClean="0"/>
              <a:t>‹#›</a:t>
            </a:fld>
            <a:endParaRPr lang="en-US"/>
          </a:p>
        </p:txBody>
      </p:sp>
    </p:spTree>
    <p:extLst>
      <p:ext uri="{BB962C8B-B14F-4D97-AF65-F5344CB8AC3E}">
        <p14:creationId xmlns:p14="http://schemas.microsoft.com/office/powerpoint/2010/main" val="3260500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E305FE-1DF9-4F35-8D95-03D3E3386A41}"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C3754-8BBD-4285-A7D8-C25A405ED433}" type="slidenum">
              <a:rPr lang="en-US" smtClean="0"/>
              <a:t>‹#›</a:t>
            </a:fld>
            <a:endParaRPr lang="en-US"/>
          </a:p>
        </p:txBody>
      </p:sp>
    </p:spTree>
    <p:extLst>
      <p:ext uri="{BB962C8B-B14F-4D97-AF65-F5344CB8AC3E}">
        <p14:creationId xmlns:p14="http://schemas.microsoft.com/office/powerpoint/2010/main" val="135419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E305FE-1DF9-4F35-8D95-03D3E3386A41}"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C3754-8BBD-4285-A7D8-C25A405ED433}" type="slidenum">
              <a:rPr lang="en-US" smtClean="0"/>
              <a:t>‹#›</a:t>
            </a:fld>
            <a:endParaRPr lang="en-US"/>
          </a:p>
        </p:txBody>
      </p:sp>
    </p:spTree>
    <p:extLst>
      <p:ext uri="{BB962C8B-B14F-4D97-AF65-F5344CB8AC3E}">
        <p14:creationId xmlns:p14="http://schemas.microsoft.com/office/powerpoint/2010/main" val="318049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305FE-1DF9-4F35-8D95-03D3E3386A41}"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C3754-8BBD-4285-A7D8-C25A405ED433}" type="slidenum">
              <a:rPr lang="en-US" smtClean="0"/>
              <a:t>‹#›</a:t>
            </a:fld>
            <a:endParaRPr lang="en-US"/>
          </a:p>
        </p:txBody>
      </p:sp>
    </p:spTree>
    <p:extLst>
      <p:ext uri="{BB962C8B-B14F-4D97-AF65-F5344CB8AC3E}">
        <p14:creationId xmlns:p14="http://schemas.microsoft.com/office/powerpoint/2010/main" val="17114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305FE-1DF9-4F35-8D95-03D3E3386A41}"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C3754-8BBD-4285-A7D8-C25A405ED433}" type="slidenum">
              <a:rPr lang="en-US" smtClean="0"/>
              <a:t>‹#›</a:t>
            </a:fld>
            <a:endParaRPr lang="en-US"/>
          </a:p>
        </p:txBody>
      </p:sp>
    </p:spTree>
    <p:extLst>
      <p:ext uri="{BB962C8B-B14F-4D97-AF65-F5344CB8AC3E}">
        <p14:creationId xmlns:p14="http://schemas.microsoft.com/office/powerpoint/2010/main" val="265717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305FE-1DF9-4F35-8D95-03D3E3386A41}"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C3754-8BBD-4285-A7D8-C25A405ED433}" type="slidenum">
              <a:rPr lang="en-US" smtClean="0"/>
              <a:t>‹#›</a:t>
            </a:fld>
            <a:endParaRPr lang="en-US"/>
          </a:p>
        </p:txBody>
      </p:sp>
    </p:spTree>
    <p:extLst>
      <p:ext uri="{BB962C8B-B14F-4D97-AF65-F5344CB8AC3E}">
        <p14:creationId xmlns:p14="http://schemas.microsoft.com/office/powerpoint/2010/main" val="386584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305FE-1DF9-4F35-8D95-03D3E3386A41}" type="datetimeFigureOut">
              <a:rPr lang="en-US" smtClean="0"/>
              <a:t>1/28/2023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C3754-8BBD-4285-A7D8-C25A405ED433}" type="slidenum">
              <a:rPr lang="en-US" smtClean="0"/>
              <a:t>‹#›</a:t>
            </a:fld>
            <a:endParaRPr lang="en-US"/>
          </a:p>
        </p:txBody>
      </p:sp>
    </p:spTree>
    <p:extLst>
      <p:ext uri="{BB962C8B-B14F-4D97-AF65-F5344CB8AC3E}">
        <p14:creationId xmlns:p14="http://schemas.microsoft.com/office/powerpoint/2010/main" val="2064580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895600"/>
            <a:ext cx="7391400" cy="1371600"/>
          </a:xfrm>
        </p:spPr>
        <p:txBody>
          <a:bodyPr>
            <a:normAutofit/>
          </a:bodyPr>
          <a:lstStyle/>
          <a:p>
            <a:r>
              <a:rPr lang="en-US" b="1" dirty="0" smtClean="0">
                <a:solidFill>
                  <a:schemeClr val="accent6">
                    <a:lumMod val="75000"/>
                  </a:schemeClr>
                </a:solidFill>
              </a:rPr>
              <a:t>CAPSTONE EDA PROJECT </a:t>
            </a:r>
            <a:r>
              <a:rPr lang="en-US" dirty="0" smtClean="0">
                <a:solidFill>
                  <a:schemeClr val="accent6">
                    <a:lumMod val="75000"/>
                  </a:schemeClr>
                </a:solidFill>
              </a:rPr>
              <a:t/>
            </a:r>
            <a:br>
              <a:rPr lang="en-US" dirty="0" smtClean="0">
                <a:solidFill>
                  <a:schemeClr val="accent6">
                    <a:lumMod val="75000"/>
                  </a:schemeClr>
                </a:solidFill>
              </a:rPr>
            </a:br>
            <a:r>
              <a:rPr lang="en-US" sz="3200" dirty="0" smtClean="0">
                <a:solidFill>
                  <a:schemeClr val="accent1">
                    <a:lumMod val="50000"/>
                  </a:schemeClr>
                </a:solidFill>
              </a:rPr>
              <a:t>TELECOM CHURN ANALYSIS</a:t>
            </a:r>
            <a:endParaRPr lang="en-US" sz="3200" dirty="0">
              <a:solidFill>
                <a:schemeClr val="accent1">
                  <a:lumMod val="50000"/>
                </a:schemeClr>
              </a:solidFill>
            </a:endParaRPr>
          </a:p>
        </p:txBody>
      </p:sp>
      <p:sp>
        <p:nvSpPr>
          <p:cNvPr id="3" name="Subtitle 2"/>
          <p:cNvSpPr>
            <a:spLocks noGrp="1"/>
          </p:cNvSpPr>
          <p:nvPr>
            <p:ph type="subTitle" idx="1"/>
          </p:nvPr>
        </p:nvSpPr>
        <p:spPr>
          <a:xfrm>
            <a:off x="1371600" y="4495800"/>
            <a:ext cx="6400800" cy="990600"/>
          </a:xfrm>
        </p:spPr>
        <p:txBody>
          <a:bodyPr/>
          <a:lstStyle/>
          <a:p>
            <a:r>
              <a:rPr lang="en-US" i="1" u="sng" dirty="0" smtClean="0">
                <a:solidFill>
                  <a:srgbClr val="FF0000"/>
                </a:solidFill>
              </a:rPr>
              <a:t>BY - Akashpati</a:t>
            </a:r>
            <a:r>
              <a:rPr lang="en-US" u="sng" dirty="0" smtClean="0">
                <a:solidFill>
                  <a:srgbClr val="FF0000"/>
                </a:solidFill>
              </a:rPr>
              <a:t> </a:t>
            </a:r>
            <a:r>
              <a:rPr lang="en-US" i="1" u="sng" dirty="0" smtClean="0">
                <a:solidFill>
                  <a:srgbClr val="FF0000"/>
                </a:solidFill>
              </a:rPr>
              <a:t>Mishra</a:t>
            </a:r>
            <a:endParaRPr lang="en-US" i="1" u="sng" dirty="0">
              <a:solidFill>
                <a:srgbClr val="FF0000"/>
              </a:solidFill>
            </a:endParaRPr>
          </a:p>
        </p:txBody>
      </p:sp>
      <p:pic>
        <p:nvPicPr>
          <p:cNvPr id="1026" name="Picture 2" descr="https://www.tibco.com/blog/wp-content/uploads/2013/04/telco-chur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838200"/>
            <a:ext cx="45720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172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solidFill>
                  <a:srgbClr val="C00000"/>
                </a:solidFill>
              </a:rPr>
              <a:t>Voicemail Plan</a:t>
            </a:r>
            <a:endParaRPr lang="en-US" sz="3200" u="sng" dirty="0">
              <a:solidFill>
                <a:srgbClr val="C00000"/>
              </a:solidFill>
            </a:endParaRPr>
          </a:p>
        </p:txBody>
      </p:sp>
      <p:sp>
        <p:nvSpPr>
          <p:cNvPr id="4" name="Text Placeholder 3"/>
          <p:cNvSpPr>
            <a:spLocks noGrp="1"/>
          </p:cNvSpPr>
          <p:nvPr>
            <p:ph type="body" sz="half" idx="2"/>
          </p:nvPr>
        </p:nvSpPr>
        <p:spPr/>
        <p:txBody>
          <a:bodyPr/>
          <a:lstStyle/>
          <a:p>
            <a:pPr marL="285750" indent="-285750">
              <a:buFont typeface="Arial" pitchFamily="34" charset="0"/>
              <a:buChar char="•"/>
            </a:pPr>
            <a:endParaRPr lang="en-US" dirty="0"/>
          </a:p>
          <a:p>
            <a:pPr marL="285750" indent="-285750">
              <a:buFont typeface="Arial" pitchFamily="34" charset="0"/>
              <a:buChar char="•"/>
            </a:pPr>
            <a:r>
              <a:rPr lang="en-US" sz="1800" dirty="0" smtClean="0">
                <a:solidFill>
                  <a:schemeClr val="accent2">
                    <a:lumMod val="75000"/>
                  </a:schemeClr>
                </a:solidFill>
              </a:rPr>
              <a:t>Out of 3333 only 922 had taken Voicemail plan.</a:t>
            </a:r>
          </a:p>
          <a:p>
            <a:pPr marL="285750" indent="-285750">
              <a:buFont typeface="Arial" pitchFamily="34" charset="0"/>
              <a:buChar char="•"/>
            </a:pPr>
            <a:endParaRPr lang="en-US" sz="1800" dirty="0">
              <a:solidFill>
                <a:schemeClr val="accent2">
                  <a:lumMod val="75000"/>
                </a:schemeClr>
              </a:solidFill>
            </a:endParaRPr>
          </a:p>
          <a:p>
            <a:pPr marL="285750" indent="-285750">
              <a:buFont typeface="Arial" pitchFamily="34" charset="0"/>
              <a:buChar char="•"/>
            </a:pPr>
            <a:r>
              <a:rPr lang="en-US" sz="1800" dirty="0" smtClean="0">
                <a:solidFill>
                  <a:schemeClr val="accent2">
                    <a:lumMod val="75000"/>
                  </a:schemeClr>
                </a:solidFill>
              </a:rPr>
              <a:t>Only 28% customer had taken Voicemail plan</a:t>
            </a:r>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1521334"/>
            <a:ext cx="5111750" cy="335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877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u="sng" dirty="0" smtClean="0">
                <a:solidFill>
                  <a:srgbClr val="C00000"/>
                </a:solidFill>
              </a:rPr>
              <a:t>Churn:</a:t>
            </a:r>
            <a:endParaRPr lang="en-US" sz="2800" u="sng" dirty="0">
              <a:solidFill>
                <a:srgbClr val="C00000"/>
              </a:solidFill>
            </a:endParaRPr>
          </a:p>
        </p:txBody>
      </p:sp>
      <p:sp>
        <p:nvSpPr>
          <p:cNvPr id="4" name="Text Placeholder 3"/>
          <p:cNvSpPr>
            <a:spLocks noGrp="1"/>
          </p:cNvSpPr>
          <p:nvPr>
            <p:ph type="body" sz="half" idx="2"/>
          </p:nvPr>
        </p:nvSpPr>
        <p:spPr/>
        <p:txBody>
          <a:bodyPr/>
          <a:lstStyle/>
          <a:p>
            <a:pPr marL="285750" indent="-285750">
              <a:buFont typeface="Arial" pitchFamily="34" charset="0"/>
              <a:buChar char="•"/>
            </a:pPr>
            <a:endParaRPr lang="en-US" dirty="0" smtClean="0"/>
          </a:p>
          <a:p>
            <a:pPr marL="285750" indent="-285750">
              <a:buFont typeface="Arial" pitchFamily="34" charset="0"/>
              <a:buChar char="•"/>
            </a:pPr>
            <a:endParaRPr lang="en-US" dirty="0">
              <a:solidFill>
                <a:schemeClr val="accent2">
                  <a:lumMod val="75000"/>
                </a:schemeClr>
              </a:solidFill>
            </a:endParaRPr>
          </a:p>
          <a:p>
            <a:pPr marL="285750" indent="-285750">
              <a:buFont typeface="Arial" pitchFamily="34" charset="0"/>
              <a:buChar char="•"/>
            </a:pPr>
            <a:r>
              <a:rPr lang="en-US" sz="1800" dirty="0" smtClean="0">
                <a:solidFill>
                  <a:schemeClr val="accent2">
                    <a:lumMod val="75000"/>
                  </a:schemeClr>
                </a:solidFill>
              </a:rPr>
              <a:t>483 customers were churned out of Total </a:t>
            </a:r>
          </a:p>
          <a:p>
            <a:r>
              <a:rPr lang="en-US" sz="1800" dirty="0">
                <a:solidFill>
                  <a:schemeClr val="accent2">
                    <a:lumMod val="75000"/>
                  </a:schemeClr>
                </a:solidFill>
              </a:rPr>
              <a:t> </a:t>
            </a:r>
            <a:r>
              <a:rPr lang="en-US" sz="1800" dirty="0" smtClean="0">
                <a:solidFill>
                  <a:schemeClr val="accent2">
                    <a:lumMod val="75000"/>
                  </a:schemeClr>
                </a:solidFill>
              </a:rPr>
              <a:t>    3333.</a:t>
            </a:r>
          </a:p>
          <a:p>
            <a:endParaRPr lang="en-US" sz="1800" dirty="0">
              <a:solidFill>
                <a:schemeClr val="accent2">
                  <a:lumMod val="75000"/>
                </a:schemeClr>
              </a:solidFill>
            </a:endParaRPr>
          </a:p>
          <a:p>
            <a:pPr marL="285750" indent="-285750">
              <a:buFont typeface="Arial" pitchFamily="34" charset="0"/>
              <a:buChar char="•"/>
            </a:pPr>
            <a:r>
              <a:rPr lang="en-US" sz="1800" dirty="0" smtClean="0">
                <a:solidFill>
                  <a:schemeClr val="accent2">
                    <a:lumMod val="75000"/>
                  </a:schemeClr>
                </a:solidFill>
              </a:rPr>
              <a:t>~14% customers were churned which we have to make all possible way to retain them for increasing company profit.</a:t>
            </a:r>
            <a:endParaRPr lang="en-US" sz="1800" dirty="0">
              <a:solidFill>
                <a:schemeClr val="accent2">
                  <a:lumMod val="75000"/>
                </a:schemeClr>
              </a:solidFill>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1521334"/>
            <a:ext cx="5111750" cy="335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704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u="sng" dirty="0" smtClean="0">
                <a:solidFill>
                  <a:srgbClr val="C00000"/>
                </a:solidFill>
              </a:rPr>
              <a:t>Number of Voicemail &amp; Total International calls</a:t>
            </a:r>
            <a:endParaRPr lang="en-US" sz="2800" u="sng" dirty="0">
              <a:solidFill>
                <a:srgbClr val="C00000"/>
              </a:solidFill>
            </a:endParaRPr>
          </a:p>
        </p:txBody>
      </p:sp>
      <p:sp>
        <p:nvSpPr>
          <p:cNvPr id="3" name="Text Placeholder 2"/>
          <p:cNvSpPr>
            <a:spLocks noGrp="1"/>
          </p:cNvSpPr>
          <p:nvPr>
            <p:ph type="body" idx="1"/>
          </p:nvPr>
        </p:nvSpPr>
        <p:spPr/>
        <p:txBody>
          <a:bodyPr>
            <a:normAutofit fontScale="92500" lnSpcReduction="20000"/>
          </a:bodyPr>
          <a:lstStyle/>
          <a:p>
            <a:pPr marL="342900" indent="-342900">
              <a:buFont typeface="Arial" pitchFamily="34" charset="0"/>
              <a:buChar char="•"/>
            </a:pPr>
            <a:r>
              <a:rPr lang="en-US" b="0" dirty="0" smtClean="0">
                <a:solidFill>
                  <a:schemeClr val="accent2">
                    <a:lumMod val="75000"/>
                  </a:schemeClr>
                </a:solidFill>
              </a:rPr>
              <a:t>Customers having voicemail between 20-40 is high</a:t>
            </a:r>
            <a:endParaRPr lang="en-US" b="0" dirty="0">
              <a:solidFill>
                <a:schemeClr val="accent2">
                  <a:lumMod val="75000"/>
                </a:schemeClr>
              </a:solidFill>
            </a:endParaRPr>
          </a:p>
        </p:txBody>
      </p:sp>
      <p:sp>
        <p:nvSpPr>
          <p:cNvPr id="5" name="Text Placeholder 4"/>
          <p:cNvSpPr>
            <a:spLocks noGrp="1"/>
          </p:cNvSpPr>
          <p:nvPr>
            <p:ph type="body" sz="quarter" idx="3"/>
          </p:nvPr>
        </p:nvSpPr>
        <p:spPr/>
        <p:txBody>
          <a:bodyPr>
            <a:normAutofit fontScale="92500" lnSpcReduction="20000"/>
          </a:bodyPr>
          <a:lstStyle/>
          <a:p>
            <a:pPr marL="342900" indent="-342900">
              <a:buFont typeface="Arial" pitchFamily="34" charset="0"/>
              <a:buChar char="•"/>
            </a:pPr>
            <a:r>
              <a:rPr lang="en-US" b="0" dirty="0" smtClean="0">
                <a:solidFill>
                  <a:schemeClr val="accent2">
                    <a:lumMod val="75000"/>
                  </a:schemeClr>
                </a:solidFill>
              </a:rPr>
              <a:t>No.  Of international calls above 10 is very low.</a:t>
            </a:r>
            <a:endParaRPr lang="en-US" b="0" dirty="0">
              <a:solidFill>
                <a:schemeClr val="accent2">
                  <a:lumMod val="75000"/>
                </a:schemeClr>
              </a:solidFill>
            </a:endParaRPr>
          </a:p>
        </p:txBody>
      </p:sp>
      <p:pic>
        <p:nvPicPr>
          <p:cNvPr id="7170" name="Picture 2"/>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4989512" y="2474119"/>
            <a:ext cx="33528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00894" y="2474119"/>
            <a:ext cx="33528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1695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smtClean="0">
                <a:solidFill>
                  <a:srgbClr val="C00000"/>
                </a:solidFill>
              </a:rPr>
              <a:t>BIVARIATE ANALYSIS- Churn VS States</a:t>
            </a:r>
            <a:endParaRPr lang="en-US" sz="2400" u="sng" dirty="0">
              <a:solidFill>
                <a:srgbClr val="C00000"/>
              </a:solidFill>
            </a:endParaRPr>
          </a:p>
        </p:txBody>
      </p:sp>
      <p:sp>
        <p:nvSpPr>
          <p:cNvPr id="4" name="Text Placeholder 3"/>
          <p:cNvSpPr>
            <a:spLocks noGrp="1"/>
          </p:cNvSpPr>
          <p:nvPr>
            <p:ph type="body" sz="half" idx="2"/>
          </p:nvPr>
        </p:nvSpPr>
        <p:spPr/>
        <p:txBody>
          <a:bodyPr>
            <a:normAutofit/>
          </a:bodyPr>
          <a:lstStyle/>
          <a:p>
            <a:pPr marL="285750" indent="-285750">
              <a:buFont typeface="Arial" pitchFamily="34" charset="0"/>
              <a:buChar char="•"/>
            </a:pPr>
            <a:r>
              <a:rPr lang="en-US" sz="1800" dirty="0" smtClean="0">
                <a:solidFill>
                  <a:schemeClr val="accent2">
                    <a:lumMod val="75000"/>
                  </a:schemeClr>
                </a:solidFill>
              </a:rPr>
              <a:t>As we se NJ is highest churned state out of all states and HI is the lowest churned states.</a:t>
            </a:r>
            <a:endParaRPr lang="en-US" sz="1800" dirty="0">
              <a:solidFill>
                <a:schemeClr val="accent2">
                  <a:lumMod val="75000"/>
                </a:schemeClr>
              </a:solidFill>
            </a:endParaRPr>
          </a:p>
        </p:txBody>
      </p:sp>
      <p:pic>
        <p:nvPicPr>
          <p:cNvPr id="8197" name="Picture 5" descr="C:\Users\hp\Desktop\churn vs stat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81534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21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3733800" cy="685800"/>
          </a:xfrm>
        </p:spPr>
        <p:txBody>
          <a:bodyPr>
            <a:normAutofit/>
          </a:bodyPr>
          <a:lstStyle/>
          <a:p>
            <a:r>
              <a:rPr lang="en-US" sz="2400" u="sng" dirty="0" smtClean="0">
                <a:solidFill>
                  <a:srgbClr val="C00000"/>
                </a:solidFill>
              </a:rPr>
              <a:t>Top 5 most churned States</a:t>
            </a:r>
            <a:endParaRPr lang="en-US" sz="2400" u="sng" dirty="0">
              <a:solidFill>
                <a:srgbClr val="C00000"/>
              </a:solidFill>
            </a:endParaRPr>
          </a:p>
        </p:txBody>
      </p:sp>
      <p:sp>
        <p:nvSpPr>
          <p:cNvPr id="4" name="Text Placeholder 3"/>
          <p:cNvSpPr>
            <a:spLocks noGrp="1"/>
          </p:cNvSpPr>
          <p:nvPr>
            <p:ph type="body" sz="half" idx="2"/>
          </p:nvPr>
        </p:nvSpPr>
        <p:spPr/>
        <p:txBody>
          <a:bodyPr/>
          <a:lstStyle/>
          <a:p>
            <a:pPr marL="285750" indent="-285750">
              <a:buFont typeface="Arial" pitchFamily="34" charset="0"/>
              <a:buChar char="•"/>
            </a:pPr>
            <a:r>
              <a:rPr lang="en-US" dirty="0" smtClean="0">
                <a:solidFill>
                  <a:schemeClr val="accent2">
                    <a:lumMod val="75000"/>
                  </a:schemeClr>
                </a:solidFill>
              </a:rPr>
              <a:t>As we see [</a:t>
            </a:r>
            <a:r>
              <a:rPr lang="nn-NO" dirty="0" smtClean="0">
                <a:solidFill>
                  <a:schemeClr val="accent2">
                    <a:lumMod val="75000"/>
                  </a:schemeClr>
                </a:solidFill>
              </a:rPr>
              <a:t>NJ</a:t>
            </a:r>
            <a:r>
              <a:rPr lang="nn-NO" dirty="0">
                <a:solidFill>
                  <a:schemeClr val="accent2">
                    <a:lumMod val="75000"/>
                  </a:schemeClr>
                </a:solidFill>
              </a:rPr>
              <a:t>, CA, TX, MD, </a:t>
            </a:r>
            <a:r>
              <a:rPr lang="nn-NO" dirty="0" smtClean="0">
                <a:solidFill>
                  <a:schemeClr val="accent2">
                    <a:lumMod val="75000"/>
                  </a:schemeClr>
                </a:solidFill>
              </a:rPr>
              <a:t>SC]</a:t>
            </a:r>
          </a:p>
          <a:p>
            <a:r>
              <a:rPr lang="nn-NO" dirty="0">
                <a:solidFill>
                  <a:schemeClr val="accent2">
                    <a:lumMod val="75000"/>
                  </a:schemeClr>
                </a:solidFill>
              </a:rPr>
              <a:t> </a:t>
            </a:r>
            <a:r>
              <a:rPr lang="nn-NO" dirty="0" smtClean="0">
                <a:solidFill>
                  <a:schemeClr val="accent2">
                    <a:lumMod val="75000"/>
                  </a:schemeClr>
                </a:solidFill>
              </a:rPr>
              <a:t>      were the top 5 most churned </a:t>
            </a:r>
          </a:p>
          <a:p>
            <a:r>
              <a:rPr lang="nn-NO" dirty="0">
                <a:solidFill>
                  <a:schemeClr val="accent2">
                    <a:lumMod val="75000"/>
                  </a:schemeClr>
                </a:solidFill>
              </a:rPr>
              <a:t> </a:t>
            </a:r>
            <a:r>
              <a:rPr lang="nn-NO" dirty="0" smtClean="0">
                <a:solidFill>
                  <a:schemeClr val="accent2">
                    <a:lumMod val="75000"/>
                  </a:schemeClr>
                </a:solidFill>
              </a:rPr>
              <a:t>      States.</a:t>
            </a:r>
          </a:p>
          <a:p>
            <a:endParaRPr lang="nn-NO" dirty="0">
              <a:solidFill>
                <a:schemeClr val="accent2">
                  <a:lumMod val="75000"/>
                </a:schemeClr>
              </a:solidFill>
            </a:endParaRPr>
          </a:p>
          <a:p>
            <a:pPr marL="285750" indent="-285750">
              <a:buFont typeface="Arial" pitchFamily="34" charset="0"/>
              <a:buChar char="•"/>
            </a:pPr>
            <a:r>
              <a:rPr lang="nn-NO" dirty="0" smtClean="0">
                <a:solidFill>
                  <a:schemeClr val="accent2">
                    <a:lumMod val="75000"/>
                  </a:schemeClr>
                </a:solidFill>
              </a:rPr>
              <a:t>Our focus is more on top churned states .</a:t>
            </a:r>
          </a:p>
          <a:p>
            <a:pPr marL="285750" indent="-285750">
              <a:buFont typeface="Arial" pitchFamily="34" charset="0"/>
              <a:buChar char="•"/>
            </a:pPr>
            <a:endParaRPr lang="nn-NO" dirty="0">
              <a:solidFill>
                <a:schemeClr val="accent2">
                  <a:lumMod val="75000"/>
                </a:schemeClr>
              </a:solidFill>
            </a:endParaRPr>
          </a:p>
          <a:p>
            <a:pPr marL="285750" indent="-285750">
              <a:buFont typeface="Arial" pitchFamily="34" charset="0"/>
              <a:buChar char="•"/>
            </a:pPr>
            <a:r>
              <a:rPr lang="nn-NO" dirty="0" smtClean="0">
                <a:solidFill>
                  <a:schemeClr val="accent2">
                    <a:lumMod val="75000"/>
                  </a:schemeClr>
                </a:solidFill>
              </a:rPr>
              <a:t>Reason for churning may be due to lower network connection in</a:t>
            </a:r>
          </a:p>
          <a:p>
            <a:r>
              <a:rPr lang="nn-NO" dirty="0">
                <a:solidFill>
                  <a:schemeClr val="accent2">
                    <a:lumMod val="75000"/>
                  </a:schemeClr>
                </a:solidFill>
              </a:rPr>
              <a:t> </a:t>
            </a:r>
            <a:r>
              <a:rPr lang="nn-NO" dirty="0" smtClean="0">
                <a:solidFill>
                  <a:schemeClr val="accent2">
                    <a:lumMod val="75000"/>
                  </a:schemeClr>
                </a:solidFill>
              </a:rPr>
              <a:t>       that area .</a:t>
            </a:r>
          </a:p>
          <a:p>
            <a:endParaRPr lang="nn-NO" dirty="0">
              <a:solidFill>
                <a:schemeClr val="accent2">
                  <a:lumMod val="75000"/>
                </a:schemeClr>
              </a:solidFill>
            </a:endParaRPr>
          </a:p>
          <a:p>
            <a:pPr marL="285750" indent="-285750">
              <a:buFont typeface="Arial" pitchFamily="34" charset="0"/>
              <a:buChar char="•"/>
            </a:pPr>
            <a:r>
              <a:rPr lang="nn-NO" dirty="0" smtClean="0">
                <a:solidFill>
                  <a:schemeClr val="accent2">
                    <a:lumMod val="75000"/>
                  </a:schemeClr>
                </a:solidFill>
              </a:rPr>
              <a:t>It need to improve network connectivity  in highest churning</a:t>
            </a:r>
          </a:p>
          <a:p>
            <a:r>
              <a:rPr lang="nn-NO" dirty="0" smtClean="0">
                <a:solidFill>
                  <a:schemeClr val="accent2">
                    <a:lumMod val="75000"/>
                  </a:schemeClr>
                </a:solidFill>
              </a:rPr>
              <a:t>        states.</a:t>
            </a:r>
            <a:endParaRPr lang="en-US" dirty="0">
              <a:solidFill>
                <a:schemeClr val="accent2">
                  <a:lumMod val="75000"/>
                </a:schemeClr>
              </a:solidFill>
            </a:endParaRP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1565117"/>
            <a:ext cx="5111750" cy="3268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5089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581400" cy="1162050"/>
          </a:xfrm>
        </p:spPr>
        <p:txBody>
          <a:bodyPr>
            <a:normAutofit/>
          </a:bodyPr>
          <a:lstStyle/>
          <a:p>
            <a:r>
              <a:rPr lang="en-US" sz="2800" u="sng" dirty="0" smtClean="0">
                <a:solidFill>
                  <a:srgbClr val="C00000"/>
                </a:solidFill>
              </a:rPr>
              <a:t>Area Code VS Churn</a:t>
            </a:r>
            <a:endParaRPr lang="en-US" sz="2800" u="sng" dirty="0">
              <a:solidFill>
                <a:srgbClr val="C00000"/>
              </a:solidFill>
            </a:endParaRPr>
          </a:p>
        </p:txBody>
      </p:sp>
      <p:sp>
        <p:nvSpPr>
          <p:cNvPr id="4" name="Text Placeholder 3"/>
          <p:cNvSpPr>
            <a:spLocks noGrp="1"/>
          </p:cNvSpPr>
          <p:nvPr>
            <p:ph type="body" sz="half" idx="2"/>
          </p:nvPr>
        </p:nvSpPr>
        <p:spPr/>
        <p:txBody>
          <a:bodyPr/>
          <a:lstStyle/>
          <a:p>
            <a:endParaRPr lang="en-US" dirty="0" smtClean="0">
              <a:solidFill>
                <a:schemeClr val="accent2">
                  <a:lumMod val="75000"/>
                </a:schemeClr>
              </a:solidFill>
            </a:endParaRPr>
          </a:p>
          <a:p>
            <a:endParaRPr lang="en-US" sz="1800" dirty="0" smtClean="0">
              <a:solidFill>
                <a:schemeClr val="accent2">
                  <a:lumMod val="75000"/>
                </a:schemeClr>
              </a:solidFill>
            </a:endParaRPr>
          </a:p>
          <a:p>
            <a:pPr marL="285750" indent="-285750">
              <a:buFont typeface="Arial" pitchFamily="34" charset="0"/>
              <a:buChar char="•"/>
            </a:pPr>
            <a:r>
              <a:rPr lang="en-US" sz="1800" dirty="0" smtClean="0">
                <a:solidFill>
                  <a:schemeClr val="accent2">
                    <a:lumMod val="75000"/>
                  </a:schemeClr>
                </a:solidFill>
              </a:rPr>
              <a:t>There are only 3 unique area code</a:t>
            </a:r>
            <a:endParaRPr lang="en-US" sz="1800" dirty="0">
              <a:solidFill>
                <a:schemeClr val="accent2">
                  <a:lumMod val="75000"/>
                </a:schemeClr>
              </a:solidFill>
            </a:endParaRPr>
          </a:p>
          <a:p>
            <a:pPr marL="285750" indent="-285750">
              <a:buFont typeface="Arial" pitchFamily="34" charset="0"/>
              <a:buChar char="•"/>
            </a:pPr>
            <a:endParaRPr lang="en-US" sz="1800" dirty="0" smtClean="0">
              <a:solidFill>
                <a:schemeClr val="accent2">
                  <a:lumMod val="75000"/>
                </a:schemeClr>
              </a:solidFill>
            </a:endParaRPr>
          </a:p>
          <a:p>
            <a:pPr marL="285750" indent="-285750">
              <a:buFont typeface="Arial" pitchFamily="34" charset="0"/>
              <a:buChar char="•"/>
            </a:pPr>
            <a:r>
              <a:rPr lang="en-US" sz="1800" dirty="0" smtClean="0">
                <a:solidFill>
                  <a:schemeClr val="accent2">
                    <a:lumMod val="75000"/>
                  </a:schemeClr>
                </a:solidFill>
              </a:rPr>
              <a:t>As we see churn percentage for all Area Code is near about same</a:t>
            </a:r>
          </a:p>
          <a:p>
            <a:endParaRPr lang="en-US" sz="1800" dirty="0">
              <a:solidFill>
                <a:schemeClr val="accent2">
                  <a:lumMod val="75000"/>
                </a:schemeClr>
              </a:solidFill>
            </a:endParaRPr>
          </a:p>
          <a:p>
            <a:pPr marL="285750" indent="-285750">
              <a:buFont typeface="Arial" pitchFamily="34" charset="0"/>
              <a:buChar char="•"/>
            </a:pPr>
            <a:r>
              <a:rPr lang="en-US" sz="1800" dirty="0" smtClean="0">
                <a:solidFill>
                  <a:schemeClr val="accent2">
                    <a:lumMod val="75000"/>
                  </a:schemeClr>
                </a:solidFill>
              </a:rPr>
              <a:t>So we did not able to find any relationship between </a:t>
            </a:r>
            <a:r>
              <a:rPr lang="en-US" sz="1800" dirty="0">
                <a:solidFill>
                  <a:schemeClr val="accent2">
                    <a:lumMod val="75000"/>
                  </a:schemeClr>
                </a:solidFill>
              </a:rPr>
              <a:t>A</a:t>
            </a:r>
            <a:r>
              <a:rPr lang="en-US" sz="1800" dirty="0" smtClean="0">
                <a:solidFill>
                  <a:schemeClr val="accent2">
                    <a:lumMod val="75000"/>
                  </a:schemeClr>
                </a:solidFill>
              </a:rPr>
              <a:t>rea Code and churn </a:t>
            </a:r>
            <a:endParaRPr lang="en-US" sz="1800" dirty="0">
              <a:solidFill>
                <a:schemeClr val="accent2">
                  <a:lumMod val="75000"/>
                </a:schemeClr>
              </a:solidFill>
            </a:endParaRP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1554527"/>
            <a:ext cx="5111750" cy="3290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7442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4114800" cy="1162050"/>
          </a:xfrm>
        </p:spPr>
        <p:txBody>
          <a:bodyPr>
            <a:normAutofit/>
          </a:bodyPr>
          <a:lstStyle/>
          <a:p>
            <a:r>
              <a:rPr lang="en-US" sz="2800" u="sng" dirty="0" smtClean="0">
                <a:solidFill>
                  <a:srgbClr val="C00000"/>
                </a:solidFill>
              </a:rPr>
              <a:t>Account Length VS Churn</a:t>
            </a:r>
            <a:endParaRPr lang="en-US" sz="2800" u="sng" dirty="0">
              <a:solidFill>
                <a:srgbClr val="C00000"/>
              </a:solidFill>
            </a:endParaRPr>
          </a:p>
        </p:txBody>
      </p:sp>
      <p:sp>
        <p:nvSpPr>
          <p:cNvPr id="4" name="Text Placeholder 3"/>
          <p:cNvSpPr>
            <a:spLocks noGrp="1"/>
          </p:cNvSpPr>
          <p:nvPr>
            <p:ph type="body" sz="half" idx="2"/>
          </p:nvPr>
        </p:nvSpPr>
        <p:spPr/>
        <p:txBody>
          <a:bodyPr/>
          <a:lstStyle/>
          <a:p>
            <a:endParaRPr lang="en-US" dirty="0" smtClean="0"/>
          </a:p>
          <a:p>
            <a:endParaRPr lang="en-US" sz="1800" dirty="0" smtClean="0"/>
          </a:p>
          <a:p>
            <a:endParaRPr lang="en-US" sz="1800" dirty="0"/>
          </a:p>
          <a:p>
            <a:pPr marL="285750" indent="-285750">
              <a:buFont typeface="Arial" pitchFamily="34" charset="0"/>
              <a:buChar char="•"/>
            </a:pPr>
            <a:r>
              <a:rPr lang="en-US" sz="1800" dirty="0" smtClean="0"/>
              <a:t>As we see there  is no sign of customer are leaving because of account length.</a:t>
            </a:r>
            <a:endParaRPr lang="en-US" sz="1800"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1712991"/>
            <a:ext cx="5111750" cy="297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6192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4419600" cy="1162050"/>
          </a:xfrm>
        </p:spPr>
        <p:txBody>
          <a:bodyPr>
            <a:normAutofit/>
          </a:bodyPr>
          <a:lstStyle/>
          <a:p>
            <a:r>
              <a:rPr lang="en-US" sz="2800" u="sng" dirty="0" smtClean="0">
                <a:solidFill>
                  <a:srgbClr val="C00000"/>
                </a:solidFill>
              </a:rPr>
              <a:t>International plan VS Churn </a:t>
            </a:r>
            <a:endParaRPr lang="en-US" sz="2800" u="sng" dirty="0">
              <a:solidFill>
                <a:srgbClr val="C00000"/>
              </a:solidFill>
            </a:endParaRPr>
          </a:p>
        </p:txBody>
      </p:sp>
      <p:sp>
        <p:nvSpPr>
          <p:cNvPr id="4" name="Text Placeholder 3"/>
          <p:cNvSpPr>
            <a:spLocks noGrp="1"/>
          </p:cNvSpPr>
          <p:nvPr>
            <p:ph type="body" sz="half" idx="2"/>
          </p:nvPr>
        </p:nvSpPr>
        <p:spPr/>
        <p:txBody>
          <a:bodyPr/>
          <a:lstStyle/>
          <a:p>
            <a:endParaRPr lang="en-US" dirty="0" smtClean="0"/>
          </a:p>
          <a:p>
            <a:endParaRPr lang="en-US" dirty="0">
              <a:solidFill>
                <a:schemeClr val="accent2">
                  <a:lumMod val="75000"/>
                </a:schemeClr>
              </a:solidFill>
            </a:endParaRPr>
          </a:p>
          <a:p>
            <a:pPr marL="285750" indent="-285750">
              <a:buFont typeface="Arial" pitchFamily="34" charset="0"/>
              <a:buChar char="•"/>
            </a:pPr>
            <a:r>
              <a:rPr lang="en-US" sz="1800" dirty="0" smtClean="0">
                <a:solidFill>
                  <a:schemeClr val="accent2">
                    <a:lumMod val="75000"/>
                  </a:schemeClr>
                </a:solidFill>
              </a:rPr>
              <a:t>This is a plot of International plan </a:t>
            </a:r>
          </a:p>
          <a:p>
            <a:r>
              <a:rPr lang="en-US" sz="1800" dirty="0" smtClean="0">
                <a:solidFill>
                  <a:schemeClr val="accent2">
                    <a:lumMod val="75000"/>
                  </a:schemeClr>
                </a:solidFill>
              </a:rPr>
              <a:t>      VS churn.</a:t>
            </a:r>
          </a:p>
          <a:p>
            <a:pPr marL="285750" indent="-285750">
              <a:buFont typeface="Arial" pitchFamily="34" charset="0"/>
              <a:buChar char="•"/>
            </a:pPr>
            <a:endParaRPr lang="en-US" sz="1800" dirty="0">
              <a:solidFill>
                <a:schemeClr val="accent2">
                  <a:lumMod val="75000"/>
                </a:schemeClr>
              </a:solidFill>
            </a:endParaRPr>
          </a:p>
          <a:p>
            <a:pPr marL="285750" indent="-285750">
              <a:buFont typeface="Arial" pitchFamily="34" charset="0"/>
              <a:buChar char="•"/>
            </a:pPr>
            <a:r>
              <a:rPr lang="en-US" sz="1800" dirty="0" smtClean="0">
                <a:solidFill>
                  <a:schemeClr val="accent2">
                    <a:lumMod val="75000"/>
                  </a:schemeClr>
                </a:solidFill>
              </a:rPr>
              <a:t>As we see customer who having international plan were churning more.</a:t>
            </a:r>
          </a:p>
          <a:p>
            <a:pPr marL="285750" indent="-285750">
              <a:buFont typeface="Arial" pitchFamily="34" charset="0"/>
              <a:buChar char="•"/>
            </a:pPr>
            <a:endParaRPr lang="en-US"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1466907"/>
            <a:ext cx="5111750" cy="346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8904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4267200" cy="1162050"/>
          </a:xfrm>
        </p:spPr>
        <p:txBody>
          <a:bodyPr>
            <a:normAutofit/>
          </a:bodyPr>
          <a:lstStyle/>
          <a:p>
            <a:r>
              <a:rPr lang="en-US" sz="2800" u="sng" dirty="0" smtClean="0">
                <a:solidFill>
                  <a:srgbClr val="C00000"/>
                </a:solidFill>
              </a:rPr>
              <a:t>Voicemail plan VS Churn</a:t>
            </a:r>
            <a:endParaRPr lang="en-US" sz="2800" u="sng" dirty="0">
              <a:solidFill>
                <a:srgbClr val="C00000"/>
              </a:solidFill>
            </a:endParaRPr>
          </a:p>
        </p:txBody>
      </p:sp>
      <p:sp>
        <p:nvSpPr>
          <p:cNvPr id="4" name="Text Placeholder 3"/>
          <p:cNvSpPr>
            <a:spLocks noGrp="1"/>
          </p:cNvSpPr>
          <p:nvPr>
            <p:ph type="body" sz="half" idx="2"/>
          </p:nvPr>
        </p:nvSpPr>
        <p:spPr/>
        <p:txBody>
          <a:bodyPr/>
          <a:lstStyle/>
          <a:p>
            <a:endParaRPr lang="en-US" dirty="0" smtClean="0"/>
          </a:p>
          <a:p>
            <a:endParaRPr lang="en-US" sz="1800" dirty="0" smtClean="0"/>
          </a:p>
          <a:p>
            <a:pPr marL="285750" indent="-285750">
              <a:buFont typeface="Arial" pitchFamily="34" charset="0"/>
              <a:buChar char="•"/>
            </a:pPr>
            <a:r>
              <a:rPr lang="en-US" sz="1800" dirty="0" smtClean="0">
                <a:solidFill>
                  <a:schemeClr val="accent2">
                    <a:lumMod val="75000"/>
                  </a:schemeClr>
                </a:solidFill>
              </a:rPr>
              <a:t>This is a plot of voicemail plan VS churn.</a:t>
            </a:r>
            <a:endParaRPr lang="en-US" sz="1800" dirty="0">
              <a:solidFill>
                <a:schemeClr val="accent2">
                  <a:lumMod val="75000"/>
                </a:schemeClr>
              </a:solidFill>
            </a:endParaRPr>
          </a:p>
          <a:p>
            <a:pPr marL="285750" indent="-285750">
              <a:buFont typeface="Arial" pitchFamily="34" charset="0"/>
              <a:buChar char="•"/>
            </a:pPr>
            <a:endParaRPr lang="en-US" sz="1800" dirty="0" smtClean="0">
              <a:solidFill>
                <a:schemeClr val="accent2">
                  <a:lumMod val="75000"/>
                </a:schemeClr>
              </a:solidFill>
            </a:endParaRPr>
          </a:p>
          <a:p>
            <a:pPr marL="285750" indent="-285750">
              <a:buFont typeface="Arial" pitchFamily="34" charset="0"/>
              <a:buChar char="•"/>
            </a:pPr>
            <a:r>
              <a:rPr lang="en-US" sz="1800" dirty="0" smtClean="0">
                <a:solidFill>
                  <a:schemeClr val="accent2">
                    <a:lumMod val="75000"/>
                  </a:schemeClr>
                </a:solidFill>
              </a:rPr>
              <a:t>As we see customer who do not have voicemail plan were churning more and one who have were  churning less.</a:t>
            </a:r>
            <a:endParaRPr lang="en-US" sz="1800" dirty="0">
              <a:solidFill>
                <a:schemeClr val="accent2">
                  <a:lumMod val="75000"/>
                </a:schemeClr>
              </a:solidFill>
            </a:endParaRP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1643394"/>
            <a:ext cx="5111750" cy="3112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9435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4191000" cy="1162050"/>
          </a:xfrm>
        </p:spPr>
        <p:txBody>
          <a:bodyPr>
            <a:normAutofit/>
          </a:bodyPr>
          <a:lstStyle/>
          <a:p>
            <a:r>
              <a:rPr lang="en-US" sz="2400" u="sng" dirty="0" smtClean="0">
                <a:solidFill>
                  <a:srgbClr val="C00000"/>
                </a:solidFill>
              </a:rPr>
              <a:t>Customer service call VS churn</a:t>
            </a:r>
            <a:endParaRPr lang="en-US" sz="2400" u="sng" dirty="0">
              <a:solidFill>
                <a:srgbClr val="C00000"/>
              </a:solidFill>
            </a:endParaRPr>
          </a:p>
        </p:txBody>
      </p:sp>
      <p:sp>
        <p:nvSpPr>
          <p:cNvPr id="4" name="Text Placeholder 3"/>
          <p:cNvSpPr>
            <a:spLocks noGrp="1"/>
          </p:cNvSpPr>
          <p:nvPr>
            <p:ph type="body" sz="half" idx="2"/>
          </p:nvPr>
        </p:nvSpPr>
        <p:spPr/>
        <p:txBody>
          <a:bodyPr/>
          <a:lstStyle/>
          <a:p>
            <a:endParaRPr lang="en-US" dirty="0" smtClean="0">
              <a:solidFill>
                <a:schemeClr val="accent2">
                  <a:lumMod val="75000"/>
                </a:schemeClr>
              </a:solidFill>
            </a:endParaRPr>
          </a:p>
          <a:p>
            <a:endParaRPr lang="en-US" sz="1800" dirty="0">
              <a:solidFill>
                <a:schemeClr val="accent2">
                  <a:lumMod val="75000"/>
                </a:schemeClr>
              </a:solidFill>
            </a:endParaRPr>
          </a:p>
          <a:p>
            <a:pPr marL="285750" indent="-285750">
              <a:buFont typeface="Arial" pitchFamily="34" charset="0"/>
              <a:buChar char="•"/>
            </a:pPr>
            <a:r>
              <a:rPr lang="en-US" sz="1800" dirty="0" smtClean="0">
                <a:solidFill>
                  <a:schemeClr val="accent2">
                    <a:lumMod val="75000"/>
                  </a:schemeClr>
                </a:solidFill>
              </a:rPr>
              <a:t>This is a plot of customer service call vs churn.</a:t>
            </a:r>
          </a:p>
          <a:p>
            <a:pPr marL="285750" indent="-285750">
              <a:buFont typeface="Arial" pitchFamily="34" charset="0"/>
              <a:buChar char="•"/>
            </a:pPr>
            <a:endParaRPr lang="en-US" sz="1800" dirty="0">
              <a:solidFill>
                <a:schemeClr val="accent2">
                  <a:lumMod val="75000"/>
                </a:schemeClr>
              </a:solidFill>
            </a:endParaRPr>
          </a:p>
          <a:p>
            <a:pPr marL="285750" indent="-285750">
              <a:buFont typeface="Arial" pitchFamily="34" charset="0"/>
              <a:buChar char="•"/>
            </a:pPr>
            <a:r>
              <a:rPr lang="en-US" sz="1800" dirty="0" smtClean="0">
                <a:solidFill>
                  <a:schemeClr val="accent2">
                    <a:lumMod val="75000"/>
                  </a:schemeClr>
                </a:solidFill>
              </a:rPr>
              <a:t>As we see customer were churning more when customer service call were more than 3.</a:t>
            </a:r>
            <a:endParaRPr lang="en-US" sz="1800" dirty="0">
              <a:solidFill>
                <a:schemeClr val="accent2">
                  <a:lumMod val="75000"/>
                </a:schemeClr>
              </a:solidFill>
            </a:endParaRP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1684363"/>
            <a:ext cx="5111750" cy="303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573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solidFill>
                  <a:srgbClr val="C00000"/>
                </a:solidFill>
              </a:rPr>
              <a:t>CONTENT:</a:t>
            </a:r>
            <a:endParaRPr lang="en-US" b="1" u="sng" dirty="0">
              <a:solidFill>
                <a:srgbClr val="C00000"/>
              </a:solidFill>
            </a:endParaRPr>
          </a:p>
        </p:txBody>
      </p:sp>
      <p:sp>
        <p:nvSpPr>
          <p:cNvPr id="3" name="Content Placeholder 2"/>
          <p:cNvSpPr>
            <a:spLocks noGrp="1"/>
          </p:cNvSpPr>
          <p:nvPr>
            <p:ph idx="1"/>
          </p:nvPr>
        </p:nvSpPr>
        <p:spPr/>
        <p:txBody>
          <a:bodyPr>
            <a:normAutofit/>
          </a:bodyPr>
          <a:lstStyle/>
          <a:p>
            <a:r>
              <a:rPr lang="en-US" sz="3600" dirty="0" smtClean="0">
                <a:solidFill>
                  <a:schemeClr val="accent2">
                    <a:lumMod val="75000"/>
                  </a:schemeClr>
                </a:solidFill>
              </a:rPr>
              <a:t>Project Summary</a:t>
            </a:r>
          </a:p>
          <a:p>
            <a:r>
              <a:rPr lang="en-US" sz="3600" dirty="0" smtClean="0">
                <a:solidFill>
                  <a:schemeClr val="accent2">
                    <a:lumMod val="75000"/>
                  </a:schemeClr>
                </a:solidFill>
              </a:rPr>
              <a:t>Problem Statement</a:t>
            </a:r>
          </a:p>
          <a:p>
            <a:r>
              <a:rPr lang="en-US" sz="3600" dirty="0" smtClean="0">
                <a:solidFill>
                  <a:schemeClr val="accent2">
                    <a:lumMod val="75000"/>
                  </a:schemeClr>
                </a:solidFill>
              </a:rPr>
              <a:t>Feature Breakdown</a:t>
            </a:r>
          </a:p>
          <a:p>
            <a:r>
              <a:rPr lang="en-US" sz="3600" dirty="0" smtClean="0">
                <a:solidFill>
                  <a:schemeClr val="accent2">
                    <a:lumMod val="75000"/>
                  </a:schemeClr>
                </a:solidFill>
              </a:rPr>
              <a:t>Data Summary</a:t>
            </a:r>
          </a:p>
          <a:p>
            <a:r>
              <a:rPr lang="en-US" sz="3600" dirty="0" smtClean="0">
                <a:solidFill>
                  <a:schemeClr val="accent2">
                    <a:lumMod val="75000"/>
                  </a:schemeClr>
                </a:solidFill>
              </a:rPr>
              <a:t>Exploratory Data Analysis</a:t>
            </a:r>
          </a:p>
          <a:p>
            <a:r>
              <a:rPr lang="en-US" sz="3600" dirty="0" smtClean="0">
                <a:solidFill>
                  <a:schemeClr val="accent2">
                    <a:lumMod val="75000"/>
                  </a:schemeClr>
                </a:solidFill>
              </a:rPr>
              <a:t>Solution To Business Objective</a:t>
            </a:r>
            <a:endParaRPr lang="en-US" sz="3600" dirty="0">
              <a:solidFill>
                <a:schemeClr val="accent2">
                  <a:lumMod val="75000"/>
                </a:schemeClr>
              </a:solidFill>
            </a:endParaRPr>
          </a:p>
        </p:txBody>
      </p:sp>
    </p:spTree>
    <p:extLst>
      <p:ext uri="{BB962C8B-B14F-4D97-AF65-F5344CB8AC3E}">
        <p14:creationId xmlns:p14="http://schemas.microsoft.com/office/powerpoint/2010/main" val="1946733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6400800" cy="1162050"/>
          </a:xfrm>
        </p:spPr>
        <p:txBody>
          <a:bodyPr>
            <a:normAutofit/>
          </a:bodyPr>
          <a:lstStyle/>
          <a:p>
            <a:r>
              <a:rPr lang="en-US" sz="2400" u="sng" dirty="0" smtClean="0">
                <a:solidFill>
                  <a:srgbClr val="C00000"/>
                </a:solidFill>
              </a:rPr>
              <a:t>Day, Eve, Night, International VS charge </a:t>
            </a:r>
            <a:r>
              <a:rPr lang="en-US" sz="2400" u="sng" dirty="0" smtClean="0">
                <a:solidFill>
                  <a:srgbClr val="C00000"/>
                </a:solidFill>
              </a:rPr>
              <a:t>rate:</a:t>
            </a:r>
            <a:endParaRPr lang="en-US" sz="2400" u="sng" dirty="0">
              <a:solidFill>
                <a:srgbClr val="C00000"/>
              </a:solidFill>
            </a:endParaRPr>
          </a:p>
        </p:txBody>
      </p:sp>
      <p:sp>
        <p:nvSpPr>
          <p:cNvPr id="4" name="Text Placeholder 3"/>
          <p:cNvSpPr>
            <a:spLocks noGrp="1"/>
          </p:cNvSpPr>
          <p:nvPr>
            <p:ph type="body" sz="half" idx="2"/>
          </p:nvPr>
        </p:nvSpPr>
        <p:spPr/>
        <p:txBody>
          <a:bodyPr/>
          <a:lstStyle/>
          <a:p>
            <a:endParaRPr lang="en-US" dirty="0" smtClean="0"/>
          </a:p>
          <a:p>
            <a:endParaRPr lang="en-US" sz="1800" dirty="0"/>
          </a:p>
          <a:p>
            <a:pPr marL="285750" indent="-285750">
              <a:buFont typeface="Arial" pitchFamily="34" charset="0"/>
              <a:buChar char="•"/>
            </a:pPr>
            <a:r>
              <a:rPr lang="en-US" sz="1800" dirty="0" smtClean="0">
                <a:solidFill>
                  <a:schemeClr val="accent2">
                    <a:lumMod val="75000"/>
                  </a:schemeClr>
                </a:solidFill>
              </a:rPr>
              <a:t>This is a plot for comparing different charge rate.</a:t>
            </a:r>
          </a:p>
          <a:p>
            <a:pPr marL="285750" indent="-285750">
              <a:buFont typeface="Arial" pitchFamily="34" charset="0"/>
              <a:buChar char="•"/>
            </a:pPr>
            <a:endParaRPr lang="en-US" sz="1800" dirty="0">
              <a:solidFill>
                <a:schemeClr val="accent2">
                  <a:lumMod val="75000"/>
                </a:schemeClr>
              </a:solidFill>
            </a:endParaRPr>
          </a:p>
          <a:p>
            <a:pPr marL="285750" indent="-285750">
              <a:buFont typeface="Arial" pitchFamily="34" charset="0"/>
              <a:buChar char="•"/>
            </a:pPr>
            <a:r>
              <a:rPr lang="en-US" sz="1800" dirty="0" smtClean="0">
                <a:solidFill>
                  <a:schemeClr val="accent2">
                    <a:lumMod val="75000"/>
                  </a:schemeClr>
                </a:solidFill>
              </a:rPr>
              <a:t>As we see International charge rate were  much more higher than other one.</a:t>
            </a:r>
          </a:p>
          <a:p>
            <a:pPr marL="285750" indent="-285750">
              <a:buFont typeface="Arial" pitchFamily="34" charset="0"/>
              <a:buChar char="•"/>
            </a:pPr>
            <a:endParaRPr lang="en-US" sz="1800" dirty="0">
              <a:solidFill>
                <a:schemeClr val="accent2">
                  <a:lumMod val="75000"/>
                </a:schemeClr>
              </a:solidFill>
            </a:endParaRPr>
          </a:p>
          <a:p>
            <a:pPr marL="285750" indent="-285750">
              <a:buFont typeface="Arial" pitchFamily="34" charset="0"/>
              <a:buChar char="•"/>
            </a:pPr>
            <a:r>
              <a:rPr lang="en-US" sz="1800" dirty="0" smtClean="0">
                <a:solidFill>
                  <a:schemeClr val="accent2">
                    <a:lumMod val="75000"/>
                  </a:schemeClr>
                </a:solidFill>
              </a:rPr>
              <a:t>Night charge rate is lowest of all.</a:t>
            </a:r>
            <a:endParaRPr lang="en-US" sz="1800" dirty="0">
              <a:solidFill>
                <a:schemeClr val="accent2">
                  <a:lumMod val="75000"/>
                </a:schemeClr>
              </a:solidFill>
            </a:endParaRPr>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1723829"/>
            <a:ext cx="5111750" cy="2951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278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solidFill>
                  <a:srgbClr val="C00000"/>
                </a:solidFill>
              </a:rPr>
              <a:t>Multivariate Analysis</a:t>
            </a:r>
            <a:endParaRPr lang="en-US" u="sng" dirty="0">
              <a:solidFill>
                <a:srgbClr val="C00000"/>
              </a:solidFill>
            </a:endParaRPr>
          </a:p>
        </p:txBody>
      </p:sp>
      <p:sp>
        <p:nvSpPr>
          <p:cNvPr id="3" name="Text Placeholder 2"/>
          <p:cNvSpPr>
            <a:spLocks noGrp="1"/>
          </p:cNvSpPr>
          <p:nvPr>
            <p:ph type="body" idx="1"/>
          </p:nvPr>
        </p:nvSpPr>
        <p:spPr/>
        <p:txBody>
          <a:bodyPr>
            <a:normAutofit fontScale="92500"/>
          </a:bodyPr>
          <a:lstStyle/>
          <a:p>
            <a:r>
              <a:rPr lang="en-US" u="sng" dirty="0" smtClean="0">
                <a:solidFill>
                  <a:srgbClr val="FF0000"/>
                </a:solidFill>
              </a:rPr>
              <a:t>Intl min VS Intl charge VS churn</a:t>
            </a:r>
            <a:endParaRPr lang="en-US" u="sng" dirty="0">
              <a:solidFill>
                <a:srgbClr val="FF0000"/>
              </a:solidFill>
            </a:endParaRPr>
          </a:p>
        </p:txBody>
      </p:sp>
      <p:sp>
        <p:nvSpPr>
          <p:cNvPr id="5" name="Text Placeholder 4"/>
          <p:cNvSpPr>
            <a:spLocks noGrp="1"/>
          </p:cNvSpPr>
          <p:nvPr>
            <p:ph type="body" sz="quarter" idx="3"/>
          </p:nvPr>
        </p:nvSpPr>
        <p:spPr/>
        <p:txBody>
          <a:bodyPr>
            <a:normAutofit fontScale="92500"/>
          </a:bodyPr>
          <a:lstStyle/>
          <a:p>
            <a:r>
              <a:rPr lang="en-US" u="sng" dirty="0" smtClean="0">
                <a:solidFill>
                  <a:srgbClr val="FF0000"/>
                </a:solidFill>
              </a:rPr>
              <a:t>Day min VS day charge VS churn</a:t>
            </a:r>
            <a:endParaRPr lang="en-US" u="sng" dirty="0">
              <a:solidFill>
                <a:srgbClr val="FF0000"/>
              </a:solidFill>
            </a:endParaRPr>
          </a:p>
        </p:txBody>
      </p:sp>
      <p:sp>
        <p:nvSpPr>
          <p:cNvPr id="6" name="Content Placeholder 5"/>
          <p:cNvSpPr>
            <a:spLocks noGrp="1"/>
          </p:cNvSpPr>
          <p:nvPr>
            <p:ph sz="quarter" idx="4"/>
          </p:nvPr>
        </p:nvSpPr>
        <p:spPr/>
        <p:txBody>
          <a:bodyPr/>
          <a:lstStyle/>
          <a:p>
            <a:r>
              <a:rPr lang="en-US" dirty="0" smtClean="0">
                <a:solidFill>
                  <a:schemeClr val="accent2">
                    <a:lumMod val="75000"/>
                  </a:schemeClr>
                </a:solidFill>
              </a:rPr>
              <a:t>After 240 day min churn in higher. </a:t>
            </a:r>
            <a:endParaRPr lang="en-US" dirty="0">
              <a:solidFill>
                <a:schemeClr val="accent2">
                  <a:lumMod val="75000"/>
                </a:schemeClr>
              </a:solidFill>
            </a:endParaRPr>
          </a:p>
        </p:txBody>
      </p:sp>
      <p:sp>
        <p:nvSpPr>
          <p:cNvPr id="7" name="Content Placeholder 6"/>
          <p:cNvSpPr>
            <a:spLocks noGrp="1"/>
          </p:cNvSpPr>
          <p:nvPr>
            <p:ph sz="half" idx="2"/>
          </p:nvPr>
        </p:nvSpPr>
        <p:spPr/>
        <p:txBody>
          <a:bodyPr/>
          <a:lstStyle/>
          <a:p>
            <a:r>
              <a:rPr lang="en-US" dirty="0" smtClean="0">
                <a:solidFill>
                  <a:schemeClr val="accent2">
                    <a:lumMod val="75000"/>
                  </a:schemeClr>
                </a:solidFill>
              </a:rPr>
              <a:t>After 10 intl min churn is higher.</a:t>
            </a:r>
            <a:endParaRPr lang="en-US" dirty="0">
              <a:solidFill>
                <a:schemeClr val="accent2">
                  <a:lumMod val="75000"/>
                </a:schemeClr>
              </a:solidFill>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124200"/>
            <a:ext cx="8610600" cy="2874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451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solidFill>
                  <a:srgbClr val="C00000"/>
                </a:solidFill>
              </a:rPr>
              <a:t>Correlation Matrix:</a:t>
            </a:r>
            <a:endParaRPr lang="en-US" u="sng" dirty="0">
              <a:solidFill>
                <a:srgbClr val="C00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45779"/>
            <a:ext cx="8686800" cy="512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663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solidFill>
                  <a:srgbClr val="C00000"/>
                </a:solidFill>
              </a:rPr>
              <a:t>Correlation Heatmap</a:t>
            </a:r>
            <a:r>
              <a:rPr lang="en-US" dirty="0" smtClean="0">
                <a:solidFill>
                  <a:srgbClr val="C00000"/>
                </a:solidFill>
              </a:rPr>
              <a:t>:</a:t>
            </a:r>
            <a:endParaRPr lang="en-US" dirty="0">
              <a:solidFill>
                <a:srgbClr val="C0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295285" cy="462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4483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solidFill>
                  <a:srgbClr val="C00000"/>
                </a:solidFill>
              </a:rPr>
              <a:t>Conclusion:</a:t>
            </a:r>
            <a:endParaRPr lang="en-US" u="sng" dirty="0">
              <a:solidFill>
                <a:srgbClr val="C00000"/>
              </a:solidFill>
            </a:endParaRPr>
          </a:p>
        </p:txBody>
      </p:sp>
      <p:sp>
        <p:nvSpPr>
          <p:cNvPr id="3" name="Content Placeholder 2"/>
          <p:cNvSpPr>
            <a:spLocks noGrp="1"/>
          </p:cNvSpPr>
          <p:nvPr>
            <p:ph idx="1"/>
          </p:nvPr>
        </p:nvSpPr>
        <p:spPr/>
        <p:txBody>
          <a:bodyPr>
            <a:normAutofit/>
          </a:bodyPr>
          <a:lstStyle/>
          <a:p>
            <a:r>
              <a:rPr lang="en-US" sz="2000" dirty="0"/>
              <a:t>we stated data </a:t>
            </a:r>
            <a:r>
              <a:rPr lang="en-US" sz="2000" dirty="0" smtClean="0"/>
              <a:t>analyzing </a:t>
            </a:r>
            <a:r>
              <a:rPr lang="en-US" sz="2000" dirty="0"/>
              <a:t>with univariate in which we seen different distributions of all data. Then we comes on bivariate analysis in which we different categorical and numerical variables with churn found out that top churned states were [ NJ, CA, TX, MD, SC</a:t>
            </a:r>
            <a:r>
              <a:rPr lang="en-US" sz="2000" dirty="0" smtClean="0"/>
              <a:t>].</a:t>
            </a:r>
          </a:p>
          <a:p>
            <a:r>
              <a:rPr lang="en-US" sz="2000" dirty="0" smtClean="0"/>
              <a:t>Then </a:t>
            </a:r>
            <a:r>
              <a:rPr lang="en-US" sz="2000" dirty="0"/>
              <a:t>we see voicemail plan and international plan analysis with churn and get result that who have voice mail plan churned less. and the data who is having international plan were churning more. </a:t>
            </a:r>
            <a:endParaRPr lang="en-US" sz="2000" dirty="0"/>
          </a:p>
          <a:p>
            <a:r>
              <a:rPr lang="en-US" sz="2000" dirty="0" smtClean="0"/>
              <a:t>when </a:t>
            </a:r>
            <a:r>
              <a:rPr lang="en-US" sz="2000" dirty="0"/>
              <a:t>I </a:t>
            </a:r>
            <a:r>
              <a:rPr lang="en-US" sz="2000" dirty="0" smtClean="0"/>
              <a:t>analyze </a:t>
            </a:r>
            <a:r>
              <a:rPr lang="en-US" sz="2000" dirty="0"/>
              <a:t>customer call then saw that </a:t>
            </a:r>
            <a:r>
              <a:rPr lang="en-US" sz="2000" dirty="0" smtClean="0"/>
              <a:t>more </a:t>
            </a:r>
            <a:r>
              <a:rPr lang="en-US" sz="2000" dirty="0"/>
              <a:t>than 3 customer call were churning more. </a:t>
            </a:r>
            <a:endParaRPr lang="en-US" sz="2000" dirty="0"/>
          </a:p>
          <a:p>
            <a:r>
              <a:rPr lang="en-US" sz="2000" dirty="0" smtClean="0"/>
              <a:t>when </a:t>
            </a:r>
            <a:r>
              <a:rPr lang="en-US" sz="2000" dirty="0"/>
              <a:t>I compare day, eve ,night and international call then I saw that international charge rate is higher than all the other charge rate. </a:t>
            </a:r>
            <a:endParaRPr lang="en-US" sz="2000" dirty="0"/>
          </a:p>
          <a:p>
            <a:r>
              <a:rPr lang="en-US" sz="2000" dirty="0" smtClean="0"/>
              <a:t>when </a:t>
            </a:r>
            <a:r>
              <a:rPr lang="en-US" sz="2000" dirty="0"/>
              <a:t>I compare total day minute with churn then comes to know that more than 240 day min churning were </a:t>
            </a:r>
            <a:r>
              <a:rPr lang="en-US" sz="2000" dirty="0" smtClean="0"/>
              <a:t>high.</a:t>
            </a:r>
            <a:endParaRPr lang="en-US" sz="2000" dirty="0"/>
          </a:p>
        </p:txBody>
      </p:sp>
    </p:spTree>
    <p:extLst>
      <p:ext uri="{BB962C8B-B14F-4D97-AF65-F5344CB8AC3E}">
        <p14:creationId xmlns:p14="http://schemas.microsoft.com/office/powerpoint/2010/main" val="1205215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solidFill>
                  <a:srgbClr val="C00000"/>
                </a:solidFill>
              </a:rPr>
              <a:t>Solution to business Objectives:</a:t>
            </a:r>
            <a:endParaRPr lang="en-US" u="sng" dirty="0">
              <a:solidFill>
                <a:srgbClr val="C00000"/>
              </a:solidFill>
            </a:endParaRPr>
          </a:p>
        </p:txBody>
      </p:sp>
      <p:sp>
        <p:nvSpPr>
          <p:cNvPr id="3" name="Content Placeholder 2"/>
          <p:cNvSpPr>
            <a:spLocks noGrp="1"/>
          </p:cNvSpPr>
          <p:nvPr>
            <p:ph idx="1"/>
          </p:nvPr>
        </p:nvSpPr>
        <p:spPr/>
        <p:txBody>
          <a:bodyPr/>
          <a:lstStyle/>
          <a:p>
            <a:r>
              <a:rPr lang="en-US" sz="2000" dirty="0"/>
              <a:t>Focus on top churned state </a:t>
            </a:r>
            <a:r>
              <a:rPr lang="en-US" sz="2000" dirty="0" smtClean="0"/>
              <a:t>first.</a:t>
            </a:r>
            <a:r>
              <a:rPr lang="en-US" sz="2000" dirty="0"/>
              <a:t> Improve network </a:t>
            </a:r>
            <a:r>
              <a:rPr lang="en-US" sz="2000" dirty="0" smtClean="0"/>
              <a:t>connection as this may be a problem for churning customer.</a:t>
            </a:r>
          </a:p>
          <a:p>
            <a:endParaRPr lang="en-US" sz="2000" dirty="0"/>
          </a:p>
          <a:p>
            <a:r>
              <a:rPr lang="en-US" sz="2000" dirty="0"/>
              <a:t>Area code have not that much role. we can neglect area code</a:t>
            </a:r>
            <a:r>
              <a:rPr lang="en-US" sz="2000" dirty="0" smtClean="0"/>
              <a:t>.</a:t>
            </a:r>
          </a:p>
          <a:p>
            <a:endParaRPr lang="en-US" sz="2000" dirty="0"/>
          </a:p>
          <a:p>
            <a:r>
              <a:rPr lang="en-US" sz="2000" dirty="0"/>
              <a:t>Improve customer service call </a:t>
            </a:r>
            <a:r>
              <a:rPr lang="en-US" sz="2000" dirty="0" smtClean="0"/>
              <a:t>center response </a:t>
            </a:r>
            <a:r>
              <a:rPr lang="en-US" sz="2000" dirty="0"/>
              <a:t>may be customer query can't resolve that's why they were calling to customer again and again </a:t>
            </a:r>
            <a:r>
              <a:rPr lang="en-US" sz="2000" dirty="0" smtClean="0"/>
              <a:t>and did not satisfied with response </a:t>
            </a:r>
            <a:r>
              <a:rPr lang="en-US" sz="2000" dirty="0"/>
              <a:t>then </a:t>
            </a:r>
            <a:r>
              <a:rPr lang="en-US" sz="2000" dirty="0" smtClean="0"/>
              <a:t>churn.</a:t>
            </a:r>
          </a:p>
          <a:p>
            <a:endParaRPr lang="en-US" sz="2000" dirty="0" smtClean="0"/>
          </a:p>
          <a:p>
            <a:r>
              <a:rPr lang="en-US" sz="2000" dirty="0"/>
              <a:t>Focus on customer who had taken international plan . </a:t>
            </a:r>
            <a:r>
              <a:rPr lang="en-US" sz="2000" dirty="0" smtClean="0"/>
              <a:t>As they were churning more in comparison to who had not taken plan and try </a:t>
            </a:r>
            <a:r>
              <a:rPr lang="en-US" sz="2000" dirty="0"/>
              <a:t>to revise plan may reduce plan price little </a:t>
            </a:r>
            <a:r>
              <a:rPr lang="en-US" sz="2000" dirty="0" smtClean="0"/>
              <a:t>bit for customer retention.</a:t>
            </a:r>
            <a:endParaRPr lang="en-US" sz="2000" dirty="0"/>
          </a:p>
          <a:p>
            <a:endParaRPr lang="en-US" sz="2000" dirty="0"/>
          </a:p>
          <a:p>
            <a:endParaRPr lang="en-US" sz="2000" dirty="0"/>
          </a:p>
          <a:p>
            <a:endParaRPr lang="en-US" dirty="0" smtClean="0"/>
          </a:p>
          <a:p>
            <a:endParaRPr lang="en-US" dirty="0"/>
          </a:p>
        </p:txBody>
      </p:sp>
    </p:spTree>
    <p:extLst>
      <p:ext uri="{BB962C8B-B14F-4D97-AF65-F5344CB8AC3E}">
        <p14:creationId xmlns:p14="http://schemas.microsoft.com/office/powerpoint/2010/main" val="2194858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u="sng" dirty="0" smtClean="0">
                <a:solidFill>
                  <a:srgbClr val="C00000"/>
                </a:solidFill>
              </a:rPr>
              <a:t>Solution to business objectives continues….</a:t>
            </a:r>
            <a:endParaRPr lang="en-US" sz="3600" u="sng" dirty="0">
              <a:solidFill>
                <a:srgbClr val="C00000"/>
              </a:solidFill>
            </a:endParaRPr>
          </a:p>
        </p:txBody>
      </p:sp>
      <p:sp>
        <p:nvSpPr>
          <p:cNvPr id="3" name="Content Placeholder 2"/>
          <p:cNvSpPr>
            <a:spLocks noGrp="1"/>
          </p:cNvSpPr>
          <p:nvPr>
            <p:ph idx="1"/>
          </p:nvPr>
        </p:nvSpPr>
        <p:spPr/>
        <p:txBody>
          <a:bodyPr/>
          <a:lstStyle/>
          <a:p>
            <a:r>
              <a:rPr lang="en-US" sz="2000" dirty="0"/>
              <a:t>Give some discount offer after certain min day call because as day call </a:t>
            </a:r>
            <a:r>
              <a:rPr lang="en-US" sz="2000" dirty="0" smtClean="0"/>
              <a:t>increases after 240 min. </a:t>
            </a:r>
            <a:r>
              <a:rPr lang="en-US" sz="2000" dirty="0"/>
              <a:t>our churning rate is also increase and we were loosing our valuable customers</a:t>
            </a:r>
            <a:r>
              <a:rPr lang="en-US" sz="2000" dirty="0" smtClean="0"/>
              <a:t>.</a:t>
            </a:r>
          </a:p>
          <a:p>
            <a:endParaRPr lang="en-US" sz="2000" dirty="0"/>
          </a:p>
          <a:p>
            <a:r>
              <a:rPr lang="en-US" sz="2000" dirty="0"/>
              <a:t>We did not able to </a:t>
            </a:r>
            <a:r>
              <a:rPr lang="en-US" sz="2000" dirty="0" smtClean="0"/>
              <a:t>analyze </a:t>
            </a:r>
            <a:r>
              <a:rPr lang="en-US" sz="2000" dirty="0"/>
              <a:t>any valuable information with account length.</a:t>
            </a:r>
          </a:p>
          <a:p>
            <a:endParaRPr lang="en-US" sz="2000" dirty="0"/>
          </a:p>
          <a:p>
            <a:r>
              <a:rPr lang="en-US" sz="2000" dirty="0"/>
              <a:t>Focus on customer who did'nt picked voice mail plan as there churning rate is </a:t>
            </a:r>
            <a:r>
              <a:rPr lang="en-US" sz="2000" dirty="0" smtClean="0"/>
              <a:t>high.</a:t>
            </a:r>
            <a:endParaRPr lang="en-US" sz="2000" dirty="0"/>
          </a:p>
          <a:p>
            <a:endParaRPr lang="en-US" sz="2000" dirty="0" smtClean="0"/>
          </a:p>
        </p:txBody>
      </p:sp>
    </p:spTree>
    <p:extLst>
      <p:ext uri="{BB962C8B-B14F-4D97-AF65-F5344CB8AC3E}">
        <p14:creationId xmlns:p14="http://schemas.microsoft.com/office/powerpoint/2010/main" val="347348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solidFill>
                  <a:srgbClr val="C00000"/>
                </a:solidFill>
              </a:rPr>
              <a:t>PROJECT SUMMARY:</a:t>
            </a:r>
            <a:endParaRPr lang="en-US" u="sng" dirty="0">
              <a:solidFill>
                <a:srgbClr val="C00000"/>
              </a:solidFill>
            </a:endParaRPr>
          </a:p>
        </p:txBody>
      </p:sp>
      <p:sp>
        <p:nvSpPr>
          <p:cNvPr id="3" name="Content Placeholder 2"/>
          <p:cNvSpPr>
            <a:spLocks noGrp="1"/>
          </p:cNvSpPr>
          <p:nvPr>
            <p:ph idx="1"/>
          </p:nvPr>
        </p:nvSpPr>
        <p:spPr/>
        <p:txBody>
          <a:bodyPr>
            <a:normAutofit fontScale="62500" lnSpcReduction="20000"/>
          </a:bodyPr>
          <a:lstStyle/>
          <a:p>
            <a:r>
              <a:rPr lang="en-US" dirty="0">
                <a:solidFill>
                  <a:schemeClr val="accent2">
                    <a:lumMod val="75000"/>
                  </a:schemeClr>
                </a:solidFill>
              </a:rPr>
              <a:t>Customer churn is a big problem in </a:t>
            </a:r>
            <a:r>
              <a:rPr lang="en-US" dirty="0" smtClean="0">
                <a:solidFill>
                  <a:schemeClr val="accent2">
                    <a:lumMod val="75000"/>
                  </a:schemeClr>
                </a:solidFill>
              </a:rPr>
              <a:t>Telecom industry</a:t>
            </a:r>
            <a:r>
              <a:rPr lang="en-US" dirty="0">
                <a:solidFill>
                  <a:schemeClr val="accent2">
                    <a:lumMod val="75000"/>
                  </a:schemeClr>
                </a:solidFill>
              </a:rPr>
              <a:t> </a:t>
            </a:r>
            <a:r>
              <a:rPr lang="en-US" dirty="0" smtClean="0">
                <a:solidFill>
                  <a:schemeClr val="accent2">
                    <a:lumMod val="75000"/>
                  </a:schemeClr>
                </a:solidFill>
              </a:rPr>
              <a:t>and will </a:t>
            </a:r>
            <a:r>
              <a:rPr lang="en-US" dirty="0">
                <a:solidFill>
                  <a:schemeClr val="accent2">
                    <a:lumMod val="75000"/>
                  </a:schemeClr>
                </a:solidFill>
              </a:rPr>
              <a:t>effect on the revenues of the </a:t>
            </a:r>
            <a:r>
              <a:rPr lang="en-US" dirty="0" smtClean="0">
                <a:solidFill>
                  <a:schemeClr val="accent2">
                    <a:lumMod val="75000"/>
                  </a:schemeClr>
                </a:solidFill>
              </a:rPr>
              <a:t>companies.</a:t>
            </a:r>
          </a:p>
          <a:p>
            <a:pPr marL="0" indent="0">
              <a:buNone/>
            </a:pPr>
            <a:endParaRPr lang="en-US" dirty="0" smtClean="0">
              <a:solidFill>
                <a:schemeClr val="accent2">
                  <a:lumMod val="75000"/>
                </a:schemeClr>
              </a:solidFill>
            </a:endParaRPr>
          </a:p>
          <a:p>
            <a:r>
              <a:rPr lang="en-US" dirty="0" smtClean="0">
                <a:solidFill>
                  <a:schemeClr val="accent2">
                    <a:lumMod val="75000"/>
                  </a:schemeClr>
                </a:solidFill>
              </a:rPr>
              <a:t> The </a:t>
            </a:r>
            <a:r>
              <a:rPr lang="en-US" dirty="0">
                <a:solidFill>
                  <a:schemeClr val="accent2">
                    <a:lumMod val="75000"/>
                  </a:schemeClr>
                </a:solidFill>
              </a:rPr>
              <a:t>telecommunications industry experiences an average of 15-25% annual churn </a:t>
            </a:r>
            <a:r>
              <a:rPr lang="en-US" dirty="0" smtClean="0">
                <a:solidFill>
                  <a:schemeClr val="accent2">
                    <a:lumMod val="75000"/>
                  </a:schemeClr>
                </a:solidFill>
              </a:rPr>
              <a:t>rate </a:t>
            </a:r>
            <a:r>
              <a:rPr lang="en-US" dirty="0">
                <a:solidFill>
                  <a:schemeClr val="accent2">
                    <a:lumMod val="75000"/>
                  </a:schemeClr>
                </a:solidFill>
              </a:rPr>
              <a:t>and it costs 5-10 times more to acquire a new customer than to retain an existing </a:t>
            </a:r>
            <a:r>
              <a:rPr lang="en-US" dirty="0" smtClean="0">
                <a:solidFill>
                  <a:schemeClr val="accent2">
                    <a:lumMod val="75000"/>
                  </a:schemeClr>
                </a:solidFill>
              </a:rPr>
              <a:t>one that's </a:t>
            </a:r>
            <a:r>
              <a:rPr lang="en-US" dirty="0">
                <a:solidFill>
                  <a:schemeClr val="accent2">
                    <a:lumMod val="75000"/>
                  </a:schemeClr>
                </a:solidFill>
              </a:rPr>
              <a:t>why customer retention has now become even more important than customer acquisition</a:t>
            </a:r>
            <a:r>
              <a:rPr lang="en-US" dirty="0" smtClean="0">
                <a:solidFill>
                  <a:schemeClr val="accent2">
                    <a:lumMod val="75000"/>
                  </a:schemeClr>
                </a:solidFill>
              </a:rPr>
              <a:t>.</a:t>
            </a:r>
          </a:p>
          <a:p>
            <a:pPr marL="0" indent="0">
              <a:buNone/>
            </a:pPr>
            <a:endParaRPr lang="en-US" dirty="0">
              <a:solidFill>
                <a:schemeClr val="accent2">
                  <a:lumMod val="75000"/>
                </a:schemeClr>
              </a:solidFill>
            </a:endParaRPr>
          </a:p>
          <a:p>
            <a:r>
              <a:rPr lang="en-US" dirty="0">
                <a:solidFill>
                  <a:schemeClr val="accent2">
                    <a:lumMod val="75000"/>
                  </a:schemeClr>
                </a:solidFill>
              </a:rPr>
              <a:t>Therefore, finding those factors that increase customer churn is important to take necessary actions to reduce this churn. </a:t>
            </a:r>
            <a:endParaRPr lang="en-US" dirty="0" smtClean="0">
              <a:solidFill>
                <a:schemeClr val="accent2">
                  <a:lumMod val="75000"/>
                </a:schemeClr>
              </a:solidFill>
            </a:endParaRPr>
          </a:p>
          <a:p>
            <a:endParaRPr lang="en-US" dirty="0">
              <a:solidFill>
                <a:schemeClr val="accent2">
                  <a:lumMod val="75000"/>
                </a:schemeClr>
              </a:solidFill>
            </a:endParaRPr>
          </a:p>
          <a:p>
            <a:r>
              <a:rPr lang="en-US" dirty="0" smtClean="0">
                <a:solidFill>
                  <a:schemeClr val="accent2">
                    <a:lumMod val="75000"/>
                  </a:schemeClr>
                </a:solidFill>
              </a:rPr>
              <a:t>The </a:t>
            </a:r>
            <a:r>
              <a:rPr lang="en-US" dirty="0">
                <a:solidFill>
                  <a:schemeClr val="accent2">
                    <a:lumMod val="75000"/>
                  </a:schemeClr>
                </a:solidFill>
              </a:rPr>
              <a:t>main goal of our project is to develop an understanding of the cause of customer churn which assists telecom operators to predict customers who are most likely subject to churn, and what to do to retain the most valuable customer.</a:t>
            </a:r>
          </a:p>
        </p:txBody>
      </p:sp>
    </p:spTree>
    <p:extLst>
      <p:ext uri="{BB962C8B-B14F-4D97-AF65-F5344CB8AC3E}">
        <p14:creationId xmlns:p14="http://schemas.microsoft.com/office/powerpoint/2010/main" val="281131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C00000"/>
                </a:solidFill>
              </a:rPr>
              <a:t>PROBLEM STATEMENT:</a:t>
            </a:r>
            <a:endParaRPr lang="en-US"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i="1" dirty="0" smtClean="0">
                <a:solidFill>
                  <a:schemeClr val="accent2">
                    <a:lumMod val="75000"/>
                  </a:schemeClr>
                </a:solidFill>
              </a:rPr>
              <a:t>Orange </a:t>
            </a:r>
            <a:r>
              <a:rPr lang="en-US" i="1" dirty="0">
                <a:solidFill>
                  <a:schemeClr val="accent2">
                    <a:lumMod val="75000"/>
                  </a:schemeClr>
                </a:solidFill>
              </a:rPr>
              <a:t>S.A., formerly France </a:t>
            </a:r>
            <a:r>
              <a:rPr lang="en-US" i="1" dirty="0" smtClean="0">
                <a:solidFill>
                  <a:schemeClr val="accent2">
                    <a:lumMod val="75000"/>
                  </a:schemeClr>
                </a:solidFill>
              </a:rPr>
              <a:t>Telecom </a:t>
            </a:r>
            <a:r>
              <a:rPr lang="en-US" i="1" dirty="0">
                <a:solidFill>
                  <a:schemeClr val="accent2">
                    <a:lumMod val="75000"/>
                  </a:schemeClr>
                </a:solidFill>
              </a:rPr>
              <a:t>S.A., is a French multinational telecommunications corporation. The Orange Telecom's Churn Dataset, consists of cleaned customer activity data (features), along with a churn label specifying whether a customer cancelled the subscription. Explore and analyze the data to discover key factors responsible for customer churn and come up with ways/recommendations to ensure customer retention. </a:t>
            </a:r>
            <a:endParaRPr lang="en-US" dirty="0">
              <a:solidFill>
                <a:schemeClr val="accent2">
                  <a:lumMod val="75000"/>
                </a:schemeClr>
              </a:solidFill>
            </a:endParaRPr>
          </a:p>
        </p:txBody>
      </p:sp>
    </p:spTree>
    <p:extLst>
      <p:ext uri="{BB962C8B-B14F-4D97-AF65-F5344CB8AC3E}">
        <p14:creationId xmlns:p14="http://schemas.microsoft.com/office/powerpoint/2010/main" val="2115105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solidFill>
                  <a:srgbClr val="C00000"/>
                </a:solidFill>
              </a:rPr>
              <a:t>KEY OBJECTIVE:</a:t>
            </a:r>
            <a:endParaRPr lang="en-US" u="sng" dirty="0">
              <a:solidFill>
                <a:srgbClr val="C00000"/>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accent2">
                    <a:lumMod val="75000"/>
                  </a:schemeClr>
                </a:solidFill>
              </a:rPr>
              <a:t>Analyze </a:t>
            </a:r>
            <a:r>
              <a:rPr lang="en-US" dirty="0">
                <a:solidFill>
                  <a:schemeClr val="accent2">
                    <a:lumMod val="75000"/>
                  </a:schemeClr>
                </a:solidFill>
              </a:rPr>
              <a:t>the key reason responsible for customer </a:t>
            </a:r>
            <a:r>
              <a:rPr lang="en-US" dirty="0" smtClean="0">
                <a:solidFill>
                  <a:schemeClr val="accent2">
                    <a:lumMod val="75000"/>
                  </a:schemeClr>
                </a:solidFill>
              </a:rPr>
              <a:t>churn.</a:t>
            </a:r>
          </a:p>
          <a:p>
            <a:endParaRPr lang="en-US" dirty="0" smtClean="0">
              <a:solidFill>
                <a:schemeClr val="accent2">
                  <a:lumMod val="75000"/>
                </a:schemeClr>
              </a:solidFill>
            </a:endParaRPr>
          </a:p>
          <a:p>
            <a:r>
              <a:rPr lang="en-US" dirty="0" smtClean="0">
                <a:solidFill>
                  <a:schemeClr val="accent2">
                    <a:lumMod val="75000"/>
                  </a:schemeClr>
                </a:solidFill>
              </a:rPr>
              <a:t> Minimize </a:t>
            </a:r>
            <a:r>
              <a:rPr lang="en-US" dirty="0">
                <a:solidFill>
                  <a:schemeClr val="accent2">
                    <a:lumMod val="75000"/>
                  </a:schemeClr>
                </a:solidFill>
              </a:rPr>
              <a:t>company cost by retaining </a:t>
            </a:r>
            <a:r>
              <a:rPr lang="en-US" dirty="0" smtClean="0">
                <a:solidFill>
                  <a:schemeClr val="accent2">
                    <a:lumMod val="75000"/>
                  </a:schemeClr>
                </a:solidFill>
              </a:rPr>
              <a:t>customer by analyzing key factor responsible for there churn.</a:t>
            </a:r>
          </a:p>
          <a:p>
            <a:endParaRPr lang="en-US" dirty="0" smtClean="0">
              <a:solidFill>
                <a:schemeClr val="accent2">
                  <a:lumMod val="75000"/>
                </a:schemeClr>
              </a:solidFill>
            </a:endParaRPr>
          </a:p>
          <a:p>
            <a:r>
              <a:rPr lang="en-US" dirty="0" smtClean="0">
                <a:solidFill>
                  <a:schemeClr val="accent2">
                    <a:lumMod val="75000"/>
                  </a:schemeClr>
                </a:solidFill>
              </a:rPr>
              <a:t> </a:t>
            </a:r>
            <a:r>
              <a:rPr lang="en-US" dirty="0">
                <a:solidFill>
                  <a:schemeClr val="accent2">
                    <a:lumMod val="75000"/>
                  </a:schemeClr>
                </a:solidFill>
              </a:rPr>
              <a:t>G</a:t>
            </a:r>
            <a:r>
              <a:rPr lang="en-US" dirty="0" smtClean="0">
                <a:solidFill>
                  <a:schemeClr val="accent2">
                    <a:lumMod val="75000"/>
                  </a:schemeClr>
                </a:solidFill>
              </a:rPr>
              <a:t>ive </a:t>
            </a:r>
            <a:r>
              <a:rPr lang="en-US" dirty="0">
                <a:solidFill>
                  <a:schemeClr val="accent2">
                    <a:lumMod val="75000"/>
                  </a:schemeClr>
                </a:solidFill>
              </a:rPr>
              <a:t>proper suggestions to improve retention of </a:t>
            </a:r>
            <a:r>
              <a:rPr lang="en-US" dirty="0" smtClean="0">
                <a:solidFill>
                  <a:schemeClr val="accent2">
                    <a:lumMod val="75000"/>
                  </a:schemeClr>
                </a:solidFill>
              </a:rPr>
              <a:t>customer and increasing profit.</a:t>
            </a:r>
          </a:p>
          <a:p>
            <a:endParaRPr lang="en-US" dirty="0">
              <a:solidFill>
                <a:schemeClr val="accent2">
                  <a:lumMod val="75000"/>
                </a:schemeClr>
              </a:solidFill>
            </a:endParaRPr>
          </a:p>
        </p:txBody>
      </p:sp>
    </p:spTree>
    <p:extLst>
      <p:ext uri="{BB962C8B-B14F-4D97-AF65-F5344CB8AC3E}">
        <p14:creationId xmlns:p14="http://schemas.microsoft.com/office/powerpoint/2010/main" val="158780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
            </a:r>
            <a:br>
              <a:rPr lang="en-US" dirty="0"/>
            </a:br>
            <a:r>
              <a:rPr lang="en-US" b="1" u="sng" dirty="0" smtClean="0">
                <a:solidFill>
                  <a:srgbClr val="C00000"/>
                </a:solidFill>
              </a:rPr>
              <a:t>FEATURE BREAKDOWN:</a:t>
            </a:r>
            <a:r>
              <a:rPr lang="en-US" dirty="0"/>
              <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r>
              <a:rPr lang="en-US" b="1" u="sng" dirty="0">
                <a:solidFill>
                  <a:schemeClr val="accent2">
                    <a:lumMod val="75000"/>
                  </a:schemeClr>
                </a:solidFill>
              </a:rPr>
              <a:t>STATE:</a:t>
            </a:r>
            <a:r>
              <a:rPr lang="en-US" dirty="0">
                <a:solidFill>
                  <a:schemeClr val="accent2">
                    <a:lumMod val="75000"/>
                  </a:schemeClr>
                </a:solidFill>
              </a:rPr>
              <a:t> 51 Unique States </a:t>
            </a:r>
            <a:r>
              <a:rPr lang="en-US" dirty="0" smtClean="0">
                <a:solidFill>
                  <a:schemeClr val="accent2">
                    <a:lumMod val="75000"/>
                  </a:schemeClr>
                </a:solidFill>
              </a:rPr>
              <a:t>name.</a:t>
            </a:r>
            <a:endParaRPr lang="en-US" dirty="0">
              <a:solidFill>
                <a:schemeClr val="accent2">
                  <a:lumMod val="75000"/>
                </a:schemeClr>
              </a:solidFill>
            </a:endParaRPr>
          </a:p>
          <a:p>
            <a:r>
              <a:rPr lang="en-US" b="1" u="sng" dirty="0">
                <a:solidFill>
                  <a:schemeClr val="accent2">
                    <a:lumMod val="75000"/>
                  </a:schemeClr>
                </a:solidFill>
              </a:rPr>
              <a:t>Account Length:</a:t>
            </a:r>
            <a:r>
              <a:rPr lang="en-US" dirty="0">
                <a:solidFill>
                  <a:schemeClr val="accent2">
                    <a:lumMod val="75000"/>
                  </a:schemeClr>
                </a:solidFill>
              </a:rPr>
              <a:t> Length of The </a:t>
            </a:r>
            <a:r>
              <a:rPr lang="en-US" dirty="0" smtClean="0">
                <a:solidFill>
                  <a:schemeClr val="accent2">
                    <a:lumMod val="75000"/>
                  </a:schemeClr>
                </a:solidFill>
              </a:rPr>
              <a:t>Account.</a:t>
            </a:r>
            <a:endParaRPr lang="en-US" dirty="0">
              <a:solidFill>
                <a:schemeClr val="accent2">
                  <a:lumMod val="75000"/>
                </a:schemeClr>
              </a:solidFill>
            </a:endParaRPr>
          </a:p>
          <a:p>
            <a:r>
              <a:rPr lang="en-US" b="1" u="sng" dirty="0">
                <a:solidFill>
                  <a:schemeClr val="accent2">
                    <a:lumMod val="75000"/>
                  </a:schemeClr>
                </a:solidFill>
              </a:rPr>
              <a:t>Area Code:</a:t>
            </a:r>
            <a:r>
              <a:rPr lang="en-US" dirty="0">
                <a:solidFill>
                  <a:schemeClr val="accent2">
                    <a:lumMod val="75000"/>
                  </a:schemeClr>
                </a:solidFill>
              </a:rPr>
              <a:t> Code Number of Area having some </a:t>
            </a:r>
            <a:r>
              <a:rPr lang="en-US" dirty="0" smtClean="0">
                <a:solidFill>
                  <a:schemeClr val="accent2">
                    <a:lumMod val="75000"/>
                  </a:schemeClr>
                </a:solidFill>
              </a:rPr>
              <a:t>States.</a:t>
            </a:r>
            <a:endParaRPr lang="en-US" dirty="0">
              <a:solidFill>
                <a:schemeClr val="accent2">
                  <a:lumMod val="75000"/>
                </a:schemeClr>
              </a:solidFill>
            </a:endParaRPr>
          </a:p>
          <a:p>
            <a:r>
              <a:rPr lang="en-US" b="1" u="sng" dirty="0">
                <a:solidFill>
                  <a:schemeClr val="accent2">
                    <a:lumMod val="75000"/>
                  </a:schemeClr>
                </a:solidFill>
              </a:rPr>
              <a:t>International Plan:</a:t>
            </a:r>
            <a:r>
              <a:rPr lang="en-US" dirty="0">
                <a:solidFill>
                  <a:schemeClr val="accent2">
                    <a:lumMod val="75000"/>
                  </a:schemeClr>
                </a:solidFill>
              </a:rPr>
              <a:t> Yes Indicate International Plan is Present and No Indicates no subscription for </a:t>
            </a:r>
            <a:r>
              <a:rPr lang="en-US" dirty="0" smtClean="0">
                <a:solidFill>
                  <a:schemeClr val="accent2">
                    <a:lumMod val="75000"/>
                  </a:schemeClr>
                </a:solidFill>
              </a:rPr>
              <a:t>International Plan.</a:t>
            </a:r>
            <a:endParaRPr lang="en-US" dirty="0">
              <a:solidFill>
                <a:schemeClr val="accent2">
                  <a:lumMod val="75000"/>
                </a:schemeClr>
              </a:solidFill>
            </a:endParaRPr>
          </a:p>
          <a:p>
            <a:r>
              <a:rPr lang="en-US" b="1" u="sng" dirty="0">
                <a:solidFill>
                  <a:schemeClr val="accent2">
                    <a:lumMod val="75000"/>
                  </a:schemeClr>
                </a:solidFill>
              </a:rPr>
              <a:t>Voice Mail Plan:</a:t>
            </a:r>
            <a:r>
              <a:rPr lang="en-US" dirty="0">
                <a:solidFill>
                  <a:schemeClr val="accent2">
                    <a:lumMod val="75000"/>
                  </a:schemeClr>
                </a:solidFill>
              </a:rPr>
              <a:t> Yes Indicates Voice Mail Plan is Present and No Indicates no subscription for Voice Mail </a:t>
            </a:r>
            <a:r>
              <a:rPr lang="en-US" dirty="0" smtClean="0">
                <a:solidFill>
                  <a:schemeClr val="accent2">
                    <a:lumMod val="75000"/>
                  </a:schemeClr>
                </a:solidFill>
              </a:rPr>
              <a:t>Plan.</a:t>
            </a:r>
            <a:endParaRPr lang="en-US" dirty="0">
              <a:solidFill>
                <a:schemeClr val="accent2">
                  <a:lumMod val="75000"/>
                </a:schemeClr>
              </a:solidFill>
            </a:endParaRPr>
          </a:p>
          <a:p>
            <a:r>
              <a:rPr lang="en-US" b="1" u="sng" dirty="0">
                <a:solidFill>
                  <a:schemeClr val="accent2">
                    <a:lumMod val="75000"/>
                  </a:schemeClr>
                </a:solidFill>
              </a:rPr>
              <a:t>Number vmail messages:</a:t>
            </a:r>
            <a:r>
              <a:rPr lang="en-US" dirty="0">
                <a:solidFill>
                  <a:schemeClr val="accent2">
                    <a:lumMod val="75000"/>
                  </a:schemeClr>
                </a:solidFill>
              </a:rPr>
              <a:t> Number of Voice Mail Messages ranging from 0 to </a:t>
            </a:r>
            <a:r>
              <a:rPr lang="en-US" dirty="0" smtClean="0">
                <a:solidFill>
                  <a:schemeClr val="accent2">
                    <a:lumMod val="75000"/>
                  </a:schemeClr>
                </a:solidFill>
              </a:rPr>
              <a:t>50.</a:t>
            </a:r>
            <a:endParaRPr lang="en-US" dirty="0">
              <a:solidFill>
                <a:schemeClr val="accent2">
                  <a:lumMod val="75000"/>
                </a:schemeClr>
              </a:solidFill>
            </a:endParaRPr>
          </a:p>
          <a:p>
            <a:r>
              <a:rPr lang="en-US" b="1" u="sng" dirty="0">
                <a:solidFill>
                  <a:schemeClr val="accent2">
                    <a:lumMod val="75000"/>
                  </a:schemeClr>
                </a:solidFill>
              </a:rPr>
              <a:t>Total day minutes:</a:t>
            </a:r>
            <a:r>
              <a:rPr lang="en-US" dirty="0">
                <a:solidFill>
                  <a:schemeClr val="accent2">
                    <a:lumMod val="75000"/>
                  </a:schemeClr>
                </a:solidFill>
              </a:rPr>
              <a:t> Total Number of Minutes Spent in </a:t>
            </a:r>
            <a:r>
              <a:rPr lang="en-US" dirty="0" smtClean="0">
                <a:solidFill>
                  <a:schemeClr val="accent2">
                    <a:lumMod val="75000"/>
                  </a:schemeClr>
                </a:solidFill>
              </a:rPr>
              <a:t>Morning.</a:t>
            </a:r>
            <a:endParaRPr lang="en-US" dirty="0">
              <a:solidFill>
                <a:schemeClr val="accent2">
                  <a:lumMod val="75000"/>
                </a:schemeClr>
              </a:solidFill>
            </a:endParaRPr>
          </a:p>
          <a:p>
            <a:r>
              <a:rPr lang="en-US" b="1" u="sng" dirty="0">
                <a:solidFill>
                  <a:schemeClr val="accent2">
                    <a:lumMod val="75000"/>
                  </a:schemeClr>
                </a:solidFill>
              </a:rPr>
              <a:t>Total day calls:</a:t>
            </a:r>
            <a:r>
              <a:rPr lang="en-US" dirty="0">
                <a:solidFill>
                  <a:schemeClr val="accent2">
                    <a:lumMod val="75000"/>
                  </a:schemeClr>
                </a:solidFill>
              </a:rPr>
              <a:t> Total Number of Calls made in Morning.</a:t>
            </a:r>
          </a:p>
          <a:p>
            <a:r>
              <a:rPr lang="en-US" b="1" u="sng" dirty="0">
                <a:solidFill>
                  <a:schemeClr val="accent2">
                    <a:lumMod val="75000"/>
                  </a:schemeClr>
                </a:solidFill>
              </a:rPr>
              <a:t>Total day charge:</a:t>
            </a:r>
            <a:r>
              <a:rPr lang="en-US" dirty="0">
                <a:solidFill>
                  <a:schemeClr val="accent2">
                    <a:lumMod val="75000"/>
                  </a:schemeClr>
                </a:solidFill>
              </a:rPr>
              <a:t> Total Charge to the Customers in Morning.</a:t>
            </a:r>
          </a:p>
          <a:p>
            <a:r>
              <a:rPr lang="en-US" b="1" u="sng" dirty="0">
                <a:solidFill>
                  <a:schemeClr val="accent2">
                    <a:lumMod val="75000"/>
                  </a:schemeClr>
                </a:solidFill>
              </a:rPr>
              <a:t>Total eve minutes:</a:t>
            </a:r>
            <a:r>
              <a:rPr lang="en-US" dirty="0">
                <a:solidFill>
                  <a:schemeClr val="accent2">
                    <a:lumMod val="75000"/>
                  </a:schemeClr>
                </a:solidFill>
              </a:rPr>
              <a:t> Total Number of Minutes Spent in Evening</a:t>
            </a:r>
          </a:p>
          <a:p>
            <a:r>
              <a:rPr lang="en-US" b="1" u="sng" dirty="0">
                <a:solidFill>
                  <a:schemeClr val="accent2">
                    <a:lumMod val="75000"/>
                  </a:schemeClr>
                </a:solidFill>
              </a:rPr>
              <a:t>Total eve calls</a:t>
            </a:r>
            <a:r>
              <a:rPr lang="en-US" b="1" dirty="0">
                <a:solidFill>
                  <a:schemeClr val="accent2">
                    <a:lumMod val="75000"/>
                  </a:schemeClr>
                </a:solidFill>
              </a:rPr>
              <a:t>:</a:t>
            </a:r>
            <a:r>
              <a:rPr lang="en-US" dirty="0">
                <a:solidFill>
                  <a:schemeClr val="accent2">
                    <a:lumMod val="75000"/>
                  </a:schemeClr>
                </a:solidFill>
              </a:rPr>
              <a:t> Total Number of Calls made r in Evening.</a:t>
            </a:r>
          </a:p>
          <a:p>
            <a:r>
              <a:rPr lang="en-US" b="1" u="sng" dirty="0">
                <a:solidFill>
                  <a:schemeClr val="accent2">
                    <a:lumMod val="75000"/>
                  </a:schemeClr>
                </a:solidFill>
              </a:rPr>
              <a:t>Total eve charge:</a:t>
            </a:r>
            <a:r>
              <a:rPr lang="en-US" dirty="0">
                <a:solidFill>
                  <a:schemeClr val="accent2">
                    <a:lumMod val="75000"/>
                  </a:schemeClr>
                </a:solidFill>
              </a:rPr>
              <a:t> Total Charge to the Customers in Morning.</a:t>
            </a:r>
          </a:p>
          <a:p>
            <a:r>
              <a:rPr lang="en-US" b="1" u="sng" dirty="0">
                <a:solidFill>
                  <a:schemeClr val="accent2">
                    <a:lumMod val="75000"/>
                  </a:schemeClr>
                </a:solidFill>
              </a:rPr>
              <a:t>Total night minutes:</a:t>
            </a:r>
            <a:r>
              <a:rPr lang="en-US" u="sng" dirty="0">
                <a:solidFill>
                  <a:schemeClr val="accent2">
                    <a:lumMod val="75000"/>
                  </a:schemeClr>
                </a:solidFill>
              </a:rPr>
              <a:t> </a:t>
            </a:r>
            <a:r>
              <a:rPr lang="en-US" dirty="0">
                <a:solidFill>
                  <a:schemeClr val="accent2">
                    <a:lumMod val="75000"/>
                  </a:schemeClr>
                </a:solidFill>
              </a:rPr>
              <a:t>Total Number of Minutes Spent in the Night.</a:t>
            </a:r>
          </a:p>
          <a:p>
            <a:r>
              <a:rPr lang="en-US" b="1" u="sng" dirty="0">
                <a:solidFill>
                  <a:schemeClr val="accent2">
                    <a:lumMod val="75000"/>
                  </a:schemeClr>
                </a:solidFill>
              </a:rPr>
              <a:t>Total night calls:</a:t>
            </a:r>
            <a:r>
              <a:rPr lang="en-US" dirty="0">
                <a:solidFill>
                  <a:schemeClr val="accent2">
                    <a:lumMod val="75000"/>
                  </a:schemeClr>
                </a:solidFill>
              </a:rPr>
              <a:t> Total Number of Calls made in Night.</a:t>
            </a:r>
          </a:p>
          <a:p>
            <a:r>
              <a:rPr lang="en-US" b="1" u="sng" dirty="0">
                <a:solidFill>
                  <a:schemeClr val="accent2">
                    <a:lumMod val="75000"/>
                  </a:schemeClr>
                </a:solidFill>
              </a:rPr>
              <a:t>Total night charge:</a:t>
            </a:r>
            <a:r>
              <a:rPr lang="en-US" dirty="0">
                <a:solidFill>
                  <a:schemeClr val="accent2">
                    <a:lumMod val="75000"/>
                  </a:schemeClr>
                </a:solidFill>
              </a:rPr>
              <a:t> Total Charge to the Customers in Night.</a:t>
            </a:r>
          </a:p>
          <a:p>
            <a:r>
              <a:rPr lang="en-US" b="1" u="sng" dirty="0">
                <a:solidFill>
                  <a:schemeClr val="accent2">
                    <a:lumMod val="75000"/>
                  </a:schemeClr>
                </a:solidFill>
              </a:rPr>
              <a:t>Customer service calls:</a:t>
            </a:r>
            <a:r>
              <a:rPr lang="en-US" dirty="0">
                <a:solidFill>
                  <a:schemeClr val="accent2">
                    <a:lumMod val="75000"/>
                  </a:schemeClr>
                </a:solidFill>
              </a:rPr>
              <a:t> Number of customer service calls made by </a:t>
            </a:r>
            <a:r>
              <a:rPr lang="en-US" dirty="0" smtClean="0">
                <a:solidFill>
                  <a:schemeClr val="accent2">
                    <a:lumMod val="75000"/>
                  </a:schemeClr>
                </a:solidFill>
              </a:rPr>
              <a:t>customer.</a:t>
            </a:r>
            <a:endParaRPr lang="en-US" dirty="0">
              <a:solidFill>
                <a:schemeClr val="accent2">
                  <a:lumMod val="75000"/>
                </a:schemeClr>
              </a:solidFill>
            </a:endParaRPr>
          </a:p>
          <a:p>
            <a:r>
              <a:rPr lang="en-US" b="1" u="sng" dirty="0" smtClean="0">
                <a:solidFill>
                  <a:schemeClr val="accent2">
                    <a:lumMod val="75000"/>
                  </a:schemeClr>
                </a:solidFill>
              </a:rPr>
              <a:t>Churn: </a:t>
            </a:r>
            <a:r>
              <a:rPr lang="en-US" dirty="0">
                <a:solidFill>
                  <a:schemeClr val="accent2">
                    <a:lumMod val="75000"/>
                  </a:schemeClr>
                </a:solidFill>
              </a:rPr>
              <a:t>Customer </a:t>
            </a:r>
            <a:r>
              <a:rPr lang="en-US" dirty="0" smtClean="0">
                <a:solidFill>
                  <a:schemeClr val="accent2">
                    <a:lumMod val="75000"/>
                  </a:schemeClr>
                </a:solidFill>
              </a:rPr>
              <a:t>Churn,  </a:t>
            </a:r>
            <a:r>
              <a:rPr lang="en-US" u="sng" dirty="0" smtClean="0">
                <a:solidFill>
                  <a:schemeClr val="accent2">
                    <a:lumMod val="75000"/>
                  </a:schemeClr>
                </a:solidFill>
              </a:rPr>
              <a:t>True</a:t>
            </a:r>
            <a:r>
              <a:rPr lang="en-US" dirty="0" smtClean="0">
                <a:solidFill>
                  <a:schemeClr val="accent2">
                    <a:lumMod val="75000"/>
                  </a:schemeClr>
                </a:solidFill>
              </a:rPr>
              <a:t> </a:t>
            </a:r>
            <a:r>
              <a:rPr lang="en-US" dirty="0">
                <a:solidFill>
                  <a:schemeClr val="accent2">
                    <a:lumMod val="75000"/>
                  </a:schemeClr>
                </a:solidFill>
              </a:rPr>
              <a:t>means </a:t>
            </a:r>
            <a:r>
              <a:rPr lang="en-US" u="sng" dirty="0">
                <a:solidFill>
                  <a:schemeClr val="accent2">
                    <a:lumMod val="75000"/>
                  </a:schemeClr>
                </a:solidFill>
              </a:rPr>
              <a:t>churned </a:t>
            </a:r>
            <a:r>
              <a:rPr lang="en-US" u="sng" dirty="0" smtClean="0">
                <a:solidFill>
                  <a:schemeClr val="accent2">
                    <a:lumMod val="75000"/>
                  </a:schemeClr>
                </a:solidFill>
              </a:rPr>
              <a:t>customer </a:t>
            </a:r>
            <a:r>
              <a:rPr lang="en-US" dirty="0" smtClean="0">
                <a:solidFill>
                  <a:schemeClr val="accent2">
                    <a:lumMod val="75000"/>
                  </a:schemeClr>
                </a:solidFill>
              </a:rPr>
              <a:t>,  </a:t>
            </a:r>
            <a:r>
              <a:rPr lang="en-US" u="sng" dirty="0">
                <a:solidFill>
                  <a:schemeClr val="accent2">
                    <a:lumMod val="75000"/>
                  </a:schemeClr>
                </a:solidFill>
              </a:rPr>
              <a:t>False </a:t>
            </a:r>
            <a:r>
              <a:rPr lang="en-US" dirty="0">
                <a:solidFill>
                  <a:schemeClr val="accent2">
                    <a:lumMod val="75000"/>
                  </a:schemeClr>
                </a:solidFill>
              </a:rPr>
              <a:t>means </a:t>
            </a:r>
            <a:r>
              <a:rPr lang="en-US" u="sng" dirty="0">
                <a:solidFill>
                  <a:schemeClr val="accent2">
                    <a:lumMod val="75000"/>
                  </a:schemeClr>
                </a:solidFill>
              </a:rPr>
              <a:t>retained </a:t>
            </a:r>
            <a:r>
              <a:rPr lang="en-US" u="sng" dirty="0" smtClean="0">
                <a:solidFill>
                  <a:schemeClr val="accent2">
                    <a:lumMod val="75000"/>
                  </a:schemeClr>
                </a:solidFill>
              </a:rPr>
              <a:t>customer.</a:t>
            </a:r>
            <a:endParaRPr lang="en-US" u="sng" dirty="0">
              <a:solidFill>
                <a:schemeClr val="accent2">
                  <a:lumMod val="75000"/>
                </a:schemeClr>
              </a:solidFill>
            </a:endParaRPr>
          </a:p>
          <a:p>
            <a:endParaRPr lang="en-US" dirty="0"/>
          </a:p>
        </p:txBody>
      </p:sp>
    </p:spTree>
    <p:extLst>
      <p:ext uri="{BB962C8B-B14F-4D97-AF65-F5344CB8AC3E}">
        <p14:creationId xmlns:p14="http://schemas.microsoft.com/office/powerpoint/2010/main" val="783189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solidFill>
                  <a:srgbClr val="C00000"/>
                </a:solidFill>
              </a:rPr>
              <a:t>DATA SUMMARY:</a:t>
            </a:r>
            <a:endParaRPr lang="en-US" u="sng" dirty="0">
              <a:solidFill>
                <a:srgbClr val="C00000"/>
              </a:solidFill>
            </a:endParaRPr>
          </a:p>
        </p:txBody>
      </p:sp>
      <p:sp>
        <p:nvSpPr>
          <p:cNvPr id="3" name="Text Placeholder 2"/>
          <p:cNvSpPr>
            <a:spLocks noGrp="1"/>
          </p:cNvSpPr>
          <p:nvPr>
            <p:ph type="body" idx="1"/>
          </p:nvPr>
        </p:nvSpPr>
        <p:spPr/>
        <p:txBody>
          <a:bodyPr>
            <a:normAutofit/>
          </a:bodyPr>
          <a:lstStyle/>
          <a:p>
            <a:pPr marL="457200" indent="-457200">
              <a:buFont typeface="Arial" pitchFamily="34" charset="0"/>
              <a:buChar char="•"/>
            </a:pPr>
            <a:r>
              <a:rPr lang="en-US" u="sng" dirty="0" smtClean="0">
                <a:solidFill>
                  <a:srgbClr val="C00000"/>
                </a:solidFill>
              </a:rPr>
              <a:t>NUMERIC VARIABLE</a:t>
            </a:r>
            <a:endParaRPr lang="en-US" u="sng" dirty="0">
              <a:solidFill>
                <a:srgbClr val="C00000"/>
              </a:solidFill>
            </a:endParaRPr>
          </a:p>
        </p:txBody>
      </p:sp>
      <p:sp>
        <p:nvSpPr>
          <p:cNvPr id="4" name="Content Placeholder 3"/>
          <p:cNvSpPr>
            <a:spLocks noGrp="1"/>
          </p:cNvSpPr>
          <p:nvPr>
            <p:ph sz="half" idx="2"/>
          </p:nvPr>
        </p:nvSpPr>
        <p:spPr/>
        <p:txBody>
          <a:bodyPr>
            <a:normAutofit fontScale="85000" lnSpcReduction="20000"/>
          </a:bodyPr>
          <a:lstStyle/>
          <a:p>
            <a:r>
              <a:rPr lang="en-US" dirty="0" smtClean="0">
                <a:solidFill>
                  <a:schemeClr val="accent2">
                    <a:lumMod val="75000"/>
                  </a:schemeClr>
                </a:solidFill>
              </a:rPr>
              <a:t>  </a:t>
            </a:r>
            <a:r>
              <a:rPr lang="en-US" sz="1900" dirty="0" smtClean="0">
                <a:solidFill>
                  <a:schemeClr val="accent2">
                    <a:lumMod val="75000"/>
                  </a:schemeClr>
                </a:solidFill>
              </a:rPr>
              <a:t>Area Code</a:t>
            </a:r>
          </a:p>
          <a:p>
            <a:r>
              <a:rPr lang="en-US" sz="1900" dirty="0" smtClean="0">
                <a:solidFill>
                  <a:schemeClr val="accent2">
                    <a:lumMod val="75000"/>
                  </a:schemeClr>
                </a:solidFill>
              </a:rPr>
              <a:t>  Number vmail messages</a:t>
            </a:r>
          </a:p>
          <a:p>
            <a:r>
              <a:rPr lang="en-US" sz="1900" dirty="0" smtClean="0">
                <a:solidFill>
                  <a:schemeClr val="accent2">
                    <a:lumMod val="75000"/>
                  </a:schemeClr>
                </a:solidFill>
              </a:rPr>
              <a:t>  Total day minutes</a:t>
            </a:r>
          </a:p>
          <a:p>
            <a:r>
              <a:rPr lang="en-US" sz="1900" dirty="0" smtClean="0">
                <a:solidFill>
                  <a:schemeClr val="accent2">
                    <a:lumMod val="75000"/>
                  </a:schemeClr>
                </a:solidFill>
              </a:rPr>
              <a:t>  Total day calls</a:t>
            </a:r>
          </a:p>
          <a:p>
            <a:r>
              <a:rPr lang="en-US" sz="1900" dirty="0" smtClean="0">
                <a:solidFill>
                  <a:schemeClr val="accent2">
                    <a:lumMod val="75000"/>
                  </a:schemeClr>
                </a:solidFill>
              </a:rPr>
              <a:t>  Total day charge</a:t>
            </a:r>
          </a:p>
          <a:p>
            <a:r>
              <a:rPr lang="en-US" sz="1900" dirty="0" smtClean="0">
                <a:solidFill>
                  <a:schemeClr val="accent2">
                    <a:lumMod val="75000"/>
                  </a:schemeClr>
                </a:solidFill>
              </a:rPr>
              <a:t>  Total eve minutes</a:t>
            </a:r>
          </a:p>
          <a:p>
            <a:r>
              <a:rPr lang="en-US" sz="1900" dirty="0" smtClean="0">
                <a:solidFill>
                  <a:schemeClr val="accent2">
                    <a:lumMod val="75000"/>
                  </a:schemeClr>
                </a:solidFill>
              </a:rPr>
              <a:t>  Total eve calls</a:t>
            </a:r>
          </a:p>
          <a:p>
            <a:r>
              <a:rPr lang="en-US" sz="1900" dirty="0" smtClean="0">
                <a:solidFill>
                  <a:schemeClr val="accent2">
                    <a:lumMod val="75000"/>
                  </a:schemeClr>
                </a:solidFill>
              </a:rPr>
              <a:t>  Total eve charge</a:t>
            </a:r>
          </a:p>
          <a:p>
            <a:r>
              <a:rPr lang="en-US" sz="1900" dirty="0" smtClean="0">
                <a:solidFill>
                  <a:schemeClr val="accent2">
                    <a:lumMod val="75000"/>
                  </a:schemeClr>
                </a:solidFill>
              </a:rPr>
              <a:t>  Total night minutes</a:t>
            </a:r>
          </a:p>
          <a:p>
            <a:r>
              <a:rPr lang="en-US" sz="1900" dirty="0" smtClean="0">
                <a:solidFill>
                  <a:schemeClr val="accent2">
                    <a:lumMod val="75000"/>
                  </a:schemeClr>
                </a:solidFill>
              </a:rPr>
              <a:t>  Total night calls</a:t>
            </a:r>
          </a:p>
          <a:p>
            <a:r>
              <a:rPr lang="en-US" sz="1900" dirty="0" smtClean="0">
                <a:solidFill>
                  <a:schemeClr val="accent2">
                    <a:lumMod val="75000"/>
                  </a:schemeClr>
                </a:solidFill>
              </a:rPr>
              <a:t>  Total night charge</a:t>
            </a:r>
          </a:p>
          <a:p>
            <a:r>
              <a:rPr lang="en-US" sz="1900" dirty="0" smtClean="0">
                <a:solidFill>
                  <a:schemeClr val="accent2">
                    <a:lumMod val="75000"/>
                  </a:schemeClr>
                </a:solidFill>
              </a:rPr>
              <a:t>  Customer service </a:t>
            </a:r>
            <a:r>
              <a:rPr lang="en-US" sz="1900" dirty="0" smtClean="0">
                <a:solidFill>
                  <a:schemeClr val="accent2">
                    <a:lumMod val="75000"/>
                  </a:schemeClr>
                </a:solidFill>
              </a:rPr>
              <a:t>calls</a:t>
            </a:r>
          </a:p>
          <a:p>
            <a:r>
              <a:rPr lang="en-US" sz="1900" dirty="0">
                <a:solidFill>
                  <a:schemeClr val="accent2">
                    <a:lumMod val="75000"/>
                  </a:schemeClr>
                </a:solidFill>
              </a:rPr>
              <a:t> </a:t>
            </a:r>
            <a:r>
              <a:rPr lang="en-US" sz="1900" dirty="0" smtClean="0">
                <a:solidFill>
                  <a:schemeClr val="accent2">
                    <a:lumMod val="75000"/>
                  </a:schemeClr>
                </a:solidFill>
              </a:rPr>
              <a:t> Total intl calls</a:t>
            </a:r>
          </a:p>
          <a:p>
            <a:r>
              <a:rPr lang="en-US" sz="1900" dirty="0" smtClean="0">
                <a:solidFill>
                  <a:schemeClr val="accent2">
                    <a:lumMod val="75000"/>
                  </a:schemeClr>
                </a:solidFill>
              </a:rPr>
              <a:t>  Total intl charge</a:t>
            </a:r>
          </a:p>
          <a:p>
            <a:r>
              <a:rPr lang="en-US" sz="1900" dirty="0" smtClean="0">
                <a:solidFill>
                  <a:schemeClr val="accent2">
                    <a:lumMod val="75000"/>
                  </a:schemeClr>
                </a:solidFill>
              </a:rPr>
              <a:t>  Total Intl min</a:t>
            </a:r>
            <a:endParaRPr lang="en-US" sz="1900" dirty="0">
              <a:solidFill>
                <a:schemeClr val="accent2">
                  <a:lumMod val="75000"/>
                </a:schemeClr>
              </a:solidFill>
            </a:endParaRPr>
          </a:p>
        </p:txBody>
      </p:sp>
      <p:sp>
        <p:nvSpPr>
          <p:cNvPr id="5" name="Text Placeholder 4"/>
          <p:cNvSpPr>
            <a:spLocks noGrp="1"/>
          </p:cNvSpPr>
          <p:nvPr>
            <p:ph type="body" sz="quarter" idx="3"/>
          </p:nvPr>
        </p:nvSpPr>
        <p:spPr/>
        <p:txBody>
          <a:bodyPr/>
          <a:lstStyle/>
          <a:p>
            <a:pPr marL="342900" indent="-342900">
              <a:buFont typeface="Arial" pitchFamily="34" charset="0"/>
              <a:buChar char="•"/>
            </a:pPr>
            <a:r>
              <a:rPr lang="en-US" u="sng" dirty="0" smtClean="0">
                <a:solidFill>
                  <a:srgbClr val="C00000"/>
                </a:solidFill>
              </a:rPr>
              <a:t>DECISION VARIABLE</a:t>
            </a:r>
            <a:endParaRPr lang="en-US" u="sng" dirty="0">
              <a:solidFill>
                <a:srgbClr val="C00000"/>
              </a:solidFill>
            </a:endParaRPr>
          </a:p>
        </p:txBody>
      </p:sp>
      <p:sp>
        <p:nvSpPr>
          <p:cNvPr id="6" name="Content Placeholder 5"/>
          <p:cNvSpPr>
            <a:spLocks noGrp="1"/>
          </p:cNvSpPr>
          <p:nvPr>
            <p:ph sz="quarter" idx="4"/>
          </p:nvPr>
        </p:nvSpPr>
        <p:spPr/>
        <p:txBody>
          <a:bodyPr/>
          <a:lstStyle/>
          <a:p>
            <a:r>
              <a:rPr lang="en-US" sz="2000" dirty="0" smtClean="0">
                <a:solidFill>
                  <a:schemeClr val="accent2">
                    <a:lumMod val="75000"/>
                  </a:schemeClr>
                </a:solidFill>
              </a:rPr>
              <a:t>Churn</a:t>
            </a:r>
          </a:p>
          <a:p>
            <a:endParaRPr lang="en-US" dirty="0"/>
          </a:p>
          <a:p>
            <a:r>
              <a:rPr lang="en-US" b="1" u="sng" dirty="0" smtClean="0">
                <a:solidFill>
                  <a:srgbClr val="C00000"/>
                </a:solidFill>
              </a:rPr>
              <a:t>CATEGORICAL VARIABLE</a:t>
            </a:r>
          </a:p>
          <a:p>
            <a:r>
              <a:rPr lang="en-US" sz="2000" dirty="0" smtClean="0">
                <a:solidFill>
                  <a:schemeClr val="accent2">
                    <a:lumMod val="75000"/>
                  </a:schemeClr>
                </a:solidFill>
              </a:rPr>
              <a:t>STATE</a:t>
            </a:r>
          </a:p>
          <a:p>
            <a:r>
              <a:rPr lang="en-US" sz="2000" dirty="0" smtClean="0">
                <a:solidFill>
                  <a:schemeClr val="accent2">
                    <a:lumMod val="75000"/>
                  </a:schemeClr>
                </a:solidFill>
              </a:rPr>
              <a:t>International Plan</a:t>
            </a:r>
          </a:p>
          <a:p>
            <a:r>
              <a:rPr lang="en-US" sz="2000" dirty="0" smtClean="0">
                <a:solidFill>
                  <a:schemeClr val="accent2">
                    <a:lumMod val="75000"/>
                  </a:schemeClr>
                </a:solidFill>
              </a:rPr>
              <a:t>Voice Mail Plan</a:t>
            </a:r>
          </a:p>
          <a:p>
            <a:endParaRPr lang="en-US" sz="1400" dirty="0"/>
          </a:p>
          <a:p>
            <a:r>
              <a:rPr lang="en-US" b="1" u="sng" dirty="0" smtClean="0">
                <a:solidFill>
                  <a:srgbClr val="C00000"/>
                </a:solidFill>
              </a:rPr>
              <a:t>NOMINAL VARIABLE</a:t>
            </a:r>
          </a:p>
          <a:p>
            <a:r>
              <a:rPr lang="en-US" sz="2000" dirty="0" smtClean="0">
                <a:solidFill>
                  <a:schemeClr val="accent2">
                    <a:lumMod val="75000"/>
                  </a:schemeClr>
                </a:solidFill>
              </a:rPr>
              <a:t>Account Length</a:t>
            </a:r>
          </a:p>
          <a:p>
            <a:endParaRPr lang="en-US" sz="1400" dirty="0" smtClean="0"/>
          </a:p>
          <a:p>
            <a:endParaRPr lang="en-US" sz="1400" dirty="0"/>
          </a:p>
        </p:txBody>
      </p:sp>
    </p:spTree>
    <p:extLst>
      <p:ext uri="{BB962C8B-B14F-4D97-AF65-F5344CB8AC3E}">
        <p14:creationId xmlns:p14="http://schemas.microsoft.com/office/powerpoint/2010/main" val="116483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solidFill>
                  <a:srgbClr val="C00000"/>
                </a:solidFill>
              </a:rPr>
              <a:t>DATA SUMMARY</a:t>
            </a:r>
            <a:endParaRPr lang="en-US" u="sng" dirty="0">
              <a:solidFill>
                <a:srgbClr val="C00000"/>
              </a:solidFill>
            </a:endParaRPr>
          </a:p>
        </p:txBody>
      </p:sp>
      <p:sp>
        <p:nvSpPr>
          <p:cNvPr id="3" name="Content Placeholder 2"/>
          <p:cNvSpPr>
            <a:spLocks noGrp="1"/>
          </p:cNvSpPr>
          <p:nvPr>
            <p:ph idx="1"/>
          </p:nvPr>
        </p:nvSpPr>
        <p:spPr/>
        <p:txBody>
          <a:bodyPr/>
          <a:lstStyle/>
          <a:p>
            <a:r>
              <a:rPr lang="en-US" dirty="0" smtClean="0">
                <a:solidFill>
                  <a:schemeClr val="accent2">
                    <a:lumMod val="75000"/>
                  </a:schemeClr>
                </a:solidFill>
              </a:rPr>
              <a:t>Rows – 3333</a:t>
            </a:r>
          </a:p>
          <a:p>
            <a:r>
              <a:rPr lang="en-US" dirty="0" smtClean="0">
                <a:solidFill>
                  <a:schemeClr val="accent2">
                    <a:lumMod val="75000"/>
                  </a:schemeClr>
                </a:solidFill>
              </a:rPr>
              <a:t>Columns- 20</a:t>
            </a:r>
          </a:p>
          <a:p>
            <a:r>
              <a:rPr lang="en-US" dirty="0" smtClean="0">
                <a:solidFill>
                  <a:schemeClr val="accent2">
                    <a:lumMod val="75000"/>
                  </a:schemeClr>
                </a:solidFill>
              </a:rPr>
              <a:t>3 Categorical var</a:t>
            </a:r>
          </a:p>
          <a:p>
            <a:r>
              <a:rPr lang="en-US" dirty="0" smtClean="0">
                <a:solidFill>
                  <a:schemeClr val="accent2">
                    <a:lumMod val="75000"/>
                  </a:schemeClr>
                </a:solidFill>
              </a:rPr>
              <a:t>No missing and No duplicate value</a:t>
            </a:r>
          </a:p>
          <a:p>
            <a:r>
              <a:rPr lang="en-US" dirty="0" smtClean="0">
                <a:solidFill>
                  <a:schemeClr val="accent2">
                    <a:lumMod val="75000"/>
                  </a:schemeClr>
                </a:solidFill>
              </a:rPr>
              <a:t>12 Numerical variable</a:t>
            </a:r>
          </a:p>
          <a:p>
            <a:r>
              <a:rPr lang="en-US" dirty="0" smtClean="0">
                <a:solidFill>
                  <a:schemeClr val="accent2">
                    <a:lumMod val="75000"/>
                  </a:schemeClr>
                </a:solidFill>
              </a:rPr>
              <a:t>1 Nominal variable</a:t>
            </a:r>
          </a:p>
          <a:p>
            <a:r>
              <a:rPr lang="en-US" dirty="0" smtClean="0">
                <a:solidFill>
                  <a:schemeClr val="accent2">
                    <a:lumMod val="75000"/>
                  </a:schemeClr>
                </a:solidFill>
              </a:rPr>
              <a:t>1 Decision variable(bool)</a:t>
            </a:r>
            <a:endParaRPr lang="en-US" dirty="0">
              <a:solidFill>
                <a:schemeClr val="accent2">
                  <a:lumMod val="75000"/>
                </a:schemeClr>
              </a:solidFill>
            </a:endParaRPr>
          </a:p>
        </p:txBody>
      </p:sp>
    </p:spTree>
    <p:extLst>
      <p:ext uri="{BB962C8B-B14F-4D97-AF65-F5344CB8AC3E}">
        <p14:creationId xmlns:p14="http://schemas.microsoft.com/office/powerpoint/2010/main" val="355010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solidFill>
                  <a:srgbClr val="C00000"/>
                </a:solidFill>
              </a:rPr>
              <a:t>EDA:</a:t>
            </a:r>
            <a:endParaRPr lang="en-US" u="sng" dirty="0">
              <a:solidFill>
                <a:srgbClr val="C00000"/>
              </a:solidFill>
            </a:endParaRPr>
          </a:p>
        </p:txBody>
      </p:sp>
      <p:sp>
        <p:nvSpPr>
          <p:cNvPr id="3" name="Content Placeholder 2"/>
          <p:cNvSpPr>
            <a:spLocks noGrp="1"/>
          </p:cNvSpPr>
          <p:nvPr>
            <p:ph idx="1"/>
          </p:nvPr>
        </p:nvSpPr>
        <p:spPr/>
        <p:txBody>
          <a:bodyPr>
            <a:normAutofit/>
          </a:bodyPr>
          <a:lstStyle/>
          <a:p>
            <a:r>
              <a:rPr lang="en-US" sz="2400" u="sng" dirty="0" smtClean="0">
                <a:solidFill>
                  <a:srgbClr val="FF0000"/>
                </a:solidFill>
              </a:rPr>
              <a:t>UNIVARIATE ANALYSIS ON CATEGORICAL DATA</a:t>
            </a:r>
          </a:p>
          <a:p>
            <a:r>
              <a:rPr lang="en-US" sz="2400" u="sng" dirty="0" smtClean="0">
                <a:solidFill>
                  <a:srgbClr val="C00000"/>
                </a:solidFill>
              </a:rPr>
              <a:t>International plan</a:t>
            </a:r>
          </a:p>
          <a:p>
            <a:pPr marL="0" indent="0">
              <a:buNone/>
            </a:pPr>
            <a:endParaRPr lang="en-US" sz="2400" dirty="0">
              <a:solidFill>
                <a:schemeClr val="accent2">
                  <a:lumMod val="75000"/>
                </a:schemeClr>
              </a:solidFill>
            </a:endParaRPr>
          </a:p>
          <a:p>
            <a:r>
              <a:rPr lang="en-US" sz="1800" dirty="0" smtClean="0">
                <a:solidFill>
                  <a:schemeClr val="accent2">
                    <a:lumMod val="75000"/>
                  </a:schemeClr>
                </a:solidFill>
              </a:rPr>
              <a:t>Only ~10</a:t>
            </a:r>
            <a:r>
              <a:rPr lang="en-US" sz="1800" dirty="0">
                <a:solidFill>
                  <a:schemeClr val="accent2">
                    <a:lumMod val="75000"/>
                  </a:schemeClr>
                </a:solidFill>
              </a:rPr>
              <a:t>% had taken </a:t>
            </a:r>
            <a:r>
              <a:rPr lang="en-US" sz="1800" dirty="0" smtClean="0">
                <a:solidFill>
                  <a:schemeClr val="accent2">
                    <a:lumMod val="75000"/>
                  </a:schemeClr>
                </a:solidFill>
              </a:rPr>
              <a:t>International </a:t>
            </a:r>
            <a:r>
              <a:rPr lang="en-US" sz="1800" dirty="0">
                <a:solidFill>
                  <a:schemeClr val="accent2">
                    <a:lumMod val="75000"/>
                  </a:schemeClr>
                </a:solidFill>
              </a:rPr>
              <a:t>plan </a:t>
            </a:r>
          </a:p>
          <a:p>
            <a:pPr marL="0" indent="0">
              <a:buNone/>
            </a:pPr>
            <a:r>
              <a:rPr lang="en-US" sz="1800" dirty="0">
                <a:solidFill>
                  <a:schemeClr val="accent2">
                    <a:lumMod val="75000"/>
                  </a:schemeClr>
                </a:solidFill>
              </a:rPr>
              <a:t>     </a:t>
            </a:r>
            <a:r>
              <a:rPr lang="en-US" sz="1800" dirty="0" smtClean="0">
                <a:solidFill>
                  <a:schemeClr val="accent2">
                    <a:lumMod val="75000"/>
                  </a:schemeClr>
                </a:solidFill>
              </a:rPr>
              <a:t>  out of  total data.</a:t>
            </a:r>
          </a:p>
          <a:p>
            <a:pPr marL="0" indent="0">
              <a:buNone/>
            </a:pPr>
            <a:endParaRPr lang="en-US" sz="1800" dirty="0">
              <a:solidFill>
                <a:schemeClr val="accent2">
                  <a:lumMod val="75000"/>
                </a:schemeClr>
              </a:solidFill>
            </a:endParaRPr>
          </a:p>
          <a:p>
            <a:r>
              <a:rPr lang="en-US" sz="1800" dirty="0" smtClean="0">
                <a:solidFill>
                  <a:schemeClr val="accent2">
                    <a:lumMod val="75000"/>
                  </a:schemeClr>
                </a:solidFill>
              </a:rPr>
              <a:t>Out of 3333 only 323 had taken</a:t>
            </a:r>
          </a:p>
          <a:p>
            <a:pPr marL="0" indent="0">
              <a:buNone/>
            </a:pPr>
            <a:r>
              <a:rPr lang="en-US" sz="1800" dirty="0" smtClean="0">
                <a:solidFill>
                  <a:schemeClr val="accent2">
                    <a:lumMod val="75000"/>
                  </a:schemeClr>
                </a:solidFill>
              </a:rPr>
              <a:t>       international  plan.</a:t>
            </a:r>
          </a:p>
          <a:p>
            <a:pPr marL="0" indent="0">
              <a:buNone/>
            </a:pPr>
            <a:endParaRPr lang="en-US" sz="1800" u="sng" dirty="0"/>
          </a:p>
          <a:p>
            <a:endParaRPr lang="en-US" sz="2400" u="sng" dirty="0" smtClean="0"/>
          </a:p>
          <a:p>
            <a:pPr marL="0" indent="0">
              <a:buNone/>
            </a:pPr>
            <a:r>
              <a:rPr lang="en-US" sz="1800" dirty="0"/>
              <a:t> </a:t>
            </a:r>
            <a:r>
              <a:rPr lang="en-US" sz="1800" dirty="0" smtClean="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209800"/>
            <a:ext cx="369173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1200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1134</Words>
  <Application>Microsoft Office PowerPoint</Application>
  <PresentationFormat>On-screen Show (4:3)</PresentationFormat>
  <Paragraphs>188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CAPSTONE EDA PROJECT  TELECOM CHURN ANALYSIS</vt:lpstr>
      <vt:lpstr>CONTENT:</vt:lpstr>
      <vt:lpstr>PROJECT SUMMARY:</vt:lpstr>
      <vt:lpstr>PROBLEM STATEMENT:</vt:lpstr>
      <vt:lpstr>KEY OBJECTIVE:</vt:lpstr>
      <vt:lpstr> FEATURE BREAKDOWN: </vt:lpstr>
      <vt:lpstr>DATA SUMMARY:</vt:lpstr>
      <vt:lpstr>DATA SUMMARY</vt:lpstr>
      <vt:lpstr>EDA:</vt:lpstr>
      <vt:lpstr>Voicemail Plan</vt:lpstr>
      <vt:lpstr>Churn:</vt:lpstr>
      <vt:lpstr>Number of Voicemail &amp; Total International calls</vt:lpstr>
      <vt:lpstr>BIVARIATE ANALYSIS- Churn VS States</vt:lpstr>
      <vt:lpstr>Top 5 most churned States</vt:lpstr>
      <vt:lpstr>Area Code VS Churn</vt:lpstr>
      <vt:lpstr>Account Length VS Churn</vt:lpstr>
      <vt:lpstr>International plan VS Churn </vt:lpstr>
      <vt:lpstr>Voicemail plan VS Churn</vt:lpstr>
      <vt:lpstr>Customer service call VS churn</vt:lpstr>
      <vt:lpstr>Day, Eve, Night, International VS charge rate:</vt:lpstr>
      <vt:lpstr>Multivariate Analysis</vt:lpstr>
      <vt:lpstr>Correlation Matrix:</vt:lpstr>
      <vt:lpstr>Correlation Heatmap:</vt:lpstr>
      <vt:lpstr>Conclusion:</vt:lpstr>
      <vt:lpstr>Solution to business Objectives:</vt:lpstr>
      <vt:lpstr>Solution to business objectives continues….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EDA PROJECT  TELECOM CHURN ANALYSIS</dc:title>
  <dc:creator>Windows User</dc:creator>
  <cp:lastModifiedBy>Windows User</cp:lastModifiedBy>
  <cp:revision>22</cp:revision>
  <dcterms:created xsi:type="dcterms:W3CDTF">2023-01-23T03:54:08Z</dcterms:created>
  <dcterms:modified xsi:type="dcterms:W3CDTF">2023-01-28T05:23:28Z</dcterms:modified>
</cp:coreProperties>
</file>