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9" r:id="rId31"/>
    <p:sldId id="288" r:id="rId32"/>
    <p:sldId id="290" r:id="rId33"/>
    <p:sldId id="291" r:id="rId34"/>
    <p:sldId id="292" r:id="rId35"/>
    <p:sldId id="293" r:id="rId36"/>
    <p:sldId id="295" r:id="rId37"/>
    <p:sldId id="296" r:id="rId38"/>
    <p:sldId id="297" r:id="rId39"/>
    <p:sldId id="29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6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1A87C7-B075-42E6-AEB8-AC2C5E228146}" type="datetimeFigureOut">
              <a:rPr lang="en-US" smtClean="0"/>
              <a:t>2/19/2023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491693-2D62-474A-BA76-7B04BCC0AEC0}" type="slidenum">
              <a:rPr lang="en-US" smtClean="0"/>
              <a:t>‹#›</a:t>
            </a:fld>
            <a:endParaRPr lang="en-US"/>
          </a:p>
        </p:txBody>
      </p:sp>
    </p:spTree>
    <p:extLst>
      <p:ext uri="{BB962C8B-B14F-4D97-AF65-F5344CB8AC3E}">
        <p14:creationId xmlns:p14="http://schemas.microsoft.com/office/powerpoint/2010/main" val="4288378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491693-2D62-474A-BA76-7B04BCC0AEC0}" type="slidenum">
              <a:rPr lang="en-US" smtClean="0"/>
              <a:t>28</a:t>
            </a:fld>
            <a:endParaRPr lang="en-US"/>
          </a:p>
        </p:txBody>
      </p:sp>
    </p:spTree>
    <p:extLst>
      <p:ext uri="{BB962C8B-B14F-4D97-AF65-F5344CB8AC3E}">
        <p14:creationId xmlns:p14="http://schemas.microsoft.com/office/powerpoint/2010/main" val="228241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EEF75F-7D09-4186-9339-77FA60070BF0}"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CAF74-6BA5-460D-A9B8-0B0633225E39}" type="slidenum">
              <a:rPr lang="en-US" smtClean="0"/>
              <a:t>‹#›</a:t>
            </a:fld>
            <a:endParaRPr lang="en-US"/>
          </a:p>
        </p:txBody>
      </p:sp>
    </p:spTree>
    <p:extLst>
      <p:ext uri="{BB962C8B-B14F-4D97-AF65-F5344CB8AC3E}">
        <p14:creationId xmlns:p14="http://schemas.microsoft.com/office/powerpoint/2010/main" val="424501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EF75F-7D09-4186-9339-77FA60070BF0}"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CAF74-6BA5-460D-A9B8-0B0633225E39}" type="slidenum">
              <a:rPr lang="en-US" smtClean="0"/>
              <a:t>‹#›</a:t>
            </a:fld>
            <a:endParaRPr lang="en-US"/>
          </a:p>
        </p:txBody>
      </p:sp>
    </p:spTree>
    <p:extLst>
      <p:ext uri="{BB962C8B-B14F-4D97-AF65-F5344CB8AC3E}">
        <p14:creationId xmlns:p14="http://schemas.microsoft.com/office/powerpoint/2010/main" val="3673819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EF75F-7D09-4186-9339-77FA60070BF0}"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CAF74-6BA5-460D-A9B8-0B0633225E39}" type="slidenum">
              <a:rPr lang="en-US" smtClean="0"/>
              <a:t>‹#›</a:t>
            </a:fld>
            <a:endParaRPr lang="en-US"/>
          </a:p>
        </p:txBody>
      </p:sp>
    </p:spTree>
    <p:extLst>
      <p:ext uri="{BB962C8B-B14F-4D97-AF65-F5344CB8AC3E}">
        <p14:creationId xmlns:p14="http://schemas.microsoft.com/office/powerpoint/2010/main" val="364348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EF75F-7D09-4186-9339-77FA60070BF0}"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CAF74-6BA5-460D-A9B8-0B0633225E39}" type="slidenum">
              <a:rPr lang="en-US" smtClean="0"/>
              <a:t>‹#›</a:t>
            </a:fld>
            <a:endParaRPr lang="en-US"/>
          </a:p>
        </p:txBody>
      </p:sp>
    </p:spTree>
    <p:extLst>
      <p:ext uri="{BB962C8B-B14F-4D97-AF65-F5344CB8AC3E}">
        <p14:creationId xmlns:p14="http://schemas.microsoft.com/office/powerpoint/2010/main" val="172730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EEF75F-7D09-4186-9339-77FA60070BF0}"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CAF74-6BA5-460D-A9B8-0B0633225E39}" type="slidenum">
              <a:rPr lang="en-US" smtClean="0"/>
              <a:t>‹#›</a:t>
            </a:fld>
            <a:endParaRPr lang="en-US"/>
          </a:p>
        </p:txBody>
      </p:sp>
    </p:spTree>
    <p:extLst>
      <p:ext uri="{BB962C8B-B14F-4D97-AF65-F5344CB8AC3E}">
        <p14:creationId xmlns:p14="http://schemas.microsoft.com/office/powerpoint/2010/main" val="1996521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EEF75F-7D09-4186-9339-77FA60070BF0}"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CAF74-6BA5-460D-A9B8-0B0633225E39}" type="slidenum">
              <a:rPr lang="en-US" smtClean="0"/>
              <a:t>‹#›</a:t>
            </a:fld>
            <a:endParaRPr lang="en-US"/>
          </a:p>
        </p:txBody>
      </p:sp>
    </p:spTree>
    <p:extLst>
      <p:ext uri="{BB962C8B-B14F-4D97-AF65-F5344CB8AC3E}">
        <p14:creationId xmlns:p14="http://schemas.microsoft.com/office/powerpoint/2010/main" val="558387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EEF75F-7D09-4186-9339-77FA60070BF0}" type="datetimeFigureOut">
              <a:rPr lang="en-US" smtClean="0"/>
              <a:t>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BCAF74-6BA5-460D-A9B8-0B0633225E39}" type="slidenum">
              <a:rPr lang="en-US" smtClean="0"/>
              <a:t>‹#›</a:t>
            </a:fld>
            <a:endParaRPr lang="en-US"/>
          </a:p>
        </p:txBody>
      </p:sp>
    </p:spTree>
    <p:extLst>
      <p:ext uri="{BB962C8B-B14F-4D97-AF65-F5344CB8AC3E}">
        <p14:creationId xmlns:p14="http://schemas.microsoft.com/office/powerpoint/2010/main" val="138050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EEF75F-7D09-4186-9339-77FA60070BF0}" type="datetimeFigureOut">
              <a:rPr lang="en-US" smtClean="0"/>
              <a:t>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BCAF74-6BA5-460D-A9B8-0B0633225E39}" type="slidenum">
              <a:rPr lang="en-US" smtClean="0"/>
              <a:t>‹#›</a:t>
            </a:fld>
            <a:endParaRPr lang="en-US"/>
          </a:p>
        </p:txBody>
      </p:sp>
    </p:spTree>
    <p:extLst>
      <p:ext uri="{BB962C8B-B14F-4D97-AF65-F5344CB8AC3E}">
        <p14:creationId xmlns:p14="http://schemas.microsoft.com/office/powerpoint/2010/main" val="3708366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EEF75F-7D09-4186-9339-77FA60070BF0}" type="datetimeFigureOut">
              <a:rPr lang="en-US" smtClean="0"/>
              <a:t>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BCAF74-6BA5-460D-A9B8-0B0633225E39}" type="slidenum">
              <a:rPr lang="en-US" smtClean="0"/>
              <a:t>‹#›</a:t>
            </a:fld>
            <a:endParaRPr lang="en-US"/>
          </a:p>
        </p:txBody>
      </p:sp>
    </p:spTree>
    <p:extLst>
      <p:ext uri="{BB962C8B-B14F-4D97-AF65-F5344CB8AC3E}">
        <p14:creationId xmlns:p14="http://schemas.microsoft.com/office/powerpoint/2010/main" val="2165659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EEF75F-7D09-4186-9339-77FA60070BF0}"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CAF74-6BA5-460D-A9B8-0B0633225E39}" type="slidenum">
              <a:rPr lang="en-US" smtClean="0"/>
              <a:t>‹#›</a:t>
            </a:fld>
            <a:endParaRPr lang="en-US"/>
          </a:p>
        </p:txBody>
      </p:sp>
    </p:spTree>
    <p:extLst>
      <p:ext uri="{BB962C8B-B14F-4D97-AF65-F5344CB8AC3E}">
        <p14:creationId xmlns:p14="http://schemas.microsoft.com/office/powerpoint/2010/main" val="4024786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EEF75F-7D09-4186-9339-77FA60070BF0}" type="datetimeFigureOut">
              <a:rPr lang="en-US" smtClean="0"/>
              <a:t>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CAF74-6BA5-460D-A9B8-0B0633225E39}" type="slidenum">
              <a:rPr lang="en-US" smtClean="0"/>
              <a:t>‹#›</a:t>
            </a:fld>
            <a:endParaRPr lang="en-US"/>
          </a:p>
        </p:txBody>
      </p:sp>
    </p:spTree>
    <p:extLst>
      <p:ext uri="{BB962C8B-B14F-4D97-AF65-F5344CB8AC3E}">
        <p14:creationId xmlns:p14="http://schemas.microsoft.com/office/powerpoint/2010/main" val="3894104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EF75F-7D09-4186-9339-77FA60070BF0}" type="datetimeFigureOut">
              <a:rPr lang="en-US" smtClean="0"/>
              <a:t>2/19/2023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BCAF74-6BA5-460D-A9B8-0B0633225E39}" type="slidenum">
              <a:rPr lang="en-US" smtClean="0"/>
              <a:t>‹#›</a:t>
            </a:fld>
            <a:endParaRPr lang="en-US"/>
          </a:p>
        </p:txBody>
      </p:sp>
    </p:spTree>
    <p:extLst>
      <p:ext uri="{BB962C8B-B14F-4D97-AF65-F5344CB8AC3E}">
        <p14:creationId xmlns:p14="http://schemas.microsoft.com/office/powerpoint/2010/main" val="927017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2331" y="3962400"/>
            <a:ext cx="7772400" cy="1470025"/>
          </a:xfrm>
        </p:spPr>
        <p:txBody>
          <a:bodyPr>
            <a:normAutofit fontScale="90000"/>
          </a:bodyPr>
          <a:lstStyle/>
          <a:p>
            <a:r>
              <a:rPr lang="en-US" u="sng" dirty="0" smtClean="0">
                <a:solidFill>
                  <a:srgbClr val="C00000"/>
                </a:solidFill>
              </a:rPr>
              <a:t>ONLINE RETAIL CUSTOMER </a:t>
            </a:r>
            <a:r>
              <a:rPr lang="en-US" u="sng" dirty="0" smtClean="0">
                <a:solidFill>
                  <a:srgbClr val="C00000"/>
                </a:solidFill>
              </a:rPr>
              <a:t>SEGMENTATION</a:t>
            </a:r>
            <a:br>
              <a:rPr lang="en-US" u="sng" dirty="0" smtClean="0">
                <a:solidFill>
                  <a:srgbClr val="C00000"/>
                </a:solidFill>
              </a:rPr>
            </a:br>
            <a:r>
              <a:rPr lang="en-US" u="sng" dirty="0" smtClean="0">
                <a:solidFill>
                  <a:srgbClr val="C00000"/>
                </a:solidFill>
              </a:rPr>
              <a:t> </a:t>
            </a:r>
            <a:r>
              <a:rPr lang="en-US" u="sng" dirty="0" smtClean="0">
                <a:solidFill>
                  <a:schemeClr val="accent2">
                    <a:lumMod val="75000"/>
                  </a:schemeClr>
                </a:solidFill>
              </a:rPr>
              <a:t>Akashpati Mishra</a:t>
            </a:r>
            <a:endParaRPr lang="en-US" u="sng" dirty="0">
              <a:solidFill>
                <a:schemeClr val="accent2">
                  <a:lumMod val="75000"/>
                </a:schemeClr>
              </a:solidFill>
            </a:endParaRPr>
          </a:p>
        </p:txBody>
      </p:sp>
      <p:sp>
        <p:nvSpPr>
          <p:cNvPr id="3" name="Subtitle 2"/>
          <p:cNvSpPr>
            <a:spLocks noGrp="1"/>
          </p:cNvSpPr>
          <p:nvPr>
            <p:ph type="subTitle" idx="1"/>
          </p:nvPr>
        </p:nvSpPr>
        <p:spPr>
          <a:xfrm>
            <a:off x="1371600" y="4038600"/>
            <a:ext cx="6400800" cy="2438400"/>
          </a:xfrm>
        </p:spPr>
        <p:txBody>
          <a:bodyPr/>
          <a:lstStyle/>
          <a:p>
            <a:r>
              <a:rPr lang="en-US"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4799"/>
            <a:ext cx="73914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993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3886200" cy="1066800"/>
          </a:xfrm>
        </p:spPr>
        <p:txBody>
          <a:bodyPr>
            <a:noAutofit/>
          </a:bodyPr>
          <a:lstStyle/>
          <a:p>
            <a:r>
              <a:rPr lang="en-US" sz="4000" u="sng" dirty="0">
                <a:solidFill>
                  <a:srgbClr val="C00000"/>
                </a:solidFill>
              </a:rPr>
              <a:t>Top 10 frequent </a:t>
            </a:r>
            <a:r>
              <a:rPr lang="en-US" sz="4000" u="sng" dirty="0" smtClean="0">
                <a:solidFill>
                  <a:srgbClr val="C00000"/>
                </a:solidFill>
              </a:rPr>
              <a:t>Customer</a:t>
            </a:r>
            <a:r>
              <a:rPr lang="en-US" sz="1600" b="0" dirty="0"/>
              <a:t/>
            </a:r>
            <a:br>
              <a:rPr lang="en-US" sz="1600" b="0" dirty="0"/>
            </a:br>
            <a:endParaRPr lang="en-US" sz="1600" dirty="0"/>
          </a:p>
        </p:txBody>
      </p:sp>
      <p:sp>
        <p:nvSpPr>
          <p:cNvPr id="4" name="Text Placeholder 3"/>
          <p:cNvSpPr>
            <a:spLocks noGrp="1"/>
          </p:cNvSpPr>
          <p:nvPr>
            <p:ph type="body" sz="half" idx="2"/>
          </p:nvPr>
        </p:nvSpPr>
        <p:spPr/>
        <p:txBody>
          <a:bodyPr/>
          <a:lstStyle/>
          <a:p>
            <a:endParaRPr lang="en-US" dirty="0" smtClean="0"/>
          </a:p>
          <a:p>
            <a:endParaRPr lang="en-US" b="1" i="1" dirty="0" smtClean="0"/>
          </a:p>
          <a:p>
            <a:endParaRPr lang="en-US" b="1" i="1" dirty="0"/>
          </a:p>
          <a:p>
            <a:endParaRPr lang="en-US" b="1" i="1" dirty="0" smtClean="0"/>
          </a:p>
          <a:p>
            <a:pPr marL="285750" indent="-285750">
              <a:buFont typeface="Arial" pitchFamily="34" charset="0"/>
              <a:buChar char="•"/>
            </a:pPr>
            <a:r>
              <a:rPr lang="en-US" sz="1800" dirty="0" smtClean="0">
                <a:solidFill>
                  <a:schemeClr val="accent2">
                    <a:lumMod val="75000"/>
                  </a:schemeClr>
                </a:solidFill>
              </a:rPr>
              <a:t>CustomerID- </a:t>
            </a:r>
            <a:r>
              <a:rPr lang="en-US" sz="1800" dirty="0">
                <a:solidFill>
                  <a:schemeClr val="accent2">
                    <a:lumMod val="75000"/>
                  </a:schemeClr>
                </a:solidFill>
              </a:rPr>
              <a:t>17841 had purchased highest number of </a:t>
            </a:r>
            <a:r>
              <a:rPr lang="en-US" sz="1800" dirty="0" smtClean="0">
                <a:solidFill>
                  <a:schemeClr val="accent2">
                    <a:lumMod val="75000"/>
                  </a:schemeClr>
                </a:solidFill>
              </a:rPr>
              <a:t>products</a:t>
            </a:r>
          </a:p>
          <a:p>
            <a:endParaRPr lang="en-US" sz="1800" dirty="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CustomerID-14911 </a:t>
            </a:r>
            <a:r>
              <a:rPr lang="en-US" sz="1800" dirty="0">
                <a:solidFill>
                  <a:schemeClr val="accent2">
                    <a:lumMod val="75000"/>
                  </a:schemeClr>
                </a:solidFill>
              </a:rPr>
              <a:t>is the 2nd </a:t>
            </a:r>
            <a:r>
              <a:rPr lang="en-US" sz="1800" dirty="0" smtClean="0">
                <a:solidFill>
                  <a:schemeClr val="accent2">
                    <a:lumMod val="75000"/>
                  </a:schemeClr>
                </a:solidFill>
              </a:rPr>
              <a:t>highest </a:t>
            </a:r>
            <a:r>
              <a:rPr lang="en-US" sz="1800" dirty="0">
                <a:solidFill>
                  <a:schemeClr val="accent2">
                    <a:lumMod val="75000"/>
                  </a:schemeClr>
                </a:solidFill>
              </a:rPr>
              <a:t>customer who purchased the most the products</a:t>
            </a:r>
          </a:p>
          <a:p>
            <a:pPr marL="285750" indent="-285750">
              <a:buFont typeface="Arial" pitchFamily="34" charset="0"/>
              <a:buChar char="•"/>
            </a:pP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400" y="1600200"/>
            <a:ext cx="51117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8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3733800" cy="1162050"/>
          </a:xfrm>
        </p:spPr>
        <p:txBody>
          <a:bodyPr>
            <a:normAutofit fontScale="90000"/>
          </a:bodyPr>
          <a:lstStyle/>
          <a:p>
            <a:r>
              <a:rPr lang="en-US" sz="2800" u="sng" dirty="0">
                <a:solidFill>
                  <a:srgbClr val="C00000"/>
                </a:solidFill>
              </a:rPr>
              <a:t>T</a:t>
            </a:r>
            <a:r>
              <a:rPr lang="en-US" sz="2800" u="sng" dirty="0" smtClean="0">
                <a:solidFill>
                  <a:srgbClr val="C00000"/>
                </a:solidFill>
              </a:rPr>
              <a:t>op</a:t>
            </a:r>
            <a:r>
              <a:rPr lang="en-US" sz="2800" u="sng" dirty="0">
                <a:solidFill>
                  <a:srgbClr val="C00000"/>
                </a:solidFill>
              </a:rPr>
              <a:t> 5 countries where max sell happen</a:t>
            </a:r>
            <a:r>
              <a:rPr lang="en-US" b="0" dirty="0"/>
              <a:t/>
            </a:r>
            <a:br>
              <a:rPr lang="en-US" b="0" dirty="0"/>
            </a:br>
            <a:endParaRPr lang="en-US" dirty="0"/>
          </a:p>
        </p:txBody>
      </p:sp>
      <p:sp>
        <p:nvSpPr>
          <p:cNvPr id="4" name="Text Placeholder 3"/>
          <p:cNvSpPr>
            <a:spLocks noGrp="1"/>
          </p:cNvSpPr>
          <p:nvPr>
            <p:ph type="body" sz="half" idx="2"/>
          </p:nvPr>
        </p:nvSpPr>
        <p:spPr/>
        <p:txBody>
          <a:bodyPr/>
          <a:lstStyle/>
          <a:p>
            <a:endParaRPr lang="en-US" dirty="0" smtClean="0"/>
          </a:p>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solidFill>
                  <a:schemeClr val="accent2">
                    <a:lumMod val="75000"/>
                  </a:schemeClr>
                </a:solidFill>
              </a:rPr>
              <a:t>UK </a:t>
            </a:r>
            <a:r>
              <a:rPr lang="en-US" sz="2000" dirty="0">
                <a:solidFill>
                  <a:schemeClr val="accent2">
                    <a:lumMod val="75000"/>
                  </a:schemeClr>
                </a:solidFill>
              </a:rPr>
              <a:t>has highest number of </a:t>
            </a:r>
            <a:r>
              <a:rPr lang="en-US" sz="2000" dirty="0" smtClean="0">
                <a:solidFill>
                  <a:schemeClr val="accent2">
                    <a:lumMod val="75000"/>
                  </a:schemeClr>
                </a:solidFill>
              </a:rPr>
              <a:t>customers.</a:t>
            </a:r>
            <a:endParaRPr lang="en-US" sz="2000" dirty="0">
              <a:solidFill>
                <a:schemeClr val="accent2">
                  <a:lumMod val="75000"/>
                </a:schemeClr>
              </a:solidFill>
            </a:endParaRPr>
          </a:p>
          <a:p>
            <a:pPr marL="285750" indent="-285750">
              <a:buFont typeface="Arial" pitchFamily="34" charset="0"/>
              <a:buChar char="•"/>
            </a:pPr>
            <a:endParaRPr lang="en-US" sz="2000" dirty="0" smtClean="0">
              <a:solidFill>
                <a:schemeClr val="accent2">
                  <a:lumMod val="75000"/>
                </a:schemeClr>
              </a:solidFill>
            </a:endParaRPr>
          </a:p>
          <a:p>
            <a:pPr marL="285750" indent="-285750">
              <a:buFont typeface="Arial" pitchFamily="34" charset="0"/>
              <a:buChar char="•"/>
            </a:pPr>
            <a:r>
              <a:rPr lang="en-US" sz="2000" dirty="0" smtClean="0">
                <a:solidFill>
                  <a:schemeClr val="accent2">
                    <a:lumMod val="75000"/>
                  </a:schemeClr>
                </a:solidFill>
              </a:rPr>
              <a:t>Germany, France </a:t>
            </a:r>
            <a:r>
              <a:rPr lang="en-US" sz="2000" dirty="0">
                <a:solidFill>
                  <a:schemeClr val="accent2">
                    <a:lumMod val="75000"/>
                  </a:schemeClr>
                </a:solidFill>
              </a:rPr>
              <a:t>and </a:t>
            </a:r>
            <a:r>
              <a:rPr lang="en-US" sz="2000" dirty="0" smtClean="0">
                <a:solidFill>
                  <a:schemeClr val="accent2">
                    <a:lumMod val="75000"/>
                  </a:schemeClr>
                </a:solidFill>
              </a:rPr>
              <a:t> Irelands </a:t>
            </a:r>
            <a:r>
              <a:rPr lang="en-US" sz="2000" dirty="0">
                <a:solidFill>
                  <a:schemeClr val="accent2">
                    <a:lumMod val="75000"/>
                  </a:schemeClr>
                </a:solidFill>
              </a:rPr>
              <a:t>has almost equal number of </a:t>
            </a:r>
            <a:r>
              <a:rPr lang="en-US" sz="2000" dirty="0" smtClean="0">
                <a:solidFill>
                  <a:schemeClr val="accent2">
                    <a:lumMod val="75000"/>
                  </a:schemeClr>
                </a:solidFill>
              </a:rPr>
              <a:t>customers.</a:t>
            </a:r>
            <a:endParaRPr lang="en-US" sz="2000" dirty="0">
              <a:solidFill>
                <a:schemeClr val="accent2">
                  <a:lumMod val="75000"/>
                </a:schemeClr>
              </a:solidFill>
            </a:endParaRPr>
          </a:p>
          <a:p>
            <a:pPr marL="285750" indent="-285750">
              <a:buFont typeface="Arial" pitchFamily="34" charset="0"/>
              <a:buChar char="•"/>
            </a:pP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400" y="1524000"/>
            <a:ext cx="5111750" cy="441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39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343400" cy="1162050"/>
          </a:xfrm>
        </p:spPr>
        <p:txBody>
          <a:bodyPr>
            <a:normAutofit fontScale="90000"/>
          </a:bodyPr>
          <a:lstStyle/>
          <a:p>
            <a:r>
              <a:rPr lang="en-US" sz="2800" u="sng" dirty="0">
                <a:solidFill>
                  <a:srgbClr val="C00000"/>
                </a:solidFill>
              </a:rPr>
              <a:t>B</a:t>
            </a:r>
            <a:r>
              <a:rPr lang="en-US" sz="2800" u="sng" dirty="0" smtClean="0">
                <a:solidFill>
                  <a:srgbClr val="C00000"/>
                </a:solidFill>
              </a:rPr>
              <a:t>ottom</a:t>
            </a:r>
            <a:r>
              <a:rPr lang="en-US" sz="2800" u="sng" dirty="0">
                <a:solidFill>
                  <a:srgbClr val="C00000"/>
                </a:solidFill>
              </a:rPr>
              <a:t> 5 countries where max sell </a:t>
            </a:r>
            <a:r>
              <a:rPr lang="en-US" sz="2800" u="sng" dirty="0" smtClean="0">
                <a:solidFill>
                  <a:srgbClr val="C00000"/>
                </a:solidFill>
              </a:rPr>
              <a:t>happens</a:t>
            </a:r>
            <a:r>
              <a:rPr lang="en-US" b="0" dirty="0"/>
              <a:t/>
            </a:r>
            <a:br>
              <a:rPr lang="en-US" b="0" dirty="0"/>
            </a:br>
            <a:endParaRPr lang="en-US" dirty="0"/>
          </a:p>
        </p:txBody>
      </p:sp>
      <p:sp>
        <p:nvSpPr>
          <p:cNvPr id="4" name="Text Placeholder 3"/>
          <p:cNvSpPr>
            <a:spLocks noGrp="1"/>
          </p:cNvSpPr>
          <p:nvPr>
            <p:ph type="body" sz="half" idx="2"/>
          </p:nvPr>
        </p:nvSpPr>
        <p:spPr/>
        <p:txBody>
          <a:bodyPr/>
          <a:lstStyle/>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There </a:t>
            </a:r>
            <a:r>
              <a:rPr lang="en-US" sz="1800" dirty="0">
                <a:solidFill>
                  <a:schemeClr val="accent2">
                    <a:lumMod val="75000"/>
                  </a:schemeClr>
                </a:solidFill>
              </a:rPr>
              <a:t>are very less customers from Saudi </a:t>
            </a:r>
            <a:r>
              <a:rPr lang="en-US" sz="1800" dirty="0" smtClean="0">
                <a:solidFill>
                  <a:schemeClr val="accent2">
                    <a:lumMod val="75000"/>
                  </a:schemeClr>
                </a:solidFill>
              </a:rPr>
              <a:t>Arabia</a:t>
            </a:r>
          </a:p>
          <a:p>
            <a:pPr marL="285750" indent="-285750">
              <a:buFont typeface="Arial" pitchFamily="34" charset="0"/>
              <a:buChar char="•"/>
            </a:pPr>
            <a:endParaRPr lang="en-US" sz="1800" dirty="0">
              <a:solidFill>
                <a:schemeClr val="accent2">
                  <a:lumMod val="75000"/>
                </a:schemeClr>
              </a:solidFill>
            </a:endParaRPr>
          </a:p>
          <a:p>
            <a:pPr marL="285750" indent="-285750">
              <a:buFont typeface="Arial" pitchFamily="34" charset="0"/>
              <a:buChar char="•"/>
            </a:pPr>
            <a:endParaRPr lang="en-US" sz="1800" dirty="0">
              <a:solidFill>
                <a:schemeClr val="accent2">
                  <a:lumMod val="75000"/>
                </a:schemeClr>
              </a:solidFill>
            </a:endParaRPr>
          </a:p>
          <a:p>
            <a:pPr marL="285750" indent="-285750">
              <a:buFont typeface="Arial" pitchFamily="34" charset="0"/>
              <a:buChar char="•"/>
            </a:pPr>
            <a:r>
              <a:rPr lang="en-US" sz="1800" dirty="0">
                <a:solidFill>
                  <a:schemeClr val="accent2">
                    <a:lumMod val="75000"/>
                  </a:schemeClr>
                </a:solidFill>
              </a:rPr>
              <a:t>Bahrain is the 2nd Country having least number of customers</a:t>
            </a:r>
          </a:p>
          <a:p>
            <a:pPr marL="285750" indent="-285750">
              <a:buFont typeface="Arial" pitchFamily="34" charset="0"/>
              <a:buChar char="•"/>
            </a:pP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400" y="1600200"/>
            <a:ext cx="5111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368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3886200" cy="1162050"/>
          </a:xfrm>
        </p:spPr>
        <p:txBody>
          <a:bodyPr>
            <a:normAutofit fontScale="90000"/>
          </a:bodyPr>
          <a:lstStyle/>
          <a:p>
            <a:r>
              <a:rPr lang="en-US" sz="3200" u="sng" dirty="0">
                <a:solidFill>
                  <a:srgbClr val="C00000"/>
                </a:solidFill>
              </a:rPr>
              <a:t>Sales count in different months</a:t>
            </a:r>
            <a:r>
              <a:rPr lang="en-US" b="0" dirty="0"/>
              <a:t/>
            </a:r>
            <a:br>
              <a:rPr lang="en-US" b="0" dirty="0"/>
            </a:br>
            <a:endParaRPr lang="en-US" dirty="0"/>
          </a:p>
        </p:txBody>
      </p:sp>
      <p:sp>
        <p:nvSpPr>
          <p:cNvPr id="4" name="Text Placeholder 3"/>
          <p:cNvSpPr>
            <a:spLocks noGrp="1"/>
          </p:cNvSpPr>
          <p:nvPr>
            <p:ph type="body" sz="half" idx="2"/>
          </p:nvPr>
        </p:nvSpPr>
        <p:spPr/>
        <p:txBody>
          <a:bodyPr/>
          <a:lstStyle/>
          <a:p>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sz="2000" dirty="0" smtClean="0">
                <a:solidFill>
                  <a:schemeClr val="accent2">
                    <a:lumMod val="75000"/>
                  </a:schemeClr>
                </a:solidFill>
              </a:rPr>
              <a:t>Most </a:t>
            </a:r>
            <a:r>
              <a:rPr lang="en-US" sz="2000" dirty="0">
                <a:solidFill>
                  <a:schemeClr val="accent2">
                    <a:lumMod val="75000"/>
                  </a:schemeClr>
                </a:solidFill>
              </a:rPr>
              <a:t>of the sale happened in </a:t>
            </a:r>
            <a:r>
              <a:rPr lang="en-US" sz="2000" dirty="0" smtClean="0">
                <a:solidFill>
                  <a:schemeClr val="accent2">
                    <a:lumMod val="75000"/>
                  </a:schemeClr>
                </a:solidFill>
              </a:rPr>
              <a:t>November </a:t>
            </a:r>
            <a:r>
              <a:rPr lang="en-US" sz="2000" dirty="0">
                <a:solidFill>
                  <a:schemeClr val="accent2">
                    <a:lumMod val="75000"/>
                  </a:schemeClr>
                </a:solidFill>
              </a:rPr>
              <a:t>month.</a:t>
            </a:r>
          </a:p>
          <a:p>
            <a:pPr marL="285750" indent="-285750">
              <a:buFont typeface="Arial" pitchFamily="34" charset="0"/>
              <a:buChar char="•"/>
            </a:pPr>
            <a:endParaRPr lang="en-US" sz="2000" dirty="0" smtClean="0">
              <a:solidFill>
                <a:schemeClr val="accent2">
                  <a:lumMod val="75000"/>
                </a:schemeClr>
              </a:solidFill>
            </a:endParaRPr>
          </a:p>
          <a:p>
            <a:pPr marL="285750" indent="-285750">
              <a:buFont typeface="Arial" pitchFamily="34" charset="0"/>
              <a:buChar char="•"/>
            </a:pPr>
            <a:r>
              <a:rPr lang="en-US" sz="2000" dirty="0" smtClean="0">
                <a:solidFill>
                  <a:schemeClr val="accent2">
                    <a:lumMod val="75000"/>
                  </a:schemeClr>
                </a:solidFill>
              </a:rPr>
              <a:t>February </a:t>
            </a:r>
            <a:r>
              <a:rPr lang="en-US" sz="2000" dirty="0">
                <a:solidFill>
                  <a:schemeClr val="accent2">
                    <a:lumMod val="75000"/>
                  </a:schemeClr>
                </a:solidFill>
              </a:rPr>
              <a:t>Month had least sales.</a:t>
            </a:r>
          </a:p>
          <a:p>
            <a:pPr marL="285750" indent="-285750">
              <a:buFont typeface="Arial" pitchFamily="34" charset="0"/>
              <a:buChar char="•"/>
            </a:pP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371600"/>
            <a:ext cx="511175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3862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4495800" cy="1162050"/>
          </a:xfrm>
        </p:spPr>
        <p:txBody>
          <a:bodyPr>
            <a:normAutofit fontScale="90000"/>
          </a:bodyPr>
          <a:lstStyle/>
          <a:p>
            <a:r>
              <a:rPr lang="en-US" sz="3600" u="sng" dirty="0">
                <a:solidFill>
                  <a:srgbClr val="C00000"/>
                </a:solidFill>
              </a:rPr>
              <a:t>Sales count on different days</a:t>
            </a:r>
            <a:r>
              <a:rPr lang="en-US" b="0" dirty="0"/>
              <a:t/>
            </a:r>
            <a:br>
              <a:rPr lang="en-US" b="0" dirty="0"/>
            </a:br>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r>
              <a:rPr lang="en-US" b="1" i="1" dirty="0"/>
              <a:t/>
            </a:r>
            <a:br>
              <a:rPr lang="en-US" b="1" i="1" dirty="0"/>
            </a:br>
            <a:endParaRPr lang="en-US" b="1" i="1" dirty="0" smtClean="0"/>
          </a:p>
          <a:p>
            <a:pPr marL="285750" indent="-285750">
              <a:buFont typeface="Arial" pitchFamily="34" charset="0"/>
              <a:buChar char="•"/>
            </a:pPr>
            <a:r>
              <a:rPr lang="en-US" sz="2400" dirty="0" smtClean="0">
                <a:solidFill>
                  <a:schemeClr val="accent2">
                    <a:lumMod val="75000"/>
                  </a:schemeClr>
                </a:solidFill>
              </a:rPr>
              <a:t>Sales </a:t>
            </a:r>
            <a:r>
              <a:rPr lang="en-US" sz="2400" dirty="0">
                <a:solidFill>
                  <a:schemeClr val="accent2">
                    <a:lumMod val="75000"/>
                  </a:schemeClr>
                </a:solidFill>
              </a:rPr>
              <a:t>On Thursdays are very high</a:t>
            </a:r>
            <a:r>
              <a:rPr lang="en-US" sz="2400" dirty="0" smtClean="0">
                <a:solidFill>
                  <a:schemeClr val="accent2">
                    <a:lumMod val="75000"/>
                  </a:schemeClr>
                </a:solidFill>
              </a:rPr>
              <a:t>.</a:t>
            </a:r>
          </a:p>
          <a:p>
            <a:pPr marL="285750" indent="-285750">
              <a:buFont typeface="Arial" pitchFamily="34" charset="0"/>
              <a:buChar char="•"/>
            </a:pPr>
            <a:endParaRPr lang="en-US" sz="2400" dirty="0">
              <a:solidFill>
                <a:schemeClr val="accent2">
                  <a:lumMod val="75000"/>
                </a:schemeClr>
              </a:solidFill>
            </a:endParaRPr>
          </a:p>
          <a:p>
            <a:pPr marL="285750" indent="-285750">
              <a:buFont typeface="Arial" pitchFamily="34" charset="0"/>
              <a:buChar char="•"/>
            </a:pPr>
            <a:r>
              <a:rPr lang="en-US" sz="2400" dirty="0" smtClean="0">
                <a:solidFill>
                  <a:schemeClr val="accent2">
                    <a:lumMod val="75000"/>
                  </a:schemeClr>
                </a:solidFill>
              </a:rPr>
              <a:t>Sales </a:t>
            </a:r>
            <a:r>
              <a:rPr lang="en-US" sz="2400" dirty="0">
                <a:solidFill>
                  <a:schemeClr val="accent2">
                    <a:lumMod val="75000"/>
                  </a:schemeClr>
                </a:solidFill>
              </a:rPr>
              <a:t>On Fridays are very </a:t>
            </a:r>
            <a:r>
              <a:rPr lang="en-US" sz="2400" dirty="0" smtClean="0">
                <a:solidFill>
                  <a:schemeClr val="accent2">
                    <a:lumMod val="75000"/>
                  </a:schemeClr>
                </a:solidFill>
              </a:rPr>
              <a:t>less</a:t>
            </a:r>
            <a:r>
              <a:rPr lang="en-US" sz="2400" dirty="0" smtClean="0"/>
              <a:t>.</a:t>
            </a:r>
            <a:endParaRPr lang="en-US" sz="2400"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371600"/>
            <a:ext cx="51117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180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648200" cy="1162050"/>
          </a:xfrm>
        </p:spPr>
        <p:txBody>
          <a:bodyPr>
            <a:normAutofit/>
          </a:bodyPr>
          <a:lstStyle/>
          <a:p>
            <a:r>
              <a:rPr lang="en-US" sz="3200" u="sng" dirty="0" smtClean="0">
                <a:solidFill>
                  <a:srgbClr val="C00000"/>
                </a:solidFill>
              </a:rPr>
              <a:t>Sales count in different day timing</a:t>
            </a:r>
            <a:endParaRPr lang="en-US" sz="3200" u="sng" dirty="0">
              <a:solidFill>
                <a:srgbClr val="C00000"/>
              </a:solidFill>
            </a:endParaRPr>
          </a:p>
        </p:txBody>
      </p:sp>
      <p:sp>
        <p:nvSpPr>
          <p:cNvPr id="4" name="Text Placeholder 3"/>
          <p:cNvSpPr>
            <a:spLocks noGrp="1"/>
          </p:cNvSpPr>
          <p:nvPr>
            <p:ph type="body" sz="half" idx="2"/>
          </p:nvPr>
        </p:nvSpPr>
        <p:spPr/>
        <p:txBody>
          <a:bodyPr/>
          <a:lstStyle/>
          <a:p>
            <a:endParaRPr lang="en-US" dirty="0" smtClean="0"/>
          </a:p>
          <a:p>
            <a:endParaRPr lang="en-US" sz="1800" b="1" dirty="0">
              <a:solidFill>
                <a:schemeClr val="accent2">
                  <a:lumMod val="75000"/>
                </a:schemeClr>
              </a:solidFill>
            </a:endParaRPr>
          </a:p>
          <a:p>
            <a:pPr marL="285750" indent="-285750">
              <a:buFont typeface="Arial" pitchFamily="34" charset="0"/>
              <a:buChar char="•"/>
            </a:pPr>
            <a:r>
              <a:rPr lang="en-US" sz="1800" dirty="0">
                <a:solidFill>
                  <a:schemeClr val="accent2">
                    <a:lumMod val="75000"/>
                  </a:schemeClr>
                </a:solidFill>
              </a:rPr>
              <a:t>Most of the sales happens in the afternoon.</a:t>
            </a:r>
          </a:p>
          <a:p>
            <a:pPr marL="285750" indent="-285750">
              <a:buFont typeface="Arial" pitchFamily="34" charset="0"/>
              <a:buChar char="•"/>
            </a:pPr>
            <a:endParaRPr lang="en-US" sz="1800" dirty="0" smtClean="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Least </a:t>
            </a:r>
            <a:r>
              <a:rPr lang="en-US" sz="1800" dirty="0">
                <a:solidFill>
                  <a:schemeClr val="accent2">
                    <a:lumMod val="75000"/>
                  </a:schemeClr>
                </a:solidFill>
              </a:rPr>
              <a:t>sales happens in the evening.</a:t>
            </a:r>
          </a:p>
          <a:p>
            <a:pPr marL="285750" indent="-285750">
              <a:buFont typeface="Arial" pitchFamily="34" charset="0"/>
              <a:buChar char="•"/>
            </a:pP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400" y="1600200"/>
            <a:ext cx="51117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779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4191000" cy="1162050"/>
          </a:xfrm>
        </p:spPr>
        <p:txBody>
          <a:bodyPr>
            <a:normAutofit fontScale="90000"/>
          </a:bodyPr>
          <a:lstStyle/>
          <a:p>
            <a:r>
              <a:rPr lang="en-US" sz="3200" u="sng" dirty="0">
                <a:solidFill>
                  <a:srgbClr val="C00000"/>
                </a:solidFill>
              </a:rPr>
              <a:t>Average amount spent by each customers</a:t>
            </a:r>
            <a:r>
              <a:rPr lang="en-US" b="0" dirty="0"/>
              <a:t/>
            </a:r>
            <a:br>
              <a:rPr lang="en-US" b="0" dirty="0"/>
            </a:br>
            <a:endParaRPr lang="en-US" dirty="0"/>
          </a:p>
        </p:txBody>
      </p:sp>
      <p:sp>
        <p:nvSpPr>
          <p:cNvPr id="4" name="Text Placeholder 3"/>
          <p:cNvSpPr>
            <a:spLocks noGrp="1"/>
          </p:cNvSpPr>
          <p:nvPr>
            <p:ph type="body" sz="half" idx="2"/>
          </p:nvPr>
        </p:nvSpPr>
        <p:spPr/>
        <p:txBody>
          <a:bodyPr/>
          <a:lstStyle/>
          <a:p>
            <a:endParaRPr lang="en-US" dirty="0" smtClean="0"/>
          </a:p>
          <a:p>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sz="2000" dirty="0" smtClean="0">
                <a:solidFill>
                  <a:schemeClr val="accent2">
                    <a:lumMod val="75000"/>
                  </a:schemeClr>
                </a:solidFill>
              </a:rPr>
              <a:t>77183 </a:t>
            </a:r>
            <a:r>
              <a:rPr lang="en-US" sz="2000" dirty="0">
                <a:solidFill>
                  <a:schemeClr val="accent2">
                    <a:lumMod val="75000"/>
                  </a:schemeClr>
                </a:solidFill>
              </a:rPr>
              <a:t>(Dollars)is the highest average amount spent by the CustomerID-12346</a:t>
            </a:r>
          </a:p>
          <a:p>
            <a:pPr marL="285750" indent="-285750">
              <a:buFont typeface="Arial" pitchFamily="34" charset="0"/>
              <a:buChar char="•"/>
            </a:pPr>
            <a:endParaRPr lang="en-US" sz="2000" dirty="0" smtClean="0">
              <a:solidFill>
                <a:schemeClr val="accent2">
                  <a:lumMod val="75000"/>
                </a:schemeClr>
              </a:solidFill>
            </a:endParaRPr>
          </a:p>
          <a:p>
            <a:pPr marL="285750" indent="-285750">
              <a:buFont typeface="Arial" pitchFamily="34" charset="0"/>
              <a:buChar char="•"/>
            </a:pPr>
            <a:r>
              <a:rPr lang="en-US" sz="2000" dirty="0" smtClean="0">
                <a:solidFill>
                  <a:schemeClr val="accent2">
                    <a:lumMod val="75000"/>
                  </a:schemeClr>
                </a:solidFill>
              </a:rPr>
              <a:t>56157 </a:t>
            </a:r>
            <a:r>
              <a:rPr lang="en-US" sz="2000" dirty="0">
                <a:solidFill>
                  <a:schemeClr val="accent2">
                    <a:lumMod val="75000"/>
                  </a:schemeClr>
                </a:solidFill>
              </a:rPr>
              <a:t>(Dollars) is the 2nd highest average amount spent by the CustomerID-16446</a:t>
            </a:r>
          </a:p>
          <a:p>
            <a:pPr marL="285750" indent="-285750">
              <a:buFont typeface="Arial" pitchFamily="34" charset="0"/>
              <a:buChar char="•"/>
            </a:pP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752600"/>
            <a:ext cx="511175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222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u="sng" dirty="0">
                <a:solidFill>
                  <a:srgbClr val="C00000"/>
                </a:solidFill>
              </a:rPr>
              <a:t>RFM Model Analysis</a:t>
            </a:r>
            <a:r>
              <a:rPr lang="en-US" b="1" u="sng" dirty="0" smtClean="0">
                <a:solidFill>
                  <a:srgbClr val="C00000"/>
                </a:solidFill>
              </a:rPr>
              <a:t>:</a:t>
            </a:r>
            <a:r>
              <a:rPr lang="en-US" b="1" dirty="0" smtClean="0"/>
              <a:t/>
            </a:r>
            <a:br>
              <a:rPr lang="en-US" b="1" dirty="0" smtClean="0"/>
            </a:br>
            <a:r>
              <a:rPr lang="en-US" sz="3600" dirty="0">
                <a:solidFill>
                  <a:srgbClr val="FF0000"/>
                </a:solidFill>
              </a:rPr>
              <a:t>What is RFM?</a:t>
            </a:r>
          </a:p>
        </p:txBody>
      </p:sp>
      <p:sp>
        <p:nvSpPr>
          <p:cNvPr id="3" name="Content Placeholder 2"/>
          <p:cNvSpPr>
            <a:spLocks noGrp="1"/>
          </p:cNvSpPr>
          <p:nvPr>
            <p:ph idx="1"/>
          </p:nvPr>
        </p:nvSpPr>
        <p:spPr/>
        <p:txBody>
          <a:bodyPr>
            <a:normAutofit fontScale="70000" lnSpcReduction="20000"/>
          </a:bodyPr>
          <a:lstStyle/>
          <a:p>
            <a:endParaRPr lang="en-US" dirty="0" smtClean="0"/>
          </a:p>
          <a:p>
            <a:pPr marL="0" indent="0">
              <a:buNone/>
            </a:pPr>
            <a:r>
              <a:rPr lang="en-US" b="1" u="sng" dirty="0" smtClean="0">
                <a:solidFill>
                  <a:schemeClr val="accent2">
                    <a:lumMod val="75000"/>
                  </a:schemeClr>
                </a:solidFill>
              </a:rPr>
              <a:t>RFM</a:t>
            </a:r>
            <a:r>
              <a:rPr lang="en-US" dirty="0" smtClean="0">
                <a:solidFill>
                  <a:schemeClr val="accent2">
                    <a:lumMod val="75000"/>
                  </a:schemeClr>
                </a:solidFill>
              </a:rPr>
              <a:t> </a:t>
            </a:r>
            <a:r>
              <a:rPr lang="en-US" dirty="0">
                <a:solidFill>
                  <a:schemeClr val="accent2">
                    <a:lumMod val="75000"/>
                  </a:schemeClr>
                </a:solidFill>
              </a:rPr>
              <a:t>is a method used to analyze customer value. RFM stands for RECENCY, Frequency, and Monetary.</a:t>
            </a:r>
            <a:br>
              <a:rPr lang="en-US" dirty="0">
                <a:solidFill>
                  <a:schemeClr val="accent2">
                    <a:lumMod val="75000"/>
                  </a:schemeClr>
                </a:solidFill>
              </a:rPr>
            </a:br>
            <a:r>
              <a:rPr lang="en-US" dirty="0">
                <a:solidFill>
                  <a:schemeClr val="accent2">
                    <a:lumMod val="75000"/>
                  </a:schemeClr>
                </a:solidFill>
              </a:rPr>
              <a:t/>
            </a:r>
            <a:br>
              <a:rPr lang="en-US" dirty="0">
                <a:solidFill>
                  <a:schemeClr val="accent2">
                    <a:lumMod val="75000"/>
                  </a:schemeClr>
                </a:solidFill>
              </a:rPr>
            </a:br>
            <a:r>
              <a:rPr lang="en-US" dirty="0">
                <a:solidFill>
                  <a:schemeClr val="accent2">
                    <a:lumMod val="75000"/>
                  </a:schemeClr>
                </a:solidFill>
              </a:rPr>
              <a:t/>
            </a:r>
            <a:br>
              <a:rPr lang="en-US" dirty="0">
                <a:solidFill>
                  <a:schemeClr val="accent2">
                    <a:lumMod val="75000"/>
                  </a:schemeClr>
                </a:solidFill>
              </a:rPr>
            </a:br>
            <a:r>
              <a:rPr lang="en-US" b="1" u="sng" dirty="0">
                <a:solidFill>
                  <a:schemeClr val="accent2">
                    <a:lumMod val="75000"/>
                  </a:schemeClr>
                </a:solidFill>
              </a:rPr>
              <a:t>RECENCY: </a:t>
            </a:r>
            <a:r>
              <a:rPr lang="en-US" dirty="0">
                <a:solidFill>
                  <a:schemeClr val="accent2">
                    <a:lumMod val="75000"/>
                  </a:schemeClr>
                </a:solidFill>
              </a:rPr>
              <a:t>How recently did the customer visit our website or how recently did a customer purchase</a:t>
            </a:r>
            <a:r>
              <a:rPr lang="en-US" dirty="0" smtClean="0">
                <a:solidFill>
                  <a:schemeClr val="accent2">
                    <a:lumMod val="75000"/>
                  </a:schemeClr>
                </a:solidFill>
              </a:rPr>
              <a:t>?</a:t>
            </a:r>
          </a:p>
          <a:p>
            <a:pPr marL="0" indent="0">
              <a:buNone/>
            </a:pPr>
            <a:r>
              <a:rPr lang="en-US" dirty="0">
                <a:solidFill>
                  <a:schemeClr val="accent2">
                    <a:lumMod val="75000"/>
                  </a:schemeClr>
                </a:solidFill>
              </a:rPr>
              <a:t/>
            </a:r>
            <a:br>
              <a:rPr lang="en-US" dirty="0">
                <a:solidFill>
                  <a:schemeClr val="accent2">
                    <a:lumMod val="75000"/>
                  </a:schemeClr>
                </a:solidFill>
              </a:rPr>
            </a:br>
            <a:r>
              <a:rPr lang="en-US" b="1" u="sng" dirty="0">
                <a:solidFill>
                  <a:schemeClr val="accent2">
                    <a:lumMod val="75000"/>
                  </a:schemeClr>
                </a:solidFill>
              </a:rPr>
              <a:t>Frequency: </a:t>
            </a:r>
            <a:r>
              <a:rPr lang="en-US" dirty="0">
                <a:solidFill>
                  <a:schemeClr val="accent2">
                    <a:lumMod val="75000"/>
                  </a:schemeClr>
                </a:solidFill>
              </a:rPr>
              <a:t>How often do they visit or how often do they purchase</a:t>
            </a:r>
            <a:r>
              <a:rPr lang="en-US" dirty="0" smtClean="0">
                <a:solidFill>
                  <a:schemeClr val="accent2">
                    <a:lumMod val="75000"/>
                  </a:schemeClr>
                </a:solidFill>
              </a:rPr>
              <a:t>?</a:t>
            </a:r>
          </a:p>
          <a:p>
            <a:pPr marL="0" indent="0">
              <a:buNone/>
            </a:pPr>
            <a:r>
              <a:rPr lang="en-US" dirty="0">
                <a:solidFill>
                  <a:schemeClr val="accent2">
                    <a:lumMod val="75000"/>
                  </a:schemeClr>
                </a:solidFill>
              </a:rPr>
              <a:t/>
            </a:r>
            <a:br>
              <a:rPr lang="en-US" dirty="0">
                <a:solidFill>
                  <a:schemeClr val="accent2">
                    <a:lumMod val="75000"/>
                  </a:schemeClr>
                </a:solidFill>
              </a:rPr>
            </a:br>
            <a:r>
              <a:rPr lang="en-US" b="1" u="sng" dirty="0">
                <a:solidFill>
                  <a:schemeClr val="accent2">
                    <a:lumMod val="75000"/>
                  </a:schemeClr>
                </a:solidFill>
              </a:rPr>
              <a:t>Monetary: </a:t>
            </a:r>
            <a:r>
              <a:rPr lang="en-US" dirty="0">
                <a:solidFill>
                  <a:schemeClr val="accent2">
                    <a:lumMod val="75000"/>
                  </a:schemeClr>
                </a:solidFill>
              </a:rPr>
              <a:t>How much revenue we get from their visit or how much do they spend when they purchase?</a:t>
            </a:r>
            <a:r>
              <a:rPr lang="en-US" dirty="0"/>
              <a:t/>
            </a:r>
            <a:br>
              <a:rPr lang="en-US" dirty="0"/>
            </a:br>
            <a:endParaRPr lang="en-US" dirty="0"/>
          </a:p>
        </p:txBody>
      </p:sp>
    </p:spTree>
    <p:extLst>
      <p:ext uri="{BB962C8B-B14F-4D97-AF65-F5344CB8AC3E}">
        <p14:creationId xmlns:p14="http://schemas.microsoft.com/office/powerpoint/2010/main" val="546703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solidFill>
                  <a:srgbClr val="C00000"/>
                </a:solidFill>
              </a:rPr>
              <a:t>Why it is Needed?</a:t>
            </a:r>
            <a:endParaRPr lang="en-US" u="sng" dirty="0">
              <a:solidFill>
                <a:srgbClr val="C00000"/>
              </a:solidFill>
            </a:endParaRPr>
          </a:p>
        </p:txBody>
      </p:sp>
      <p:sp>
        <p:nvSpPr>
          <p:cNvPr id="3" name="Content Placeholder 2"/>
          <p:cNvSpPr>
            <a:spLocks noGrp="1"/>
          </p:cNvSpPr>
          <p:nvPr>
            <p:ph idx="1"/>
          </p:nvPr>
        </p:nvSpPr>
        <p:spPr/>
        <p:txBody>
          <a:bodyPr>
            <a:normAutofit fontScale="85000" lnSpcReduction="10000"/>
          </a:bodyPr>
          <a:lstStyle/>
          <a:p>
            <a:endParaRPr lang="en-US" dirty="0" smtClean="0"/>
          </a:p>
          <a:p>
            <a:r>
              <a:rPr lang="en-US" dirty="0" smtClean="0">
                <a:solidFill>
                  <a:schemeClr val="accent2">
                    <a:lumMod val="75000"/>
                  </a:schemeClr>
                </a:solidFill>
              </a:rPr>
              <a:t>RFM </a:t>
            </a:r>
            <a:r>
              <a:rPr lang="en-US" dirty="0">
                <a:solidFill>
                  <a:schemeClr val="accent2">
                    <a:lumMod val="75000"/>
                  </a:schemeClr>
                </a:solidFill>
              </a:rPr>
              <a:t>Analysis is a marketing framework that is used to understand and analyze customer </a:t>
            </a:r>
            <a:r>
              <a:rPr lang="en-US" dirty="0" smtClean="0">
                <a:solidFill>
                  <a:schemeClr val="accent2">
                    <a:lumMod val="75000"/>
                  </a:schemeClr>
                </a:solidFill>
              </a:rPr>
              <a:t>behavior </a:t>
            </a:r>
            <a:r>
              <a:rPr lang="en-US" dirty="0">
                <a:solidFill>
                  <a:schemeClr val="accent2">
                    <a:lumMod val="75000"/>
                  </a:schemeClr>
                </a:solidFill>
              </a:rPr>
              <a:t>based on the above three factors RECENCY, Frequency, and Monetary.</a:t>
            </a:r>
            <a:br>
              <a:rPr lang="en-US" dirty="0">
                <a:solidFill>
                  <a:schemeClr val="accent2">
                    <a:lumMod val="75000"/>
                  </a:schemeClr>
                </a:solidFill>
              </a:rPr>
            </a:br>
            <a:endParaRPr lang="en-US" dirty="0" smtClean="0">
              <a:solidFill>
                <a:schemeClr val="accent2">
                  <a:lumMod val="75000"/>
                </a:schemeClr>
              </a:solidFill>
            </a:endParaRPr>
          </a:p>
          <a:p>
            <a:r>
              <a:rPr lang="en-US" dirty="0" smtClean="0">
                <a:solidFill>
                  <a:schemeClr val="accent2">
                    <a:lumMod val="75000"/>
                  </a:schemeClr>
                </a:solidFill>
              </a:rPr>
              <a:t>The </a:t>
            </a:r>
            <a:r>
              <a:rPr lang="en-US" dirty="0">
                <a:solidFill>
                  <a:schemeClr val="accent2">
                    <a:lumMod val="75000"/>
                  </a:schemeClr>
                </a:solidFill>
              </a:rPr>
              <a:t>RFM Analysis will help the businesses to segment their customer base into different homogenous groups so that they can engage with each group with different targeted marketing strategies.</a:t>
            </a:r>
            <a:r>
              <a:rPr lang="en-US" dirty="0"/>
              <a:t/>
            </a:r>
            <a:br>
              <a:rPr lang="en-US" dirty="0"/>
            </a:br>
            <a:endParaRPr lang="en-US" dirty="0"/>
          </a:p>
        </p:txBody>
      </p:sp>
    </p:spTree>
    <p:extLst>
      <p:ext uri="{BB962C8B-B14F-4D97-AF65-F5344CB8AC3E}">
        <p14:creationId xmlns:p14="http://schemas.microsoft.com/office/powerpoint/2010/main" val="2344936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rgbClr val="C00000"/>
                </a:solidFill>
              </a:rPr>
              <a:t>RFM Model</a:t>
            </a:r>
            <a:endParaRPr lang="en-US" sz="3200" u="sng" dirty="0">
              <a:solidFill>
                <a:srgbClr val="C00000"/>
              </a:solidFill>
            </a:endParaRPr>
          </a:p>
        </p:txBody>
      </p:sp>
      <p:sp>
        <p:nvSpPr>
          <p:cNvPr id="3" name="Content Placeholder 2"/>
          <p:cNvSpPr>
            <a:spLocks noGrp="1"/>
          </p:cNvSpPr>
          <p:nvPr>
            <p:ph idx="1"/>
          </p:nvPr>
        </p:nvSpPr>
        <p:spPr/>
        <p:txBody>
          <a:bodyPr/>
          <a:lstStyle/>
          <a:p>
            <a:r>
              <a:rPr lang="en-US" sz="1400" dirty="0"/>
              <a:t>Recency = Latest Date - Last </a:t>
            </a:r>
            <a:r>
              <a:rPr lang="en-US" sz="1400" dirty="0" smtClean="0"/>
              <a:t>Invoice</a:t>
            </a:r>
            <a:r>
              <a:rPr lang="en-US" sz="1400" dirty="0"/>
              <a:t> Data, </a:t>
            </a:r>
            <a:endParaRPr lang="en-US" sz="1400" dirty="0" smtClean="0"/>
          </a:p>
          <a:p>
            <a:r>
              <a:rPr lang="en-US" sz="1400" dirty="0" smtClean="0"/>
              <a:t>Frequency</a:t>
            </a:r>
            <a:r>
              <a:rPr lang="en-US" sz="1400" dirty="0"/>
              <a:t> = count of invoice no. of transaction(s), </a:t>
            </a:r>
            <a:endParaRPr lang="en-US" sz="1400" dirty="0" smtClean="0"/>
          </a:p>
          <a:p>
            <a:r>
              <a:rPr lang="en-US" sz="1400" dirty="0" smtClean="0"/>
              <a:t>Monetary</a:t>
            </a:r>
            <a:r>
              <a:rPr lang="en-US" sz="1400" dirty="0"/>
              <a:t> = Sum of Total</a:t>
            </a:r>
          </a:p>
          <a:p>
            <a:endParaRPr lang="en-US" dirty="0"/>
          </a:p>
        </p:txBody>
      </p:sp>
      <p:sp>
        <p:nvSpPr>
          <p:cNvPr id="4" name="Text Placeholder 3"/>
          <p:cNvSpPr>
            <a:spLocks noGrp="1"/>
          </p:cNvSpPr>
          <p:nvPr>
            <p:ph type="body" sz="half" idx="2"/>
          </p:nvPr>
        </p:nvSpPr>
        <p:spPr>
          <a:xfrm>
            <a:off x="368436" y="1447800"/>
            <a:ext cx="3136764" cy="4691063"/>
          </a:xfrm>
        </p:spPr>
        <p:txBody>
          <a:bodyPr/>
          <a:lstStyle/>
          <a:p>
            <a:pPr marL="285750" indent="-285750">
              <a:buFont typeface="Arial" pitchFamily="34" charset="0"/>
              <a:buChar char="•"/>
            </a:pPr>
            <a:endParaRPr lang="en-US" dirty="0" smtClean="0"/>
          </a:p>
          <a:p>
            <a:pPr marL="285750" indent="-285750">
              <a:buFont typeface="Arial" pitchFamily="34" charset="0"/>
              <a:buChar char="•"/>
            </a:pPr>
            <a:r>
              <a:rPr lang="en-US" sz="1800" dirty="0" smtClean="0">
                <a:solidFill>
                  <a:schemeClr val="accent2">
                    <a:lumMod val="75000"/>
                  </a:schemeClr>
                </a:solidFill>
              </a:rPr>
              <a:t>Lower the recency, good for the company.</a:t>
            </a:r>
          </a:p>
          <a:p>
            <a:pPr marL="285750" indent="-285750">
              <a:buFont typeface="Arial" pitchFamily="34" charset="0"/>
              <a:buChar char="•"/>
            </a:pPr>
            <a:endParaRPr lang="en-US" sz="1800" dirty="0" smtClean="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 Higher value of frequency and monetary lead to a good consumer. Here higher value = 1 in reverse way</a:t>
            </a:r>
          </a:p>
          <a:p>
            <a:pPr marL="285750" indent="-285750">
              <a:buFont typeface="Arial" pitchFamily="34" charset="0"/>
              <a:buChar char="•"/>
            </a:pPr>
            <a:endParaRPr lang="en-US" sz="1800" dirty="0"/>
          </a:p>
          <a:p>
            <a:pPr marL="285750" indent="-285750">
              <a:buFont typeface="Arial" pitchFamily="34" charset="0"/>
              <a:buChar char="•"/>
            </a:pPr>
            <a:endParaRPr lang="en-US" dirty="0"/>
          </a:p>
        </p:txBody>
      </p:sp>
      <p:pic>
        <p:nvPicPr>
          <p:cNvPr id="1026" name="Picture 2" descr="C:\Users\hp\Desktop\Screenshot_20230218-195306_Chro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447800"/>
            <a:ext cx="56388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09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rgbClr val="C00000"/>
                </a:solidFill>
              </a:rPr>
              <a:t>CONTENT:</a:t>
            </a:r>
            <a:endParaRPr lang="en-US" u="sng"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chemeClr val="accent2">
                    <a:lumMod val="75000"/>
                  </a:schemeClr>
                </a:solidFill>
              </a:rPr>
              <a:t>Problem Statement</a:t>
            </a:r>
          </a:p>
          <a:p>
            <a:r>
              <a:rPr lang="en-US" dirty="0" smtClean="0">
                <a:solidFill>
                  <a:schemeClr val="accent2">
                    <a:lumMod val="75000"/>
                  </a:schemeClr>
                </a:solidFill>
              </a:rPr>
              <a:t>Understanding Customer Segmentation</a:t>
            </a:r>
          </a:p>
          <a:p>
            <a:r>
              <a:rPr lang="en-US" dirty="0" smtClean="0">
                <a:solidFill>
                  <a:schemeClr val="accent2">
                    <a:lumMod val="75000"/>
                  </a:schemeClr>
                </a:solidFill>
              </a:rPr>
              <a:t>Data Description</a:t>
            </a:r>
          </a:p>
          <a:p>
            <a:r>
              <a:rPr lang="en-US" dirty="0" smtClean="0">
                <a:solidFill>
                  <a:schemeClr val="accent2">
                    <a:lumMod val="75000"/>
                  </a:schemeClr>
                </a:solidFill>
              </a:rPr>
              <a:t>Data Summary</a:t>
            </a:r>
          </a:p>
          <a:p>
            <a:r>
              <a:rPr lang="en-US" dirty="0" smtClean="0">
                <a:solidFill>
                  <a:schemeClr val="accent2">
                    <a:lumMod val="75000"/>
                  </a:schemeClr>
                </a:solidFill>
              </a:rPr>
              <a:t>Exploratory Data Analysis</a:t>
            </a:r>
          </a:p>
          <a:p>
            <a:r>
              <a:rPr lang="en-US" dirty="0" smtClean="0">
                <a:solidFill>
                  <a:schemeClr val="accent2">
                    <a:lumMod val="75000"/>
                  </a:schemeClr>
                </a:solidFill>
              </a:rPr>
              <a:t>RFM Model Analysis</a:t>
            </a:r>
          </a:p>
          <a:p>
            <a:r>
              <a:rPr lang="en-US" dirty="0" smtClean="0">
                <a:solidFill>
                  <a:schemeClr val="accent2">
                    <a:lumMod val="75000"/>
                  </a:schemeClr>
                </a:solidFill>
              </a:rPr>
              <a:t>Silhouette</a:t>
            </a:r>
            <a:endParaRPr lang="en-US" dirty="0" smtClean="0">
              <a:solidFill>
                <a:schemeClr val="accent2">
                  <a:lumMod val="75000"/>
                </a:schemeClr>
              </a:solidFill>
            </a:endParaRPr>
          </a:p>
          <a:p>
            <a:r>
              <a:rPr lang="en-US" dirty="0" smtClean="0">
                <a:solidFill>
                  <a:schemeClr val="accent2">
                    <a:lumMod val="75000"/>
                  </a:schemeClr>
                </a:solidFill>
              </a:rPr>
              <a:t>K Means and DBSCAN</a:t>
            </a:r>
          </a:p>
          <a:p>
            <a:r>
              <a:rPr lang="en-US" dirty="0" smtClean="0">
                <a:solidFill>
                  <a:schemeClr val="accent2">
                    <a:lumMod val="75000"/>
                  </a:schemeClr>
                </a:solidFill>
              </a:rPr>
              <a:t>Hierarchical Clustering</a:t>
            </a:r>
          </a:p>
          <a:p>
            <a:r>
              <a:rPr lang="en-US" dirty="0" smtClean="0">
                <a:solidFill>
                  <a:schemeClr val="accent2">
                    <a:lumMod val="75000"/>
                  </a:schemeClr>
                </a:solidFill>
              </a:rPr>
              <a:t>Summary</a:t>
            </a:r>
          </a:p>
          <a:p>
            <a:r>
              <a:rPr lang="en-US" dirty="0" smtClean="0">
                <a:solidFill>
                  <a:schemeClr val="accent2">
                    <a:lumMod val="75000"/>
                  </a:schemeClr>
                </a:solidFill>
              </a:rPr>
              <a:t>Conclusion</a:t>
            </a:r>
            <a:endParaRPr lang="en-US" dirty="0">
              <a:solidFill>
                <a:schemeClr val="accent2">
                  <a:lumMod val="75000"/>
                </a:schemeClr>
              </a:solidFill>
            </a:endParaRPr>
          </a:p>
        </p:txBody>
      </p:sp>
    </p:spTree>
    <p:extLst>
      <p:ext uri="{BB962C8B-B14F-4D97-AF65-F5344CB8AC3E}">
        <p14:creationId xmlns:p14="http://schemas.microsoft.com/office/powerpoint/2010/main" val="4065793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724400" cy="1162050"/>
          </a:xfrm>
        </p:spPr>
        <p:txBody>
          <a:bodyPr>
            <a:noAutofit/>
          </a:bodyPr>
          <a:lstStyle/>
          <a:p>
            <a:r>
              <a:rPr lang="en-US" sz="3600" u="sng" dirty="0" smtClean="0">
                <a:solidFill>
                  <a:srgbClr val="C00000"/>
                </a:solidFill>
              </a:rPr>
              <a:t>Loyalty level of customers</a:t>
            </a:r>
            <a:endParaRPr lang="en-US" sz="3600" u="sng" dirty="0">
              <a:solidFill>
                <a:srgbClr val="C00000"/>
              </a:solidFill>
            </a:endParaRPr>
          </a:p>
        </p:txBody>
      </p:sp>
      <p:sp>
        <p:nvSpPr>
          <p:cNvPr id="4" name="Text Placeholder 3"/>
          <p:cNvSpPr>
            <a:spLocks noGrp="1"/>
          </p:cNvSpPr>
          <p:nvPr>
            <p:ph type="body" sz="half" idx="2"/>
          </p:nvPr>
        </p:nvSpPr>
        <p:spPr/>
        <p:txBody>
          <a:bodyPr/>
          <a:lstStyle/>
          <a:p>
            <a:endParaRPr lang="en-US" dirty="0" smtClean="0"/>
          </a:p>
          <a:p>
            <a:endParaRPr lang="en-US" sz="2000" dirty="0"/>
          </a:p>
          <a:p>
            <a:pPr marL="285750" indent="-285750">
              <a:buFont typeface="Arial" pitchFamily="34" charset="0"/>
              <a:buChar char="•"/>
            </a:pPr>
            <a:r>
              <a:rPr lang="en-US" sz="2000" dirty="0" smtClean="0">
                <a:solidFill>
                  <a:schemeClr val="accent2">
                    <a:lumMod val="75000"/>
                  </a:schemeClr>
                </a:solidFill>
              </a:rPr>
              <a:t>As we see gold customers are higher and platinum is second highest.</a:t>
            </a:r>
          </a:p>
          <a:p>
            <a:pPr marL="285750" indent="-285750">
              <a:buFont typeface="Arial" pitchFamily="34" charset="0"/>
              <a:buChar char="•"/>
            </a:pPr>
            <a:endParaRPr lang="en-US" sz="2000" dirty="0">
              <a:solidFill>
                <a:schemeClr val="accent2">
                  <a:lumMod val="75000"/>
                </a:schemeClr>
              </a:solidFill>
            </a:endParaRPr>
          </a:p>
          <a:p>
            <a:pPr marL="285750" indent="-285750">
              <a:buFont typeface="Arial" pitchFamily="34" charset="0"/>
              <a:buChar char="•"/>
            </a:pPr>
            <a:r>
              <a:rPr lang="en-US" sz="2000" dirty="0" smtClean="0">
                <a:solidFill>
                  <a:schemeClr val="accent2">
                    <a:lumMod val="75000"/>
                  </a:schemeClr>
                </a:solidFill>
              </a:rPr>
              <a:t>Bronze customers are less than all </a:t>
            </a:r>
            <a:endParaRPr lang="en-US" sz="2000" dirty="0">
              <a:solidFill>
                <a:schemeClr val="accent2">
                  <a:lumMod val="75000"/>
                </a:schemeClr>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841140"/>
            <a:ext cx="5111750" cy="3873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4706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smtClean="0">
                <a:solidFill>
                  <a:srgbClr val="C00000"/>
                </a:solidFill>
              </a:rPr>
              <a:t>K-Means Clustering</a:t>
            </a:r>
            <a:endParaRPr lang="en-US" sz="2400" u="sng" dirty="0">
              <a:solidFill>
                <a:srgbClr val="C00000"/>
              </a:solidFill>
            </a:endParaRPr>
          </a:p>
        </p:txBody>
      </p:sp>
      <p:sp>
        <p:nvSpPr>
          <p:cNvPr id="3" name="Content Placeholder 2"/>
          <p:cNvSpPr>
            <a:spLocks noGrp="1"/>
          </p:cNvSpPr>
          <p:nvPr>
            <p:ph idx="1"/>
          </p:nvPr>
        </p:nvSpPr>
        <p:spPr/>
        <p:txBody>
          <a:bodyPr/>
          <a:lstStyle/>
          <a:p>
            <a:r>
              <a:rPr lang="en-US" dirty="0" smtClean="0">
                <a:solidFill>
                  <a:srgbClr val="C00000"/>
                </a:solidFill>
              </a:rPr>
              <a:t>Recency and Monitory</a:t>
            </a:r>
          </a:p>
          <a:p>
            <a:pPr marL="0" indent="0">
              <a:buNone/>
            </a:pPr>
            <a:r>
              <a:rPr lang="en-US" sz="2400" dirty="0" smtClean="0"/>
              <a:t>    </a:t>
            </a:r>
          </a:p>
          <a:p>
            <a:pPr marL="0" indent="0">
              <a:buNone/>
            </a:pPr>
            <a:r>
              <a:rPr lang="en-US" sz="2400" dirty="0"/>
              <a:t> </a:t>
            </a:r>
            <a:r>
              <a:rPr lang="en-US" sz="2400" dirty="0" smtClean="0"/>
              <a:t>     </a:t>
            </a:r>
            <a:r>
              <a:rPr lang="en-US" sz="2400" dirty="0" smtClean="0">
                <a:solidFill>
                  <a:srgbClr val="FF0000"/>
                </a:solidFill>
              </a:rPr>
              <a:t>Elbow method</a:t>
            </a:r>
          </a:p>
          <a:p>
            <a:endParaRPr lang="en-US" dirty="0"/>
          </a:p>
        </p:txBody>
      </p:sp>
      <p:sp>
        <p:nvSpPr>
          <p:cNvPr id="4" name="Text Placeholder 3"/>
          <p:cNvSpPr>
            <a:spLocks noGrp="1"/>
          </p:cNvSpPr>
          <p:nvPr>
            <p:ph type="body" sz="half" idx="2"/>
          </p:nvPr>
        </p:nvSpPr>
        <p:spPr/>
        <p:txBody>
          <a:bodyPr>
            <a:normAutofit/>
          </a:bodyPr>
          <a:lstStyle/>
          <a:p>
            <a:pPr marL="285750" indent="-285750">
              <a:buFont typeface="Arial" pitchFamily="34" charset="0"/>
              <a:buChar char="•"/>
            </a:pPr>
            <a:endParaRPr lang="en-US" sz="1800" dirty="0" smtClean="0"/>
          </a:p>
          <a:p>
            <a:pPr marL="285750" indent="-285750">
              <a:buFont typeface="Arial" pitchFamily="34" charset="0"/>
              <a:buChar char="•"/>
            </a:pPr>
            <a:r>
              <a:rPr lang="en-US" sz="1800" dirty="0" smtClean="0">
                <a:solidFill>
                  <a:schemeClr val="accent2">
                    <a:lumMod val="75000"/>
                  </a:schemeClr>
                </a:solidFill>
              </a:rPr>
              <a:t>Before </a:t>
            </a:r>
            <a:r>
              <a:rPr lang="en-US" sz="1800" dirty="0">
                <a:solidFill>
                  <a:schemeClr val="accent2">
                    <a:lumMod val="75000"/>
                  </a:schemeClr>
                </a:solidFill>
              </a:rPr>
              <a:t>implementing the Kmeans Clustering </a:t>
            </a:r>
            <a:r>
              <a:rPr lang="en-US" sz="1800" dirty="0" smtClean="0">
                <a:solidFill>
                  <a:schemeClr val="accent2">
                    <a:lumMod val="75000"/>
                  </a:schemeClr>
                </a:solidFill>
              </a:rPr>
              <a:t>algorithm </a:t>
            </a:r>
            <a:r>
              <a:rPr lang="en-US" sz="1800" dirty="0">
                <a:solidFill>
                  <a:schemeClr val="accent2">
                    <a:lumMod val="75000"/>
                  </a:schemeClr>
                </a:solidFill>
              </a:rPr>
              <a:t>we need to decide the number of clusters to put inside algorithm as input. So we will be finding the </a:t>
            </a:r>
            <a:r>
              <a:rPr lang="en-US" sz="1800" dirty="0" smtClean="0">
                <a:solidFill>
                  <a:schemeClr val="accent2">
                    <a:lumMod val="75000"/>
                  </a:schemeClr>
                </a:solidFill>
              </a:rPr>
              <a:t>minimum </a:t>
            </a:r>
            <a:r>
              <a:rPr lang="en-US" sz="1800" dirty="0">
                <a:solidFill>
                  <a:schemeClr val="accent2">
                    <a:lumMod val="75000"/>
                  </a:schemeClr>
                </a:solidFill>
              </a:rPr>
              <a:t>number of clusters required by using Elbow </a:t>
            </a:r>
            <a:r>
              <a:rPr lang="en-US" sz="1800" dirty="0" smtClean="0">
                <a:solidFill>
                  <a:schemeClr val="accent2">
                    <a:lumMod val="75000"/>
                  </a:schemeClr>
                </a:solidFill>
              </a:rPr>
              <a:t>method.</a:t>
            </a:r>
          </a:p>
          <a:p>
            <a:pPr marL="285750" indent="-285750">
              <a:buFont typeface="Arial" pitchFamily="34" charset="0"/>
              <a:buChar char="•"/>
            </a:pPr>
            <a:endParaRPr lang="en-US" sz="1800" dirty="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Here we see optimal value of cluster comes out to be 2.</a:t>
            </a:r>
            <a:endParaRPr lang="en-US" sz="1800" dirty="0">
              <a:solidFill>
                <a:schemeClr val="accent2">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600200"/>
            <a:ext cx="5105401"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481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191000" cy="1162050"/>
          </a:xfrm>
        </p:spPr>
        <p:txBody>
          <a:bodyPr/>
          <a:lstStyle/>
          <a:p>
            <a:r>
              <a:rPr lang="en-US" sz="4000" u="sng" dirty="0" smtClean="0">
                <a:solidFill>
                  <a:srgbClr val="C00000"/>
                </a:solidFill>
              </a:rPr>
              <a:t>Silhouette </a:t>
            </a:r>
            <a:r>
              <a:rPr lang="en-US" sz="4000" u="sng" dirty="0">
                <a:solidFill>
                  <a:srgbClr val="C00000"/>
                </a:solidFill>
              </a:rPr>
              <a:t>Score</a:t>
            </a:r>
            <a:r>
              <a:rPr lang="en-US" b="0" dirty="0"/>
              <a:t/>
            </a:r>
            <a:br>
              <a:rPr lang="en-US" b="0" dirty="0"/>
            </a:br>
            <a:endParaRPr lang="en-US" dirty="0"/>
          </a:p>
        </p:txBody>
      </p:sp>
      <p:sp>
        <p:nvSpPr>
          <p:cNvPr id="4" name="Text Placeholder 3"/>
          <p:cNvSpPr>
            <a:spLocks noGrp="1"/>
          </p:cNvSpPr>
          <p:nvPr>
            <p:ph type="body" sz="half" idx="2"/>
          </p:nvPr>
        </p:nvSpPr>
        <p:spPr/>
        <p:txBody>
          <a:bodyPr/>
          <a:lstStyle/>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sz="2000" dirty="0">
                <a:solidFill>
                  <a:schemeClr val="accent2">
                    <a:lumMod val="75000"/>
                  </a:schemeClr>
                </a:solidFill>
              </a:rPr>
              <a:t>Here we can see the for n_cluster=2 silhouette score is good as compared to others.(if values is close to 1 means data points are clustered very well to respective clusters and distance of that </a:t>
            </a:r>
            <a:r>
              <a:rPr lang="en-US" sz="2000" dirty="0" smtClean="0">
                <a:solidFill>
                  <a:schemeClr val="accent2">
                    <a:lumMod val="75000"/>
                  </a:schemeClr>
                </a:solidFill>
              </a:rPr>
              <a:t>data point </a:t>
            </a:r>
            <a:r>
              <a:rPr lang="en-US" sz="2000" dirty="0">
                <a:solidFill>
                  <a:schemeClr val="accent2">
                    <a:lumMod val="75000"/>
                  </a:schemeClr>
                </a:solidFill>
              </a:rPr>
              <a:t>is very far from the other cluster.)</a:t>
            </a:r>
          </a:p>
        </p:txBody>
      </p:sp>
      <p:pic>
        <p:nvPicPr>
          <p:cNvPr id="4098" name="Picture 2" descr="C:\Users\hp\Desktop\Screenshot_20230218-195345_Chrom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981200"/>
            <a:ext cx="511175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862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5334000" cy="1162050"/>
          </a:xfrm>
        </p:spPr>
        <p:txBody>
          <a:bodyPr>
            <a:normAutofit/>
          </a:bodyPr>
          <a:lstStyle/>
          <a:p>
            <a:r>
              <a:rPr lang="en-US" sz="3200" u="sng" dirty="0" smtClean="0">
                <a:solidFill>
                  <a:srgbClr val="C00000"/>
                </a:solidFill>
              </a:rPr>
              <a:t>Silhouette analysis for Kmeans with n_clusters</a:t>
            </a:r>
            <a:endParaRPr lang="en-US" sz="3200" u="sng" dirty="0">
              <a:solidFill>
                <a:srgbClr val="C00000"/>
              </a:solidFill>
            </a:endParaRPr>
          </a:p>
        </p:txBody>
      </p:sp>
      <p:sp>
        <p:nvSpPr>
          <p:cNvPr id="4" name="Text Placeholder 3"/>
          <p:cNvSpPr>
            <a:spLocks noGrp="1"/>
          </p:cNvSpPr>
          <p:nvPr>
            <p:ph type="body" sz="half" idx="2"/>
          </p:nvPr>
        </p:nvSpPr>
        <p:spPr/>
        <p:txBody>
          <a:bodyPr/>
          <a:lstStyle/>
          <a:p>
            <a:endParaRPr lang="en-US" dirty="0" smtClean="0"/>
          </a:p>
          <a:p>
            <a:endParaRPr lang="en-US" dirty="0"/>
          </a:p>
          <a:p>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7162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962400"/>
            <a:ext cx="70104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6188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dirty="0"/>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7467600" cy="2357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19400"/>
            <a:ext cx="73914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427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4" name="Text Placeholder 3"/>
          <p:cNvSpPr>
            <a:spLocks noGrp="1"/>
          </p:cNvSpPr>
          <p:nvPr>
            <p:ph type="body" sz="half" idx="2"/>
          </p:nvPr>
        </p:nvSpPr>
        <p:spPr/>
        <p:txBody>
          <a:bodyPr>
            <a:normAutofit/>
          </a:bodyPr>
          <a:lstStyle/>
          <a:p>
            <a:r>
              <a:rPr lang="en-US" sz="2400" dirty="0">
                <a:solidFill>
                  <a:schemeClr val="accent2">
                    <a:lumMod val="75000"/>
                  </a:schemeClr>
                </a:solidFill>
              </a:rPr>
              <a:t>We got good Silhouette plot for Cluster-2 but still few </a:t>
            </a:r>
            <a:r>
              <a:rPr lang="en-US" sz="2400" dirty="0" smtClean="0">
                <a:solidFill>
                  <a:schemeClr val="accent2">
                    <a:lumMod val="75000"/>
                  </a:schemeClr>
                </a:solidFill>
              </a:rPr>
              <a:t>data points </a:t>
            </a:r>
            <a:r>
              <a:rPr lang="en-US" sz="2400" dirty="0">
                <a:solidFill>
                  <a:schemeClr val="accent2">
                    <a:lumMod val="75000"/>
                  </a:schemeClr>
                </a:solidFill>
              </a:rPr>
              <a:t>are on the negative side of the Silhouette Coefficient value as shown in below figure. but its better than others</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400" y="533400"/>
            <a:ext cx="5111750" cy="2357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200400"/>
            <a:ext cx="518160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792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u="sng" dirty="0" smtClean="0">
                <a:solidFill>
                  <a:srgbClr val="C00000"/>
                </a:solidFill>
              </a:rPr>
              <a:t>Customer Segmentation Based On Recency And Monetary</a:t>
            </a:r>
            <a:endParaRPr lang="en-US" b="1" u="sng" dirty="0">
              <a:solidFill>
                <a:srgbClr val="C00000"/>
              </a:solidFill>
            </a:endParaRPr>
          </a:p>
        </p:txBody>
      </p:sp>
      <p:sp>
        <p:nvSpPr>
          <p:cNvPr id="3" name="Text Placeholder 2"/>
          <p:cNvSpPr>
            <a:spLocks noGrp="1"/>
          </p:cNvSpPr>
          <p:nvPr>
            <p:ph type="body" idx="1"/>
          </p:nvPr>
        </p:nvSpPr>
        <p:spPr/>
        <p:txBody>
          <a:bodyPr/>
          <a:lstStyle/>
          <a:p>
            <a:r>
              <a:rPr lang="en-US" dirty="0" smtClean="0">
                <a:solidFill>
                  <a:srgbClr val="C00000"/>
                </a:solidFill>
              </a:rPr>
              <a:t>K MEANS</a:t>
            </a:r>
            <a:endParaRPr lang="en-US" dirty="0">
              <a:solidFill>
                <a:srgbClr val="C00000"/>
              </a:solidFill>
            </a:endParaRPr>
          </a:p>
        </p:txBody>
      </p:sp>
      <p:sp>
        <p:nvSpPr>
          <p:cNvPr id="5" name="Text Placeholder 4"/>
          <p:cNvSpPr>
            <a:spLocks noGrp="1"/>
          </p:cNvSpPr>
          <p:nvPr>
            <p:ph type="body" sz="quarter" idx="3"/>
          </p:nvPr>
        </p:nvSpPr>
        <p:spPr/>
        <p:txBody>
          <a:bodyPr/>
          <a:lstStyle/>
          <a:p>
            <a:r>
              <a:rPr lang="en-US" dirty="0" smtClean="0">
                <a:solidFill>
                  <a:srgbClr val="C00000"/>
                </a:solidFill>
              </a:rPr>
              <a:t>DBSCAN</a:t>
            </a:r>
            <a:endParaRPr lang="en-US" dirty="0">
              <a:solidFill>
                <a:srgbClr val="C00000"/>
              </a:solidFill>
            </a:endParaRPr>
          </a:p>
        </p:txBody>
      </p:sp>
      <p:pic>
        <p:nvPicPr>
          <p:cNvPr id="819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781318"/>
            <a:ext cx="4040188" cy="273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667000"/>
            <a:ext cx="4041775" cy="297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635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572000" cy="1162050"/>
          </a:xfrm>
        </p:spPr>
        <p:txBody>
          <a:bodyPr>
            <a:noAutofit/>
          </a:bodyPr>
          <a:lstStyle/>
          <a:p>
            <a:r>
              <a:rPr lang="en-US" sz="4000" u="sng" dirty="0" smtClean="0">
                <a:solidFill>
                  <a:srgbClr val="C00000"/>
                </a:solidFill>
              </a:rPr>
              <a:t>Frequency And Monetary</a:t>
            </a:r>
            <a:endParaRPr lang="en-US" sz="4000" u="sng" dirty="0">
              <a:solidFill>
                <a:srgbClr val="C00000"/>
              </a:solidFill>
            </a:endParaRPr>
          </a:p>
        </p:txBody>
      </p:sp>
      <p:sp>
        <p:nvSpPr>
          <p:cNvPr id="4" name="Text Placeholder 3"/>
          <p:cNvSpPr>
            <a:spLocks noGrp="1"/>
          </p:cNvSpPr>
          <p:nvPr>
            <p:ph type="body" sz="half" idx="2"/>
          </p:nvPr>
        </p:nvSpPr>
        <p:spPr/>
        <p:txBody>
          <a:bodyPr/>
          <a:lstStyle/>
          <a:p>
            <a:endParaRPr lang="en-US" dirty="0" smtClean="0"/>
          </a:p>
          <a:p>
            <a:endParaRPr lang="en-US" dirty="0"/>
          </a:p>
          <a:p>
            <a:pPr marL="285750" indent="-285750">
              <a:buFont typeface="Arial" pitchFamily="34" charset="0"/>
              <a:buChar char="•"/>
            </a:pPr>
            <a:r>
              <a:rPr lang="en-US" sz="2400" dirty="0">
                <a:solidFill>
                  <a:schemeClr val="accent2">
                    <a:lumMod val="75000"/>
                  </a:schemeClr>
                </a:solidFill>
              </a:rPr>
              <a:t>Here we can see that Optimal value for cluster came out to be 2</a:t>
            </a:r>
          </a:p>
          <a:p>
            <a:endParaRPr lang="en-US" dirty="0"/>
          </a:p>
        </p:txBody>
      </p:sp>
      <p:pic>
        <p:nvPicPr>
          <p:cNvPr id="1024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0" y="1752600"/>
            <a:ext cx="5111750" cy="3948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5095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4800600" cy="977900"/>
          </a:xfrm>
        </p:spPr>
        <p:txBody>
          <a:bodyPr>
            <a:normAutofit fontScale="90000"/>
          </a:bodyPr>
          <a:lstStyle/>
          <a:p>
            <a:r>
              <a:rPr lang="en-US" sz="4400" u="sng" dirty="0">
                <a:solidFill>
                  <a:srgbClr val="C00000"/>
                </a:solidFill>
              </a:rPr>
              <a:t>Silhouette Score</a:t>
            </a:r>
            <a:r>
              <a:rPr lang="en-US" sz="3200" b="0" dirty="0"/>
              <a:t/>
            </a:r>
            <a:br>
              <a:rPr lang="en-US" sz="3200" b="0" dirty="0"/>
            </a:br>
            <a:endParaRPr lang="en-US" sz="3200" dirty="0"/>
          </a:p>
        </p:txBody>
      </p:sp>
      <p:sp>
        <p:nvSpPr>
          <p:cNvPr id="4" name="Text Placeholder 3"/>
          <p:cNvSpPr>
            <a:spLocks noGrp="1"/>
          </p:cNvSpPr>
          <p:nvPr>
            <p:ph type="body" sz="half" idx="2"/>
          </p:nvPr>
        </p:nvSpPr>
        <p:spPr/>
        <p:txBody>
          <a:bodyPr/>
          <a:lstStyle/>
          <a:p>
            <a:endParaRPr lang="en-US" dirty="0" smtClean="0"/>
          </a:p>
          <a:p>
            <a:endParaRPr lang="en-US" dirty="0"/>
          </a:p>
          <a:p>
            <a:pPr marL="285750" indent="-285750">
              <a:buFont typeface="Arial" pitchFamily="34" charset="0"/>
              <a:buChar char="•"/>
            </a:pPr>
            <a:r>
              <a:rPr lang="en-US" sz="2000" dirty="0">
                <a:solidFill>
                  <a:schemeClr val="accent2">
                    <a:lumMod val="75000"/>
                  </a:schemeClr>
                </a:solidFill>
              </a:rPr>
              <a:t>Here we can see the for n_cluster=2 silhouette score is good as compared to others.(if values is close to 1 means data points are clustered very well to respective clusters and distance of that </a:t>
            </a:r>
            <a:r>
              <a:rPr lang="en-US" sz="2000" dirty="0" smtClean="0">
                <a:solidFill>
                  <a:schemeClr val="accent2">
                    <a:lumMod val="75000"/>
                  </a:schemeClr>
                </a:solidFill>
              </a:rPr>
              <a:t>data point </a:t>
            </a:r>
            <a:r>
              <a:rPr lang="en-US" sz="2000" dirty="0">
                <a:solidFill>
                  <a:schemeClr val="accent2">
                    <a:lumMod val="75000"/>
                  </a:schemeClr>
                </a:solidFill>
              </a:rPr>
              <a:t>is very far from the other cluster.)</a:t>
            </a:r>
          </a:p>
        </p:txBody>
      </p:sp>
      <p:pic>
        <p:nvPicPr>
          <p:cNvPr id="11266" name="Picture 2" descr="C:\Users\hp\Desktop\Screenshot_20230218-195515_Chrome.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75050" y="2173478"/>
            <a:ext cx="5111750" cy="3084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429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648200" cy="1162050"/>
          </a:xfrm>
        </p:spPr>
        <p:txBody>
          <a:bodyPr>
            <a:normAutofit/>
          </a:bodyPr>
          <a:lstStyle/>
          <a:p>
            <a:r>
              <a:rPr lang="en-US" sz="2800" u="sng" dirty="0" smtClean="0">
                <a:solidFill>
                  <a:srgbClr val="C00000"/>
                </a:solidFill>
              </a:rPr>
              <a:t>Silhouette Graph for n_cluster=2</a:t>
            </a:r>
            <a:endParaRPr lang="en-US" sz="2800" u="sng" dirty="0">
              <a:solidFill>
                <a:srgbClr val="C00000"/>
              </a:solidFill>
            </a:endParaRPr>
          </a:p>
        </p:txBody>
      </p:sp>
      <p:sp>
        <p:nvSpPr>
          <p:cNvPr id="4" name="Text Placeholder 3"/>
          <p:cNvSpPr>
            <a:spLocks noGrp="1"/>
          </p:cNvSpPr>
          <p:nvPr>
            <p:ph type="body" sz="half" idx="2"/>
          </p:nvPr>
        </p:nvSpPr>
        <p:spPr/>
        <p:txBody>
          <a:bodyPr/>
          <a:lstStyle/>
          <a:p>
            <a:endParaRPr lang="en-US" dirty="0" smtClean="0"/>
          </a:p>
          <a:p>
            <a:endParaRPr lang="en-US" dirty="0">
              <a:solidFill>
                <a:schemeClr val="accent2">
                  <a:lumMod val="75000"/>
                </a:schemeClr>
              </a:solidFill>
            </a:endParaRPr>
          </a:p>
          <a:p>
            <a:pPr marL="285750" indent="-285750">
              <a:buFont typeface="Arial" pitchFamily="34" charset="0"/>
              <a:buChar char="•"/>
            </a:pPr>
            <a:r>
              <a:rPr lang="en-US" sz="1800" dirty="0">
                <a:solidFill>
                  <a:schemeClr val="accent2">
                    <a:lumMod val="75000"/>
                  </a:schemeClr>
                </a:solidFill>
              </a:rPr>
              <a:t>Silhouette Plot for Frequency and Monetary with cluster=2 is very good as compared to Recency and Monetary's Silhouette plot.</a:t>
            </a:r>
          </a:p>
          <a:p>
            <a:pPr marL="285750" indent="-285750">
              <a:buFont typeface="Arial" pitchFamily="34" charset="0"/>
              <a:buChar char="•"/>
            </a:pPr>
            <a:endParaRPr lang="en-US" sz="1800" dirty="0" smtClean="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No data points </a:t>
            </a:r>
            <a:r>
              <a:rPr lang="en-US" sz="1800" dirty="0">
                <a:solidFill>
                  <a:schemeClr val="accent2">
                    <a:lumMod val="75000"/>
                  </a:schemeClr>
                </a:solidFill>
              </a:rPr>
              <a:t>are on the negative side of the Silhouette </a:t>
            </a:r>
            <a:r>
              <a:rPr lang="en-US" sz="1800" dirty="0" smtClean="0">
                <a:solidFill>
                  <a:schemeClr val="accent2">
                    <a:lumMod val="75000"/>
                  </a:schemeClr>
                </a:solidFill>
              </a:rPr>
              <a:t>Coefficient </a:t>
            </a:r>
            <a:r>
              <a:rPr lang="en-US" sz="1800" dirty="0">
                <a:solidFill>
                  <a:schemeClr val="accent2">
                    <a:lumMod val="75000"/>
                  </a:schemeClr>
                </a:solidFill>
              </a:rPr>
              <a:t>values</a:t>
            </a:r>
          </a:p>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600200"/>
            <a:ext cx="511175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3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rgbClr val="C00000"/>
                </a:solidFill>
              </a:rPr>
              <a:t>PROBLEM STATEMENT</a:t>
            </a:r>
            <a:endParaRPr lang="en-US" u="sng" dirty="0">
              <a:solidFill>
                <a:srgbClr val="C00000"/>
              </a:solidFill>
            </a:endParaRPr>
          </a:p>
        </p:txBody>
      </p:sp>
      <p:sp>
        <p:nvSpPr>
          <p:cNvPr id="3" name="Content Placeholder 2"/>
          <p:cNvSpPr>
            <a:spLocks noGrp="1"/>
          </p:cNvSpPr>
          <p:nvPr>
            <p:ph idx="1"/>
          </p:nvPr>
        </p:nvSpPr>
        <p:spPr/>
        <p:txBody>
          <a:bodyPr/>
          <a:lstStyle/>
          <a:p>
            <a:r>
              <a:rPr lang="en-US" dirty="0" smtClean="0">
                <a:solidFill>
                  <a:schemeClr val="accent2">
                    <a:lumMod val="75000"/>
                  </a:schemeClr>
                </a:solidFill>
              </a:rPr>
              <a:t>In </a:t>
            </a:r>
            <a:r>
              <a:rPr lang="en-US" dirty="0">
                <a:solidFill>
                  <a:schemeClr val="accent2">
                    <a:lumMod val="75000"/>
                  </a:schemeClr>
                </a:solidFill>
              </a:rPr>
              <a:t>this project, your task is to identify major customer segments on a transnational data set which contains all the transactions occurring between 01/12/2010 and 09/12/2011 for a UK-based and registered non-store online retail</a:t>
            </a:r>
            <a:r>
              <a:rPr lang="en-US" dirty="0" smtClean="0">
                <a:solidFill>
                  <a:schemeClr val="accent2">
                    <a:lumMod val="75000"/>
                  </a:schemeClr>
                </a:solidFill>
              </a:rPr>
              <a:t>. The </a:t>
            </a:r>
            <a:r>
              <a:rPr lang="en-US" dirty="0">
                <a:solidFill>
                  <a:schemeClr val="accent2">
                    <a:lumMod val="75000"/>
                  </a:schemeClr>
                </a:solidFill>
              </a:rPr>
              <a:t>company mainly sells unique all-occasion gifts. Many customers of the company are </a:t>
            </a:r>
            <a:r>
              <a:rPr lang="en-US" dirty="0" smtClean="0">
                <a:solidFill>
                  <a:schemeClr val="accent2">
                    <a:lumMod val="75000"/>
                  </a:schemeClr>
                </a:solidFill>
              </a:rPr>
              <a:t>wholesalers.</a:t>
            </a:r>
            <a:endParaRPr lang="en-US" dirty="0">
              <a:solidFill>
                <a:schemeClr val="accent2">
                  <a:lumMod val="75000"/>
                </a:schemeClr>
              </a:solidFill>
            </a:endParaRPr>
          </a:p>
        </p:txBody>
      </p:sp>
    </p:spTree>
    <p:extLst>
      <p:ext uri="{BB962C8B-B14F-4D97-AF65-F5344CB8AC3E}">
        <p14:creationId xmlns:p14="http://schemas.microsoft.com/office/powerpoint/2010/main" val="1506222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u="sng" dirty="0" smtClean="0">
                <a:solidFill>
                  <a:srgbClr val="C00000"/>
                </a:solidFill>
              </a:rPr>
              <a:t>CUSTOMER SEGMENTATION BASED ON FREQUENCY AND MONETARY</a:t>
            </a:r>
            <a:endParaRPr lang="en-US" sz="3600" u="sng" dirty="0">
              <a:solidFill>
                <a:srgbClr val="C00000"/>
              </a:solidFill>
            </a:endParaRPr>
          </a:p>
        </p:txBody>
      </p:sp>
      <p:sp>
        <p:nvSpPr>
          <p:cNvPr id="3" name="Text Placeholder 2"/>
          <p:cNvSpPr>
            <a:spLocks noGrp="1"/>
          </p:cNvSpPr>
          <p:nvPr>
            <p:ph type="body" idx="1"/>
          </p:nvPr>
        </p:nvSpPr>
        <p:spPr/>
        <p:txBody>
          <a:bodyPr/>
          <a:lstStyle/>
          <a:p>
            <a:r>
              <a:rPr lang="en-US" dirty="0" smtClean="0">
                <a:solidFill>
                  <a:srgbClr val="FF0000"/>
                </a:solidFill>
              </a:rPr>
              <a:t>K MEANS</a:t>
            </a:r>
            <a:endParaRPr lang="en-US" dirty="0">
              <a:solidFill>
                <a:srgbClr val="FF0000"/>
              </a:solidFill>
            </a:endParaRPr>
          </a:p>
        </p:txBody>
      </p:sp>
      <p:sp>
        <p:nvSpPr>
          <p:cNvPr id="5" name="Text Placeholder 4"/>
          <p:cNvSpPr>
            <a:spLocks noGrp="1"/>
          </p:cNvSpPr>
          <p:nvPr>
            <p:ph type="body" sz="quarter" idx="3"/>
          </p:nvPr>
        </p:nvSpPr>
        <p:spPr/>
        <p:txBody>
          <a:bodyPr/>
          <a:lstStyle/>
          <a:p>
            <a:r>
              <a:rPr lang="en-US" dirty="0" smtClean="0">
                <a:solidFill>
                  <a:srgbClr val="FF0000"/>
                </a:solidFill>
              </a:rPr>
              <a:t>DBSCAN</a:t>
            </a:r>
            <a:endParaRPr lang="en-US" dirty="0">
              <a:solidFill>
                <a:srgbClr val="FF0000"/>
              </a:solidFill>
            </a:endParaRPr>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590800"/>
            <a:ext cx="4040188"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743200"/>
            <a:ext cx="40417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2090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562600" cy="1162050"/>
          </a:xfrm>
        </p:spPr>
        <p:txBody>
          <a:bodyPr>
            <a:normAutofit/>
          </a:bodyPr>
          <a:lstStyle/>
          <a:p>
            <a:r>
              <a:rPr lang="en-US" sz="2800" u="sng" dirty="0" smtClean="0">
                <a:solidFill>
                  <a:srgbClr val="C00000"/>
                </a:solidFill>
              </a:rPr>
              <a:t>RECENCY  FREQUENCY AND </a:t>
            </a:r>
            <a:r>
              <a:rPr lang="en-US" sz="2800" u="sng" dirty="0" smtClean="0">
                <a:solidFill>
                  <a:srgbClr val="C00000"/>
                </a:solidFill>
              </a:rPr>
              <a:t>MONETARY:</a:t>
            </a:r>
            <a:endParaRPr lang="en-US" sz="2800" u="sng" dirty="0">
              <a:solidFill>
                <a:srgbClr val="C00000"/>
              </a:solidFill>
            </a:endParaRPr>
          </a:p>
        </p:txBody>
      </p:sp>
      <p:sp>
        <p:nvSpPr>
          <p:cNvPr id="4" name="Text Placeholder 3"/>
          <p:cNvSpPr>
            <a:spLocks noGrp="1"/>
          </p:cNvSpPr>
          <p:nvPr>
            <p:ph type="body" sz="half" idx="2"/>
          </p:nvPr>
        </p:nvSpPr>
        <p:spPr/>
        <p:txBody>
          <a:bodyPr>
            <a:normAutofit/>
          </a:bodyPr>
          <a:lstStyle/>
          <a:p>
            <a:endParaRPr lang="en-US" sz="2000" dirty="0" smtClean="0"/>
          </a:p>
          <a:p>
            <a:r>
              <a:rPr lang="en-US" sz="2800" b="1" u="sng" dirty="0" smtClean="0">
                <a:solidFill>
                  <a:srgbClr val="FF0000"/>
                </a:solidFill>
              </a:rPr>
              <a:t>ELBOW METHOD</a:t>
            </a:r>
          </a:p>
          <a:p>
            <a:endParaRPr lang="en-US" sz="2000" dirty="0"/>
          </a:p>
          <a:p>
            <a:r>
              <a:rPr lang="en-US" sz="2800" dirty="0">
                <a:solidFill>
                  <a:schemeClr val="accent2">
                    <a:lumMod val="75000"/>
                  </a:schemeClr>
                </a:solidFill>
              </a:rPr>
              <a:t>Here we can see that Optimal value for cluster came out to be 2</a:t>
            </a:r>
          </a:p>
          <a:p>
            <a:endParaRPr lang="en-US" sz="20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400" y="1524000"/>
            <a:ext cx="5111750" cy="406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0264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267200" cy="1162050"/>
          </a:xfrm>
        </p:spPr>
        <p:txBody>
          <a:bodyPr>
            <a:normAutofit/>
          </a:bodyPr>
          <a:lstStyle/>
          <a:p>
            <a:r>
              <a:rPr lang="en-US" sz="3600" u="sng" dirty="0" smtClean="0">
                <a:solidFill>
                  <a:srgbClr val="C00000"/>
                </a:solidFill>
              </a:rPr>
              <a:t>Silhouette Score</a:t>
            </a:r>
            <a:endParaRPr lang="en-US" sz="3600" u="sng" dirty="0">
              <a:solidFill>
                <a:srgbClr val="C00000"/>
              </a:solidFill>
            </a:endParaRPr>
          </a:p>
        </p:txBody>
      </p:sp>
      <p:sp>
        <p:nvSpPr>
          <p:cNvPr id="4" name="Text Placeholder 3"/>
          <p:cNvSpPr>
            <a:spLocks noGrp="1"/>
          </p:cNvSpPr>
          <p:nvPr>
            <p:ph type="body" sz="half" idx="2"/>
          </p:nvPr>
        </p:nvSpPr>
        <p:spPr/>
        <p:txBody>
          <a:bodyPr/>
          <a:lstStyle/>
          <a:p>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sz="2000" dirty="0">
                <a:solidFill>
                  <a:schemeClr val="accent2">
                    <a:lumMod val="75000"/>
                  </a:schemeClr>
                </a:solidFill>
              </a:rPr>
              <a:t>Here we can see the for n_cluster=2 silhouette score is good as compared to others.(if values is close to 1 means data points are clustered very well to respective clusters and distance of that </a:t>
            </a:r>
            <a:r>
              <a:rPr lang="en-US" sz="2000" dirty="0" smtClean="0">
                <a:solidFill>
                  <a:schemeClr val="accent2">
                    <a:lumMod val="75000"/>
                  </a:schemeClr>
                </a:solidFill>
              </a:rPr>
              <a:t>data point </a:t>
            </a:r>
            <a:r>
              <a:rPr lang="en-US" sz="2000" dirty="0">
                <a:solidFill>
                  <a:schemeClr val="accent2">
                    <a:lumMod val="75000"/>
                  </a:schemeClr>
                </a:solidFill>
              </a:rPr>
              <a:t>is very far from the other cluster.)</a:t>
            </a:r>
            <a:endParaRPr lang="en-US" sz="2000" dirty="0">
              <a:solidFill>
                <a:schemeClr val="accent2">
                  <a:lumMod val="75000"/>
                </a:schemeClr>
              </a:solidFill>
            </a:endParaRPr>
          </a:p>
        </p:txBody>
      </p:sp>
      <p:pic>
        <p:nvPicPr>
          <p:cNvPr id="1026" name="Picture 2" descr="C:\Users\hp\Desktop\Screenshot_20230218-195608_Chrom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00" y="1676400"/>
            <a:ext cx="5111750" cy="3816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898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smtClean="0">
                <a:solidFill>
                  <a:srgbClr val="C00000"/>
                </a:solidFill>
              </a:rPr>
              <a:t>Silhouette plot for n_cluster=2</a:t>
            </a:r>
            <a:endParaRPr lang="en-US" sz="2400" u="sng" dirty="0">
              <a:solidFill>
                <a:srgbClr val="C00000"/>
              </a:solidFill>
            </a:endParaRPr>
          </a:p>
        </p:txBody>
      </p:sp>
      <p:sp>
        <p:nvSpPr>
          <p:cNvPr id="4" name="Text Placeholder 3"/>
          <p:cNvSpPr>
            <a:spLocks noGrp="1"/>
          </p:cNvSpPr>
          <p:nvPr>
            <p:ph type="body" sz="half" idx="2"/>
          </p:nvPr>
        </p:nvSpPr>
        <p:spPr/>
        <p:txBody>
          <a:bodyPr/>
          <a:lstStyle/>
          <a:p>
            <a:endParaRPr lang="en-US" dirty="0" smtClean="0"/>
          </a:p>
          <a:p>
            <a:endParaRPr lang="en-US" dirty="0"/>
          </a:p>
          <a:p>
            <a:pPr marL="342900" indent="-342900">
              <a:buFont typeface="Arial" pitchFamily="34" charset="0"/>
              <a:buChar char="•"/>
            </a:pPr>
            <a:r>
              <a:rPr lang="en-US" sz="2000" dirty="0">
                <a:solidFill>
                  <a:schemeClr val="accent2">
                    <a:lumMod val="75000"/>
                  </a:schemeClr>
                </a:solidFill>
              </a:rPr>
              <a:t>Silhouette Plot for Frequency and Monetary with cluster=2 is good</a:t>
            </a:r>
            <a:r>
              <a:rPr lang="en-US" sz="2000" dirty="0" smtClean="0">
                <a:solidFill>
                  <a:schemeClr val="accent2">
                    <a:lumMod val="75000"/>
                  </a:schemeClr>
                </a:solidFill>
              </a:rPr>
              <a:t>.</a:t>
            </a:r>
          </a:p>
          <a:p>
            <a:pPr marL="342900" indent="-342900">
              <a:buFont typeface="Arial" pitchFamily="34" charset="0"/>
              <a:buChar char="•"/>
            </a:pPr>
            <a:endParaRPr lang="en-US" sz="2000" dirty="0">
              <a:solidFill>
                <a:schemeClr val="accent2">
                  <a:lumMod val="75000"/>
                </a:schemeClr>
              </a:solidFill>
            </a:endParaRPr>
          </a:p>
          <a:p>
            <a:pPr marL="342900" indent="-342900">
              <a:buFont typeface="Arial" pitchFamily="34" charset="0"/>
              <a:buChar char="•"/>
            </a:pPr>
            <a:r>
              <a:rPr lang="en-US" sz="2000" dirty="0">
                <a:solidFill>
                  <a:schemeClr val="accent2">
                    <a:lumMod val="75000"/>
                  </a:schemeClr>
                </a:solidFill>
              </a:rPr>
              <a:t>Still Few </a:t>
            </a:r>
            <a:r>
              <a:rPr lang="en-US" sz="2000" dirty="0" smtClean="0">
                <a:solidFill>
                  <a:schemeClr val="accent2">
                    <a:lumMod val="75000"/>
                  </a:schemeClr>
                </a:solidFill>
              </a:rPr>
              <a:t>data points </a:t>
            </a:r>
            <a:r>
              <a:rPr lang="en-US" sz="2000" dirty="0">
                <a:solidFill>
                  <a:schemeClr val="accent2">
                    <a:lumMod val="75000"/>
                  </a:schemeClr>
                </a:solidFill>
              </a:rPr>
              <a:t>are on the negative side of the Silhouette </a:t>
            </a:r>
            <a:r>
              <a:rPr lang="en-US" sz="2000" dirty="0" smtClean="0">
                <a:solidFill>
                  <a:schemeClr val="accent2">
                    <a:lumMod val="75000"/>
                  </a:schemeClr>
                </a:solidFill>
              </a:rPr>
              <a:t>Coefficient </a:t>
            </a:r>
            <a:r>
              <a:rPr lang="en-US" sz="2000" dirty="0">
                <a:solidFill>
                  <a:schemeClr val="accent2">
                    <a:lumMod val="75000"/>
                  </a:schemeClr>
                </a:solidFill>
              </a:rPr>
              <a:t>values</a:t>
            </a:r>
          </a:p>
          <a:p>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524000"/>
            <a:ext cx="51117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2477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u="sng" dirty="0" smtClean="0">
                <a:solidFill>
                  <a:srgbClr val="C00000"/>
                </a:solidFill>
              </a:rPr>
              <a:t>Customer Segmentation Based On RFM:</a:t>
            </a:r>
            <a:endParaRPr lang="en-US" u="sng" dirty="0">
              <a:solidFill>
                <a:srgbClr val="C00000"/>
              </a:solidFill>
            </a:endParaRPr>
          </a:p>
        </p:txBody>
      </p:sp>
      <p:sp>
        <p:nvSpPr>
          <p:cNvPr id="3" name="Text Placeholder 2"/>
          <p:cNvSpPr>
            <a:spLocks noGrp="1"/>
          </p:cNvSpPr>
          <p:nvPr>
            <p:ph type="body" idx="1"/>
          </p:nvPr>
        </p:nvSpPr>
        <p:spPr/>
        <p:txBody>
          <a:bodyPr/>
          <a:lstStyle/>
          <a:p>
            <a:r>
              <a:rPr lang="en-US" u="sng" dirty="0" smtClean="0">
                <a:solidFill>
                  <a:srgbClr val="FF0000"/>
                </a:solidFill>
              </a:rPr>
              <a:t>K MEANS FOR RFM</a:t>
            </a:r>
            <a:endParaRPr lang="en-US" u="sng" dirty="0">
              <a:solidFill>
                <a:srgbClr val="FF0000"/>
              </a:solidFill>
            </a:endParaRPr>
          </a:p>
        </p:txBody>
      </p:sp>
      <p:sp>
        <p:nvSpPr>
          <p:cNvPr id="5" name="Text Placeholder 4"/>
          <p:cNvSpPr>
            <a:spLocks noGrp="1"/>
          </p:cNvSpPr>
          <p:nvPr>
            <p:ph type="body" sz="quarter" idx="3"/>
          </p:nvPr>
        </p:nvSpPr>
        <p:spPr/>
        <p:txBody>
          <a:bodyPr/>
          <a:lstStyle/>
          <a:p>
            <a:r>
              <a:rPr lang="en-US" dirty="0" smtClean="0">
                <a:solidFill>
                  <a:srgbClr val="FF0000"/>
                </a:solidFill>
              </a:rPr>
              <a:t>DBSCAN FOR RFM</a:t>
            </a:r>
            <a:endParaRPr lang="en-US" dirty="0">
              <a:solidFill>
                <a:srgbClr val="FF0000"/>
              </a:solidFill>
            </a:endParaRPr>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781318"/>
            <a:ext cx="4040188" cy="273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3079621"/>
            <a:ext cx="4041775" cy="2141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52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724400" cy="1162050"/>
          </a:xfrm>
        </p:spPr>
        <p:txBody>
          <a:bodyPr/>
          <a:lstStyle/>
          <a:p>
            <a:r>
              <a:rPr lang="en-US" sz="3200" u="sng" dirty="0">
                <a:solidFill>
                  <a:srgbClr val="C00000"/>
                </a:solidFill>
              </a:rPr>
              <a:t>Hierarchical </a:t>
            </a:r>
            <a:r>
              <a:rPr lang="en-US" sz="3200" u="sng" dirty="0" smtClean="0">
                <a:solidFill>
                  <a:srgbClr val="C00000"/>
                </a:solidFill>
              </a:rPr>
              <a:t>Clustering:</a:t>
            </a:r>
            <a:r>
              <a:rPr lang="en-US" b="0" dirty="0"/>
              <a:t/>
            </a:r>
            <a:br>
              <a:rPr lang="en-US" b="0" dirty="0"/>
            </a:br>
            <a:endParaRPr lang="en-US" dirty="0"/>
          </a:p>
        </p:txBody>
      </p:sp>
      <p:sp>
        <p:nvSpPr>
          <p:cNvPr id="4" name="Text Placeholder 3"/>
          <p:cNvSpPr>
            <a:spLocks noGrp="1"/>
          </p:cNvSpPr>
          <p:nvPr>
            <p:ph type="body" sz="half" idx="2"/>
          </p:nvPr>
        </p:nvSpPr>
        <p:spPr/>
        <p:txBody>
          <a:bodyPr/>
          <a:lstStyle/>
          <a:p>
            <a:endParaRPr lang="en-US" b="1" dirty="0" smtClean="0"/>
          </a:p>
          <a:p>
            <a:pPr marL="285750" indent="-285750">
              <a:buFont typeface="Arial" pitchFamily="34" charset="0"/>
              <a:buChar char="•"/>
            </a:pPr>
            <a:r>
              <a:rPr lang="en-US" dirty="0">
                <a:solidFill>
                  <a:schemeClr val="accent2">
                    <a:lumMod val="75000"/>
                  </a:schemeClr>
                </a:solidFill>
              </a:rPr>
              <a:t>A dendrogram is a tree-like diagram that records the sequences of merges or splits</a:t>
            </a:r>
            <a:r>
              <a:rPr lang="en-US" dirty="0" smtClean="0">
                <a:solidFill>
                  <a:schemeClr val="accent2">
                    <a:lumMod val="75000"/>
                  </a:schemeClr>
                </a:solidFill>
              </a:rPr>
              <a:t>. More </a:t>
            </a:r>
            <a:r>
              <a:rPr lang="en-US" dirty="0">
                <a:solidFill>
                  <a:schemeClr val="accent2">
                    <a:lumMod val="75000"/>
                  </a:schemeClr>
                </a:solidFill>
              </a:rPr>
              <a:t>the distance of the vertical lines in the dendrogram, more the distance between those </a:t>
            </a:r>
            <a:r>
              <a:rPr lang="en-US" dirty="0" smtClean="0">
                <a:solidFill>
                  <a:schemeClr val="accent2">
                    <a:lumMod val="75000"/>
                  </a:schemeClr>
                </a:solidFill>
              </a:rPr>
              <a:t>clusters.</a:t>
            </a:r>
          </a:p>
          <a:p>
            <a:pPr marL="285750" indent="-285750">
              <a:buFont typeface="Arial" pitchFamily="34" charset="0"/>
              <a:buChar char="•"/>
            </a:pPr>
            <a:endParaRPr lang="en-US" dirty="0">
              <a:solidFill>
                <a:schemeClr val="accent2">
                  <a:lumMod val="75000"/>
                </a:schemeClr>
              </a:solidFill>
            </a:endParaRPr>
          </a:p>
          <a:p>
            <a:pPr marL="285750" indent="-285750">
              <a:buFont typeface="Arial" pitchFamily="34" charset="0"/>
              <a:buChar char="•"/>
            </a:pPr>
            <a:r>
              <a:rPr lang="en-US" dirty="0">
                <a:solidFill>
                  <a:schemeClr val="accent2">
                    <a:lumMod val="75000"/>
                  </a:schemeClr>
                </a:solidFill>
              </a:rPr>
              <a:t>We can set a threshold distance and draw a horizontal </a:t>
            </a:r>
            <a:r>
              <a:rPr lang="en-US" dirty="0" smtClean="0">
                <a:solidFill>
                  <a:schemeClr val="accent2">
                    <a:lumMod val="75000"/>
                  </a:schemeClr>
                </a:solidFill>
              </a:rPr>
              <a:t>line(Generally, </a:t>
            </a:r>
            <a:r>
              <a:rPr lang="en-US" dirty="0">
                <a:solidFill>
                  <a:schemeClr val="accent2">
                    <a:lumMod val="75000"/>
                  </a:schemeClr>
                </a:solidFill>
              </a:rPr>
              <a:t>set the threshold in such a way that it cuts the tallest vertical </a:t>
            </a:r>
            <a:r>
              <a:rPr lang="en-US" dirty="0" smtClean="0">
                <a:solidFill>
                  <a:schemeClr val="accent2">
                    <a:lumMod val="75000"/>
                  </a:schemeClr>
                </a:solidFill>
              </a:rPr>
              <a:t>line)</a:t>
            </a:r>
            <a:endParaRPr lang="en-US" dirty="0">
              <a:solidFill>
                <a:schemeClr val="accent2">
                  <a:lumMod val="75000"/>
                </a:schemeClr>
              </a:solidFill>
            </a:endParaRPr>
          </a:p>
          <a:p>
            <a:pPr marL="285750" indent="-285750">
              <a:buFont typeface="Arial" pitchFamily="34" charset="0"/>
              <a:buChar char="•"/>
            </a:pPr>
            <a:endParaRPr lang="en-US" b="1" dirty="0">
              <a:solidFill>
                <a:schemeClr val="accent2">
                  <a:lumMod val="75000"/>
                </a:schemeClr>
              </a:solidFill>
            </a:endParaRPr>
          </a:p>
          <a:p>
            <a:pPr marL="285750" indent="-285750">
              <a:buFont typeface="Arial" pitchFamily="34" charset="0"/>
              <a:buChar char="•"/>
            </a:pPr>
            <a:r>
              <a:rPr lang="en-US" dirty="0" smtClean="0">
                <a:solidFill>
                  <a:schemeClr val="accent2">
                    <a:lumMod val="75000"/>
                  </a:schemeClr>
                </a:solidFill>
              </a:rPr>
              <a:t>The </a:t>
            </a:r>
            <a:r>
              <a:rPr lang="en-US" dirty="0">
                <a:solidFill>
                  <a:schemeClr val="accent2">
                    <a:lumMod val="75000"/>
                  </a:schemeClr>
                </a:solidFill>
              </a:rPr>
              <a:t>number of clusters will be the number of vertical lines which are being intersected by the line drawn using the threshold.</a:t>
            </a:r>
          </a:p>
          <a:p>
            <a:pPr marL="285750" indent="-285750">
              <a:buFont typeface="Arial" pitchFamily="34" charset="0"/>
              <a:buChar char="•"/>
            </a:pPr>
            <a:endParaRPr lang="en-US" dirty="0" smtClean="0">
              <a:solidFill>
                <a:schemeClr val="accent2">
                  <a:lumMod val="75000"/>
                </a:schemeClr>
              </a:solidFill>
            </a:endParaRPr>
          </a:p>
          <a:p>
            <a:pPr marL="285750" indent="-285750">
              <a:buFont typeface="Arial" pitchFamily="34" charset="0"/>
              <a:buChar char="•"/>
            </a:pPr>
            <a:r>
              <a:rPr lang="en-US" dirty="0">
                <a:solidFill>
                  <a:schemeClr val="accent2">
                    <a:lumMod val="75000"/>
                  </a:schemeClr>
                </a:solidFill>
              </a:rPr>
              <a:t>No. of Cluster = 2</a:t>
            </a:r>
          </a:p>
          <a:p>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00" y="1600200"/>
            <a:ext cx="511175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6445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pPr algn="l"/>
            <a:r>
              <a:rPr lang="en-US" dirty="0" smtClean="0"/>
              <a:t/>
            </a:r>
            <a:br>
              <a:rPr lang="en-US" dirty="0" smtClean="0"/>
            </a:br>
            <a:r>
              <a:rPr lang="en-US" dirty="0"/>
              <a:t/>
            </a:r>
            <a:br>
              <a:rPr lang="en-US" dirty="0"/>
            </a:br>
            <a:r>
              <a:rPr lang="en-US" b="1" u="sng" dirty="0" smtClean="0">
                <a:solidFill>
                  <a:srgbClr val="C00000"/>
                </a:solidFill>
              </a:rPr>
              <a:t>Summary:</a:t>
            </a:r>
            <a:r>
              <a:rPr lang="en-US" dirty="0" smtClean="0"/>
              <a:t/>
            </a:r>
            <a:br>
              <a:rPr lang="en-US" dirty="0" smtClean="0"/>
            </a:br>
            <a:r>
              <a:rPr lang="en-US" sz="2200" dirty="0" smtClean="0">
                <a:solidFill>
                  <a:schemeClr val="accent2">
                    <a:lumMod val="75000"/>
                  </a:schemeClr>
                </a:solidFill>
              </a:rPr>
              <a:t>Firstly </a:t>
            </a:r>
            <a:r>
              <a:rPr lang="en-US" sz="2200" dirty="0">
                <a:solidFill>
                  <a:schemeClr val="accent2">
                    <a:lumMod val="75000"/>
                  </a:schemeClr>
                </a:solidFill>
              </a:rPr>
              <a:t>we did clustering based on RFM analysis. We had 4 clusters/Segmentation of customers based on RFM score</a:t>
            </a:r>
            <a:r>
              <a:rPr lang="en-US" dirty="0"/>
              <a:t/>
            </a:r>
            <a:br>
              <a:rPr lang="en-US" dirty="0"/>
            </a:br>
            <a:r>
              <a:rPr lang="en-US" dirty="0" smtClean="0"/>
              <a:t/>
            </a:r>
            <a:br>
              <a:rPr lang="en-US" dirty="0" smtClean="0"/>
            </a:b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7772399" cy="353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1744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800" b="1" dirty="0"/>
              <a:t>Later we implemented the machine learning algorithms to cluster the customers.</a:t>
            </a:r>
            <a:r>
              <a:rPr lang="en-US" sz="2800" dirty="0"/>
              <a:t/>
            </a:r>
            <a:br>
              <a:rPr lang="en-US" sz="2800" dirty="0"/>
            </a:br>
            <a:endParaRPr lang="en-US" sz="2800" dirty="0"/>
          </a:p>
        </p:txBody>
      </p:sp>
      <p:pic>
        <p:nvPicPr>
          <p:cNvPr id="7170" name="Picture 2" descr="C:\Users\hp\Desktop\Screenshot_20230218-195706_Chrom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55943"/>
            <a:ext cx="8229600" cy="4414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067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rgbClr val="C00000"/>
                </a:solidFill>
              </a:rPr>
              <a:t>Conclusion:</a:t>
            </a:r>
            <a:endParaRPr lang="en-US" u="sng"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sz="2600" dirty="0">
                <a:solidFill>
                  <a:schemeClr val="accent2">
                    <a:lumMod val="75000"/>
                  </a:schemeClr>
                </a:solidFill>
              </a:rPr>
              <a:t>Above clustering is done with recency</a:t>
            </a:r>
            <a:r>
              <a:rPr lang="en-US" sz="2600" dirty="0" smtClean="0">
                <a:solidFill>
                  <a:schemeClr val="accent2">
                    <a:lumMod val="75000"/>
                  </a:schemeClr>
                </a:solidFill>
              </a:rPr>
              <a:t>, frequency </a:t>
            </a:r>
            <a:r>
              <a:rPr lang="en-US" sz="2600" dirty="0">
                <a:solidFill>
                  <a:schemeClr val="accent2">
                    <a:lumMod val="75000"/>
                  </a:schemeClr>
                </a:solidFill>
              </a:rPr>
              <a:t>and monetary </a:t>
            </a:r>
            <a:r>
              <a:rPr lang="en-US" sz="2600" dirty="0" smtClean="0">
                <a:solidFill>
                  <a:schemeClr val="accent2">
                    <a:lumMod val="75000"/>
                  </a:schemeClr>
                </a:solidFill>
              </a:rPr>
              <a:t>data(K means </a:t>
            </a:r>
            <a:r>
              <a:rPr lang="en-US" sz="2600" dirty="0">
                <a:solidFill>
                  <a:schemeClr val="accent2">
                    <a:lumMod val="75000"/>
                  </a:schemeClr>
                </a:solidFill>
              </a:rPr>
              <a:t>Clustering) as all 3 together will provide more information</a:t>
            </a:r>
            <a:r>
              <a:rPr lang="en-US" sz="2600" dirty="0" smtClean="0">
                <a:solidFill>
                  <a:schemeClr val="accent2">
                    <a:lumMod val="75000"/>
                  </a:schemeClr>
                </a:solidFill>
              </a:rPr>
              <a:t>.</a:t>
            </a:r>
          </a:p>
          <a:p>
            <a:endParaRPr lang="en-US" sz="2600" dirty="0">
              <a:solidFill>
                <a:schemeClr val="accent2">
                  <a:lumMod val="75000"/>
                </a:schemeClr>
              </a:solidFill>
            </a:endParaRPr>
          </a:p>
          <a:p>
            <a:r>
              <a:rPr lang="en-US" sz="2600" dirty="0">
                <a:solidFill>
                  <a:schemeClr val="accent2">
                    <a:lumMod val="75000"/>
                  </a:schemeClr>
                </a:solidFill>
              </a:rPr>
              <a:t>Cluster 0 has high recency rate but very low frequency and monetary. Cluster 0 </a:t>
            </a:r>
            <a:r>
              <a:rPr lang="en-US" sz="2600" dirty="0" smtClean="0">
                <a:solidFill>
                  <a:schemeClr val="accent2">
                    <a:lumMod val="75000"/>
                  </a:schemeClr>
                </a:solidFill>
              </a:rPr>
              <a:t>contains </a:t>
            </a:r>
            <a:r>
              <a:rPr lang="en-US" sz="2600" dirty="0">
                <a:solidFill>
                  <a:schemeClr val="accent2">
                    <a:lumMod val="75000"/>
                  </a:schemeClr>
                </a:solidFill>
              </a:rPr>
              <a:t>2414 customers</a:t>
            </a:r>
            <a:r>
              <a:rPr lang="en-US" sz="2600" dirty="0" smtClean="0">
                <a:solidFill>
                  <a:schemeClr val="accent2">
                    <a:lumMod val="75000"/>
                  </a:schemeClr>
                </a:solidFill>
              </a:rPr>
              <a:t>.</a:t>
            </a:r>
          </a:p>
          <a:p>
            <a:endParaRPr lang="en-US" sz="2600" dirty="0">
              <a:solidFill>
                <a:schemeClr val="accent2">
                  <a:lumMod val="75000"/>
                </a:schemeClr>
              </a:solidFill>
            </a:endParaRPr>
          </a:p>
          <a:p>
            <a:r>
              <a:rPr lang="en-US" sz="2600" dirty="0">
                <a:solidFill>
                  <a:schemeClr val="accent2">
                    <a:lumMod val="75000"/>
                  </a:schemeClr>
                </a:solidFill>
              </a:rPr>
              <a:t>Cluster 1 has low recency rate but they are frequent buyers and spends very high money than other customers as mean monetary value is very high</a:t>
            </a:r>
            <a:r>
              <a:rPr lang="en-US" sz="2600" dirty="0" smtClean="0">
                <a:solidFill>
                  <a:schemeClr val="accent2">
                    <a:lumMod val="75000"/>
                  </a:schemeClr>
                </a:solidFill>
              </a:rPr>
              <a:t>. Thus </a:t>
            </a:r>
            <a:r>
              <a:rPr lang="en-US" sz="2600" dirty="0">
                <a:solidFill>
                  <a:schemeClr val="accent2">
                    <a:lumMod val="75000"/>
                  </a:schemeClr>
                </a:solidFill>
              </a:rPr>
              <a:t>generates more </a:t>
            </a:r>
            <a:r>
              <a:rPr lang="en-US" sz="2600" dirty="0" smtClean="0">
                <a:solidFill>
                  <a:schemeClr val="accent2">
                    <a:lumMod val="75000"/>
                  </a:schemeClr>
                </a:solidFill>
              </a:rPr>
              <a:t>revenue </a:t>
            </a:r>
            <a:r>
              <a:rPr lang="en-US" sz="2600" dirty="0">
                <a:solidFill>
                  <a:schemeClr val="accent2">
                    <a:lumMod val="75000"/>
                  </a:schemeClr>
                </a:solidFill>
              </a:rPr>
              <a:t>to the retail business</a:t>
            </a:r>
          </a:p>
          <a:p>
            <a:endParaRPr lang="en-US" dirty="0"/>
          </a:p>
        </p:txBody>
      </p:sp>
    </p:spTree>
    <p:extLst>
      <p:ext uri="{BB962C8B-B14F-4D97-AF65-F5344CB8AC3E}">
        <p14:creationId xmlns:p14="http://schemas.microsoft.com/office/powerpoint/2010/main" val="362101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81200"/>
            <a:ext cx="8229600" cy="3200400"/>
          </a:xfrm>
        </p:spPr>
        <p:txBody>
          <a:bodyPr>
            <a:normAutofit/>
          </a:bodyPr>
          <a:lstStyle/>
          <a:p>
            <a:pPr algn="l"/>
            <a:r>
              <a:rPr lang="en-US" sz="6600" b="1" i="1" dirty="0" smtClean="0"/>
              <a:t>        </a:t>
            </a:r>
            <a:r>
              <a:rPr lang="en-US" sz="6600" b="1" i="1" u="sng" dirty="0" smtClean="0">
                <a:solidFill>
                  <a:srgbClr val="C00000"/>
                </a:solidFill>
              </a:rPr>
              <a:t>THANK YOU</a:t>
            </a:r>
            <a:endParaRPr lang="en-US" sz="6600" b="1" i="1" u="sng" dirty="0">
              <a:solidFill>
                <a:srgbClr val="C00000"/>
              </a:solidFill>
            </a:endParaRPr>
          </a:p>
        </p:txBody>
      </p:sp>
    </p:spTree>
    <p:extLst>
      <p:ext uri="{BB962C8B-B14F-4D97-AF65-F5344CB8AC3E}">
        <p14:creationId xmlns:p14="http://schemas.microsoft.com/office/powerpoint/2010/main" val="349606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b="1" dirty="0" smtClean="0"/>
              <a:t/>
            </a:r>
            <a:br>
              <a:rPr lang="en-US" sz="4000" b="1" dirty="0" smtClean="0"/>
            </a:br>
            <a:r>
              <a:rPr lang="en-US" sz="3600" b="1" u="sng" dirty="0" smtClean="0">
                <a:solidFill>
                  <a:srgbClr val="C00000"/>
                </a:solidFill>
              </a:rPr>
              <a:t>UNDERSTANDING CUSTOMER SEGMENTATION</a:t>
            </a:r>
            <a:r>
              <a:rPr lang="en-US" b="1" dirty="0"/>
              <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sz="2600" dirty="0" smtClean="0">
                <a:solidFill>
                  <a:schemeClr val="accent2">
                    <a:lumMod val="75000"/>
                  </a:schemeClr>
                </a:solidFill>
              </a:rPr>
              <a:t>Customer </a:t>
            </a:r>
            <a:r>
              <a:rPr lang="en-US" sz="2600" dirty="0">
                <a:solidFill>
                  <a:schemeClr val="accent2">
                    <a:lumMod val="75000"/>
                  </a:schemeClr>
                </a:solidFill>
              </a:rPr>
              <a:t>segmentation is the process of separating customers into groups on the basis of their shared behavior or other attributes. The groups should be homogeneous within themselves and should also be heterogeneous to each other. The overall aim of this process is to identify high-value customer base i.e. customers that have the highest growth potential or are the most profitable</a:t>
            </a:r>
            <a:r>
              <a:rPr lang="en-US" sz="2600" dirty="0" smtClean="0">
                <a:solidFill>
                  <a:schemeClr val="accent2">
                    <a:lumMod val="75000"/>
                  </a:schemeClr>
                </a:solidFill>
              </a:rPr>
              <a:t>.</a:t>
            </a:r>
          </a:p>
          <a:p>
            <a:endParaRPr lang="en-US" sz="2600" dirty="0">
              <a:solidFill>
                <a:schemeClr val="accent2">
                  <a:lumMod val="75000"/>
                </a:schemeClr>
              </a:solidFill>
            </a:endParaRPr>
          </a:p>
          <a:p>
            <a:r>
              <a:rPr lang="en-US" sz="2600" dirty="0">
                <a:solidFill>
                  <a:schemeClr val="accent2">
                    <a:lumMod val="75000"/>
                  </a:schemeClr>
                </a:solidFill>
              </a:rPr>
              <a:t>Insights from customer segmentation are used to develop tailor-made marketing campaigns and for designing overall marketing strategy and planning.</a:t>
            </a:r>
          </a:p>
          <a:p>
            <a:endParaRPr lang="en-US" dirty="0"/>
          </a:p>
        </p:txBody>
      </p:sp>
    </p:spTree>
    <p:extLst>
      <p:ext uri="{BB962C8B-B14F-4D97-AF65-F5344CB8AC3E}">
        <p14:creationId xmlns:p14="http://schemas.microsoft.com/office/powerpoint/2010/main" val="142350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u="sng" dirty="0" smtClean="0"/>
              <a:t/>
            </a:r>
            <a:br>
              <a:rPr lang="en-US" b="1" u="sng" dirty="0" smtClean="0"/>
            </a:br>
            <a:r>
              <a:rPr lang="en-US" b="1" u="sng" dirty="0" smtClean="0">
                <a:solidFill>
                  <a:srgbClr val="C00000"/>
                </a:solidFill>
              </a:rPr>
              <a:t>Data </a:t>
            </a:r>
            <a:r>
              <a:rPr lang="en-US" b="1" u="sng" dirty="0">
                <a:solidFill>
                  <a:srgbClr val="C00000"/>
                </a:solidFill>
              </a:rPr>
              <a:t>Description</a:t>
            </a:r>
            <a:r>
              <a:rPr lang="en-US" dirty="0"/>
              <a:t/>
            </a:r>
            <a:br>
              <a:rPr lang="en-US" dirty="0"/>
            </a:br>
            <a:r>
              <a:rPr lang="en-US" sz="3100" b="1" u="sng" dirty="0">
                <a:solidFill>
                  <a:srgbClr val="FF0000"/>
                </a:solidFill>
              </a:rPr>
              <a:t>Attribute Information:</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endParaRPr lang="en-US" b="1" dirty="0" smtClean="0">
              <a:solidFill>
                <a:schemeClr val="accent2">
                  <a:lumMod val="75000"/>
                </a:schemeClr>
              </a:solidFill>
            </a:endParaRPr>
          </a:p>
          <a:p>
            <a:r>
              <a:rPr lang="en-US" b="1" dirty="0" smtClean="0">
                <a:solidFill>
                  <a:schemeClr val="accent2">
                    <a:lumMod val="75000"/>
                  </a:schemeClr>
                </a:solidFill>
              </a:rPr>
              <a:t>InvoiceNo</a:t>
            </a:r>
            <a:r>
              <a:rPr lang="en-US" dirty="0">
                <a:solidFill>
                  <a:schemeClr val="accent2">
                    <a:lumMod val="75000"/>
                  </a:schemeClr>
                </a:solidFill>
              </a:rPr>
              <a:t>: Invoice number. Nominal, a 6-digit integral number uniquely assigned to each transaction. If this code starts with letter 'c', it indicates a cancellation</a:t>
            </a:r>
            <a:r>
              <a:rPr lang="en-US" dirty="0" smtClean="0">
                <a:solidFill>
                  <a:schemeClr val="accent2">
                    <a:lumMod val="75000"/>
                  </a:schemeClr>
                </a:solidFill>
              </a:rPr>
              <a:t>.</a:t>
            </a:r>
          </a:p>
          <a:p>
            <a:r>
              <a:rPr lang="en-US" b="1" dirty="0" smtClean="0">
                <a:solidFill>
                  <a:schemeClr val="accent2">
                    <a:lumMod val="75000"/>
                  </a:schemeClr>
                </a:solidFill>
              </a:rPr>
              <a:t>StockCode</a:t>
            </a:r>
            <a:r>
              <a:rPr lang="en-US" dirty="0">
                <a:solidFill>
                  <a:schemeClr val="accent2">
                    <a:lumMod val="75000"/>
                  </a:schemeClr>
                </a:solidFill>
              </a:rPr>
              <a:t>: Product (item) code. Nominal, a 5-digit integral number uniquely assigned to each distinct product.</a:t>
            </a:r>
          </a:p>
          <a:p>
            <a:r>
              <a:rPr lang="en-US" b="1" dirty="0">
                <a:solidFill>
                  <a:schemeClr val="accent2">
                    <a:lumMod val="75000"/>
                  </a:schemeClr>
                </a:solidFill>
              </a:rPr>
              <a:t>Description</a:t>
            </a:r>
            <a:r>
              <a:rPr lang="en-US" dirty="0">
                <a:solidFill>
                  <a:schemeClr val="accent2">
                    <a:lumMod val="75000"/>
                  </a:schemeClr>
                </a:solidFill>
              </a:rPr>
              <a:t>: Product (item) name. Nominal</a:t>
            </a:r>
            <a:r>
              <a:rPr lang="en-US" dirty="0" smtClean="0">
                <a:solidFill>
                  <a:schemeClr val="accent2">
                    <a:lumMod val="75000"/>
                  </a:schemeClr>
                </a:solidFill>
              </a:rPr>
              <a:t>.</a:t>
            </a:r>
          </a:p>
          <a:p>
            <a:r>
              <a:rPr lang="en-US" b="1" dirty="0" smtClean="0">
                <a:solidFill>
                  <a:schemeClr val="accent2">
                    <a:lumMod val="75000"/>
                  </a:schemeClr>
                </a:solidFill>
              </a:rPr>
              <a:t>Quantity</a:t>
            </a:r>
            <a:r>
              <a:rPr lang="en-US" b="1" dirty="0">
                <a:solidFill>
                  <a:schemeClr val="accent2">
                    <a:lumMod val="75000"/>
                  </a:schemeClr>
                </a:solidFill>
              </a:rPr>
              <a:t>: </a:t>
            </a:r>
            <a:r>
              <a:rPr lang="en-US" dirty="0">
                <a:solidFill>
                  <a:schemeClr val="accent2">
                    <a:lumMod val="75000"/>
                  </a:schemeClr>
                </a:solidFill>
              </a:rPr>
              <a:t>The quantities of each product (item) per transaction. Numeric.</a:t>
            </a:r>
          </a:p>
          <a:p>
            <a:r>
              <a:rPr lang="en-US" b="1" dirty="0" smtClean="0">
                <a:solidFill>
                  <a:schemeClr val="accent2">
                    <a:lumMod val="75000"/>
                  </a:schemeClr>
                </a:solidFill>
              </a:rPr>
              <a:t>InvoiceDate</a:t>
            </a:r>
            <a:r>
              <a:rPr lang="en-US" b="1" dirty="0">
                <a:solidFill>
                  <a:schemeClr val="accent2">
                    <a:lumMod val="75000"/>
                  </a:schemeClr>
                </a:solidFill>
              </a:rPr>
              <a:t>: </a:t>
            </a:r>
            <a:r>
              <a:rPr lang="en-US" dirty="0" smtClean="0">
                <a:solidFill>
                  <a:schemeClr val="accent2">
                    <a:lumMod val="75000"/>
                  </a:schemeClr>
                </a:solidFill>
              </a:rPr>
              <a:t>Invoice </a:t>
            </a:r>
            <a:r>
              <a:rPr lang="en-US" dirty="0">
                <a:solidFill>
                  <a:schemeClr val="accent2">
                    <a:lumMod val="75000"/>
                  </a:schemeClr>
                </a:solidFill>
              </a:rPr>
              <a:t>Date and time. Numeric, the day and time when each transaction was generated.</a:t>
            </a:r>
          </a:p>
          <a:p>
            <a:r>
              <a:rPr lang="en-US" b="1" dirty="0">
                <a:solidFill>
                  <a:schemeClr val="accent2">
                    <a:lumMod val="75000"/>
                  </a:schemeClr>
                </a:solidFill>
              </a:rPr>
              <a:t>UnitPrice</a:t>
            </a:r>
            <a:r>
              <a:rPr lang="en-US" dirty="0">
                <a:solidFill>
                  <a:schemeClr val="accent2">
                    <a:lumMod val="75000"/>
                  </a:schemeClr>
                </a:solidFill>
              </a:rPr>
              <a:t>: Unit price. Numeric, Product price per unit in sterling.</a:t>
            </a:r>
          </a:p>
          <a:p>
            <a:r>
              <a:rPr lang="en-US" b="1" dirty="0">
                <a:solidFill>
                  <a:schemeClr val="accent2">
                    <a:lumMod val="75000"/>
                  </a:schemeClr>
                </a:solidFill>
              </a:rPr>
              <a:t>CustomerID: </a:t>
            </a:r>
            <a:r>
              <a:rPr lang="en-US" dirty="0">
                <a:solidFill>
                  <a:schemeClr val="accent2">
                    <a:lumMod val="75000"/>
                  </a:schemeClr>
                </a:solidFill>
              </a:rPr>
              <a:t>Customer number. Nominal, a 5-digit integral number uniquely assigned to each customer.</a:t>
            </a:r>
          </a:p>
          <a:p>
            <a:r>
              <a:rPr lang="en-US" b="1" dirty="0">
                <a:solidFill>
                  <a:schemeClr val="accent2">
                    <a:lumMod val="75000"/>
                  </a:schemeClr>
                </a:solidFill>
              </a:rPr>
              <a:t>Country: </a:t>
            </a:r>
            <a:r>
              <a:rPr lang="en-US" dirty="0">
                <a:solidFill>
                  <a:schemeClr val="accent2">
                    <a:lumMod val="75000"/>
                  </a:schemeClr>
                </a:solidFill>
              </a:rPr>
              <a:t>Country name. Nominal, the name of the country where each customer resides.</a:t>
            </a:r>
          </a:p>
          <a:p>
            <a:endParaRPr lang="en-US" dirty="0"/>
          </a:p>
        </p:txBody>
      </p:sp>
    </p:spTree>
    <p:extLst>
      <p:ext uri="{BB962C8B-B14F-4D97-AF65-F5344CB8AC3E}">
        <p14:creationId xmlns:p14="http://schemas.microsoft.com/office/powerpoint/2010/main" val="38871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smtClean="0">
                <a:solidFill>
                  <a:srgbClr val="C00000"/>
                </a:solidFill>
              </a:rPr>
              <a:t>Data Summary</a:t>
            </a:r>
            <a:endParaRPr lang="en-US" u="sng" dirty="0">
              <a:solidFill>
                <a:srgbClr val="C00000"/>
              </a:solidFill>
            </a:endParaRPr>
          </a:p>
        </p:txBody>
      </p:sp>
      <p:sp>
        <p:nvSpPr>
          <p:cNvPr id="3" name="Content Placeholder 2"/>
          <p:cNvSpPr>
            <a:spLocks noGrp="1"/>
          </p:cNvSpPr>
          <p:nvPr>
            <p:ph idx="1"/>
          </p:nvPr>
        </p:nvSpPr>
        <p:spPr/>
        <p:txBody>
          <a:bodyPr/>
          <a:lstStyle/>
          <a:p>
            <a:r>
              <a:rPr lang="en-US" sz="2400" dirty="0">
                <a:solidFill>
                  <a:schemeClr val="accent2">
                    <a:lumMod val="75000"/>
                  </a:schemeClr>
                </a:solidFill>
              </a:rPr>
              <a:t>Datatype of InvoiceDate is object need to convert it into </a:t>
            </a:r>
            <a:r>
              <a:rPr lang="en-US" sz="2400" dirty="0" smtClean="0">
                <a:solidFill>
                  <a:schemeClr val="accent2">
                    <a:lumMod val="75000"/>
                  </a:schemeClr>
                </a:solidFill>
              </a:rPr>
              <a:t>datetime.</a:t>
            </a:r>
          </a:p>
          <a:p>
            <a:endParaRPr lang="en-US" sz="2400" dirty="0">
              <a:solidFill>
                <a:schemeClr val="accent2">
                  <a:lumMod val="75000"/>
                </a:schemeClr>
              </a:solidFill>
            </a:endParaRPr>
          </a:p>
          <a:p>
            <a:r>
              <a:rPr lang="en-US" sz="2400" dirty="0">
                <a:solidFill>
                  <a:schemeClr val="accent2">
                    <a:lumMod val="75000"/>
                  </a:schemeClr>
                </a:solidFill>
              </a:rPr>
              <a:t>If InvoiceNo starts with C means it's a cancellation. We need to drop this entries</a:t>
            </a:r>
            <a:r>
              <a:rPr lang="en-US" sz="2400" dirty="0" smtClean="0">
                <a:solidFill>
                  <a:schemeClr val="accent2">
                    <a:lumMod val="75000"/>
                  </a:schemeClr>
                </a:solidFill>
              </a:rPr>
              <a:t>.</a:t>
            </a:r>
          </a:p>
          <a:p>
            <a:endParaRPr lang="en-US" sz="2400" dirty="0">
              <a:solidFill>
                <a:schemeClr val="accent2">
                  <a:lumMod val="75000"/>
                </a:schemeClr>
              </a:solidFill>
            </a:endParaRPr>
          </a:p>
          <a:p>
            <a:r>
              <a:rPr lang="en-US" sz="2400" dirty="0">
                <a:solidFill>
                  <a:schemeClr val="accent2">
                    <a:lumMod val="75000"/>
                  </a:schemeClr>
                </a:solidFill>
              </a:rPr>
              <a:t>There are null values in CustomerID and </a:t>
            </a:r>
            <a:r>
              <a:rPr lang="en-US" sz="2400" dirty="0" smtClean="0">
                <a:solidFill>
                  <a:schemeClr val="accent2">
                    <a:lumMod val="75000"/>
                  </a:schemeClr>
                </a:solidFill>
              </a:rPr>
              <a:t>Description.</a:t>
            </a:r>
          </a:p>
          <a:p>
            <a:endParaRPr lang="en-US" sz="2400" dirty="0">
              <a:solidFill>
                <a:schemeClr val="accent2">
                  <a:lumMod val="75000"/>
                </a:schemeClr>
              </a:solidFill>
            </a:endParaRPr>
          </a:p>
          <a:p>
            <a:r>
              <a:rPr lang="en-US" sz="2400" dirty="0" smtClean="0">
                <a:solidFill>
                  <a:schemeClr val="accent2">
                    <a:lumMod val="75000"/>
                  </a:schemeClr>
                </a:solidFill>
              </a:rPr>
              <a:t>After removing null values our </a:t>
            </a:r>
            <a:r>
              <a:rPr lang="en-US" sz="2400" dirty="0">
                <a:solidFill>
                  <a:schemeClr val="accent2">
                    <a:lumMod val="75000"/>
                  </a:schemeClr>
                </a:solidFill>
              </a:rPr>
              <a:t>data got reduced</a:t>
            </a:r>
            <a:r>
              <a:rPr lang="en-US" sz="2400" dirty="0" smtClean="0">
                <a:solidFill>
                  <a:schemeClr val="accent2">
                    <a:lumMod val="75000"/>
                  </a:schemeClr>
                </a:solidFill>
              </a:rPr>
              <a:t>. So </a:t>
            </a:r>
            <a:r>
              <a:rPr lang="en-US" sz="2400" dirty="0">
                <a:solidFill>
                  <a:schemeClr val="accent2">
                    <a:lumMod val="75000"/>
                  </a:schemeClr>
                </a:solidFill>
              </a:rPr>
              <a:t>we have 8 </a:t>
            </a:r>
            <a:r>
              <a:rPr lang="en-US" sz="2400" dirty="0" smtClean="0">
                <a:solidFill>
                  <a:schemeClr val="accent2">
                    <a:lumMod val="75000"/>
                  </a:schemeClr>
                </a:solidFill>
              </a:rPr>
              <a:t>features </a:t>
            </a:r>
            <a:r>
              <a:rPr lang="en-US" sz="2400" dirty="0">
                <a:solidFill>
                  <a:schemeClr val="accent2">
                    <a:lumMod val="75000"/>
                  </a:schemeClr>
                </a:solidFill>
              </a:rPr>
              <a:t>and 406829 </a:t>
            </a:r>
            <a:r>
              <a:rPr lang="en-US" sz="2400" dirty="0" smtClean="0">
                <a:solidFill>
                  <a:schemeClr val="accent2">
                    <a:lumMod val="75000"/>
                  </a:schemeClr>
                </a:solidFill>
              </a:rPr>
              <a:t>columns.</a:t>
            </a:r>
            <a:endParaRPr lang="en-US" sz="2400" dirty="0">
              <a:solidFill>
                <a:schemeClr val="accent2">
                  <a:lumMod val="75000"/>
                </a:schemeClr>
              </a:solidFill>
            </a:endParaRPr>
          </a:p>
          <a:p>
            <a:endParaRPr lang="en-US" dirty="0"/>
          </a:p>
        </p:txBody>
      </p:sp>
    </p:spTree>
    <p:extLst>
      <p:ext uri="{BB962C8B-B14F-4D97-AF65-F5344CB8AC3E}">
        <p14:creationId xmlns:p14="http://schemas.microsoft.com/office/powerpoint/2010/main" val="416279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solidFill>
                  <a:srgbClr val="C00000"/>
                </a:solidFill>
              </a:rPr>
              <a:t>EDA</a:t>
            </a:r>
            <a:endParaRPr lang="en-US" sz="4400" u="sng" dirty="0">
              <a:solidFill>
                <a:srgbClr val="C00000"/>
              </a:solidFill>
            </a:endParaRPr>
          </a:p>
        </p:txBody>
      </p:sp>
      <p:sp>
        <p:nvSpPr>
          <p:cNvPr id="4" name="Text Placeholder 3"/>
          <p:cNvSpPr>
            <a:spLocks noGrp="1"/>
          </p:cNvSpPr>
          <p:nvPr>
            <p:ph type="body" sz="half" idx="2"/>
          </p:nvPr>
        </p:nvSpPr>
        <p:spPr/>
        <p:txBody>
          <a:bodyPr/>
          <a:lstStyle/>
          <a:p>
            <a:r>
              <a:rPr lang="en-US" sz="1800" b="1" u="sng" dirty="0">
                <a:solidFill>
                  <a:srgbClr val="FF0000"/>
                </a:solidFill>
              </a:rPr>
              <a:t>Top 10 items in terms of description(Name</a:t>
            </a:r>
            <a:r>
              <a:rPr lang="en-US" sz="1800" b="1" u="sng" dirty="0" smtClean="0">
                <a:solidFill>
                  <a:srgbClr val="FF0000"/>
                </a:solidFill>
              </a:rPr>
              <a:t>):</a:t>
            </a:r>
          </a:p>
          <a:p>
            <a:endParaRPr lang="en-US" sz="1800" b="1" i="1" u="sng" dirty="0"/>
          </a:p>
          <a:p>
            <a:pPr marL="285750" indent="-285750">
              <a:buFont typeface="Arial" pitchFamily="34" charset="0"/>
              <a:buChar char="•"/>
            </a:pPr>
            <a:r>
              <a:rPr lang="en-US" sz="1800" dirty="0">
                <a:solidFill>
                  <a:schemeClr val="accent2">
                    <a:lumMod val="75000"/>
                  </a:schemeClr>
                </a:solidFill>
              </a:rPr>
              <a:t>WHITE HANGING HEART T-LIGHT HOLDER is the highest selling product almost 2018 units were </a:t>
            </a:r>
            <a:r>
              <a:rPr lang="en-US" sz="1800" dirty="0" smtClean="0">
                <a:solidFill>
                  <a:schemeClr val="accent2">
                    <a:lumMod val="75000"/>
                  </a:schemeClr>
                </a:solidFill>
              </a:rPr>
              <a:t>sold.</a:t>
            </a:r>
            <a:endParaRPr lang="en-US" sz="1800" dirty="0">
              <a:solidFill>
                <a:schemeClr val="accent2">
                  <a:lumMod val="75000"/>
                </a:schemeClr>
              </a:solidFill>
            </a:endParaRPr>
          </a:p>
          <a:p>
            <a:endParaRPr lang="en-US" sz="1800" dirty="0" smtClean="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REGENCY </a:t>
            </a:r>
            <a:r>
              <a:rPr lang="en-US" sz="1800" dirty="0">
                <a:solidFill>
                  <a:schemeClr val="accent2">
                    <a:lumMod val="75000"/>
                  </a:schemeClr>
                </a:solidFill>
              </a:rPr>
              <a:t>CAKESTAND 3 TIER is the 2nd highest selling product almost 1723 units were </a:t>
            </a:r>
            <a:r>
              <a:rPr lang="en-US" sz="1800" dirty="0" smtClean="0">
                <a:solidFill>
                  <a:schemeClr val="accent2">
                    <a:lumMod val="75000"/>
                  </a:schemeClr>
                </a:solidFill>
              </a:rPr>
              <a:t>sold</a:t>
            </a:r>
            <a:r>
              <a:rPr lang="en-US" sz="1800" dirty="0" smtClean="0"/>
              <a:t>.</a:t>
            </a:r>
            <a:endParaRPr lang="en-US" sz="1800" dirty="0"/>
          </a:p>
          <a:p>
            <a:endParaRPr lang="en-US" sz="1800" b="1" i="1" u="sng" dirty="0" smtClean="0"/>
          </a:p>
          <a:p>
            <a:endParaRPr lang="en-US" sz="1800" u="sng" dirty="0"/>
          </a:p>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447800"/>
            <a:ext cx="5111750" cy="426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73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191000" cy="1162050"/>
          </a:xfrm>
        </p:spPr>
        <p:txBody>
          <a:bodyPr>
            <a:normAutofit/>
          </a:bodyPr>
          <a:lstStyle/>
          <a:p>
            <a:r>
              <a:rPr lang="en-US" sz="2800" u="sng" dirty="0">
                <a:solidFill>
                  <a:srgbClr val="C00000"/>
                </a:solidFill>
              </a:rPr>
              <a:t>Bottom 10 items in terms of description(Name)</a:t>
            </a:r>
          </a:p>
        </p:txBody>
      </p:sp>
      <p:sp>
        <p:nvSpPr>
          <p:cNvPr id="4" name="Text Placeholder 3"/>
          <p:cNvSpPr>
            <a:spLocks noGrp="1"/>
          </p:cNvSpPr>
          <p:nvPr>
            <p:ph type="body" sz="half" idx="2"/>
          </p:nvPr>
        </p:nvSpPr>
        <p:spPr/>
        <p:txBody>
          <a:bodyPr/>
          <a:lstStyle/>
          <a:p>
            <a:pPr marL="285750" indent="-285750">
              <a:buFont typeface="Arial" pitchFamily="34" charset="0"/>
              <a:buChar char="•"/>
            </a:pPr>
            <a:endParaRPr lang="en-US" dirty="0"/>
          </a:p>
          <a:p>
            <a:pPr marL="285750" indent="-285750">
              <a:buFont typeface="Arial" pitchFamily="34" charset="0"/>
              <a:buChar char="•"/>
            </a:pPr>
            <a:endParaRPr lang="en-US" sz="1800" dirty="0" smtClean="0"/>
          </a:p>
          <a:p>
            <a:pPr marL="285750" indent="-285750">
              <a:buFont typeface="Arial" pitchFamily="34" charset="0"/>
              <a:buChar char="•"/>
            </a:pPr>
            <a:endParaRPr lang="en-US" sz="1800" dirty="0" smtClean="0">
              <a:solidFill>
                <a:schemeClr val="accent2">
                  <a:lumMod val="75000"/>
                </a:schemeClr>
              </a:solidFill>
            </a:endParaRPr>
          </a:p>
          <a:p>
            <a:pPr marL="285750" indent="-285750">
              <a:buFont typeface="Arial" pitchFamily="34" charset="0"/>
              <a:buChar char="•"/>
            </a:pPr>
            <a:r>
              <a:rPr lang="en-US" sz="2400" dirty="0" smtClean="0">
                <a:solidFill>
                  <a:schemeClr val="accent2">
                    <a:lumMod val="75000"/>
                  </a:schemeClr>
                </a:solidFill>
              </a:rPr>
              <a:t>Paper craft, wall art, 72 cake cases are the lowest selling product.</a:t>
            </a:r>
          </a:p>
          <a:p>
            <a:pPr marL="285750" indent="-285750">
              <a:buFont typeface="Arial" pitchFamily="34" charset="0"/>
              <a:buChar char="•"/>
            </a:pPr>
            <a:endParaRPr lang="en-US" dirty="0" smtClean="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3800" y="1676400"/>
            <a:ext cx="5111750" cy="3973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474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3886200" cy="1162050"/>
          </a:xfrm>
        </p:spPr>
        <p:txBody>
          <a:bodyPr>
            <a:normAutofit fontScale="90000"/>
          </a:bodyPr>
          <a:lstStyle/>
          <a:p>
            <a:r>
              <a:rPr lang="en-US" sz="3100" u="sng" dirty="0">
                <a:solidFill>
                  <a:srgbClr val="C00000"/>
                </a:solidFill>
              </a:rPr>
              <a:t>Top 10 items in terms of </a:t>
            </a:r>
            <a:r>
              <a:rPr lang="en-US" sz="3100" u="sng" dirty="0" smtClean="0">
                <a:solidFill>
                  <a:srgbClr val="C00000"/>
                </a:solidFill>
              </a:rPr>
              <a:t>StockCode</a:t>
            </a:r>
            <a:r>
              <a:rPr lang="en-US" b="0" dirty="0"/>
              <a:t/>
            </a:r>
            <a:br>
              <a:rPr lang="en-US" b="0" dirty="0"/>
            </a:br>
            <a:endParaRPr lang="en-US" dirty="0"/>
          </a:p>
        </p:txBody>
      </p:sp>
      <p:sp>
        <p:nvSpPr>
          <p:cNvPr id="4" name="Text Placeholder 3"/>
          <p:cNvSpPr>
            <a:spLocks noGrp="1"/>
          </p:cNvSpPr>
          <p:nvPr>
            <p:ph type="body" sz="half" idx="2"/>
          </p:nvPr>
        </p:nvSpPr>
        <p:spPr/>
        <p:txBody>
          <a:bodyPr/>
          <a:lstStyle/>
          <a:p>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sz="1800" dirty="0">
                <a:solidFill>
                  <a:schemeClr val="accent2">
                    <a:lumMod val="75000"/>
                  </a:schemeClr>
                </a:solidFill>
              </a:rPr>
              <a:t>StockCode-85123Ais the first highest selling product.</a:t>
            </a:r>
          </a:p>
          <a:p>
            <a:pPr marL="285750" indent="-285750">
              <a:buFont typeface="Arial" pitchFamily="34" charset="0"/>
              <a:buChar char="•"/>
            </a:pPr>
            <a:endParaRPr lang="en-US" sz="1800" dirty="0" smtClean="0">
              <a:solidFill>
                <a:schemeClr val="accent2">
                  <a:lumMod val="75000"/>
                </a:schemeClr>
              </a:solidFill>
            </a:endParaRPr>
          </a:p>
          <a:p>
            <a:pPr marL="285750" indent="-285750">
              <a:buFont typeface="Arial" pitchFamily="34" charset="0"/>
              <a:buChar char="•"/>
            </a:pPr>
            <a:r>
              <a:rPr lang="en-US" sz="1800" dirty="0" smtClean="0">
                <a:solidFill>
                  <a:schemeClr val="accent2">
                    <a:lumMod val="75000"/>
                  </a:schemeClr>
                </a:solidFill>
              </a:rPr>
              <a:t>StockCode-22423 </a:t>
            </a:r>
            <a:r>
              <a:rPr lang="en-US" sz="1800" dirty="0">
                <a:solidFill>
                  <a:schemeClr val="accent2">
                    <a:lumMod val="75000"/>
                  </a:schemeClr>
                </a:solidFill>
              </a:rPr>
              <a:t>is the 2nd highest selling product.</a:t>
            </a:r>
          </a:p>
          <a:p>
            <a:pPr marL="285750" indent="-285750">
              <a:buFont typeface="Arial" pitchFamily="34" charset="0"/>
              <a:buChar char="•"/>
            </a:pP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371600"/>
            <a:ext cx="51117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0045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1232</Words>
  <Application>Microsoft Office PowerPoint</Application>
  <PresentationFormat>On-screen Show (4:3)</PresentationFormat>
  <Paragraphs>200</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ONLINE RETAIL CUSTOMER SEGMENTATION  Akashpati Mishra</vt:lpstr>
      <vt:lpstr>CONTENT:</vt:lpstr>
      <vt:lpstr>PROBLEM STATEMENT</vt:lpstr>
      <vt:lpstr> UNDERSTANDING CUSTOMER SEGMENTATION </vt:lpstr>
      <vt:lpstr> Data Description Attribute Information: </vt:lpstr>
      <vt:lpstr>Data Summary</vt:lpstr>
      <vt:lpstr>EDA</vt:lpstr>
      <vt:lpstr>Bottom 10 items in terms of description(Name)</vt:lpstr>
      <vt:lpstr>Top 10 items in terms of StockCode </vt:lpstr>
      <vt:lpstr>Top 10 frequent Customer </vt:lpstr>
      <vt:lpstr>Top 5 countries where max sell happen </vt:lpstr>
      <vt:lpstr>Bottom 5 countries where max sell happens </vt:lpstr>
      <vt:lpstr>Sales count in different months </vt:lpstr>
      <vt:lpstr>Sales count on different days </vt:lpstr>
      <vt:lpstr>Sales count in different day timing</vt:lpstr>
      <vt:lpstr>Average amount spent by each customers </vt:lpstr>
      <vt:lpstr>RFM Model Analysis: What is RFM?</vt:lpstr>
      <vt:lpstr>Why it is Needed?</vt:lpstr>
      <vt:lpstr>RFM Model</vt:lpstr>
      <vt:lpstr>Loyalty level of customers</vt:lpstr>
      <vt:lpstr>K-Means Clustering</vt:lpstr>
      <vt:lpstr>Silhouette Score </vt:lpstr>
      <vt:lpstr>Silhouette analysis for Kmeans with n_clusters</vt:lpstr>
      <vt:lpstr>PowerPoint Presentation</vt:lpstr>
      <vt:lpstr>.</vt:lpstr>
      <vt:lpstr>Customer Segmentation Based On Recency And Monetary</vt:lpstr>
      <vt:lpstr>Frequency And Monetary</vt:lpstr>
      <vt:lpstr>Silhouette Score </vt:lpstr>
      <vt:lpstr>Silhouette Graph for n_cluster=2</vt:lpstr>
      <vt:lpstr>CUSTOMER SEGMENTATION BASED ON FREQUENCY AND MONETARY</vt:lpstr>
      <vt:lpstr>RECENCY  FREQUENCY AND MONETARY:</vt:lpstr>
      <vt:lpstr>Silhouette Score</vt:lpstr>
      <vt:lpstr>Silhouette plot for n_cluster=2</vt:lpstr>
      <vt:lpstr>Customer Segmentation Based On RFM:</vt:lpstr>
      <vt:lpstr>Hierarchical Clustering: </vt:lpstr>
      <vt:lpstr>  Summary: Firstly we did clustering based on RFM analysis. We had 4 clusters/Segmentation of customers based on RFM score  </vt:lpstr>
      <vt:lpstr>Later we implemented the machine learning algorithms to cluster the customers. </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 CUSTOMER SEGMENTATION</dc:title>
  <dc:creator>Windows User</dc:creator>
  <cp:lastModifiedBy>Windows User</cp:lastModifiedBy>
  <cp:revision>29</cp:revision>
  <dcterms:created xsi:type="dcterms:W3CDTF">2023-02-18T07:45:30Z</dcterms:created>
  <dcterms:modified xsi:type="dcterms:W3CDTF">2023-02-19T10:52:22Z</dcterms:modified>
</cp:coreProperties>
</file>