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81"/>
  </p:notesMasterIdLst>
  <p:handoutMasterIdLst>
    <p:handoutMasterId r:id="rId82"/>
  </p:handoutMasterIdLst>
  <p:sldIdLst>
    <p:sldId id="329" r:id="rId2"/>
    <p:sldId id="404" r:id="rId3"/>
    <p:sldId id="354" r:id="rId4"/>
    <p:sldId id="403" r:id="rId5"/>
    <p:sldId id="405" r:id="rId6"/>
    <p:sldId id="355" r:id="rId7"/>
    <p:sldId id="385" r:id="rId8"/>
    <p:sldId id="395" r:id="rId9"/>
    <p:sldId id="396" r:id="rId10"/>
    <p:sldId id="394" r:id="rId11"/>
    <p:sldId id="359" r:id="rId12"/>
    <p:sldId id="393" r:id="rId13"/>
    <p:sldId id="357" r:id="rId14"/>
    <p:sldId id="360" r:id="rId15"/>
    <p:sldId id="361" r:id="rId16"/>
    <p:sldId id="397" r:id="rId17"/>
    <p:sldId id="398" r:id="rId18"/>
    <p:sldId id="399" r:id="rId19"/>
    <p:sldId id="400" r:id="rId20"/>
    <p:sldId id="401" r:id="rId21"/>
    <p:sldId id="362" r:id="rId22"/>
    <p:sldId id="438" r:id="rId23"/>
    <p:sldId id="402" r:id="rId24"/>
    <p:sldId id="363" r:id="rId25"/>
    <p:sldId id="365" r:id="rId26"/>
    <p:sldId id="374" r:id="rId27"/>
    <p:sldId id="375" r:id="rId28"/>
    <p:sldId id="376" r:id="rId29"/>
    <p:sldId id="364" r:id="rId30"/>
    <p:sldId id="366" r:id="rId31"/>
    <p:sldId id="367" r:id="rId32"/>
    <p:sldId id="369" r:id="rId33"/>
    <p:sldId id="368" r:id="rId34"/>
    <p:sldId id="370" r:id="rId35"/>
    <p:sldId id="371" r:id="rId36"/>
    <p:sldId id="372" r:id="rId37"/>
    <p:sldId id="373" r:id="rId38"/>
    <p:sldId id="377" r:id="rId39"/>
    <p:sldId id="441" r:id="rId40"/>
    <p:sldId id="440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42" r:id="rId49"/>
    <p:sldId id="443" r:id="rId50"/>
    <p:sldId id="444" r:id="rId51"/>
    <p:sldId id="445" r:id="rId52"/>
    <p:sldId id="379" r:id="rId53"/>
    <p:sldId id="413" r:id="rId54"/>
    <p:sldId id="418" r:id="rId55"/>
    <p:sldId id="417" r:id="rId56"/>
    <p:sldId id="416" r:id="rId57"/>
    <p:sldId id="380" r:id="rId58"/>
    <p:sldId id="381" r:id="rId59"/>
    <p:sldId id="382" r:id="rId60"/>
    <p:sldId id="419" r:id="rId61"/>
    <p:sldId id="420" r:id="rId62"/>
    <p:sldId id="423" r:id="rId63"/>
    <p:sldId id="424" r:id="rId64"/>
    <p:sldId id="425" r:id="rId65"/>
    <p:sldId id="426" r:id="rId66"/>
    <p:sldId id="427" r:id="rId67"/>
    <p:sldId id="428" r:id="rId68"/>
    <p:sldId id="383" r:id="rId69"/>
    <p:sldId id="384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46" r:id="rId79"/>
    <p:sldId id="439" r:id="rId80"/>
  </p:sldIdLst>
  <p:sldSz cx="12192000" cy="6858000"/>
  <p:notesSz cx="6858000" cy="9144000"/>
  <p:embeddedFontLst>
    <p:embeddedFont>
      <p:font typeface="맑은 고딕" panose="020B0503020000020004" pitchFamily="50" charset="-127"/>
      <p:regular r:id="rId83"/>
      <p:bold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HY견고딕" panose="02030600000101010101" pitchFamily="18" charset="-127"/>
      <p:regular r:id="rId89"/>
    </p:embeddedFont>
    <p:embeddedFont>
      <p:font typeface="Segoe UI" panose="020B0502040204020203" pitchFamily="34" charset="0"/>
      <p:regular r:id="rId90"/>
      <p:bold r:id="rId91"/>
      <p:italic r:id="rId92"/>
      <p:boldItalic r:id="rId93"/>
    </p:embeddedFont>
    <p:embeddedFont>
      <p:font typeface="Segoe UI Light" panose="020B0502040204020203" pitchFamily="34" charset="0"/>
      <p:regular r:id="rId94"/>
      <p:italic r:id="rId95"/>
    </p:embeddedFont>
    <p:embeddedFont>
      <p:font typeface="Microsoft Sans Serif" panose="020B0604020202020204" pitchFamily="34" charset="0"/>
      <p:regular r:id="rId96"/>
    </p:embeddedFont>
    <p:embeddedFont>
      <p:font typeface="맑은 고딕" panose="020B0503020000020004" pitchFamily="50" charset="-127"/>
      <p:regular r:id="rId83"/>
      <p:bold r:id="rId8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63682" autoAdjust="0"/>
  </p:normalViewPr>
  <p:slideViewPr>
    <p:cSldViewPr snapToGrid="0">
      <p:cViewPr varScale="1">
        <p:scale>
          <a:sx n="52" d="100"/>
          <a:sy n="52" d="100"/>
        </p:scale>
        <p:origin x="1110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font" Target="fonts/font11.fntdata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5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9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3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0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고정된 수의 </a:t>
            </a:r>
            <a:r>
              <a:rPr lang="en-US" altLang="ko-KR" dirty="0" err="1" smtClean="0"/>
              <a:t>bucke</a:t>
            </a:r>
            <a:r>
              <a:rPr lang="ko-KR" altLang="en-US" dirty="0" smtClean="0"/>
              <a:t>을 사용한다고 가정할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속하는지는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hash</a:t>
            </a:r>
            <a:r>
              <a:rPr lang="ko-KR" altLang="en-US" dirty="0" smtClean="0"/>
              <a:t>함수의 성질에 달려있다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이는 각각의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에 대해 별개의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안전하게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있다는 것이다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7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3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4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6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6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49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8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7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4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3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2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2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0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4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9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8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7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2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9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73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1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11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6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3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57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82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57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02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76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61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0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91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56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4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8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92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5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78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35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6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43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 기능은 일부 타입의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이용하여 리스트의 요소에 적용한다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대부분 표준 라이브러리 알고리즘에서 공통적으로 값을 통한 함수를 사용하며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실제 함수 또는 객체 함수와 같이 작동한다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이러한 경우에 함수는 타입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값을 단일 매개 변수로 받을 수 있어야 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2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36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06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2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16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27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8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01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twimgs.com/ddj/galleries/29/CPP_ConcurrencyInAction_04_ful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1989668"/>
            <a:ext cx="2726916" cy="34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984485" y="6441935"/>
            <a:ext cx="20678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1686722"/>
            <a:ext cx="8403772" cy="130189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3" y="3155518"/>
            <a:ext cx="10555833" cy="2530717"/>
          </a:xfrm>
        </p:spPr>
        <p:txBody>
          <a:bodyPr/>
          <a:lstStyle/>
          <a:p>
            <a:pPr algn="l"/>
            <a:r>
              <a:rPr 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Chapter 6. </a:t>
            </a:r>
            <a:r>
              <a:rPr 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esigning  lock-based concurrent data structures</a:t>
            </a:r>
            <a:r>
              <a:rPr 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l"/>
            <a:endParaRPr lang="en-US" altLang="ko-KR" sz="1800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l"/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en-US" altLang="ko-KR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korea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이상형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(4513zxc@daum.net)</a:t>
            </a:r>
            <a:endParaRPr 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249" y="2086835"/>
            <a:ext cx="760381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 접근 레벨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Shared : </a:t>
            </a:r>
            <a:r>
              <a:rPr lang="ko-KR" altLang="en-US" sz="2400" dirty="0" smtClean="0">
                <a:solidFill>
                  <a:schemeClr val="bg1"/>
                </a:solidFill>
              </a:rPr>
              <a:t>여러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쓰레드가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뮤텍스의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소유권을 공유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Exclusive :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뮤텍스를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unique_lock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19249" y="1186888"/>
            <a:ext cx="11151917" cy="55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marR="0" indent="-2841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7525" marR="0" indent="-2333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1363" marR="0" indent="-2238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7438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400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boost::shared_mutex (c++17)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9" y="1186888"/>
            <a:ext cx="11151917" cy="5511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boost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shared_mutex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11" y="3286517"/>
            <a:ext cx="4294889" cy="295546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8276503" y="4286401"/>
            <a:ext cx="3837161" cy="760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8276503" y="5640890"/>
            <a:ext cx="3663496" cy="354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9249" y="2086835"/>
            <a:ext cx="760381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 접근 레벨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Shared : </a:t>
            </a:r>
            <a:r>
              <a:rPr lang="ko-KR" altLang="en-US" sz="2400" dirty="0" smtClean="0">
                <a:solidFill>
                  <a:schemeClr val="bg1"/>
                </a:solidFill>
              </a:rPr>
              <a:t>여러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쓰레드가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뮤텍스의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소유권을 공유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Exclusive :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뮤텍스를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unique_lock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32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3284" y="4277833"/>
            <a:ext cx="5816208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Shared locking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- boost::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800" dirty="0" smtClean="0">
                <a:solidFill>
                  <a:schemeClr val="bg1"/>
                </a:solidFill>
              </a:rPr>
              <a:t>::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shared_lock</a:t>
            </a:r>
            <a:r>
              <a:rPr lang="en-US" altLang="ko-KR" sz="2800" dirty="0" smtClean="0">
                <a:solidFill>
                  <a:schemeClr val="bg1"/>
                </a:solidFill>
              </a:rPr>
              <a:t>()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Exclusive locking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- Boost::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800" dirty="0" smtClean="0">
                <a:solidFill>
                  <a:schemeClr val="bg1"/>
                </a:solidFill>
              </a:rPr>
              <a:t>::lock()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19249" y="1186888"/>
            <a:ext cx="11151917" cy="55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marR="0" indent="-2841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7525" marR="0" indent="-2333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1363" marR="0" indent="-2238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7438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400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boost::shared_mutex (c++17)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11" y="3286517"/>
            <a:ext cx="4294889" cy="295546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flipV="1">
            <a:off x="8276503" y="4286401"/>
            <a:ext cx="3837161" cy="760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276503" y="5640890"/>
            <a:ext cx="3663496" cy="354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9249" y="2086835"/>
            <a:ext cx="760381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 접근 레벨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Shared : </a:t>
            </a:r>
            <a:r>
              <a:rPr lang="ko-KR" altLang="en-US" sz="2400" dirty="0" smtClean="0">
                <a:solidFill>
                  <a:schemeClr val="bg1"/>
                </a:solidFill>
              </a:rPr>
              <a:t>여러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쓰레드가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뮤텍스의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소유권을 공유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Exclusive :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뮤텍스를</a:t>
            </a:r>
            <a:r>
              <a:rPr lang="ko-KR" altLang="en-US" sz="2400" dirty="0" smtClean="0">
                <a:solidFill>
                  <a:schemeClr val="bg1"/>
                </a:solidFill>
              </a:rPr>
              <a:t> 소유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 smtClean="0">
                <a:solidFill>
                  <a:schemeClr val="bg1"/>
                </a:solidFill>
              </a:rPr>
              <a:t>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unique_lock</a:t>
            </a:r>
            <a:r>
              <a:rPr lang="en-US" altLang="ko-KR" sz="2400" dirty="0" smtClean="0">
                <a:solidFill>
                  <a:schemeClr val="bg1"/>
                </a:solidFill>
              </a:rPr>
              <a:t>&lt;boost::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shared_mutex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99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(4)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새로운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Key/Value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해당되는 값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해당하는 값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해당하는 값 확인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컨테이너 선정 </a:t>
            </a:r>
            <a:r>
              <a:rPr lang="ko-KR" altLang="en-US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하기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 sorted array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 hash table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4" y="2556440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25" y="3273248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9" y="4066238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86" y="4983220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8" y="3292467"/>
            <a:ext cx="11151917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 	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더 복잡한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Lock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기반 자료구조 설계하기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binary tree, such as a red-black tree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60" y="2514599"/>
            <a:ext cx="2819422" cy="326774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5305646" y="5151475"/>
            <a:ext cx="643269" cy="56884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86" y="4983220"/>
            <a:ext cx="255987" cy="373193"/>
          </a:xfrm>
          <a:prstGeom prst="rect">
            <a:avLst/>
          </a:prstGeom>
        </p:spPr>
      </p:pic>
      <p:sp>
        <p:nvSpPr>
          <p:cNvPr id="9" name="&quot;없음&quot; 기호 8"/>
          <p:cNvSpPr/>
          <p:nvPr/>
        </p:nvSpPr>
        <p:spPr bwMode="auto">
          <a:xfrm>
            <a:off x="2275869" y="1143000"/>
            <a:ext cx="7277484" cy="466237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sorted array</a:t>
            </a:r>
            <a:endParaRPr lang="en-US" altLang="ko-KR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 sorted array</a:t>
            </a:r>
            <a:endParaRPr lang="en-US" altLang="ko-KR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&quot;없음&quot; 기호 4"/>
          <p:cNvSpPr/>
          <p:nvPr/>
        </p:nvSpPr>
        <p:spPr bwMode="auto">
          <a:xfrm>
            <a:off x="2275869" y="1143000"/>
            <a:ext cx="7277484" cy="466237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(4)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6127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rPr>
              <a:t>A hash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2220641" y="3161100"/>
            <a:ext cx="498468" cy="484177"/>
          </a:xfrm>
          <a:prstGeom prst="rect">
            <a:avLst/>
          </a:prstGeom>
        </p:spPr>
      </p:pic>
      <p:sp>
        <p:nvSpPr>
          <p:cNvPr id="6" name="사다리꼴 5"/>
          <p:cNvSpPr/>
          <p:nvPr/>
        </p:nvSpPr>
        <p:spPr bwMode="auto">
          <a:xfrm rot="16200000">
            <a:off x="3557197" y="4316218"/>
            <a:ext cx="345513" cy="33743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사다리꼴 6"/>
          <p:cNvSpPr/>
          <p:nvPr/>
        </p:nvSpPr>
        <p:spPr bwMode="auto">
          <a:xfrm rot="10800000">
            <a:off x="2292018" y="3794832"/>
            <a:ext cx="355712" cy="327757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1861" y="2904711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11861" y="3392215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111861" y="3879719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111861" y="4367224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11861" y="4854728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11861" y="5342232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4662483" y="3031523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51051" y="2956684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272703" y="4051586"/>
            <a:ext cx="1344883" cy="631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Hash(key)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662483" y="3534755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51051" y="3474766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2923" y="4427213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 bwMode="auto">
          <a:xfrm>
            <a:off x="4662483" y="4509086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4685" y="2355111"/>
            <a:ext cx="39868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bucket		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4662483" y="4002179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151051" y="3942190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152923" y="4889141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 bwMode="auto">
          <a:xfrm>
            <a:off x="4662483" y="4971014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151051" y="5412749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4660611" y="5494622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97302" y="2769781"/>
            <a:ext cx="1244010" cy="664535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Fine-Grained Locking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(4)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6127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rPr>
              <a:t>A hash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2220641" y="3161100"/>
            <a:ext cx="498468" cy="484177"/>
          </a:xfrm>
          <a:prstGeom prst="rect">
            <a:avLst/>
          </a:prstGeom>
        </p:spPr>
      </p:pic>
      <p:sp>
        <p:nvSpPr>
          <p:cNvPr id="6" name="사다리꼴 5"/>
          <p:cNvSpPr/>
          <p:nvPr/>
        </p:nvSpPr>
        <p:spPr bwMode="auto">
          <a:xfrm rot="16200000">
            <a:off x="3557197" y="4316218"/>
            <a:ext cx="345513" cy="33743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사다리꼴 6"/>
          <p:cNvSpPr/>
          <p:nvPr/>
        </p:nvSpPr>
        <p:spPr bwMode="auto">
          <a:xfrm rot="10800000">
            <a:off x="2292018" y="3794832"/>
            <a:ext cx="355712" cy="327757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1861" y="2904711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11861" y="3392215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111861" y="3879719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111861" y="4367224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11861" y="4854728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11861" y="5342232"/>
            <a:ext cx="794261" cy="48750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4662483" y="3031523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51051" y="2956684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272703" y="4051586"/>
            <a:ext cx="1344883" cy="631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Hash(key)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662483" y="3534755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51051" y="3474766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2923" y="4427213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 bwMode="auto">
          <a:xfrm>
            <a:off x="4662483" y="4509086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4685" y="2355111"/>
            <a:ext cx="39868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bucket		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4662483" y="4002179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151051" y="3942190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152923" y="4889141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 bwMode="auto">
          <a:xfrm>
            <a:off x="4662483" y="4971014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151051" y="5412749"/>
            <a:ext cx="911207" cy="320066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4660611" y="5494622"/>
            <a:ext cx="488568" cy="1646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97302" y="2769781"/>
            <a:ext cx="1244010" cy="664535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04" y="2575575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640756" y="2168583"/>
            <a:ext cx="603485" cy="603485"/>
          </a:xfrm>
          <a:prstGeom prst="rect">
            <a:avLst/>
          </a:prstGeom>
        </p:spPr>
      </p:pic>
      <p:sp>
        <p:nvSpPr>
          <p:cNvPr id="17" name="사다리꼴 16"/>
          <p:cNvSpPr/>
          <p:nvPr/>
        </p:nvSpPr>
        <p:spPr bwMode="auto">
          <a:xfrm rot="16200000">
            <a:off x="2252723" y="3614369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사다리꼴 17"/>
          <p:cNvSpPr/>
          <p:nvPr/>
        </p:nvSpPr>
        <p:spPr bwMode="auto">
          <a:xfrm rot="10800000">
            <a:off x="727171" y="2958477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930416" y="1849016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30416" y="245664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930416" y="3064281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930416" y="3671914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30416" y="4279547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30416" y="488717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3597043" y="2007077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188542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직선 화살표 연결선 32"/>
          <p:cNvCxnSpPr>
            <a:stCxn id="31" idx="3"/>
          </p:cNvCxnSpPr>
          <p:nvPr/>
        </p:nvCxnSpPr>
        <p:spPr>
          <a:xfrm flipV="1">
            <a:off x="5291721" y="210736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5681079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03786" y="3278499"/>
            <a:ext cx="1628222" cy="7868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</a:t>
            </a: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% n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784258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 bwMode="auto">
          <a:xfrm>
            <a:off x="7173616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276795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8666153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3597043" y="2634313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88542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 flipV="1">
            <a:off x="5291721" y="275311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5681079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6784258" y="276418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7173616" y="255364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50117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 flipV="1">
            <a:off x="5253296" y="393938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5642654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6745833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7135191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8238370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8627728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3556352" y="3847861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3887" y="5494812"/>
            <a:ext cx="134652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118" y="1163987"/>
            <a:ext cx="77104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Index		Key-value pairs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640756" y="2168583"/>
            <a:ext cx="603485" cy="6034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2930416" y="1849016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30416" y="245664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930416" y="3064281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930416" y="3671914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30416" y="4279547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30416" y="488717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3597043" y="2007077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188542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직선 화살표 연결선 32"/>
          <p:cNvCxnSpPr>
            <a:stCxn id="31" idx="3"/>
          </p:cNvCxnSpPr>
          <p:nvPr/>
        </p:nvCxnSpPr>
        <p:spPr>
          <a:xfrm flipV="1">
            <a:off x="5291721" y="210736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5681079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784258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 bwMode="auto">
          <a:xfrm>
            <a:off x="7173616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276795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8666153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3597043" y="2634313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88542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 flipV="1">
            <a:off x="5291721" y="275311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5681079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6784258" y="276418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7173616" y="255364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50117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 flipV="1">
            <a:off x="5253296" y="393938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5642654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6745833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7135191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8238370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8627728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3556352" y="3847861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8104" y="5664925"/>
            <a:ext cx="215443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Vector&lt;&gt;</a:t>
            </a:r>
            <a:endParaRPr lang="ko-KR" altLang="en-US" sz="3600" dirty="0" err="1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843489" y="1675417"/>
            <a:ext cx="1138576" cy="398950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43887" y="5494812"/>
            <a:ext cx="134652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5118" y="1163987"/>
            <a:ext cx="77104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Index		Key-value pairs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사다리꼴 61"/>
          <p:cNvSpPr/>
          <p:nvPr/>
        </p:nvSpPr>
        <p:spPr bwMode="auto">
          <a:xfrm rot="16200000">
            <a:off x="2252723" y="3614369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사다리꼴 62"/>
          <p:cNvSpPr/>
          <p:nvPr/>
        </p:nvSpPr>
        <p:spPr bwMode="auto">
          <a:xfrm rot="10800000">
            <a:off x="727171" y="2958477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703786" y="3278499"/>
            <a:ext cx="1628222" cy="7868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</a:t>
            </a: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% n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640756" y="2168583"/>
            <a:ext cx="603485" cy="6034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2930416" y="1849016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30416" y="245664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930416" y="3064281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930416" y="3671914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30416" y="4279547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30416" y="488717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3597043" y="2007077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188542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직선 화살표 연결선 32"/>
          <p:cNvCxnSpPr>
            <a:stCxn id="31" idx="3"/>
          </p:cNvCxnSpPr>
          <p:nvPr/>
        </p:nvCxnSpPr>
        <p:spPr>
          <a:xfrm flipV="1">
            <a:off x="5291721" y="210736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5681079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784258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 bwMode="auto">
          <a:xfrm>
            <a:off x="7173616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276795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8666153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3597043" y="2634313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88542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 flipV="1">
            <a:off x="5291721" y="275311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5681079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6784258" y="276418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7173616" y="255364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50117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 flipV="1">
            <a:off x="5253296" y="393938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5642654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6745833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7135191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8238370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8627728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3556352" y="3847861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8104" y="5664925"/>
            <a:ext cx="36740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Vector&lt;</a:t>
            </a: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list&lt;&gt;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&gt;</a:t>
            </a:r>
            <a:endParaRPr lang="ko-KR" altLang="en-US" sz="36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999763" y="1675417"/>
            <a:ext cx="6052738" cy="86719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43887" y="5494812"/>
            <a:ext cx="134652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5118" y="1163987"/>
            <a:ext cx="77104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Index		Key-value pairs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사다리꼴 58"/>
          <p:cNvSpPr/>
          <p:nvPr/>
        </p:nvSpPr>
        <p:spPr bwMode="auto">
          <a:xfrm rot="16200000">
            <a:off x="2252723" y="3614369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사다리꼴 59"/>
          <p:cNvSpPr/>
          <p:nvPr/>
        </p:nvSpPr>
        <p:spPr bwMode="auto">
          <a:xfrm rot="10800000">
            <a:off x="727171" y="2958477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03786" y="3278499"/>
            <a:ext cx="1628222" cy="7868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</a:t>
            </a: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% n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249">
            <a:off x="640756" y="2168583"/>
            <a:ext cx="603485" cy="6034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2930416" y="1849016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0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930416" y="245664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930416" y="3064281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930416" y="3671914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30416" y="4279547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30416" y="4887179"/>
            <a:ext cx="961595" cy="607633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</a:t>
            </a:r>
            <a:endParaRPr lang="ko-KR" altLang="en-US" sz="3600" b="1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3597043" y="2007077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188542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직선 화살표 연결선 32"/>
          <p:cNvCxnSpPr>
            <a:stCxn id="31" idx="3"/>
          </p:cNvCxnSpPr>
          <p:nvPr/>
        </p:nvCxnSpPr>
        <p:spPr>
          <a:xfrm flipV="1">
            <a:off x="5291721" y="210736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5681079" y="1913796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784258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 bwMode="auto">
          <a:xfrm>
            <a:off x="7173616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276795" y="2118435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8666153" y="1907897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3597043" y="2634313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88542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 flipV="1">
            <a:off x="5291721" y="275311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5681079" y="2559542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6784258" y="2764181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7173616" y="255364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50117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 flipV="1">
            <a:off x="5253296" y="393938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5642654" y="3745813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6745833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7135191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8238370" y="3950452"/>
            <a:ext cx="389358" cy="589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8627728" y="3739914"/>
            <a:ext cx="1103179" cy="39893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3556352" y="3847861"/>
            <a:ext cx="591499" cy="2051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8104" y="5664925"/>
            <a:ext cx="79060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Vector&lt;</a:t>
            </a:r>
            <a:r>
              <a:rPr lang="en-US" altLang="ko-KR" sz="3600" dirty="0" smtClean="0">
                <a:solidFill>
                  <a:srgbClr val="1E1E1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list&lt;</a:t>
            </a: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pair&lt;</a:t>
            </a:r>
            <a:r>
              <a:rPr lang="en-US" altLang="ko-KR" sz="3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key,value</a:t>
            </a: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3600" dirty="0" smtClean="0">
                <a:solidFill>
                  <a:srgbClr val="1E1E1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&gt;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36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999763" y="1675417"/>
            <a:ext cx="1456915" cy="86719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43887" y="5494812"/>
            <a:ext cx="134652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5118" y="1163987"/>
            <a:ext cx="77104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		     Index		Key-value pairs</a:t>
            </a:r>
            <a:endParaRPr lang="ko-KR" altLang="en-US" sz="2800" b="1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사다리꼴 58"/>
          <p:cNvSpPr/>
          <p:nvPr/>
        </p:nvSpPr>
        <p:spPr bwMode="auto">
          <a:xfrm rot="16200000">
            <a:off x="2252723" y="3614369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사다리꼴 59"/>
          <p:cNvSpPr/>
          <p:nvPr/>
        </p:nvSpPr>
        <p:spPr bwMode="auto">
          <a:xfrm rot="10800000">
            <a:off x="727171" y="2958477"/>
            <a:ext cx="430653" cy="408521"/>
          </a:xfrm>
          <a:prstGeom prst="trapezoi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03786" y="3278499"/>
            <a:ext cx="1628222" cy="7868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Hash(key</a:t>
            </a:r>
            <a:r>
              <a:rPr lang="en-US" altLang="ko-KR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% n</a:t>
            </a: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6" y="1008789"/>
            <a:ext cx="4663999" cy="546870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89358" y="1722611"/>
            <a:ext cx="4707685" cy="117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043" y="1331893"/>
            <a:ext cx="3520933" cy="51455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 flipV="1">
            <a:off x="5545394" y="3545512"/>
            <a:ext cx="3179752" cy="11799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45393" y="4353724"/>
            <a:ext cx="3740191" cy="17698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8005542" y="4891214"/>
            <a:ext cx="1280040" cy="819244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273532" y="2367952"/>
            <a:ext cx="3390832" cy="27793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664364" y="1791363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각각의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Bucket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은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itchFamily="34" charset="0"/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boost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::</a:t>
            </a:r>
            <a:r>
              <a:rPr lang="en-US" altLang="ko-KR" sz="1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shared_mutex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로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보호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itchFamily="34" charset="0"/>
              </a:rPr>
              <a:t>.</a:t>
            </a:r>
            <a:endParaRPr lang="ko-KR" altLang="en-US" sz="1600" dirty="0" err="1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5146" y="3374708"/>
            <a:ext cx="21335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읽기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Boost::</a:t>
            </a:r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shared_lock</a:t>
            </a:r>
            <a:endParaRPr lang="ko-KR" altLang="en-US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60227" y="4336202"/>
            <a:ext cx="18594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단일 쓰기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unique_lock</a:t>
            </a:r>
            <a:endParaRPr lang="ko-KR" altLang="en-US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 	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더 복잡한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Lock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기반 자료구조 설계하기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3164" y="1974065"/>
            <a:ext cx="10857589" cy="34644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Lookup Table		Single Linked List</a:t>
            </a:r>
            <a:endParaRPr lang="en-US" altLang="ko-KR" sz="4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6" y="1008789"/>
            <a:ext cx="4663999" cy="54687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371659" y="2106070"/>
            <a:ext cx="3734292" cy="64302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989" y="3207431"/>
            <a:ext cx="335829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Bucket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수가 고정되어 있기 때문에 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함수는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Locking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없이 사용될 수 있다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52553" y="2456121"/>
            <a:ext cx="802759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33" y="1415650"/>
            <a:ext cx="6477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7" y="1261328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4552845" y="3803118"/>
            <a:ext cx="335348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어떠한 것도 변형 시키지 않았음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이는 문제 없고 예외가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발생하게 되더라도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자료구조에 대해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영향을 주지 않는다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05927" y="2350775"/>
            <a:ext cx="3734292" cy="792097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92" y="1788838"/>
            <a:ext cx="4876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16432" y="3562967"/>
            <a:ext cx="294311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Erase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에 대한 호출을 통해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바꾸게 된다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하지만 이는 예외를 발생시키지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않도록 되어 있다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안전하다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7" y="1261328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14" name="직사각형 13"/>
          <p:cNvSpPr/>
          <p:nvPr/>
        </p:nvSpPr>
        <p:spPr bwMode="auto">
          <a:xfrm>
            <a:off x="205927" y="5254768"/>
            <a:ext cx="3734292" cy="12478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19" y="1376219"/>
            <a:ext cx="6067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16432" y="3562967"/>
            <a:ext cx="294311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Erase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에 대한 호출을 통해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바꾸게 된다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하지만 이는 예외를 발생시키지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않도록 되어 있다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안전하다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7" y="1261328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05927" y="5254768"/>
            <a:ext cx="3734292" cy="12478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19" y="1376219"/>
            <a:ext cx="6067425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9" y="3180596"/>
            <a:ext cx="11010900" cy="11715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89409" y="3999763"/>
            <a:ext cx="6993545" cy="590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6113" y="4078504"/>
            <a:ext cx="55560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http://www.cplusplus.com/reference/list/list/erase/</a:t>
            </a:r>
            <a:endParaRPr lang="ko-KR" altLang="en-US" sz="1400" dirty="0" err="1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3" y="1277363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14" name="직사각형 13"/>
          <p:cNvSpPr/>
          <p:nvPr/>
        </p:nvSpPr>
        <p:spPr bwMode="auto">
          <a:xfrm>
            <a:off x="349563" y="4013342"/>
            <a:ext cx="3734292" cy="12478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259" y="4168344"/>
            <a:ext cx="3353482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가지의 예외 가능성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추가할때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push_back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예외 안전하다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예외가 발생되더라도 원상태로 있게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해준다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변경할때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0" y="1298807"/>
            <a:ext cx="6286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3" y="1277363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15" name="직사각형 14"/>
          <p:cNvSpPr/>
          <p:nvPr/>
        </p:nvSpPr>
        <p:spPr bwMode="auto">
          <a:xfrm>
            <a:off x="349563" y="4013342"/>
            <a:ext cx="3734292" cy="12478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259" y="4168344"/>
            <a:ext cx="3353482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가지의 예외 가능성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추가할때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push_back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예외 안전하다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예외가 발생되더라도 원상태로 있게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해준다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변경할때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0" y="1298807"/>
            <a:ext cx="6286500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" y="2800350"/>
            <a:ext cx="11420475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5999" y="3842206"/>
            <a:ext cx="6052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http://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www.cplusplus.com/reference/list/list/push_back/</a:t>
            </a:r>
            <a:endParaRPr lang="ko-KR" altLang="en-US" sz="1400" dirty="0" err="1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11 Thread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39109" y="3780234"/>
            <a:ext cx="3106620" cy="2585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가지의 예외 가능성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추가할때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push_back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예외 안전하다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예외가 발생되더라도 원상태로 있게 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해준다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변경할때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만약 이 작업이 예외를 발생시키면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이에 의존하게 되지만 원래 값은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변하지 않게 된다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하지만 전반적으로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자료구조에 대해서는 변화가 없으며</a:t>
            </a:r>
            <a:endParaRPr lang="en-US" altLang="ko-KR" sz="1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안전하다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3" y="1277363"/>
            <a:ext cx="3520933" cy="5145599"/>
          </a:xfrm>
          <a:prstGeom prst="rect">
            <a:avLst/>
          </a:prstGeom>
          <a:ln w="28575">
            <a:noFill/>
          </a:ln>
        </p:spPr>
      </p:pic>
      <p:sp>
        <p:nvSpPr>
          <p:cNvPr id="10" name="직사각형 9"/>
          <p:cNvSpPr/>
          <p:nvPr/>
        </p:nvSpPr>
        <p:spPr bwMode="auto">
          <a:xfrm>
            <a:off x="349563" y="4013342"/>
            <a:ext cx="3734292" cy="124783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50" y="1298807"/>
            <a:ext cx="6286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12 </a:t>
            </a:r>
            <a:r>
              <a:rPr lang="en-US" sz="3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::map&lt;&gt;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모든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bucket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얻기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7" y="1008790"/>
            <a:ext cx="3217974" cy="37731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7" y="4660490"/>
            <a:ext cx="4260502" cy="14623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380331" y="1008790"/>
            <a:ext cx="1042528" cy="3773188"/>
          </a:xfrm>
          <a:prstGeom prst="rect">
            <a:avLst/>
          </a:prstGeom>
          <a:solidFill>
            <a:srgbClr val="1E1E1E"/>
          </a:solidFill>
          <a:ln>
            <a:noFill/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7302" y="4660490"/>
            <a:ext cx="4310307" cy="135685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587989" y="1539731"/>
            <a:ext cx="4597161" cy="2136179"/>
            <a:chOff x="5124976" y="1481356"/>
            <a:chExt cx="6838916" cy="364579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124976" y="1481356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5124976" y="2088989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1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124976" y="2696621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2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124976" y="3304254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3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124976" y="3911887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4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5124976" y="4519519"/>
              <a:ext cx="961595" cy="607633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6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5</a:t>
              </a:r>
              <a:endParaRPr lang="ko-KR" altLang="en-US" sz="3600" b="1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오른쪽 화살표 20"/>
            <p:cNvSpPr/>
            <p:nvPr/>
          </p:nvSpPr>
          <p:spPr bwMode="auto">
            <a:xfrm>
              <a:off x="5791603" y="1639417"/>
              <a:ext cx="591499" cy="205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383102" y="1546136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" name="직선 화살표 연결선 22"/>
            <p:cNvCxnSpPr>
              <a:stCxn id="22" idx="3"/>
            </p:cNvCxnSpPr>
            <p:nvPr/>
          </p:nvCxnSpPr>
          <p:spPr>
            <a:xfrm flipV="1">
              <a:off x="7486281" y="1739705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7875639" y="1546136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8978818" y="1750775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 bwMode="auto">
            <a:xfrm>
              <a:off x="9368176" y="1540237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10471355" y="1750775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 bwMode="auto">
            <a:xfrm>
              <a:off x="10860713" y="1540237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오른쪽 화살표 28"/>
            <p:cNvSpPr/>
            <p:nvPr/>
          </p:nvSpPr>
          <p:spPr bwMode="auto">
            <a:xfrm>
              <a:off x="5791603" y="2266653"/>
              <a:ext cx="591499" cy="205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383102" y="2191882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7486281" y="2385451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 bwMode="auto">
            <a:xfrm>
              <a:off x="7875639" y="2191882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8978818" y="2396521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9368176" y="2185983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6344677" y="3378153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6" name="직선 화살표 연결선 35"/>
            <p:cNvCxnSpPr>
              <a:stCxn id="35" idx="3"/>
            </p:cNvCxnSpPr>
            <p:nvPr/>
          </p:nvCxnSpPr>
          <p:spPr>
            <a:xfrm flipV="1">
              <a:off x="7447856" y="3571722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 bwMode="auto">
            <a:xfrm>
              <a:off x="7837214" y="3378153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8940393" y="3582792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9329751" y="3372254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V="1">
              <a:off x="10432930" y="3582792"/>
              <a:ext cx="389358" cy="5899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 bwMode="auto">
            <a:xfrm>
              <a:off x="10822288" y="3372254"/>
              <a:ext cx="1103179" cy="398935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오른쪽 화살표 41"/>
            <p:cNvSpPr/>
            <p:nvPr/>
          </p:nvSpPr>
          <p:spPr bwMode="auto">
            <a:xfrm>
              <a:off x="5750912" y="3480201"/>
              <a:ext cx="591499" cy="205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41" y="1282810"/>
            <a:ext cx="255987" cy="37319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33" y="2412643"/>
            <a:ext cx="255987" cy="3731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99" y="1769676"/>
            <a:ext cx="255987" cy="3731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436552" y="4781978"/>
            <a:ext cx="3516016" cy="39765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64938" y="4602498"/>
            <a:ext cx="589905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매번 마다 하나의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Bucket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대해서만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필요하기 때문에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기능이 유일하게 모든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bucket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필요하다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매번 마다 동일한 방식대로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건다고할때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DeadLock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발생할 일이 없다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9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6258" y="3101118"/>
            <a:ext cx="5163853" cy="7440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Single Linked List</a:t>
            </a:r>
            <a:endParaRPr lang="en-US" altLang="ko-KR" dirty="0" smtClean="0">
              <a:solidFill>
                <a:schemeClr val="bg1"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5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71239" y="3056927"/>
            <a:ext cx="78614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fine Grained Locking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8257" y="4410586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fine Grained Locking</a:t>
            </a:r>
            <a:endParaRPr lang="ko-KR" alt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15498"/>
          </a:xfrm>
        </p:spPr>
        <p:txBody>
          <a:bodyPr/>
          <a:lstStyle/>
          <a:p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7494" y="2941628"/>
            <a:ext cx="4228189" cy="9073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altLang="ko-KR" sz="4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302" y="3089304"/>
            <a:ext cx="6339771" cy="8084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 </a:t>
            </a:r>
            <a:r>
              <a:rPr lang="ko-KR" altLang="en-US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노드마다</a:t>
            </a:r>
            <a:r>
              <a:rPr lang="ko-KR" altLang="en-US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하나의 </a:t>
            </a:r>
            <a:r>
              <a:rPr lang="en-US" altLang="ko-KR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Mutex</a:t>
            </a:r>
            <a:r>
              <a:rPr lang="ko-KR" altLang="en-US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가지는 것</a:t>
            </a:r>
            <a:r>
              <a:rPr lang="en-US" altLang="ko-KR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8" y="2915722"/>
            <a:ext cx="4191000" cy="3219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7204364" y="3583709"/>
            <a:ext cx="1828800" cy="9236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844" y="1018720"/>
            <a:ext cx="5872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fine Grained Locking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2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4"/>
            <a:ext cx="11151917" cy="7440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solidFill>
                  <a:schemeClr val="bg1"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46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3039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3039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9581" y="4791698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1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1912" y="4791697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2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9" idx="2"/>
          </p:cNvCxnSpPr>
          <p:nvPr/>
        </p:nvCxnSpPr>
        <p:spPr>
          <a:xfrm flipV="1">
            <a:off x="2832111" y="3992526"/>
            <a:ext cx="2743200" cy="799172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5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3039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9581" y="4791698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1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1912" y="4791697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2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9" idx="2"/>
          </p:cNvCxnSpPr>
          <p:nvPr/>
        </p:nvCxnSpPr>
        <p:spPr>
          <a:xfrm flipV="1">
            <a:off x="2832111" y="3992526"/>
            <a:ext cx="2743200" cy="799172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9" idx="2"/>
          </p:cNvCxnSpPr>
          <p:nvPr/>
        </p:nvCxnSpPr>
        <p:spPr>
          <a:xfrm flipH="1" flipV="1">
            <a:off x="5575311" y="3992526"/>
            <a:ext cx="3569131" cy="799171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6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4"/>
            <a:ext cx="11151917" cy="7440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9581" y="4791698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1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1912" y="4791697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2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9" idx="2"/>
          </p:cNvCxnSpPr>
          <p:nvPr/>
        </p:nvCxnSpPr>
        <p:spPr>
          <a:xfrm flipV="1">
            <a:off x="2832111" y="3992526"/>
            <a:ext cx="2743200" cy="799172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9" idx="2"/>
          </p:cNvCxnSpPr>
          <p:nvPr/>
        </p:nvCxnSpPr>
        <p:spPr>
          <a:xfrm flipH="1" flipV="1">
            <a:off x="5575311" y="3992526"/>
            <a:ext cx="3569131" cy="799171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90098" y="5422605"/>
            <a:ext cx="235000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이 요소 지울래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3039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9581" y="4791698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1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1912" y="4791697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2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9" idx="2"/>
          </p:cNvCxnSpPr>
          <p:nvPr/>
        </p:nvCxnSpPr>
        <p:spPr>
          <a:xfrm flipV="1">
            <a:off x="2832111" y="3992526"/>
            <a:ext cx="2743200" cy="799172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9" idx="2"/>
          </p:cNvCxnSpPr>
          <p:nvPr/>
        </p:nvCxnSpPr>
        <p:spPr>
          <a:xfrm flipH="1" flipV="1">
            <a:off x="5575311" y="3992526"/>
            <a:ext cx="3569131" cy="799171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90098" y="5422605"/>
            <a:ext cx="235000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이 요소 지울래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211" y="5422604"/>
            <a:ext cx="24429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?????????????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뷁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1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3039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Iterator ?</a:t>
            </a:r>
            <a:r>
              <a:rPr lang="en-US" altLang="ko-KR" dirty="0" smtClean="0">
                <a:solidFill>
                  <a:schemeClr val="bg1"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489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75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60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46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32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182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040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98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756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61411" y="3460898"/>
            <a:ext cx="685800" cy="531628"/>
          </a:xfrm>
          <a:prstGeom prst="rect">
            <a:avLst/>
          </a:prstGeom>
          <a:solidFill>
            <a:schemeClr val="tx1"/>
          </a:solidFill>
          <a:ln w="19050">
            <a:solidFill>
              <a:srgbClr val="1E1E1E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5869" y="2413590"/>
            <a:ext cx="111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Begin()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3211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9809" y="2413590"/>
            <a:ext cx="814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End()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986051" y="2892323"/>
            <a:ext cx="0" cy="448166"/>
          </a:xfrm>
          <a:prstGeom prst="straightConnector1">
            <a:avLst/>
          </a:prstGeom>
          <a:ln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9581" y="4791698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1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1912" y="4791697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Thread 2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9" idx="2"/>
          </p:cNvCxnSpPr>
          <p:nvPr/>
        </p:nvCxnSpPr>
        <p:spPr>
          <a:xfrm flipV="1">
            <a:off x="2832111" y="3992526"/>
            <a:ext cx="2743200" cy="799172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9" idx="2"/>
          </p:cNvCxnSpPr>
          <p:nvPr/>
        </p:nvCxnSpPr>
        <p:spPr>
          <a:xfrm flipH="1" flipV="1">
            <a:off x="5575311" y="3992526"/>
            <a:ext cx="3569131" cy="799171"/>
          </a:xfrm>
          <a:prstGeom prst="straightConnector1">
            <a:avLst/>
          </a:prstGeom>
          <a:ln w="38100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90098" y="5422605"/>
            <a:ext cx="235000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이 요소 지울래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211" y="5422604"/>
            <a:ext cx="24429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?????????????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뷁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5" name="&quot;없음&quot; 기호 24"/>
          <p:cNvSpPr/>
          <p:nvPr/>
        </p:nvSpPr>
        <p:spPr bwMode="auto">
          <a:xfrm>
            <a:off x="2275869" y="1143000"/>
            <a:ext cx="7277484" cy="466237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93518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</a:p>
          <a:p>
            <a:pPr>
              <a:buFontTx/>
              <a:buChar char="-"/>
            </a:pP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유지 하도록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For_each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같은 반복 함수 구현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4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41729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</a:p>
          <a:p>
            <a:pPr>
              <a:buFontTx/>
              <a:buChar char="-"/>
            </a:pP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유지 하도록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STL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스타일 반복자의 수명은 컨테이너의 제어 밖이기 때문에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1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415498"/>
          </a:xfrm>
        </p:spPr>
        <p:txBody>
          <a:bodyPr/>
          <a:lstStyle/>
          <a:p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7494" y="2941628"/>
            <a:ext cx="4228189" cy="9073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Lookup Table</a:t>
            </a:r>
            <a:endParaRPr lang="en-US" altLang="ko-KR" sz="4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20" y="2128602"/>
            <a:ext cx="4510863" cy="3440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63" y="2128602"/>
            <a:ext cx="3813877" cy="10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41729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</a:p>
          <a:p>
            <a:pPr>
              <a:buFontTx/>
              <a:buChar char="-"/>
            </a:pP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유지 하도록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STL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스타일 반복자의 수명은 컨테이너의 제어 밖이기 때문에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  <p:sp>
        <p:nvSpPr>
          <p:cNvPr id="5" name="&quot;없음&quot; 기호 4"/>
          <p:cNvSpPr/>
          <p:nvPr/>
        </p:nvSpPr>
        <p:spPr bwMode="auto">
          <a:xfrm>
            <a:off x="2275869" y="1143000"/>
            <a:ext cx="7277484" cy="466237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4194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</a:p>
          <a:p>
            <a:pPr>
              <a:buFontTx/>
              <a:buChar char="-"/>
            </a:pP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for_each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같은 반복 함수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18" y="3878097"/>
            <a:ext cx="6146693" cy="1570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3" y="2234851"/>
            <a:ext cx="5698968" cy="15606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87989" y="5448919"/>
            <a:ext cx="633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출처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http</a:t>
            </a:r>
            <a:r>
              <a:rPr lang="ko-KR" altLang="en-US" dirty="0">
                <a:solidFill>
                  <a:schemeClr val="bg1"/>
                </a:solidFill>
              </a:rPr>
              <a:t>://en.cppreference.com/w/cpp/algorithm/for_each</a:t>
            </a:r>
          </a:p>
        </p:txBody>
      </p:sp>
    </p:spTree>
    <p:extLst>
      <p:ext uri="{BB962C8B-B14F-4D97-AF65-F5344CB8AC3E}">
        <p14:creationId xmlns:p14="http://schemas.microsoft.com/office/powerpoint/2010/main" val="21738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2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구현하기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348" y="1398044"/>
            <a:ext cx="10259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ko-KR" altLang="en-US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48" y="2509859"/>
            <a:ext cx="97748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리스트에 아이템 추가</a:t>
            </a:r>
            <a:endParaRPr lang="en-US" altLang="ko-KR" sz="2800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조건을 부합하면 아이템을 리스트에서 제거</a:t>
            </a:r>
            <a:endParaRPr lang="en-US" altLang="ko-KR" sz="2800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조건에 부합하는 아이템 확인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조건에 부합하는 아이템 수정</a:t>
            </a:r>
            <a:endParaRPr lang="en-US" altLang="ko-KR" sz="2800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리스트의 각각의 아이템을 다른 컨테이너에 복사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7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53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934" y="2307266"/>
            <a:ext cx="1313122" cy="515679"/>
            <a:chOff x="435934" y="2307266"/>
            <a:chExt cx="1313122" cy="5156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4950" y="1887280"/>
            <a:ext cx="7950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sz="24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54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934" y="2307266"/>
            <a:ext cx="1313122" cy="515679"/>
            <a:chOff x="435934" y="2307266"/>
            <a:chExt cx="1313122" cy="5156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4950" y="1887280"/>
            <a:ext cx="7950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sz="24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32098" y="2546498"/>
            <a:ext cx="388088" cy="552893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826142" y="3099391"/>
            <a:ext cx="1313122" cy="861237"/>
            <a:chOff x="435934" y="2307266"/>
            <a:chExt cx="1313122" cy="51567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9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55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934" y="2307266"/>
            <a:ext cx="1313122" cy="515679"/>
            <a:chOff x="435934" y="2307266"/>
            <a:chExt cx="1313122" cy="5156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4950" y="1887280"/>
            <a:ext cx="7950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sz="24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32098" y="2546498"/>
            <a:ext cx="388088" cy="552893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826142" y="3099391"/>
            <a:ext cx="1313122" cy="861237"/>
            <a:chOff x="435934" y="2307266"/>
            <a:chExt cx="1313122" cy="51567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>
            <a:stCxn id="22" idx="3"/>
          </p:cNvCxnSpPr>
          <p:nvPr/>
        </p:nvCxnSpPr>
        <p:spPr>
          <a:xfrm flipV="1">
            <a:off x="3139264" y="3530009"/>
            <a:ext cx="582131" cy="4439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721395" y="3099391"/>
            <a:ext cx="1313122" cy="861237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9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도식화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934" y="2307266"/>
            <a:ext cx="1313122" cy="515679"/>
            <a:chOff x="435934" y="2307266"/>
            <a:chExt cx="1313122" cy="5156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4950" y="1887280"/>
            <a:ext cx="7950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sz="24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32098" y="2546498"/>
            <a:ext cx="388088" cy="552893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826142" y="3099391"/>
            <a:ext cx="1313122" cy="861237"/>
            <a:chOff x="435934" y="2307266"/>
            <a:chExt cx="1313122" cy="51567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>
            <a:stCxn id="22" idx="3"/>
          </p:cNvCxnSpPr>
          <p:nvPr/>
        </p:nvCxnSpPr>
        <p:spPr>
          <a:xfrm flipV="1">
            <a:off x="3139264" y="3530009"/>
            <a:ext cx="582131" cy="4439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721395" y="3099391"/>
            <a:ext cx="1313122" cy="861237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/>
          <p:cNvCxnSpPr/>
          <p:nvPr/>
        </p:nvCxnSpPr>
        <p:spPr>
          <a:xfrm flipV="1">
            <a:off x="5005858" y="3525570"/>
            <a:ext cx="582131" cy="4439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587989" y="3094952"/>
            <a:ext cx="1313122" cy="861237"/>
            <a:chOff x="435934" y="2307266"/>
            <a:chExt cx="1313122" cy="515679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2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" y="1055983"/>
            <a:ext cx="3627251" cy="4101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327" y="1055983"/>
            <a:ext cx="3869937" cy="4189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252" y="1055983"/>
            <a:ext cx="4378748" cy="273101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441409" y="1602658"/>
            <a:ext cx="783525" cy="19172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직선 화살표 연결선 26"/>
          <p:cNvCxnSpPr>
            <a:stCxn id="25" idx="3"/>
          </p:cNvCxnSpPr>
          <p:nvPr/>
        </p:nvCxnSpPr>
        <p:spPr>
          <a:xfrm>
            <a:off x="1224934" y="1698523"/>
            <a:ext cx="603866" cy="395010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02807" y="5629119"/>
            <a:ext cx="54293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노드마다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하나의 </a:t>
            </a:r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Mutex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가지기 때문에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관심있는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노드에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대해서만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하면 되기에 동시 실행적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527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2860" y="4782966"/>
            <a:ext cx="409727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리스트에 새로운 아이템을 추가하기 위해서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Mutex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하나만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걸면 된다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Deadlock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위험은 없다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Lock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밖에서 느린 메모리 할당이 발생한다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92" y="1317831"/>
            <a:ext cx="5086350" cy="1571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87610" y="3366299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409795" y="3027355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213684" y="3559368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380135" y="4005573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9393865" y="4353097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005890" y="4005573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23" y="2983286"/>
            <a:ext cx="255987" cy="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830997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Key/Value type</a:t>
            </a:r>
            <a:endParaRPr lang="en-US" altLang="ko-KR" sz="36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33" y="4605083"/>
            <a:ext cx="255987" cy="37319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 flipV="1">
            <a:off x="5087679" y="2179674"/>
            <a:ext cx="3646968" cy="106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72394" y="45691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33" y="4605083"/>
            <a:ext cx="255987" cy="37319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2" y="5217670"/>
            <a:ext cx="255987" cy="373193"/>
          </a:xfrm>
          <a:prstGeom prst="rect">
            <a:avLst/>
          </a:prstGeom>
          <a:ln>
            <a:noFill/>
          </a:ln>
        </p:spPr>
      </p:pic>
      <p:cxnSp>
        <p:nvCxnSpPr>
          <p:cNvPr id="21" name="직선 연결선 20"/>
          <p:cNvCxnSpPr/>
          <p:nvPr/>
        </p:nvCxnSpPr>
        <p:spPr>
          <a:xfrm flipV="1">
            <a:off x="5385391" y="2828260"/>
            <a:ext cx="4322135" cy="531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72394" y="45691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2575" y="517399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2" y="5217670"/>
            <a:ext cx="255987" cy="373193"/>
          </a:xfrm>
          <a:prstGeom prst="rect">
            <a:avLst/>
          </a:prstGeom>
          <a:ln>
            <a:noFill/>
          </a:ln>
        </p:spPr>
      </p:pic>
      <p:cxnSp>
        <p:nvCxnSpPr>
          <p:cNvPr id="21" name="직선 연결선 20"/>
          <p:cNvCxnSpPr/>
          <p:nvPr/>
        </p:nvCxnSpPr>
        <p:spPr>
          <a:xfrm flipV="1">
            <a:off x="5336656" y="3047762"/>
            <a:ext cx="1218316" cy="265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2575" y="517399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2" y="5217670"/>
            <a:ext cx="255987" cy="373193"/>
          </a:xfrm>
          <a:prstGeom prst="rect">
            <a:avLst/>
          </a:prstGeom>
          <a:ln>
            <a:noFill/>
          </a:ln>
        </p:spPr>
      </p:pic>
      <p:cxnSp>
        <p:nvCxnSpPr>
          <p:cNvPr id="21" name="직선 연결선 20"/>
          <p:cNvCxnSpPr/>
          <p:nvPr/>
        </p:nvCxnSpPr>
        <p:spPr>
          <a:xfrm>
            <a:off x="5387464" y="3736222"/>
            <a:ext cx="2230764" cy="117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52575" y="5173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2" y="5217670"/>
            <a:ext cx="255987" cy="373193"/>
          </a:xfrm>
          <a:prstGeom prst="rect">
            <a:avLst/>
          </a:prstGeom>
          <a:ln>
            <a:noFill/>
          </a:ln>
        </p:spPr>
      </p:pic>
      <p:cxnSp>
        <p:nvCxnSpPr>
          <p:cNvPr id="21" name="직선 연결선 20"/>
          <p:cNvCxnSpPr/>
          <p:nvPr/>
        </p:nvCxnSpPr>
        <p:spPr>
          <a:xfrm>
            <a:off x="5387464" y="2816506"/>
            <a:ext cx="4211500" cy="2238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52575" y="5173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00" y="5207719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47" name="직사각형 46"/>
          <p:cNvSpPr/>
          <p:nvPr/>
        </p:nvSpPr>
        <p:spPr>
          <a:xfrm>
            <a:off x="3800775" y="516126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1124" y="4814014"/>
            <a:ext cx="45893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Hand over hand locking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9981" y="1878295"/>
            <a:ext cx="27126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개이상의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mutex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93" y="2958745"/>
            <a:ext cx="11722395" cy="955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19981" y="1878295"/>
            <a:ext cx="27126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개이상의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mutex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7023" y="4599738"/>
            <a:ext cx="906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</a:t>
            </a:r>
            <a:r>
              <a:rPr lang="ko-KR" altLang="en-US" dirty="0" smtClean="0">
                <a:solidFill>
                  <a:schemeClr val="bg1"/>
                </a:solidFill>
              </a:rPr>
              <a:t>처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</a:rPr>
              <a:t>https</a:t>
            </a:r>
            <a:r>
              <a:rPr lang="ko-KR" altLang="en-US" dirty="0">
                <a:solidFill>
                  <a:schemeClr val="bg1"/>
                </a:solidFill>
              </a:rPr>
              <a:t>://github.com/CppKorea/CppConcurrencyInAction/wiki/Chapter-03,-Sharing-data-between-threads</a:t>
            </a:r>
          </a:p>
        </p:txBody>
      </p:sp>
    </p:spTree>
    <p:extLst>
      <p:ext uri="{BB962C8B-B14F-4D97-AF65-F5344CB8AC3E}">
        <p14:creationId xmlns:p14="http://schemas.microsoft.com/office/powerpoint/2010/main" val="1251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193236"/>
            <a:ext cx="5467350" cy="311467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675261" y="1867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2809" y="25160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9" y="2733675"/>
            <a:ext cx="11919099" cy="13153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67023" y="4599738"/>
            <a:ext cx="906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</a:t>
            </a:r>
            <a:r>
              <a:rPr lang="ko-KR" altLang="en-US" dirty="0" smtClean="0">
                <a:solidFill>
                  <a:schemeClr val="bg1"/>
                </a:solidFill>
              </a:rPr>
              <a:t>처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</a:rPr>
              <a:t>https</a:t>
            </a:r>
            <a:r>
              <a:rPr lang="ko-KR" altLang="en-US" dirty="0">
                <a:solidFill>
                  <a:schemeClr val="bg1"/>
                </a:solidFill>
              </a:rPr>
              <a:t>://github.com/CppKorea/CppConcurrencyInAction/wiki/Chapter-03,-Sharing-data-between-threads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9981" y="1878295"/>
            <a:ext cx="27126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개이상의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mutex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14260" y="4723408"/>
            <a:ext cx="6081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Predicate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반환하여 서로 일치한다는 것을 보여 주거나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반환하여 서로 일치하지 않는 다는 것을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보여줘함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12" y="1317831"/>
            <a:ext cx="4496876" cy="28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 32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830997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63703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Key/Value type</a:t>
            </a:r>
            <a:endParaRPr lang="en-US" altLang="ko-KR" sz="36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5206" y="2212420"/>
            <a:ext cx="5264262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::map&lt;&gt;</a:t>
            </a:r>
          </a:p>
          <a:p>
            <a:r>
              <a:rPr lang="en-US" altLang="ko-KR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multimap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</a:t>
            </a:r>
          </a:p>
          <a:p>
            <a:r>
              <a:rPr lang="en-US" altLang="ko-KR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unordered_map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</a:t>
            </a:r>
          </a:p>
          <a:p>
            <a:r>
              <a:rPr lang="en-US" altLang="ko-KR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28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unordered_multimap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</a:t>
            </a:r>
            <a:endParaRPr lang="ko-KR" altLang="en-US" sz="2800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0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 flipV="1">
            <a:off x="4864395" y="2060731"/>
            <a:ext cx="2974905" cy="75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2" y="4588556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6" name="직사각형 35"/>
          <p:cNvSpPr/>
          <p:nvPr/>
        </p:nvSpPr>
        <p:spPr>
          <a:xfrm>
            <a:off x="1245641" y="45656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188688" y="2435357"/>
            <a:ext cx="3399198" cy="35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2" y="4588556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6" name="직사각형 35"/>
          <p:cNvSpPr/>
          <p:nvPr/>
        </p:nvSpPr>
        <p:spPr>
          <a:xfrm>
            <a:off x="1245641" y="45656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9" name="직사각형 38"/>
          <p:cNvSpPr/>
          <p:nvPr/>
        </p:nvSpPr>
        <p:spPr>
          <a:xfrm>
            <a:off x="2185763" y="516614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432665" y="3636836"/>
            <a:ext cx="938659" cy="481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9" name="직사각형 38"/>
          <p:cNvSpPr/>
          <p:nvPr/>
        </p:nvSpPr>
        <p:spPr>
          <a:xfrm>
            <a:off x="2185763" y="516614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 flipV="1">
            <a:off x="5434521" y="3997841"/>
            <a:ext cx="1748733" cy="164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8" name="직사각형 37"/>
          <p:cNvSpPr/>
          <p:nvPr/>
        </p:nvSpPr>
        <p:spPr>
          <a:xfrm>
            <a:off x="2165715" y="51850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V="1">
            <a:off x="2452575" y="5974894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064600" y="562737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4105937" y="5980678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17962" y="5633154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5759299" y="5986462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71324" y="5638938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7412661" y="5992246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24686" y="5644722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 flipV="1">
            <a:off x="5185791" y="2408630"/>
            <a:ext cx="3259808" cy="164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 bwMode="auto">
          <a:xfrm>
            <a:off x="2776127" y="5367761"/>
            <a:ext cx="1605516" cy="14247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8" name="직사각형 37"/>
          <p:cNvSpPr/>
          <p:nvPr/>
        </p:nvSpPr>
        <p:spPr>
          <a:xfrm>
            <a:off x="2165715" y="51850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99" y="5194544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42" name="직사각형 41"/>
          <p:cNvSpPr/>
          <p:nvPr/>
        </p:nvSpPr>
        <p:spPr>
          <a:xfrm>
            <a:off x="3768222" y="520556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131738" y="479689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>
            <a:endCxn id="23" idx="1"/>
          </p:cNvCxnSpPr>
          <p:nvPr/>
        </p:nvCxnSpPr>
        <p:spPr>
          <a:xfrm flipV="1">
            <a:off x="2479156" y="5980039"/>
            <a:ext cx="2263025" cy="7986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742181" y="5628933"/>
            <a:ext cx="1126400" cy="695049"/>
            <a:chOff x="435934" y="2307266"/>
            <a:chExt cx="1313122" cy="51567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/>
          <p:nvPr/>
        </p:nvCxnSpPr>
        <p:spPr>
          <a:xfrm flipV="1">
            <a:off x="7434518" y="5982241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395543" y="5634717"/>
            <a:ext cx="1126400" cy="695049"/>
            <a:chOff x="435934" y="2307266"/>
            <a:chExt cx="1313122" cy="51567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 flipV="1">
            <a:off x="5785880" y="5988025"/>
            <a:ext cx="612025" cy="11568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048905" y="5640501"/>
            <a:ext cx="1126400" cy="695049"/>
            <a:chOff x="435934" y="2307266"/>
            <a:chExt cx="1313122" cy="5156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타원 33"/>
          <p:cNvSpPr/>
          <p:nvPr/>
        </p:nvSpPr>
        <p:spPr bwMode="auto">
          <a:xfrm>
            <a:off x="2843265" y="4537281"/>
            <a:ext cx="1605516" cy="117240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8" name="직사각형 37"/>
          <p:cNvSpPr/>
          <p:nvPr/>
        </p:nvSpPr>
        <p:spPr>
          <a:xfrm>
            <a:off x="2165715" y="51850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37" y="4364064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42" name="직사각형 41"/>
          <p:cNvSpPr/>
          <p:nvPr/>
        </p:nvSpPr>
        <p:spPr>
          <a:xfrm>
            <a:off x="3835360" y="43750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131738" y="4796890"/>
            <a:ext cx="1126400" cy="695049"/>
            <a:chOff x="435934" y="2307266"/>
            <a:chExt cx="1313122" cy="51567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타원 33"/>
          <p:cNvSpPr/>
          <p:nvPr/>
        </p:nvSpPr>
        <p:spPr bwMode="auto">
          <a:xfrm>
            <a:off x="2843265" y="4537281"/>
            <a:ext cx="1605516" cy="117240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8" name="직사각형 37"/>
          <p:cNvSpPr/>
          <p:nvPr/>
        </p:nvSpPr>
        <p:spPr>
          <a:xfrm>
            <a:off x="2165715" y="51850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462237" y="3125013"/>
            <a:ext cx="1188428" cy="822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3" idx="1"/>
          </p:cNvCxnSpPr>
          <p:nvPr/>
        </p:nvCxnSpPr>
        <p:spPr>
          <a:xfrm flipV="1">
            <a:off x="2479156" y="5980039"/>
            <a:ext cx="2263025" cy="7986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742181" y="5628933"/>
            <a:ext cx="1126400" cy="695049"/>
            <a:chOff x="435934" y="2307266"/>
            <a:chExt cx="1313122" cy="515679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6395543" y="5634717"/>
            <a:ext cx="1126400" cy="695049"/>
            <a:chOff x="435934" y="2307266"/>
            <a:chExt cx="1313122" cy="515679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8048905" y="5640501"/>
            <a:ext cx="1126400" cy="695049"/>
            <a:chOff x="435934" y="2307266"/>
            <a:chExt cx="1313122" cy="515679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6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Listing 6. 13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반복자를 지원하는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Thread-safe List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31"/>
            <a:ext cx="4191000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68" y="1317831"/>
            <a:ext cx="5318769" cy="3219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86433" y="17291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599" y="20985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320" y="4988096"/>
            <a:ext cx="1126400" cy="416172"/>
            <a:chOff x="435934" y="2307266"/>
            <a:chExt cx="1313122" cy="51567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68505" y="464915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endParaRPr lang="ko-KR" altLang="en-US" dirty="0" err="1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72394" y="5181165"/>
            <a:ext cx="332903" cy="44620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38845" y="5627370"/>
            <a:ext cx="1126400" cy="695049"/>
            <a:chOff x="435934" y="2307266"/>
            <a:chExt cx="1313122" cy="51567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5181165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38" name="직사각형 37"/>
          <p:cNvSpPr/>
          <p:nvPr/>
        </p:nvSpPr>
        <p:spPr>
          <a:xfrm>
            <a:off x="2165715" y="51850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167197" y="2410193"/>
            <a:ext cx="3535552" cy="822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1" y="5196991"/>
            <a:ext cx="255987" cy="373193"/>
          </a:xfrm>
          <a:prstGeom prst="rect">
            <a:avLst/>
          </a:prstGeom>
          <a:ln>
            <a:noFill/>
          </a:ln>
        </p:spPr>
      </p:pic>
      <p:sp>
        <p:nvSpPr>
          <p:cNvPr id="40" name="직사각형 39"/>
          <p:cNvSpPr/>
          <p:nvPr/>
        </p:nvSpPr>
        <p:spPr>
          <a:xfrm>
            <a:off x="4901892" y="519699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endCxn id="43" idx="1"/>
          </p:cNvCxnSpPr>
          <p:nvPr/>
        </p:nvCxnSpPr>
        <p:spPr>
          <a:xfrm flipV="1">
            <a:off x="2479156" y="5980039"/>
            <a:ext cx="2263025" cy="7986"/>
          </a:xfrm>
          <a:prstGeom prst="straightConnector1">
            <a:avLst/>
          </a:prstGeom>
          <a:ln w="28575">
            <a:solidFill>
              <a:srgbClr val="1E1E1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742181" y="5628933"/>
            <a:ext cx="1126400" cy="695049"/>
            <a:chOff x="435934" y="2307266"/>
            <a:chExt cx="1313122" cy="515679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6395543" y="5634717"/>
            <a:ext cx="1126400" cy="695049"/>
            <a:chOff x="435934" y="2307266"/>
            <a:chExt cx="1313122" cy="515679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8048905" y="5640501"/>
            <a:ext cx="1126400" cy="695049"/>
            <a:chOff x="435934" y="2307266"/>
            <a:chExt cx="1313122" cy="515679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435934" y="2312581"/>
              <a:ext cx="1313122" cy="510363"/>
            </a:xfrm>
            <a:prstGeom prst="rect">
              <a:avLst/>
            </a:prstGeom>
            <a:noFill/>
            <a:ln w="28575">
              <a:solidFill>
                <a:srgbClr val="1E1E1E"/>
              </a:solidFill>
              <a:headEnd type="none" w="med" len="med"/>
              <a:tailEnd type="none" w="med" len="med"/>
            </a:ln>
            <a:effectLst>
              <a:reflection endPos="0" dir="5400000" sy="-100000" algn="bl" rotWithShape="0"/>
              <a:softEdge rad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376916" y="2307266"/>
              <a:ext cx="0" cy="515679"/>
            </a:xfrm>
            <a:prstGeom prst="line">
              <a:avLst/>
            </a:prstGeom>
            <a:ln w="28575">
              <a:solidFill>
                <a:srgbClr val="1E1E1E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2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마무리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0028" y="2202741"/>
            <a:ext cx="1051569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cuncurrency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하기 위한 데이터구조설계의 의미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가이드 라인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 접근하기 위한 데이터구조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큐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해시맵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링크드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4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5665" y="3112310"/>
            <a:ext cx="496289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7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9" y="1389275"/>
            <a:ext cx="11151917" cy="5511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err="1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mutex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? 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543951"/>
            <a:ext cx="11672752" cy="415498"/>
          </a:xfrm>
        </p:spPr>
        <p:txBody>
          <a:bodyPr/>
          <a:lstStyle/>
          <a:p>
            <a:r>
              <a:rPr 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3. 1 Lock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이용하여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Thread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안전한 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Lookup table </a:t>
            </a:r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  <a:endParaRPr 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9" y="1389275"/>
            <a:ext cx="11151917" cy="5511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0" dirty="0" err="1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td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4000" dirty="0" err="1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mutex</a:t>
            </a:r>
            <a:r>
              <a:rPr lang="en-US" altLang="ko-KR" sz="4000" dirty="0" smtClean="0">
                <a:solidFill>
                  <a:schemeClr val="bg1">
                    <a:alpha val="99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? </a:t>
            </a:r>
            <a:endParaRPr lang="en-US" altLang="ko-KR" sz="4000" dirty="0" smtClean="0">
              <a:solidFill>
                <a:schemeClr val="bg1">
                  <a:alpha val="99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&quot;없음&quot; 기호 4"/>
          <p:cNvSpPr/>
          <p:nvPr/>
        </p:nvSpPr>
        <p:spPr bwMode="auto">
          <a:xfrm>
            <a:off x="2275869" y="1143000"/>
            <a:ext cx="7277484" cy="466237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reflection endPos="0" dir="5400000" sy="-100000" algn="bl" rotWithShape="0"/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>
          <a:reflection endPos="0" dir="5400000" sy="-100000" algn="bl" rotWithShape="0"/>
          <a:softEdge rad="0"/>
        </a:effectLst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21218</TotalTime>
  <Words>1925</Words>
  <Application>Microsoft Office PowerPoint</Application>
  <PresentationFormat>와이드스크린</PresentationFormat>
  <Paragraphs>582</Paragraphs>
  <Slides>79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91" baseType="lpstr">
      <vt:lpstr>굴림</vt:lpstr>
      <vt:lpstr>맑은 고딕</vt:lpstr>
      <vt:lpstr>Calibri</vt:lpstr>
      <vt:lpstr>HY견고딕</vt:lpstr>
      <vt:lpstr>Segoe UI</vt:lpstr>
      <vt:lpstr>Segoe UI Light</vt:lpstr>
      <vt:lpstr>Arial</vt:lpstr>
      <vt:lpstr>Microsoft Sans Serif</vt:lpstr>
      <vt:lpstr>Wingdings</vt:lpstr>
      <vt:lpstr>서울남산체 M</vt:lpstr>
      <vt:lpstr>맑은 고딕</vt:lpstr>
      <vt:lpstr>Metro_TT_Blue_16x9_02-12</vt:lpstr>
      <vt:lpstr>C++ Korea C++ Concurrency in Action Study</vt:lpstr>
      <vt:lpstr>6. 3  더 복잡한 Lock 기반 자료구조 설계하기</vt:lpstr>
      <vt:lpstr>6. 3  더 복잡한 Lock 기반 자료구조 설계하기</vt:lpstr>
      <vt:lpstr>6. 3. 1 Lock을 이용하여 Thread에 안전한 Lookup table 만들기</vt:lpstr>
      <vt:lpstr>6. 3. 1 Lock을 이용하여 Thread에 안전한 Lookup table 만들기</vt:lpstr>
      <vt:lpstr>6. 3. 1 Lock을 이용하여 Thread에 안전한 Lookup table 만들기(1)</vt:lpstr>
      <vt:lpstr>6. 3. 1 Lock을 이용하여 Thread에 안전한 Lookup table 만들기(1)</vt:lpstr>
      <vt:lpstr>6. 3. 1 Lock을 이용하여 Thread에 안전한 Lookup table 만들기(3)</vt:lpstr>
      <vt:lpstr>6. 3. 1 Lock을 이용하여 Thread에 안전한 Lookup table 만들기(3)</vt:lpstr>
      <vt:lpstr>6. 3. 1 Lock을 이용하여 Thread에 안전한 Lookup table 만들기(3)</vt:lpstr>
      <vt:lpstr>6. 3. 1 Lock을 이용하여 Thread에 안전한 Lookup table 만들기(3)</vt:lpstr>
      <vt:lpstr>6. 3. 1 Lock을 이용하여 Thread에 안전한 Lookup table 만들기(3)</vt:lpstr>
      <vt:lpstr>6. 3. 1 Lock을 이용하여 Thread에 안전한 Lookup table 만들기(4)</vt:lpstr>
      <vt:lpstr>Fine-Grained Locking을 위한 Map 자료구조 설계(1)</vt:lpstr>
      <vt:lpstr>Fine-Grained Locking을 위한 Map 자료구조 설계(2)</vt:lpstr>
      <vt:lpstr>Fine-Grained Locking을 위한 Map 자료구조 설계(2)</vt:lpstr>
      <vt:lpstr>Fine-Grained Locking을 위한 Map 자료구조 설계(2)</vt:lpstr>
      <vt:lpstr>Fine-Grained Locking을 위한 Map 자료구조 설계(2)</vt:lpstr>
      <vt:lpstr>Fine-Grained Locking을 위한 Map 자료구조 설계(2)</vt:lpstr>
      <vt:lpstr>Fine-Grained Locking을 위한 Map 자료구조 설계(2)</vt:lpstr>
      <vt:lpstr>Fine-Grained Locking을 위한 Map 자료구조 설계(3)</vt:lpstr>
      <vt:lpstr>Fine-Grained Locking을 위한 Map 자료구조 설계(3)</vt:lpstr>
      <vt:lpstr>Fine-Grained Locking을 위한 Map 자료구조 설계(4)</vt:lpstr>
      <vt:lpstr>Fine-Grained Locking을 위한 Map 자료구조 설계(4)</vt:lpstr>
      <vt:lpstr>Listing 6. 11 도식화</vt:lpstr>
      <vt:lpstr>Listing 6. 11 도식화</vt:lpstr>
      <vt:lpstr>Listing 6. 11 도식화</vt:lpstr>
      <vt:lpstr>Listing 6. 11 도식화</vt:lpstr>
      <vt:lpstr>Listing 6. 11 Thread 에 안전한 Lookup table</vt:lpstr>
      <vt:lpstr>Listing 6. 11 Thread 에 안전한 Lookup table</vt:lpstr>
      <vt:lpstr>Listing 6. 11 Thread 에 안전한 Lookup table</vt:lpstr>
      <vt:lpstr>Listing 6. 11 Thread 에 안전한 Lookup table</vt:lpstr>
      <vt:lpstr>Listing 6. 11 Thread 에 안전한 Lookup table</vt:lpstr>
      <vt:lpstr>Listing 6. 11 Thread 에 안전한 Lookup table</vt:lpstr>
      <vt:lpstr>Listing 6. 11 Thread 에 안전한 Lookup table</vt:lpstr>
      <vt:lpstr>Listing 6. 11 Thread 에 안전한 Lookup table</vt:lpstr>
      <vt:lpstr>Listing 6. 12 std::map&lt;&gt;으로 모든 bucket 얻기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6. 3. 2 Lock을 이용한 Thread-Safe list 구현하기</vt:lpstr>
      <vt:lpstr>Listing 6. 13 도식화</vt:lpstr>
      <vt:lpstr>Listing 6. 13 도식화</vt:lpstr>
      <vt:lpstr>Listing 6. 13 도식화</vt:lpstr>
      <vt:lpstr>Listing 6. 13 도식화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Listing 6. 13 반복자를 지원하는 Thread-safe List</vt:lpstr>
      <vt:lpstr>마무리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이상형</cp:lastModifiedBy>
  <cp:revision>460</cp:revision>
  <dcterms:created xsi:type="dcterms:W3CDTF">2014-11-18T06:53:54Z</dcterms:created>
  <dcterms:modified xsi:type="dcterms:W3CDTF">2016-01-24T14:19:00Z</dcterms:modified>
</cp:coreProperties>
</file>