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69" r:id="rId17"/>
    <p:sldId id="274" r:id="rId18"/>
    <p:sldId id="275" r:id="rId19"/>
    <p:sldId id="276" r:id="rId20"/>
    <p:sldId id="279" r:id="rId21"/>
    <p:sldId id="280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6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86166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EE0-7CAC-4B73-9391-12B043E0A83A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3C9BE-DEBD-4091-99A3-34643881F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7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dirty="0"/>
              <a:t>의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3C9BE-DEBD-4091-99A3-34643881F5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1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Debug versus release</a:t>
            </a:r>
            <a:r>
              <a:rPr lang="en-US" altLang="ko-KR" baseline="0" dirty="0"/>
              <a:t> builds in visual studio: debug builds turn off function </a:t>
            </a:r>
            <a:r>
              <a:rPr lang="en-US" altLang="ko-KR" baseline="0" dirty="0" err="1"/>
              <a:t>inlining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3C9BE-DEBD-4091-99A3-34643881F5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6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3C9BE-DEBD-4091-99A3-34643881F5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0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6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5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3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3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7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8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EEBD-6E2F-40CA-A75C-6BBCCD35BD5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D486-9F7B-4426-9AA3-A8E48A905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Select Interface Implementation at Link Time</a:t>
            </a:r>
            <a:endParaRPr lang="ko-KR" altLang="en-US" sz="3600" dirty="0"/>
          </a:p>
        </p:txBody>
      </p:sp>
      <p:pic>
        <p:nvPicPr>
          <p:cNvPr id="1026" name="Picture 2" descr="window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927" y="1513086"/>
            <a:ext cx="2859932" cy="285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buntu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973" y="1526669"/>
            <a:ext cx="3825444" cy="27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0442" y="4003686"/>
            <a:ext cx="211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windowfile.cpp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5244" y="4003686"/>
            <a:ext cx="211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linuxfile.cpp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54" y="4567868"/>
            <a:ext cx="2784714" cy="1906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780" y="4567867"/>
            <a:ext cx="2784714" cy="190622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38200" y="2980706"/>
            <a:ext cx="3780621" cy="2540271"/>
            <a:chOff x="1114185" y="2562159"/>
            <a:chExt cx="3780621" cy="254027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4185" y="2562159"/>
              <a:ext cx="3139500" cy="16688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7106" y="4116830"/>
              <a:ext cx="3677700" cy="98560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838200" y="2440163"/>
            <a:ext cx="18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1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Select Interface Implementation at Compile Time</a:t>
            </a:r>
            <a:endParaRPr lang="ko-KR" altLang="en-US" sz="3600" dirty="0"/>
          </a:p>
        </p:txBody>
      </p:sp>
      <p:pic>
        <p:nvPicPr>
          <p:cNvPr id="7" name="Picture 2" descr="window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26" y="1353846"/>
            <a:ext cx="2859932" cy="285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5658" y="2599146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Visual Studio</a:t>
            </a:r>
            <a:endParaRPr lang="ko-KR" altLang="en-US" dirty="0"/>
          </a:p>
        </p:txBody>
      </p:sp>
      <p:pic>
        <p:nvPicPr>
          <p:cNvPr id="9" name="Picture 4" descr="ubuntu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0" y="3876936"/>
            <a:ext cx="3825444" cy="27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35658" y="4690975"/>
            <a:ext cx="226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GCC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682338" y="1353846"/>
            <a:ext cx="3663027" cy="5416605"/>
            <a:chOff x="6682338" y="1353846"/>
            <a:chExt cx="3663027" cy="5416605"/>
          </a:xfrm>
        </p:grpSpPr>
        <p:grpSp>
          <p:nvGrpSpPr>
            <p:cNvPr id="6" name="그룹 5"/>
            <p:cNvGrpSpPr/>
            <p:nvPr/>
          </p:nvGrpSpPr>
          <p:grpSpPr>
            <a:xfrm>
              <a:off x="6682338" y="1353846"/>
              <a:ext cx="3663027" cy="5416605"/>
              <a:chOff x="7032534" y="1334391"/>
              <a:chExt cx="3663027" cy="541660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3312" y="1334391"/>
                <a:ext cx="3512249" cy="1754166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2534" y="2961376"/>
                <a:ext cx="3663027" cy="3789620"/>
              </a:xfrm>
              <a:prstGeom prst="rect">
                <a:avLst/>
              </a:prstGeom>
            </p:spPr>
          </p:pic>
        </p:grpSp>
        <p:cxnSp>
          <p:nvCxnSpPr>
            <p:cNvPr id="13" name="직선 연결선 12"/>
            <p:cNvCxnSpPr/>
            <p:nvPr/>
          </p:nvCxnSpPr>
          <p:spPr>
            <a:xfrm>
              <a:off x="6842844" y="2172563"/>
              <a:ext cx="16807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842844" y="4338589"/>
              <a:ext cx="68796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5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Eliminate Uses of the </a:t>
            </a:r>
            <a:r>
              <a:rPr lang="en-US" altLang="ko-KR" dirty="0">
                <a:solidFill>
                  <a:srgbClr val="FF0000"/>
                </a:solidFill>
              </a:rPr>
              <a:t>PIMPL</a:t>
            </a:r>
            <a:r>
              <a:rPr lang="en-US" altLang="ko-KR" dirty="0"/>
              <a:t> Idiom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Pointer to </a:t>
            </a:r>
            <a:r>
              <a:rPr lang="en-US" altLang="ko-KR" dirty="0" err="1">
                <a:solidFill>
                  <a:srgbClr val="FF0000"/>
                </a:solidFill>
              </a:rPr>
              <a:t>IMPLementation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1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Miscellaneous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Eliminate Calls into DLLs</a:t>
            </a:r>
          </a:p>
          <a:p>
            <a:r>
              <a:rPr lang="en-US" altLang="ko-KR" dirty="0"/>
              <a:t>Use Static Member Functions Instead of Member Functions</a:t>
            </a:r>
          </a:p>
          <a:p>
            <a:r>
              <a:rPr lang="en-US" altLang="ko-KR" dirty="0"/>
              <a:t>Move</a:t>
            </a:r>
            <a:r>
              <a:rPr lang="ko-KR" altLang="en-US" dirty="0"/>
              <a:t> </a:t>
            </a:r>
            <a:r>
              <a:rPr lang="en-US" altLang="ko-KR" dirty="0"/>
              <a:t>Virtual Destructor to Base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02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0468C93-559F-4D04-B9E5-3117084F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 Expressions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A89FB7-AD73-47DB-8B94-BC51B1C9D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9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Types (integer, float, double)</a:t>
            </a:r>
          </a:p>
          <a:p>
            <a:pPr lvl="1"/>
            <a:r>
              <a:rPr lang="en-US" altLang="ko-KR" dirty="0"/>
              <a:t>Integer&lt;double&lt;(?)float</a:t>
            </a:r>
          </a:p>
          <a:p>
            <a:endParaRPr lang="en-US" altLang="ko-KR" dirty="0"/>
          </a:p>
          <a:p>
            <a:r>
              <a:rPr lang="en-US" altLang="ko-KR" dirty="0"/>
              <a:t>+, *, /, -</a:t>
            </a:r>
          </a:p>
          <a:p>
            <a:pPr lvl="1"/>
            <a:r>
              <a:rPr lang="en-US" altLang="ko-KR" dirty="0"/>
              <a:t>+(-) &lt; * &lt; /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97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Simplify Expressions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Horner’s Rule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7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84ECF-09F7-4406-A028-152FB23E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Constants Together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90987-F655-4CC4-8A93-B417FE64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3" y="2291094"/>
            <a:ext cx="5799826" cy="583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FF494-6170-48BE-9BD2-333E1324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3" y="3474700"/>
            <a:ext cx="6189076" cy="505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A6B774-FE83-49AA-A3D7-B4B166E1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004" y="2947653"/>
            <a:ext cx="4515300" cy="43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F305ED-74B4-4807-B37E-33B3AB61D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58" y="4912678"/>
            <a:ext cx="5838751" cy="5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08FA3-939C-4F3A-BAC7-F6CA2C27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Less-Expensive Operators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47560-9DEF-41B0-8482-E6D6447A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+(-)&lt;*&lt;/</a:t>
            </a:r>
          </a:p>
          <a:p>
            <a:r>
              <a:rPr lang="en-US" altLang="ko-KR" dirty="0"/>
              <a:t>(x*4)</a:t>
            </a:r>
          </a:p>
          <a:p>
            <a:r>
              <a:rPr lang="en-US" altLang="ko-KR" dirty="0"/>
              <a:t>-&gt;(x&lt;&lt;2)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Decent compiler Does this for you</a:t>
            </a:r>
          </a:p>
          <a:p>
            <a:r>
              <a:rPr lang="en-US" altLang="ko-KR" dirty="0"/>
              <a:t>x*y? x*</a:t>
            </a:r>
            <a:r>
              <a:rPr lang="en-US" altLang="ko-KR" dirty="0" err="1"/>
              <a:t>func</a:t>
            </a:r>
            <a:r>
              <a:rPr lang="en-US" altLang="ko-KR" dirty="0"/>
              <a:t>()?</a:t>
            </a:r>
          </a:p>
          <a:p>
            <a:endParaRPr lang="en-US" altLang="ko-KR" dirty="0"/>
          </a:p>
          <a:p>
            <a:r>
              <a:rPr lang="en-US" altLang="ko-KR" dirty="0"/>
              <a:t>x*9?</a:t>
            </a:r>
          </a:p>
          <a:p>
            <a:r>
              <a:rPr lang="en-US" altLang="ko-KR" dirty="0"/>
              <a:t>(x&lt;&lt;3)+x</a:t>
            </a:r>
          </a:p>
        </p:txBody>
      </p:sp>
    </p:spTree>
    <p:extLst>
      <p:ext uri="{BB962C8B-B14F-4D97-AF65-F5344CB8AC3E}">
        <p14:creationId xmlns:p14="http://schemas.microsoft.com/office/powerpoint/2010/main" val="25896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47F5-FFAB-4A40-9CDC-FC4A3C06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Use Integer Arithmetic Instead of Floating Arithmetic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1FC0A-C882-48C5-8248-C03F43EB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286"/>
          </a:xfrm>
        </p:spPr>
        <p:txBody>
          <a:bodyPr/>
          <a:lstStyle/>
          <a:p>
            <a:r>
              <a:rPr lang="en-US" altLang="ko-KR" dirty="0"/>
              <a:t>Floating Arithmetic Cost&gt;Integer Arithmetic Cost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E8174-41F7-4ED9-B90B-657605C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283"/>
            <a:ext cx="6850801" cy="349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51CF5-2CEE-4416-8B45-3FB44D9B9723}"/>
              </a:ext>
            </a:extLst>
          </p:cNvPr>
          <p:cNvSpPr txBox="1"/>
          <p:nvPr/>
        </p:nvSpPr>
        <p:spPr>
          <a:xfrm>
            <a:off x="838200" y="2845203"/>
            <a:ext cx="43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Repeat 100 million times: 3125ms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193FF9-2ED3-4B6B-AA1C-A6AD5752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59" y="3564455"/>
            <a:ext cx="6811876" cy="126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BD67E9-6A97-45D3-A9AB-6F6E4162267F}"/>
              </a:ext>
            </a:extLst>
          </p:cNvPr>
          <p:cNvSpPr txBox="1"/>
          <p:nvPr/>
        </p:nvSpPr>
        <p:spPr>
          <a:xfrm>
            <a:off x="838200" y="4828055"/>
            <a:ext cx="43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Repeat 100 million times: 435ms </a:t>
            </a:r>
            <a:r>
              <a:rPr lang="en-US" altLang="ko-KR" dirty="0">
                <a:solidFill>
                  <a:srgbClr val="FF0000"/>
                </a:solidFill>
              </a:rPr>
              <a:t>(6x)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1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Remove Code from Functions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8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47F5-FFAB-4A40-9CDC-FC4A3C06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Use Integer Arithmetic Instead of Floating Arithmetic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1FC0A-C882-48C5-8248-C03F43EB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286"/>
          </a:xfrm>
        </p:spPr>
        <p:txBody>
          <a:bodyPr/>
          <a:lstStyle/>
          <a:p>
            <a:r>
              <a:rPr lang="en-US" altLang="ko-KR" dirty="0"/>
              <a:t>Floating Arithmetic Cost&gt;Integer Arithmetic Cost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E8174-41F7-4ED9-B90B-657605C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283"/>
            <a:ext cx="6850801" cy="349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51CF5-2CEE-4416-8B45-3FB44D9B9723}"/>
              </a:ext>
            </a:extLst>
          </p:cNvPr>
          <p:cNvSpPr txBox="1"/>
          <p:nvPr/>
        </p:nvSpPr>
        <p:spPr>
          <a:xfrm>
            <a:off x="838200" y="2845203"/>
            <a:ext cx="43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Repeat 100 million times: 3125ms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4BB9B3-5037-4839-88A0-044B60FE5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4455"/>
            <a:ext cx="6033376" cy="1564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3617F-2D61-49D7-8834-0CB257394ABC}"/>
              </a:ext>
            </a:extLst>
          </p:cNvPr>
          <p:cNvSpPr txBox="1"/>
          <p:nvPr/>
        </p:nvSpPr>
        <p:spPr>
          <a:xfrm>
            <a:off x="838199" y="5129375"/>
            <a:ext cx="43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Repeat 100 million times: 135ms </a:t>
            </a:r>
            <a:r>
              <a:rPr lang="en-US" altLang="ko-KR" dirty="0">
                <a:solidFill>
                  <a:srgbClr val="FF0000"/>
                </a:solidFill>
              </a:rPr>
              <a:t>(22x)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47F5-FFAB-4A40-9CDC-FC4A3C06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Use Integer Arithmetic Instead of Floating Arithmetic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1FC0A-C882-48C5-8248-C03F43EB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286"/>
          </a:xfrm>
        </p:spPr>
        <p:txBody>
          <a:bodyPr/>
          <a:lstStyle/>
          <a:p>
            <a:r>
              <a:rPr lang="en-US" altLang="ko-KR" dirty="0"/>
              <a:t>Floating Arithmetic Cost&gt;Integer Arithmetic Cost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E8174-41F7-4ED9-B90B-657605C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283"/>
            <a:ext cx="6850801" cy="349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51CF5-2CEE-4416-8B45-3FB44D9B9723}"/>
              </a:ext>
            </a:extLst>
          </p:cNvPr>
          <p:cNvSpPr txBox="1"/>
          <p:nvPr/>
        </p:nvSpPr>
        <p:spPr>
          <a:xfrm>
            <a:off x="838200" y="2845203"/>
            <a:ext cx="43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Repeat 100 million times: 3125ms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3617F-2D61-49D7-8834-0CB257394ABC}"/>
              </a:ext>
            </a:extLst>
          </p:cNvPr>
          <p:cNvSpPr txBox="1"/>
          <p:nvPr/>
        </p:nvSpPr>
        <p:spPr>
          <a:xfrm>
            <a:off x="838199" y="5129375"/>
            <a:ext cx="43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Repeat 100 million times: 102ms </a:t>
            </a:r>
            <a:r>
              <a:rPr lang="en-US" altLang="ko-KR" dirty="0">
                <a:solidFill>
                  <a:srgbClr val="FF0000"/>
                </a:solidFill>
              </a:rPr>
              <a:t>(30x)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C2CB1-9992-400E-A0D5-AF1CE6A2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66823"/>
            <a:ext cx="5916601" cy="8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49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F1F6D-AD04-4B5A-B64E-7136F052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vs Float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0864"/>
            <a:ext cx="6144450" cy="107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38200" y="3654847"/>
            <a:ext cx="422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million: 1889 </a:t>
            </a:r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996773"/>
            <a:ext cx="422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million: 989 </a:t>
            </a:r>
            <a:r>
              <a:rPr lang="en-US" altLang="ko-KR" dirty="0" err="1"/>
              <a:t>ms</a:t>
            </a:r>
            <a:endParaRPr lang="ko-KR" altLang="en-US" dirty="0"/>
          </a:p>
        </p:txBody>
      </p:sp>
      <p:sp>
        <p:nvSpPr>
          <p:cNvPr id="8" name="화살표: 아래쪽 7"/>
          <p:cNvSpPr/>
          <p:nvPr/>
        </p:nvSpPr>
        <p:spPr>
          <a:xfrm>
            <a:off x="4932727" y="3753438"/>
            <a:ext cx="721453" cy="1001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54848" y="4024179"/>
            <a:ext cx="52011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71627"/>
            <a:ext cx="5830500" cy="105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7679422" y="2828504"/>
            <a:ext cx="367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C++</a:t>
            </a:r>
          </a:p>
          <a:p>
            <a:endParaRPr lang="en-US" altLang="ko-KR" dirty="0"/>
          </a:p>
          <a:p>
            <a:r>
              <a:rPr lang="en-US" altLang="ko-KR" dirty="0"/>
              <a:t>Floating point operation at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X87 FPU coprocessor (80-bit)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763034"/>
            <a:ext cx="187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C++ </a:t>
            </a:r>
            <a:r>
              <a:rPr lang="en-US" altLang="ko-KR" dirty="0" err="1"/>
              <a:t>Env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27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421E1-E6E0-43B0-8251-876DF15E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</a:t>
            </a:r>
            <a:r>
              <a:rPr lang="en-US" altLang="ko-KR" dirty="0" err="1"/>
              <a:t>Comptuations</a:t>
            </a:r>
            <a:r>
              <a:rPr lang="en-US" altLang="ko-KR" dirty="0"/>
              <a:t> to Closed Form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18" y="1856057"/>
            <a:ext cx="6368700" cy="282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18" y="5220082"/>
            <a:ext cx="5830500" cy="120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943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2731547"/>
            <a:ext cx="4962525" cy="60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6338" y="5326874"/>
            <a:ext cx="16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Return type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9242" y="5326874"/>
            <a:ext cx="16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Argument List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7" y="4694790"/>
            <a:ext cx="5381625" cy="390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4757" y="4236915"/>
            <a:ext cx="22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 Function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4757" y="3420165"/>
            <a:ext cx="16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Return type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9486" y="3414936"/>
            <a:ext cx="16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Argument List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6337" y="2305322"/>
            <a:ext cx="16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58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738257" cy="4351338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DrawSquare</a:t>
            </a:r>
            <a:r>
              <a:rPr lang="en-US" altLang="ko-KR" dirty="0"/>
              <a:t>(p1, p2, p3, p4);</a:t>
            </a:r>
            <a:br>
              <a:rPr lang="en-US" altLang="ko-KR" dirty="0"/>
            </a:br>
            <a:r>
              <a:rPr lang="en-US" altLang="ko-KR" dirty="0"/>
              <a:t>…</a:t>
            </a:r>
          </a:p>
        </p:txBody>
      </p:sp>
      <p:pic>
        <p:nvPicPr>
          <p:cNvPr id="1030" name="Picture 6" descr="https://upload.wikimedia.org/wikipedia/commons/e/e7/Call_stack_layout.png">
            <a:extLst>
              <a:ext uri="{FF2B5EF4-FFF2-40B4-BE49-F238E27FC236}">
                <a16:creationId xmlns:a16="http://schemas.microsoft.com/office/drawing/2014/main" id="{B2AE4913-C199-46C0-A1FB-3F1C1E89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44" y="2402514"/>
            <a:ext cx="36766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B91176F-622E-4A68-ABB1-9022F14B4B5D}"/>
              </a:ext>
            </a:extLst>
          </p:cNvPr>
          <p:cNvGrpSpPr/>
          <p:nvPr/>
        </p:nvGrpSpPr>
        <p:grpSpPr>
          <a:xfrm>
            <a:off x="940037" y="2144994"/>
            <a:ext cx="7794375" cy="2117514"/>
            <a:chOff x="940037" y="2144994"/>
            <a:chExt cx="7794375" cy="21175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4C6A6C-0FF7-466F-BBCF-0AF1F1A39E8C}"/>
                </a:ext>
              </a:extLst>
            </p:cNvPr>
            <p:cNvSpPr txBox="1"/>
            <p:nvPr/>
          </p:nvSpPr>
          <p:spPr>
            <a:xfrm>
              <a:off x="6418501" y="3081325"/>
              <a:ext cx="2315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 Make new frame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0E7D6C2-976E-472D-A42B-EF536BBE8572}"/>
                </a:ext>
              </a:extLst>
            </p:cNvPr>
            <p:cNvSpPr/>
            <p:nvPr/>
          </p:nvSpPr>
          <p:spPr>
            <a:xfrm>
              <a:off x="940037" y="2144994"/>
              <a:ext cx="4700187" cy="8203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1E15EFC-B634-4CE4-A9B6-B0F3418B92D4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4951898" y="2845247"/>
              <a:ext cx="3554194" cy="1417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C4B244-DDED-48F6-B5CE-934EC89C91F4}"/>
              </a:ext>
            </a:extLst>
          </p:cNvPr>
          <p:cNvGrpSpPr/>
          <p:nvPr/>
        </p:nvGrpSpPr>
        <p:grpSpPr>
          <a:xfrm>
            <a:off x="2895601" y="2341548"/>
            <a:ext cx="6796576" cy="2281727"/>
            <a:chOff x="2895601" y="2341548"/>
            <a:chExt cx="6796576" cy="228172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33EEBBC-D922-4B0A-8F84-368ADD245CF6}"/>
                </a:ext>
              </a:extLst>
            </p:cNvPr>
            <p:cNvSpPr/>
            <p:nvPr/>
          </p:nvSpPr>
          <p:spPr>
            <a:xfrm>
              <a:off x="2895601" y="2341548"/>
              <a:ext cx="2357717" cy="5036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4D4C178-3195-48AC-BD15-DB1DD16A249C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4908038" y="2771482"/>
              <a:ext cx="4594885" cy="1851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AD8A7E-4207-4868-A621-C8181EC00477}"/>
                </a:ext>
              </a:extLst>
            </p:cNvPr>
            <p:cNvSpPr txBox="1"/>
            <p:nvPr/>
          </p:nvSpPr>
          <p:spPr>
            <a:xfrm>
              <a:off x="7235870" y="3369211"/>
              <a:ext cx="2456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Arguments copied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74E35F-E5CE-4263-9208-E0BC9C90471E}"/>
              </a:ext>
            </a:extLst>
          </p:cNvPr>
          <p:cNvSpPr txBox="1"/>
          <p:nvPr/>
        </p:nvSpPr>
        <p:spPr>
          <a:xfrm>
            <a:off x="318050" y="1773143"/>
            <a:ext cx="208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Execution Address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FFA92DAF-01FC-4E4D-80A4-96B1CF1C159C}"/>
              </a:ext>
            </a:extLst>
          </p:cNvPr>
          <p:cNvSpPr/>
          <p:nvPr/>
        </p:nvSpPr>
        <p:spPr>
          <a:xfrm rot="10800000" flipH="1">
            <a:off x="406713" y="2324456"/>
            <a:ext cx="435835" cy="36896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3C55B5-79A9-4B92-B0A1-05E11DA6E947}"/>
              </a:ext>
            </a:extLst>
          </p:cNvPr>
          <p:cNvSpPr/>
          <p:nvPr/>
        </p:nvSpPr>
        <p:spPr>
          <a:xfrm>
            <a:off x="1139870" y="42656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DrawSquare</a:t>
            </a:r>
            <a:r>
              <a:rPr lang="en-US" altLang="ko-KR" dirty="0"/>
              <a:t>(p1, p2, p3, p4){</a:t>
            </a:r>
            <a:br>
              <a:rPr lang="en-US" altLang="ko-KR" dirty="0"/>
            </a:br>
            <a:r>
              <a:rPr lang="en-US" altLang="ko-KR" dirty="0"/>
              <a:t>	…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DrawLine</a:t>
            </a:r>
            <a:r>
              <a:rPr lang="en-US" altLang="ko-KR" dirty="0"/>
              <a:t>(p1, p2);</a:t>
            </a:r>
            <a:br>
              <a:rPr lang="en-US" altLang="ko-KR" dirty="0"/>
            </a:br>
            <a:r>
              <a:rPr lang="en-US" altLang="ko-KR" dirty="0"/>
              <a:t>	…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3765E8-505D-4921-AD79-F729A089AAF0}"/>
              </a:ext>
            </a:extLst>
          </p:cNvPr>
          <p:cNvGrpSpPr/>
          <p:nvPr/>
        </p:nvGrpSpPr>
        <p:grpSpPr>
          <a:xfrm>
            <a:off x="2402513" y="1957809"/>
            <a:ext cx="7100410" cy="2494550"/>
            <a:chOff x="2402513" y="1957809"/>
            <a:chExt cx="7100410" cy="249455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8B4519D-23DB-4F1B-A959-F5EC650803B1}"/>
                </a:ext>
              </a:extLst>
            </p:cNvPr>
            <p:cNvCxnSpPr/>
            <p:nvPr/>
          </p:nvCxnSpPr>
          <p:spPr>
            <a:xfrm>
              <a:off x="2402513" y="1957809"/>
              <a:ext cx="7100410" cy="249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E0E86E-DCB2-4F4B-A68E-2C383C1B2CEC}"/>
                </a:ext>
              </a:extLst>
            </p:cNvPr>
            <p:cNvSpPr txBox="1"/>
            <p:nvPr/>
          </p:nvSpPr>
          <p:spPr>
            <a:xfrm>
              <a:off x="5727819" y="2671270"/>
              <a:ext cx="355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 Current exec. </a:t>
              </a:r>
              <a:r>
                <a:rPr lang="en-US" altLang="ko-KR" dirty="0" err="1"/>
                <a:t>Addr</a:t>
              </a:r>
              <a:r>
                <a:rPr lang="en-US" altLang="ko-KR" dirty="0"/>
                <a:t>. copied 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36A25F-B54A-4980-A176-69092B65C9F7}"/>
              </a:ext>
            </a:extLst>
          </p:cNvPr>
          <p:cNvGrpSpPr/>
          <p:nvPr/>
        </p:nvGrpSpPr>
        <p:grpSpPr>
          <a:xfrm>
            <a:off x="406713" y="2341548"/>
            <a:ext cx="3548354" cy="2478280"/>
            <a:chOff x="406713" y="2341548"/>
            <a:chExt cx="3548354" cy="2478280"/>
          </a:xfrm>
        </p:grpSpPr>
        <p:sp>
          <p:nvSpPr>
            <p:cNvPr id="25" name="화살표: 굽음 24">
              <a:extLst>
                <a:ext uri="{FF2B5EF4-FFF2-40B4-BE49-F238E27FC236}">
                  <a16:creationId xmlns:a16="http://schemas.microsoft.com/office/drawing/2014/main" id="{C778365F-3CCF-47B3-915A-ED192CFAA58E}"/>
                </a:ext>
              </a:extLst>
            </p:cNvPr>
            <p:cNvSpPr/>
            <p:nvPr/>
          </p:nvSpPr>
          <p:spPr>
            <a:xfrm rot="10800000" flipH="1">
              <a:off x="406713" y="2341548"/>
              <a:ext cx="435835" cy="2478280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08F813-9931-4F33-A7A4-FCA81AFC9CA1}"/>
                </a:ext>
              </a:extLst>
            </p:cNvPr>
            <p:cNvSpPr txBox="1"/>
            <p:nvPr/>
          </p:nvSpPr>
          <p:spPr>
            <a:xfrm>
              <a:off x="609600" y="3369211"/>
              <a:ext cx="334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4. Execution address moved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F9475B2-6CA7-426B-92FC-31AE2B7483A8}"/>
              </a:ext>
            </a:extLst>
          </p:cNvPr>
          <p:cNvGrpSpPr/>
          <p:nvPr/>
        </p:nvGrpSpPr>
        <p:grpSpPr>
          <a:xfrm>
            <a:off x="540879" y="4670145"/>
            <a:ext cx="1377253" cy="668404"/>
            <a:chOff x="540879" y="4670145"/>
            <a:chExt cx="1377253" cy="668404"/>
          </a:xfrm>
        </p:grpSpPr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5398D288-4FD5-4DE5-B8A2-0B6D7F440BE2}"/>
                </a:ext>
              </a:extLst>
            </p:cNvPr>
            <p:cNvSpPr/>
            <p:nvPr/>
          </p:nvSpPr>
          <p:spPr>
            <a:xfrm>
              <a:off x="540879" y="4670145"/>
              <a:ext cx="204931" cy="66840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9D8D52-4DD8-4C91-8B02-5DB191BE1FDD}"/>
                </a:ext>
              </a:extLst>
            </p:cNvPr>
            <p:cNvSpPr txBox="1"/>
            <p:nvPr/>
          </p:nvSpPr>
          <p:spPr>
            <a:xfrm>
              <a:off x="799283" y="4854316"/>
              <a:ext cx="1118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5. Exec</a:t>
              </a:r>
              <a:endParaRPr lang="ko-KR" altLang="en-US" dirty="0"/>
            </a:p>
          </p:txBody>
        </p: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AC110745-3742-4F85-8F61-5E5C17A891D3}"/>
              </a:ext>
            </a:extLst>
          </p:cNvPr>
          <p:cNvGrpSpPr/>
          <p:nvPr/>
        </p:nvGrpSpPr>
        <p:grpSpPr>
          <a:xfrm>
            <a:off x="416607" y="2337817"/>
            <a:ext cx="9086316" cy="2114542"/>
            <a:chOff x="416607" y="2337817"/>
            <a:chExt cx="9086316" cy="2114542"/>
          </a:xfrm>
        </p:grpSpPr>
        <p:cxnSp>
          <p:nvCxnSpPr>
            <p:cNvPr id="1025" name="직선 화살표 연결선 1024">
              <a:extLst>
                <a:ext uri="{FF2B5EF4-FFF2-40B4-BE49-F238E27FC236}">
                  <a16:creationId xmlns:a16="http://schemas.microsoft.com/office/drawing/2014/main" id="{ECDF8E6D-F978-4A7E-9BC0-2B841248B73A}"/>
                </a:ext>
              </a:extLst>
            </p:cNvPr>
            <p:cNvCxnSpPr/>
            <p:nvPr/>
          </p:nvCxnSpPr>
          <p:spPr>
            <a:xfrm flipH="1" flipV="1">
              <a:off x="1272988" y="3040602"/>
              <a:ext cx="8229935" cy="14117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화살표: 굽음 34">
              <a:extLst>
                <a:ext uri="{FF2B5EF4-FFF2-40B4-BE49-F238E27FC236}">
                  <a16:creationId xmlns:a16="http://schemas.microsoft.com/office/drawing/2014/main" id="{F6B1257A-C4BC-44EE-A627-C008C3F054C2}"/>
                </a:ext>
              </a:extLst>
            </p:cNvPr>
            <p:cNvSpPr/>
            <p:nvPr/>
          </p:nvSpPr>
          <p:spPr>
            <a:xfrm rot="10800000" flipH="1">
              <a:off x="416607" y="2337817"/>
              <a:ext cx="435835" cy="832321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66AE854C-8419-47D3-BE2B-C185B9C83131}"/>
                </a:ext>
              </a:extLst>
            </p:cNvPr>
            <p:cNvSpPr txBox="1"/>
            <p:nvPr/>
          </p:nvSpPr>
          <p:spPr>
            <a:xfrm>
              <a:off x="4209780" y="3925486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6. Exec. </a:t>
              </a:r>
              <a:r>
                <a:rPr lang="en-US" altLang="ko-KR" dirty="0" err="1"/>
                <a:t>Addr</a:t>
              </a:r>
              <a:r>
                <a:rPr lang="en-US" altLang="ko-KR" dirty="0"/>
                <a:t>. Moved</a:t>
              </a:r>
              <a:endParaRPr lang="ko-KR" altLang="en-US" dirty="0"/>
            </a:p>
          </p:txBody>
        </p:sp>
      </p:grp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5B3721EB-9898-4D06-A2AC-AB2BA50313AE}"/>
              </a:ext>
            </a:extLst>
          </p:cNvPr>
          <p:cNvGrpSpPr/>
          <p:nvPr/>
        </p:nvGrpSpPr>
        <p:grpSpPr>
          <a:xfrm>
            <a:off x="9461857" y="3799971"/>
            <a:ext cx="2267725" cy="2636687"/>
            <a:chOff x="9461857" y="3799971"/>
            <a:chExt cx="2267725" cy="2636687"/>
          </a:xfrm>
        </p:grpSpPr>
        <p:sp>
          <p:nvSpPr>
            <p:cNvPr id="1028" name="타원 1027">
              <a:extLst>
                <a:ext uri="{FF2B5EF4-FFF2-40B4-BE49-F238E27FC236}">
                  <a16:creationId xmlns:a16="http://schemas.microsoft.com/office/drawing/2014/main" id="{39E83AE5-BA1A-4ECC-A219-07A63A8429B1}"/>
                </a:ext>
              </a:extLst>
            </p:cNvPr>
            <p:cNvSpPr/>
            <p:nvPr/>
          </p:nvSpPr>
          <p:spPr>
            <a:xfrm>
              <a:off x="9461857" y="3799971"/>
              <a:ext cx="1599855" cy="18175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1" name="연결선: 구부러짐 1030">
              <a:extLst>
                <a:ext uri="{FF2B5EF4-FFF2-40B4-BE49-F238E27FC236}">
                  <a16:creationId xmlns:a16="http://schemas.microsoft.com/office/drawing/2014/main" id="{766C1C68-2459-4FD5-91DF-884CF02DA8C0}"/>
                </a:ext>
              </a:extLst>
            </p:cNvPr>
            <p:cNvCxnSpPr>
              <a:cxnSpLocks/>
              <a:stCxn id="1028" idx="3"/>
            </p:cNvCxnSpPr>
            <p:nvPr/>
          </p:nvCxnSpPr>
          <p:spPr>
            <a:xfrm rot="16200000" flipH="1">
              <a:off x="9897204" y="5150271"/>
              <a:ext cx="1085332" cy="148744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D7B0726A-C02C-4E0E-A126-EE3EC6E40C1C}"/>
                </a:ext>
              </a:extLst>
            </p:cNvPr>
            <p:cNvSpPr txBox="1"/>
            <p:nvPr/>
          </p:nvSpPr>
          <p:spPr>
            <a:xfrm>
              <a:off x="10393841" y="5828544"/>
              <a:ext cx="1335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7. Pop Out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upload.wikimedia.org/wikipedia/commons/e/e7/Call_stack_layout.png">
            <a:extLst>
              <a:ext uri="{FF2B5EF4-FFF2-40B4-BE49-F238E27FC236}">
                <a16:creationId xmlns:a16="http://schemas.microsoft.com/office/drawing/2014/main" id="{5A5C199E-C9DE-4484-B8CF-C4F22BE0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973" y="1986286"/>
            <a:ext cx="36766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35475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Basic Functions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Member Function Calls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Virtual Functions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Pointers to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2FE96-423C-4042-BDAE-0CE23191CEBE}"/>
              </a:ext>
            </a:extLst>
          </p:cNvPr>
          <p:cNvSpPr txBox="1"/>
          <p:nvPr/>
        </p:nvSpPr>
        <p:spPr>
          <a:xfrm>
            <a:off x="5782115" y="2876783"/>
            <a:ext cx="2770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Arguments Copy</a:t>
            </a:r>
          </a:p>
          <a:p>
            <a:r>
              <a:rPr lang="en-US" altLang="ko-KR" dirty="0"/>
              <a:t>Call and Return</a:t>
            </a:r>
          </a:p>
          <a:p>
            <a:r>
              <a:rPr lang="en-US" altLang="ko-KR" dirty="0"/>
              <a:t>Hidden Arguments “this”</a:t>
            </a:r>
          </a:p>
          <a:p>
            <a:endParaRPr lang="ko-KR" altLang="en-US" dirty="0"/>
          </a:p>
        </p:txBody>
      </p:sp>
      <p:pic>
        <p:nvPicPr>
          <p:cNvPr id="1026" name="Picture 2" descr="vtable에 대한 이미지 검색결과">
            <a:extLst>
              <a:ext uri="{FF2B5EF4-FFF2-40B4-BE49-F238E27FC236}">
                <a16:creationId xmlns:a16="http://schemas.microsoft.com/office/drawing/2014/main" id="{1F1E8694-3F7A-4800-BC1A-BCFC719D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57" y="1000630"/>
            <a:ext cx="46863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Functions Inline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FD3F356-25DF-49B7-8886-D29B081B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9248" y="5455702"/>
            <a:ext cx="6886575" cy="638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85" y="2093377"/>
            <a:ext cx="7505700" cy="3819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05F855-3E18-4D48-A9BD-DEAB3CC26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242" y="1690688"/>
            <a:ext cx="5534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Functions Before First Use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421" y="1971098"/>
            <a:ext cx="5658143" cy="38918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8" y="1971098"/>
            <a:ext cx="5729720" cy="3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3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Eliminate Unused Polymorphism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6184" y="1881981"/>
            <a:ext cx="5038725" cy="4238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73" y="1433883"/>
            <a:ext cx="4263736" cy="5134822"/>
          </a:xfrm>
          <a:prstGeom prst="rect">
            <a:avLst/>
          </a:prstGeom>
        </p:spPr>
      </p:pic>
      <p:sp>
        <p:nvSpPr>
          <p:cNvPr id="6" name="곱하기 기호 5"/>
          <p:cNvSpPr/>
          <p:nvPr/>
        </p:nvSpPr>
        <p:spPr>
          <a:xfrm>
            <a:off x="838200" y="5029200"/>
            <a:ext cx="4159827" cy="1539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/>
          <p:cNvSpPr/>
          <p:nvPr/>
        </p:nvSpPr>
        <p:spPr>
          <a:xfrm>
            <a:off x="5542251" y="3642806"/>
            <a:ext cx="1153391" cy="716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5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Discard Unused Interfaces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3606" y="2447516"/>
            <a:ext cx="5337466" cy="19320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5134" y="2400640"/>
            <a:ext cx="4461164" cy="2267322"/>
            <a:chOff x="297872" y="2613198"/>
            <a:chExt cx="4461164" cy="226732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72" y="2613198"/>
              <a:ext cx="4461164" cy="226732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10490" y="3348372"/>
              <a:ext cx="3823855" cy="130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50818" y="2031308"/>
            <a:ext cx="178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Base Class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4306" y="2031308"/>
            <a:ext cx="210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Derived Classes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985161" y="3905716"/>
            <a:ext cx="9317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323606" y="4667962"/>
            <a:ext cx="5337466" cy="1932001"/>
            <a:chOff x="5323606" y="4667962"/>
            <a:chExt cx="5337466" cy="1932001"/>
          </a:xfrm>
        </p:grpSpPr>
        <p:pic>
          <p:nvPicPr>
            <p:cNvPr id="14" name="내용 개체 틀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3606" y="4667962"/>
              <a:ext cx="5337466" cy="1932001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5985161" y="6105125"/>
              <a:ext cx="9317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42712" y="4808576"/>
              <a:ext cx="27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24B6A0"/>
                  </a:solidFill>
                </a:rPr>
                <a:t>2</a:t>
              </a:r>
              <a:endParaRPr lang="ko-KR" altLang="en-US" sz="1400" b="1" dirty="0">
                <a:solidFill>
                  <a:srgbClr val="24B6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67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414</Words>
  <Application>Microsoft Office PowerPoint</Application>
  <PresentationFormat>와이드스크린</PresentationFormat>
  <Paragraphs>102</Paragraphs>
  <Slides>23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Statements</vt:lpstr>
      <vt:lpstr>Remove Code from Functions</vt:lpstr>
      <vt:lpstr>Function</vt:lpstr>
      <vt:lpstr>Function Call</vt:lpstr>
      <vt:lpstr>Functions</vt:lpstr>
      <vt:lpstr>Brief Functions Inline</vt:lpstr>
      <vt:lpstr>Define Functions Before First Use</vt:lpstr>
      <vt:lpstr>Eliminate Unused Polymorphism</vt:lpstr>
      <vt:lpstr>Discard Unused Interfaces</vt:lpstr>
      <vt:lpstr>Select Interface Implementation at Link Time</vt:lpstr>
      <vt:lpstr>Select Interface Implementation at Compile Time</vt:lpstr>
      <vt:lpstr>Eliminate Uses of the PIMPL Idiom</vt:lpstr>
      <vt:lpstr>Miscellaneous</vt:lpstr>
      <vt:lpstr>Optimize Expressions</vt:lpstr>
      <vt:lpstr>Expressions</vt:lpstr>
      <vt:lpstr>Simplify Expressions</vt:lpstr>
      <vt:lpstr>Group Constants Together</vt:lpstr>
      <vt:lpstr>Use Less-Expensive Operators</vt:lpstr>
      <vt:lpstr>Use Integer Arithmetic Instead of Floating Arithmetic</vt:lpstr>
      <vt:lpstr>Use Integer Arithmetic Instead of Floating Arithmetic</vt:lpstr>
      <vt:lpstr>Use Integer Arithmetic Instead of Floating Arithmetic</vt:lpstr>
      <vt:lpstr>Double vs Float</vt:lpstr>
      <vt:lpstr>Iterative Comptuations to Closed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</dc:title>
  <dc:creator>Hyo Won Suh</dc:creator>
  <cp:lastModifiedBy>Hyo Won Suh</cp:lastModifiedBy>
  <cp:revision>28</cp:revision>
  <dcterms:created xsi:type="dcterms:W3CDTF">2017-06-15T11:11:47Z</dcterms:created>
  <dcterms:modified xsi:type="dcterms:W3CDTF">2017-06-17T00:04:06Z</dcterms:modified>
</cp:coreProperties>
</file>