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82" r:id="rId6"/>
    <p:sldId id="259" r:id="rId7"/>
    <p:sldId id="261" r:id="rId8"/>
    <p:sldId id="262" r:id="rId9"/>
    <p:sldId id="265" r:id="rId10"/>
    <p:sldId id="266" r:id="rId11"/>
    <p:sldId id="280" r:id="rId12"/>
    <p:sldId id="279" r:id="rId13"/>
    <p:sldId id="263" r:id="rId14"/>
    <p:sldId id="270" r:id="rId15"/>
    <p:sldId id="271" r:id="rId16"/>
    <p:sldId id="268" r:id="rId17"/>
    <p:sldId id="276" r:id="rId18"/>
    <p:sldId id="267" r:id="rId19"/>
    <p:sldId id="269" r:id="rId20"/>
    <p:sldId id="281" r:id="rId21"/>
    <p:sldId id="272" r:id="rId22"/>
    <p:sldId id="283" r:id="rId23"/>
    <p:sldId id="284" r:id="rId24"/>
    <p:sldId id="273" r:id="rId25"/>
    <p:sldId id="286" r:id="rId26"/>
    <p:sldId id="285" r:id="rId27"/>
    <p:sldId id="274" r:id="rId28"/>
    <p:sldId id="275" r:id="rId29"/>
    <p:sldId id="278" r:id="rId30"/>
    <p:sldId id="277" r:id="rId31"/>
    <p:sldId id="287" r:id="rId32"/>
    <p:sldId id="288" r:id="rId33"/>
    <p:sldId id="289" r:id="rId34"/>
    <p:sldId id="290" r:id="rId35"/>
    <p:sldId id="291" r:id="rId36"/>
    <p:sldId id="293" r:id="rId37"/>
    <p:sldId id="292" r:id="rId38"/>
    <p:sldId id="294" r:id="rId39"/>
    <p:sldId id="295" r:id="rId40"/>
    <p:sldId id="264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CD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58E76-246B-4EA0-B75D-3050D60DA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80C1B9-6C1F-41D6-A24E-E77D35638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8EFFD-07B3-4F7A-BA24-4BC323F9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2017-08-02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7BF70-7450-48A3-B0CD-3F776BB8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670EF-575A-4236-B478-ED6B4DF0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37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D566C-E257-4494-8385-D85D7C40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197200-C209-49F6-A819-D90B5446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A7BC4-9159-4057-B3E6-792307AD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2017-08-02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733D0B-9EA9-4887-B49B-5E0F50A0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C9EFE-3AB1-4D05-8B45-EE72A297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57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4DA6D4-2050-47E2-975E-474D7F70E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4E99F8-3C91-43E1-A8A4-9A451CABC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12E548-BEDC-44C9-8343-D5E6110B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2017-08-02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64674-5376-4633-89A0-953FC6EA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2449F-090A-4F35-9FE8-479A18F8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33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D9961-B89F-476C-A341-24FB7BDC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2F89F-FE43-4767-BBCC-998BC34AC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98483-F4E1-4D5F-AD6B-7FFFAEEF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2017-08-02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BAD3FC-6852-487A-8C01-62A964D5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8D9E8-E753-4A69-AD8E-3D52C083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474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9E6F3-A263-476B-A32B-945E08DA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FD8206-DF75-4BB4-B72B-03BCE6664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A2F69-1648-4651-8B53-0AEDE37C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2017-08-02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E778C-3FC9-4976-83B4-C935E238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EDD2A-9ACC-4C96-9BB2-C1E40067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42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DAA2E-8168-4BD6-923B-A155B406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9F3495-ACCF-46B4-B9D6-C3476F579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2B4D47-4E20-408F-A3F0-99CE85430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B9B1A5-F3A6-4F7B-BD4F-F51734E0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2017-08-02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4DCED4-57F3-48AE-936A-499DC336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C436B4-AC0D-4CC3-A989-C8C7D2E0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97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1DAC2-C247-4B80-8723-10CA671E3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E8E949-EEC1-439C-B5D8-8E1CB98A8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A925CF-7E4D-4857-B8C0-54882D486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75975C-E2D8-4D0F-BF0B-4ED179134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8C1105-E691-43F6-8FA5-30C387DDD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3B446F-3612-4C15-B53C-791B80FC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2017-08-02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CBD388-1B09-4588-B55B-F7B32A5B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D83566-4982-48B5-B735-FDF04F05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2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2A161-2252-4A3D-AA3C-A06EB304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7FDD11-308A-47FE-8C1F-84365764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2017-08-02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EBFE82-359E-44DF-953B-9751862C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DA95E7-65D4-4F93-9443-8BDF0C7F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24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CE07C6-3267-445E-B9D2-5A66B0D3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2017-08-02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97574A-AE44-4BC3-AF7A-241715D7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F42156-F18C-43B0-8118-030915FC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02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C389C-3133-4309-A32A-90B99074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26478-FFE0-422A-9DF1-4E96F6E73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A6A8C-CB2F-4F23-AFA9-DF2E21190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F2101A-7601-4B7D-9BAE-D782E4289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2017-08-02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353646-B1C4-4802-A32B-5F85CAD6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546F2B-4E2E-484D-8C90-11B4DA20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2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1A24F-1861-4635-8CA6-89976BAB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2C7027-AFDA-4FC2-8550-F1B4C4C81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C79E2B-7677-4CAD-90E4-D42995050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23EC67-4BF3-43BA-8309-47EDE4BD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2017-08-02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3B1580-DCA9-4274-B80B-2930D737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DE2D7F-A2B6-4512-A8E0-EFAEC9C5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4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E6547A-E146-414F-A1F7-8F6BFF30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3583D6-1594-4318-84E3-ED7B3A0E6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1F794-D065-4472-B73B-7BCC00A1F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B5CE0-A72C-4312-A71B-1E10A8986C95}" type="datetimeFigureOut">
              <a:rPr lang="ko-KR" altLang="en-US" smtClean="0"/>
              <a:t>2017-08-02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862AC-4FDA-456D-843D-FE6A1B806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FA32A4-D738-45EA-8955-7083F0082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CDDE4-956A-44A3-B608-E042D7E1FC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75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bsd.org/cgi/man.cgi?jemalloc(3)" TargetMode="External"/><Relationship Id="rId2" Type="http://schemas.openxmlformats.org/officeDocument/2006/relationships/hyperlink" Target="https://goo.gl/LivBr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a.blackhat.com/bh-us-12/Briefings/Argyoudis/BH_US_12_Argyroudis_Exploiting_the_%20jemalloc_Memory_%20Allocator_WP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Optimized C++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Ch12. Optimize Memory Management part 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2573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Low Fragmentation Heap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단편화는 잦은 할당과 해제로 인해 메모리가 여러 조각으로 나뉘는 현상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큰 크기의 메모리를 할당 받으려고 할 때 할당이 실패할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4FBB53-7966-4F4F-ACE8-F806499CD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99002"/>
              </p:ext>
            </p:extLst>
          </p:nvPr>
        </p:nvGraphicFramePr>
        <p:xfrm>
          <a:off x="942594" y="2999423"/>
          <a:ext cx="158191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956">
                  <a:extLst>
                    <a:ext uri="{9D8B030D-6E8A-4147-A177-3AD203B41FA5}">
                      <a16:colId xmlns:a16="http://schemas.microsoft.com/office/drawing/2014/main" val="2934588266"/>
                    </a:ext>
                  </a:extLst>
                </a:gridCol>
                <a:gridCol w="790956">
                  <a:extLst>
                    <a:ext uri="{9D8B030D-6E8A-4147-A177-3AD203B41FA5}">
                      <a16:colId xmlns:a16="http://schemas.microsoft.com/office/drawing/2014/main" val="2169116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73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13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6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2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69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29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07330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8BBC990-9DD0-4FF5-AC6E-AC29ECF66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29099"/>
              </p:ext>
            </p:extLst>
          </p:nvPr>
        </p:nvGraphicFramePr>
        <p:xfrm>
          <a:off x="5741670" y="2999423"/>
          <a:ext cx="158191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956">
                  <a:extLst>
                    <a:ext uri="{9D8B030D-6E8A-4147-A177-3AD203B41FA5}">
                      <a16:colId xmlns:a16="http://schemas.microsoft.com/office/drawing/2014/main" val="2934588266"/>
                    </a:ext>
                  </a:extLst>
                </a:gridCol>
                <a:gridCol w="790956">
                  <a:extLst>
                    <a:ext uri="{9D8B030D-6E8A-4147-A177-3AD203B41FA5}">
                      <a16:colId xmlns:a16="http://schemas.microsoft.com/office/drawing/2014/main" val="2169116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73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13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6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2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69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29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073306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9BF1C9F-D7B0-40AB-915D-C26812E95E90}"/>
              </a:ext>
            </a:extLst>
          </p:cNvPr>
          <p:cNvCxnSpPr>
            <a:cxnSpLocks/>
          </p:cNvCxnSpPr>
          <p:nvPr/>
        </p:nvCxnSpPr>
        <p:spPr>
          <a:xfrm>
            <a:off x="3273552" y="4617720"/>
            <a:ext cx="17190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DA737C-82E0-4630-B901-0C2816A2A71D}"/>
              </a:ext>
            </a:extLst>
          </p:cNvPr>
          <p:cNvSpPr txBox="1"/>
          <p:nvPr/>
        </p:nvSpPr>
        <p:spPr>
          <a:xfrm>
            <a:off x="2628900" y="4113451"/>
            <a:ext cx="316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0x03, 0x05</a:t>
            </a:r>
            <a:r>
              <a:rPr lang="ko-KR" altLang="en-US" dirty="0"/>
              <a:t>번지 메모리 해제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15597D-4F2A-41DB-B1D8-CC64129E7BCF}"/>
              </a:ext>
            </a:extLst>
          </p:cNvPr>
          <p:cNvSpPr txBox="1"/>
          <p:nvPr/>
        </p:nvSpPr>
        <p:spPr>
          <a:xfrm>
            <a:off x="7498519" y="4113451"/>
            <a:ext cx="30422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3byte</a:t>
            </a:r>
            <a:r>
              <a:rPr lang="ko-KR" altLang="en-US" dirty="0"/>
              <a:t>의 여유공간이 있지만 </a:t>
            </a:r>
            <a:r>
              <a:rPr lang="en-US" altLang="ko-KR" dirty="0"/>
              <a:t>3byte</a:t>
            </a:r>
            <a:r>
              <a:rPr lang="ko-KR" altLang="en-US" dirty="0"/>
              <a:t>를 할당할 수 없음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05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Low Fragmentation Heap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단편화를 피하기 위한 할당자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미리 정의된 크기가 다른 블록을 할당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이를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Bucket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이라고 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요청된 크기에 가장 잘 맞는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Bucket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을 반환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3A9190A-66BD-4DF8-B4E8-5C68B537E5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77996" y="3345180"/>
          <a:ext cx="4636008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5336">
                  <a:extLst>
                    <a:ext uri="{9D8B030D-6E8A-4147-A177-3AD203B41FA5}">
                      <a16:colId xmlns:a16="http://schemas.microsoft.com/office/drawing/2014/main" val="936219715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455705854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4250718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Buckets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Granularity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Range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3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1~32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1~256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5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33~48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257~512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26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49~64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513~1024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66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65~80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1025~2048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881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81~96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2049~4096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7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97~112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4097~8194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11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113~128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8195~16384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364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200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Low Fragmentation Heap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최대 </a:t>
            </a:r>
            <a:r>
              <a:rPr lang="en-US" altLang="ko-KR" sz="2400" b="1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16</a:t>
            </a:r>
            <a:r>
              <a:rPr lang="en-US" altLang="ko-KR" sz="24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KB </a:t>
            </a:r>
            <a:r>
              <a:rPr lang="ko-KR" altLang="en-US" sz="2400" b="1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까지의 할당요청에 대응</a:t>
            </a:r>
            <a:r>
              <a:rPr lang="en-US" altLang="ko-KR" sz="2400" b="1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r>
              <a:rPr lang="en-US" altLang="ko-KR" sz="24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HEAP_NO_SERIALIZE</a:t>
            </a:r>
            <a:r>
              <a:rPr lang="en-US" altLang="ko-KR" sz="2400" dirty="0"/>
              <a:t> 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혹은 고정크기로 생성된 힙에는 적용되지 않음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LFH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를 힙에 적용했을 경우 다시 끌 수 없음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9439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Back-end Allocator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Front-end Allocator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가 할당 할 수 없는 요청을 처리하는 할당자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일반적으로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Free List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로 불리는 리스트 테이블과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Free List Bitmap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이라고 불리는 자료구조를 사용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0EE8F6-47BB-43D3-B79D-5A1DD63C0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141407"/>
              </p:ext>
            </p:extLst>
          </p:nvPr>
        </p:nvGraphicFramePr>
        <p:xfrm>
          <a:off x="4142232" y="3677400"/>
          <a:ext cx="74980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904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24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8611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5367A5-A08D-484D-BC8B-3CE882262B2D}"/>
              </a:ext>
            </a:extLst>
          </p:cNvPr>
          <p:cNvSpPr txBox="1"/>
          <p:nvPr/>
        </p:nvSpPr>
        <p:spPr>
          <a:xfrm>
            <a:off x="5221224" y="4082085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301C8-A0A1-4BAF-ADC5-426EE2E13A1E}"/>
              </a:ext>
            </a:extLst>
          </p:cNvPr>
          <p:cNvSpPr txBox="1"/>
          <p:nvPr/>
        </p:nvSpPr>
        <p:spPr>
          <a:xfrm>
            <a:off x="5894832" y="4082085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7A1C-E482-47CD-9688-0171A7387B0D}"/>
              </a:ext>
            </a:extLst>
          </p:cNvPr>
          <p:cNvSpPr txBox="1"/>
          <p:nvPr/>
        </p:nvSpPr>
        <p:spPr>
          <a:xfrm>
            <a:off x="6568440" y="4082085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19945BC-085E-4F8F-9064-E24E1E978766}"/>
              </a:ext>
            </a:extLst>
          </p:cNvPr>
          <p:cNvCxnSpPr>
            <a:endCxn id="5" idx="1"/>
          </p:cNvCxnSpPr>
          <p:nvPr/>
        </p:nvCxnSpPr>
        <p:spPr>
          <a:xfrm>
            <a:off x="4892040" y="4266751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784448F-02F1-41E2-8754-55525E18E3B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660136" y="4266751"/>
            <a:ext cx="2346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CF6BBE7-1D12-48F7-BE3F-7D707F79C8F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333744" y="4266751"/>
            <a:ext cx="2346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B2ACE7-74E8-42ED-B373-E08CC3CCD68F}"/>
              </a:ext>
            </a:extLst>
          </p:cNvPr>
          <p:cNvSpPr txBox="1"/>
          <p:nvPr/>
        </p:nvSpPr>
        <p:spPr>
          <a:xfrm>
            <a:off x="5221224" y="3631962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1200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0E382-D693-4E89-A2B9-2AE627580FE2}"/>
              </a:ext>
            </a:extLst>
          </p:cNvPr>
          <p:cNvSpPr txBox="1"/>
          <p:nvPr/>
        </p:nvSpPr>
        <p:spPr>
          <a:xfrm>
            <a:off x="6185916" y="3631962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2100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BCA3CB-FAED-4155-952E-F3A76CA189DE}"/>
              </a:ext>
            </a:extLst>
          </p:cNvPr>
          <p:cNvSpPr txBox="1"/>
          <p:nvPr/>
        </p:nvSpPr>
        <p:spPr>
          <a:xfrm>
            <a:off x="7150608" y="3631962"/>
            <a:ext cx="56388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2300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F6C5A2C-840B-451F-A01B-DC2F301FE9C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892040" y="3816628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582EB5-F4B0-489F-A3BF-AFDD004818D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803392" y="3816628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9AD0378-B294-4CD6-B478-3FD346B84410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768084" y="3816628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14CCC22A-5BD5-4E34-B8F3-485E50B6E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79204"/>
              </p:ext>
            </p:extLst>
          </p:nvPr>
        </p:nvGraphicFramePr>
        <p:xfrm>
          <a:off x="5870448" y="4784368"/>
          <a:ext cx="18486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722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69722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  <a:gridCol w="369722">
                  <a:extLst>
                    <a:ext uri="{9D8B030D-6E8A-4147-A177-3AD203B41FA5}">
                      <a16:colId xmlns:a16="http://schemas.microsoft.com/office/drawing/2014/main" val="3793515396"/>
                    </a:ext>
                  </a:extLst>
                </a:gridCol>
                <a:gridCol w="369722">
                  <a:extLst>
                    <a:ext uri="{9D8B030D-6E8A-4147-A177-3AD203B41FA5}">
                      <a16:colId xmlns:a16="http://schemas.microsoft.com/office/drawing/2014/main" val="1081105507"/>
                    </a:ext>
                  </a:extLst>
                </a:gridCol>
                <a:gridCol w="369722">
                  <a:extLst>
                    <a:ext uri="{9D8B030D-6E8A-4147-A177-3AD203B41FA5}">
                      <a16:colId xmlns:a16="http://schemas.microsoft.com/office/drawing/2014/main" val="394603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787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Back-end Allocator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요청 받은 크기의 프리 힙 블록을 찾을 수 없을 경우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Chunk Splitting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을 통해 작은 크기로 나눠 반환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0EE8F6-47BB-43D3-B79D-5A1DD63C0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841597"/>
              </p:ext>
            </p:extLst>
          </p:nvPr>
        </p:nvGraphicFramePr>
        <p:xfrm>
          <a:off x="1316736" y="3311640"/>
          <a:ext cx="7498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904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24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86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0597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5367A5-A08D-484D-BC8B-3CE882262B2D}"/>
              </a:ext>
            </a:extLst>
          </p:cNvPr>
          <p:cNvSpPr txBox="1"/>
          <p:nvPr/>
        </p:nvSpPr>
        <p:spPr>
          <a:xfrm>
            <a:off x="2395728" y="481504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301C8-A0A1-4BAF-ADC5-426EE2E13A1E}"/>
              </a:ext>
            </a:extLst>
          </p:cNvPr>
          <p:cNvSpPr txBox="1"/>
          <p:nvPr/>
        </p:nvSpPr>
        <p:spPr>
          <a:xfrm>
            <a:off x="3084576" y="481504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7A1C-E482-47CD-9688-0171A7387B0D}"/>
              </a:ext>
            </a:extLst>
          </p:cNvPr>
          <p:cNvSpPr txBox="1"/>
          <p:nvPr/>
        </p:nvSpPr>
        <p:spPr>
          <a:xfrm>
            <a:off x="3742944" y="481504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19945BC-085E-4F8F-9064-E24E1E978766}"/>
              </a:ext>
            </a:extLst>
          </p:cNvPr>
          <p:cNvCxnSpPr>
            <a:endCxn id="5" idx="1"/>
          </p:cNvCxnSpPr>
          <p:nvPr/>
        </p:nvCxnSpPr>
        <p:spPr>
          <a:xfrm>
            <a:off x="2066544" y="4999714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784448F-02F1-41E2-8754-55525E18E3B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834640" y="4999714"/>
            <a:ext cx="2499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CF6BBE7-1D12-48F7-BE3F-7D707F79C8F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523488" y="4999714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B2ACE7-74E8-42ED-B373-E08CC3CCD68F}"/>
              </a:ext>
            </a:extLst>
          </p:cNvPr>
          <p:cNvSpPr txBox="1"/>
          <p:nvPr/>
        </p:nvSpPr>
        <p:spPr>
          <a:xfrm>
            <a:off x="2395728" y="3266202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1200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0E382-D693-4E89-A2B9-2AE627580FE2}"/>
              </a:ext>
            </a:extLst>
          </p:cNvPr>
          <p:cNvSpPr txBox="1"/>
          <p:nvPr/>
        </p:nvSpPr>
        <p:spPr>
          <a:xfrm>
            <a:off x="3360420" y="3266202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2100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BCA3CB-FAED-4155-952E-F3A76CA189DE}"/>
              </a:ext>
            </a:extLst>
          </p:cNvPr>
          <p:cNvSpPr txBox="1"/>
          <p:nvPr/>
        </p:nvSpPr>
        <p:spPr>
          <a:xfrm>
            <a:off x="4325112" y="3266202"/>
            <a:ext cx="56388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2300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F6C5A2C-840B-451F-A01B-DC2F301FE9C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066544" y="3450868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582EB5-F4B0-489F-A3BF-AFDD004818D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2977896" y="3450868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9AD0378-B294-4CD6-B478-3FD346B84410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3942588" y="3450868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14CCC22A-5BD5-4E34-B8F3-485E50B6E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13308"/>
              </p:ext>
            </p:extLst>
          </p:nvPr>
        </p:nvGraphicFramePr>
        <p:xfrm>
          <a:off x="3045139" y="5646913"/>
          <a:ext cx="184861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102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3793515396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1081105507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193833749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394603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2BB61FE-0978-46E4-B596-B4C235186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583641"/>
              </p:ext>
            </p:extLst>
          </p:nvPr>
        </p:nvGraphicFramePr>
        <p:xfrm>
          <a:off x="6931152" y="3301889"/>
          <a:ext cx="7498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904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24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38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8611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45A06E5-190F-4569-BE8D-3573E3D074AC}"/>
              </a:ext>
            </a:extLst>
          </p:cNvPr>
          <p:cNvSpPr txBox="1"/>
          <p:nvPr/>
        </p:nvSpPr>
        <p:spPr>
          <a:xfrm>
            <a:off x="8010144" y="4064046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63672D-7D24-4643-A475-4ABDE019431E}"/>
              </a:ext>
            </a:extLst>
          </p:cNvPr>
          <p:cNvSpPr txBox="1"/>
          <p:nvPr/>
        </p:nvSpPr>
        <p:spPr>
          <a:xfrm>
            <a:off x="8705108" y="4808579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5E448B-CA85-4DE7-B4EC-CA2986E2DA8A}"/>
              </a:ext>
            </a:extLst>
          </p:cNvPr>
          <p:cNvSpPr txBox="1"/>
          <p:nvPr/>
        </p:nvSpPr>
        <p:spPr>
          <a:xfrm>
            <a:off x="9363476" y="481504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0B9874C-C02B-4344-AC20-D70826A71EFB}"/>
              </a:ext>
            </a:extLst>
          </p:cNvPr>
          <p:cNvCxnSpPr>
            <a:cxnSpLocks/>
          </p:cNvCxnSpPr>
          <p:nvPr/>
        </p:nvCxnSpPr>
        <p:spPr>
          <a:xfrm>
            <a:off x="7680960" y="4242842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46588F3-71DB-4E54-AA04-CB9F5D70277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7680960" y="4993245"/>
            <a:ext cx="1024148" cy="64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6345BE7-E0CA-4D67-9AB3-6FDE8389C719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9144020" y="4993245"/>
            <a:ext cx="219456" cy="64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F188B8B-24F4-4E55-A71A-5FF9DE437085}"/>
              </a:ext>
            </a:extLst>
          </p:cNvPr>
          <p:cNvSpPr txBox="1"/>
          <p:nvPr/>
        </p:nvSpPr>
        <p:spPr>
          <a:xfrm>
            <a:off x="8010144" y="3256451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1200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6848C1-67BE-4973-9568-2D2A8641EAD5}"/>
              </a:ext>
            </a:extLst>
          </p:cNvPr>
          <p:cNvSpPr txBox="1"/>
          <p:nvPr/>
        </p:nvSpPr>
        <p:spPr>
          <a:xfrm>
            <a:off x="8974836" y="3256451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2100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7AF5CA-4442-4AE3-A541-385519F89CF5}"/>
              </a:ext>
            </a:extLst>
          </p:cNvPr>
          <p:cNvSpPr txBox="1"/>
          <p:nvPr/>
        </p:nvSpPr>
        <p:spPr>
          <a:xfrm>
            <a:off x="9939528" y="3256451"/>
            <a:ext cx="56388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2300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CA296E5-C0C0-4717-92DB-D3D1152FAF6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7680960" y="3441117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DCA60C4-DCE2-4F42-9768-F2981C14A8F8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8592312" y="3441117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8EE8AB6-C9AE-41D9-8374-878626BAC340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9557004" y="3441117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86784DC-50F8-4D5A-B86B-8CFBB8AED36A}"/>
              </a:ext>
            </a:extLst>
          </p:cNvPr>
          <p:cNvCxnSpPr/>
          <p:nvPr/>
        </p:nvCxnSpPr>
        <p:spPr>
          <a:xfrm>
            <a:off x="5486400" y="4130052"/>
            <a:ext cx="9875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E969CD-43D2-4DFE-8718-335B4B0BA577}"/>
              </a:ext>
            </a:extLst>
          </p:cNvPr>
          <p:cNvSpPr txBox="1"/>
          <p:nvPr/>
        </p:nvSpPr>
        <p:spPr>
          <a:xfrm>
            <a:off x="4573142" y="2776285"/>
            <a:ext cx="28140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8byte </a:t>
            </a:r>
            <a:r>
              <a:rPr lang="ko-KR" altLang="en-US" dirty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할당</a:t>
            </a:r>
            <a:r>
              <a:rPr lang="en-US" altLang="ko-KR" dirty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 </a:t>
            </a:r>
            <a:r>
              <a:rPr lang="ko-KR" altLang="en-US" dirty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요청이 왔다면</a:t>
            </a:r>
            <a:r>
              <a:rPr lang="en-US" altLang="ko-KR" dirty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…</a:t>
            </a:r>
            <a:endParaRPr lang="ko-KR" altLang="en-US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08C603CE-65F1-4348-BA12-70C00B5DD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675558"/>
              </p:ext>
            </p:extLst>
          </p:nvPr>
        </p:nvGraphicFramePr>
        <p:xfrm>
          <a:off x="8924564" y="5645638"/>
          <a:ext cx="184861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102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3793515396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1081105507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193833749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394603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267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Back-end Allocator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해제시에는 주변의 프리 블록을 살펴보고 힙을 합병함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휴먼옛체" panose="02030504000101010101" pitchFamily="18" charset="-127"/>
                <a:cs typeface="FrankRuehl" panose="020E0503060101010101" pitchFamily="34" charset="-79"/>
              </a:rPr>
              <a:t>→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Heap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Coalescing</a:t>
            </a:r>
          </a:p>
          <a:p>
            <a:pPr marL="0" indent="0">
              <a:buNone/>
            </a:pP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이는 단편화를 피하기 위함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  <a:endParaRPr lang="ko-KR" altLang="en-US" sz="2400" dirty="0">
              <a:latin typeface="FrankRuehl" panose="020E0503060101010101" pitchFamily="34" charset="-79"/>
              <a:ea typeface="BusanBada" panose="02000603000000000000" pitchFamily="2" charset="-127"/>
              <a:cs typeface="FrankRuehl" panose="020E0503060101010101" pitchFamily="34" charset="-79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6C313BC-B947-414A-986D-BE0350D96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65140"/>
              </p:ext>
            </p:extLst>
          </p:nvPr>
        </p:nvGraphicFramePr>
        <p:xfrm>
          <a:off x="4197096" y="3919637"/>
          <a:ext cx="7498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904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24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777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861151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C2768016-7CEC-4EFB-8032-6E58A840F176}"/>
              </a:ext>
            </a:extLst>
          </p:cNvPr>
          <p:cNvSpPr txBox="1"/>
          <p:nvPr/>
        </p:nvSpPr>
        <p:spPr>
          <a:xfrm>
            <a:off x="5284876" y="469712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C40973-5B3A-4D01-8B74-8620ACA3C32B}"/>
              </a:ext>
            </a:extLst>
          </p:cNvPr>
          <p:cNvSpPr txBox="1"/>
          <p:nvPr/>
        </p:nvSpPr>
        <p:spPr>
          <a:xfrm>
            <a:off x="6061760" y="5442442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CC7048-47C5-420E-83F8-13E286CCFD5D}"/>
              </a:ext>
            </a:extLst>
          </p:cNvPr>
          <p:cNvSpPr txBox="1"/>
          <p:nvPr/>
        </p:nvSpPr>
        <p:spPr>
          <a:xfrm>
            <a:off x="6720128" y="5448911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70221C4-6582-4B21-A277-53AF323E4C40}"/>
              </a:ext>
            </a:extLst>
          </p:cNvPr>
          <p:cNvCxnSpPr>
            <a:endCxn id="38" idx="1"/>
          </p:cNvCxnSpPr>
          <p:nvPr/>
        </p:nvCxnSpPr>
        <p:spPr>
          <a:xfrm>
            <a:off x="4955692" y="4881794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17E8442-5B86-4B4E-A713-C5428FAB0DD6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946904" y="5618477"/>
            <a:ext cx="1114856" cy="86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3F2F3B8-ACDB-49B8-B649-9D22EB58969F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6500672" y="5627108"/>
            <a:ext cx="219456" cy="64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3862AAB-FD06-4F1A-90FD-FEF5AF406B33}"/>
              </a:ext>
            </a:extLst>
          </p:cNvPr>
          <p:cNvSpPr txBox="1"/>
          <p:nvPr/>
        </p:nvSpPr>
        <p:spPr>
          <a:xfrm>
            <a:off x="5276088" y="3874199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1200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E155A1-5BE7-4A68-9954-BDAACFDC238B}"/>
              </a:ext>
            </a:extLst>
          </p:cNvPr>
          <p:cNvSpPr txBox="1"/>
          <p:nvPr/>
        </p:nvSpPr>
        <p:spPr>
          <a:xfrm>
            <a:off x="6240780" y="3874199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2100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BF5F39-9E20-4BAF-9125-D0C0A12C44EC}"/>
              </a:ext>
            </a:extLst>
          </p:cNvPr>
          <p:cNvSpPr txBox="1"/>
          <p:nvPr/>
        </p:nvSpPr>
        <p:spPr>
          <a:xfrm>
            <a:off x="7205472" y="3874199"/>
            <a:ext cx="56388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2300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8B2E4B7-E9EF-46FC-A5A6-B40954352FE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4946904" y="4058865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2005B32-1816-456A-85CF-004C7E0EC3E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5858256" y="4058865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4255F9D-4FE2-48B6-A7F1-79D9903A7FC8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6822948" y="4058865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49DF3AD9-97DA-4B76-9EF4-51E41096D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61979"/>
              </p:ext>
            </p:extLst>
          </p:nvPr>
        </p:nvGraphicFramePr>
        <p:xfrm>
          <a:off x="8129974" y="5402997"/>
          <a:ext cx="203343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906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3793515396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1081105507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2690177972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394603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A5A5F198-1A3A-4921-BB1B-4A26360D92AB}"/>
              </a:ext>
            </a:extLst>
          </p:cNvPr>
          <p:cNvSpPr txBox="1"/>
          <p:nvPr/>
        </p:nvSpPr>
        <p:spPr>
          <a:xfrm>
            <a:off x="3520440" y="3397080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3044ADA7-E16F-4680-BDE0-B60135962FC4}"/>
              </a:ext>
            </a:extLst>
          </p:cNvPr>
          <p:cNvCxnSpPr>
            <a:cxnSpLocks/>
            <a:stCxn id="51" idx="3"/>
            <a:endCxn id="37" idx="0"/>
          </p:cNvCxnSpPr>
          <p:nvPr/>
        </p:nvCxnSpPr>
        <p:spPr>
          <a:xfrm>
            <a:off x="3959352" y="3581746"/>
            <a:ext cx="612648" cy="33789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6B60F7E-E009-4DE1-AEA3-D860AA76C63C}"/>
              </a:ext>
            </a:extLst>
          </p:cNvPr>
          <p:cNvSpPr txBox="1"/>
          <p:nvPr/>
        </p:nvSpPr>
        <p:spPr>
          <a:xfrm>
            <a:off x="7378496" y="5448911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63F03DE-2CD7-4B92-8565-C5301405FB1B}"/>
              </a:ext>
            </a:extLst>
          </p:cNvPr>
          <p:cNvCxnSpPr>
            <a:cxnSpLocks/>
            <a:stCxn id="40" idx="3"/>
            <a:endCxn id="58" idx="1"/>
          </p:cNvCxnSpPr>
          <p:nvPr/>
        </p:nvCxnSpPr>
        <p:spPr>
          <a:xfrm>
            <a:off x="7159040" y="5633577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3B39F66B-48A8-496F-B109-F82F13967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544831"/>
              </p:ext>
            </p:extLst>
          </p:nvPr>
        </p:nvGraphicFramePr>
        <p:xfrm>
          <a:off x="8129974" y="5402997"/>
          <a:ext cx="203343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906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3793515396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1081105507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2690177972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394603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38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1" grpId="0" animBg="1"/>
      <p:bldP spid="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Heap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윈도우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10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의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Segment Heap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의 경우 이런 모양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E6EC65-BC25-4AB2-B925-102B741A6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2292667"/>
            <a:ext cx="61722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1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Heap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Free List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도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Free Tree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로 변화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647C66-66FA-49FE-916E-3B3E728FA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2448719"/>
            <a:ext cx="60579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29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Heap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윈도우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Heap Manager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는 동기화를 위해 싱글 스레드로 동작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할당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,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해제에 거는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Lock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이 성능에 병목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HEAP_NO_SERIALIZE flag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로 생성하면 동기화 과정이 생략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하지만 지금은 멀티 코어 시대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여러 스레드에서의 메모리 할당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,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해제 요청에 대한 빠른 처리가 필요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AB6475-1012-4E50-BE0C-2913ACEC3BBF}"/>
              </a:ext>
            </a:extLst>
          </p:cNvPr>
          <p:cNvSpPr/>
          <p:nvPr/>
        </p:nvSpPr>
        <p:spPr>
          <a:xfrm>
            <a:off x="1866467" y="3198153"/>
            <a:ext cx="550343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HeapCreate(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HEAP_NO_SERIALIZE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..., ... 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6174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Jemalloc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Facebook,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Firefox,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Redis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에서 사용하는 메모리 할당자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단편화 회피와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확장성 있는 동시성 지원을 목적으로 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사용에 관련된 여러 문제를 해결하기 위한 툴도 제공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보편적으로 쓰이는지 모르겠지만 책에는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TCMalloc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만 언급하여 소개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679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Window Heap Management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 descr="http://www.c-sharpcorner.com/UploadFile/FreeBookArticles/addisonwesley/2009Aug19232329PM/Heaps/Images/Figure-6.1.gif">
            <a:extLst>
              <a:ext uri="{FF2B5EF4-FFF2-40B4-BE49-F238E27FC236}">
                <a16:creationId xmlns:a16="http://schemas.microsoft.com/office/drawing/2014/main" id="{1148E7F7-3AC0-4498-873F-43D6DFE06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26" b="98138" l="3612" r="97968">
                        <a14:foregroundMark x1="56659" y1="5053" x2="56659" y2="5053"/>
                        <a14:foregroundMark x1="78555" y1="92287" x2="78555" y2="92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738" y="1977631"/>
            <a:ext cx="4768524" cy="404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161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Jemalloc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Jemalloc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은 메모리를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Chunk 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단위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(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4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MB)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로 할당하는데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 메모리 단편화를 피하기 </a:t>
            </a:r>
            <a:b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</a:b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위해서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LFH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와 같이 미리 정의된 크기로 메모리 공간을 나눠 놓음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기본 설정에서 일부분을 살펴보면 아래와 같음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7F93C37-1736-4E0A-869C-B3F4C7BF1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520822"/>
              </p:ext>
            </p:extLst>
          </p:nvPr>
        </p:nvGraphicFramePr>
        <p:xfrm>
          <a:off x="2618509" y="3107267"/>
          <a:ext cx="6954981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8327">
                  <a:extLst>
                    <a:ext uri="{9D8B030D-6E8A-4147-A177-3AD203B41FA5}">
                      <a16:colId xmlns:a16="http://schemas.microsoft.com/office/drawing/2014/main" val="1032139255"/>
                    </a:ext>
                  </a:extLst>
                </a:gridCol>
                <a:gridCol w="2318327">
                  <a:extLst>
                    <a:ext uri="{9D8B030D-6E8A-4147-A177-3AD203B41FA5}">
                      <a16:colId xmlns:a16="http://schemas.microsoft.com/office/drawing/2014/main" val="1746951517"/>
                    </a:ext>
                  </a:extLst>
                </a:gridCol>
                <a:gridCol w="2318327">
                  <a:extLst>
                    <a:ext uri="{9D8B030D-6E8A-4147-A177-3AD203B41FA5}">
                      <a16:colId xmlns:a16="http://schemas.microsoft.com/office/drawing/2014/main" val="905518998"/>
                    </a:ext>
                  </a:extLst>
                </a:gridCol>
              </a:tblGrid>
              <a:tr h="317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Category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Spacing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Size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708825"/>
                  </a:ext>
                </a:extLst>
              </a:tr>
              <a:tr h="31713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Small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[8]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679489"/>
                  </a:ext>
                </a:extLst>
              </a:tr>
              <a:tr h="3171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[16, 32, 48, 64, …]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236710"/>
                  </a:ext>
                </a:extLst>
              </a:tr>
              <a:tr h="3171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04385"/>
                  </a:ext>
                </a:extLst>
              </a:tr>
              <a:tr h="31713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Large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 KiB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[16 KiB]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85665"/>
                  </a:ext>
                </a:extLst>
              </a:tr>
              <a:tr h="3171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 KiB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[20 KiB, 24 KiB, …]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34673"/>
                  </a:ext>
                </a:extLst>
              </a:tr>
              <a:tr h="3171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270507"/>
                  </a:ext>
                </a:extLst>
              </a:tr>
              <a:tr h="31713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Huge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256 KiB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[2 MiB]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411671"/>
                  </a:ext>
                </a:extLst>
              </a:tr>
              <a:tr h="3171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512 KiB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[2560 KiB, 3 MiB, …]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9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695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Jemalloc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Arena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라고 불리우는 메모리 공간을 복수 할당하여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Lock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경합을 완화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Arena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의 최대 개수는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CPU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코어 수에 따라서 다름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	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Single-core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CPU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에서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1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개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Multi-core CPU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에서 코어 수의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4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배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5F1BFE-F17B-4A7A-A276-229FCBA28702}"/>
              </a:ext>
            </a:extLst>
          </p:cNvPr>
          <p:cNvSpPr/>
          <p:nvPr/>
        </p:nvSpPr>
        <p:spPr>
          <a:xfrm>
            <a:off x="3048000" y="3314641"/>
            <a:ext cx="60960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ncpus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= malloc_ncpus();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…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opt_narenas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== 0) {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ncpus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&gt; 1)</a:t>
            </a:r>
          </a:p>
          <a:p>
            <a:pPr lvl="1"/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	opt_narenas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ncpus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&lt;&lt; 2;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else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	opt_narenas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= 1;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189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Jemalloc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Arena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는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Small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,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Large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카테고리의 메모리 요청을 처리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Huge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의 경우 별도로 처리 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8200" y="2708614"/>
            <a:ext cx="9878123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imalloct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(size_t size,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try_tcache, arena_t *arena)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assert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(size != 0);</a:t>
            </a:r>
          </a:p>
          <a:p>
            <a:pPr lvl="1"/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(size &lt;=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arena_maxclass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	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arena_malloc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(arena, size,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, try_tcache));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else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	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huge_malloc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(size,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huge_dss_prec_get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(arena)));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46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Jemalloc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스레드에 대한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Arena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의 배정은기본적으로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Round Robin.</a:t>
            </a:r>
          </a:p>
          <a:p>
            <a:pPr marL="0" indent="0">
              <a:buNone/>
            </a:pP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한번 배정되면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TSD (Thread Specific Data)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라고 불리는 전용 자료구조에 의해서 연결되어 다시 아레나를 찾지 않음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하나의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Arena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를 여러 스레드가 배정받을 수도 있음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따라서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Arena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에 대한 할당 요청은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lock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이 필요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3887707"/>
            <a:ext cx="83058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*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arena_malloc_large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arena_t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zero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*ret;</a:t>
            </a:r>
          </a:p>
          <a:p>
            <a:pPr lvl="1"/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UNUSED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idump;</a:t>
            </a:r>
          </a:p>
          <a:p>
            <a:pPr lvl="1"/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/* Large allocation. */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PAGE_CEILING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malloc_mutex_lock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(&amp;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-&gt;lock);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ret = 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*)arena_run_alloc_large(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zero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40734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Jemalloc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TCMalloc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과 같이 스레드 별 캐시 자료구조를 두어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(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tCache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)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Lock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이나 아레나를 </a:t>
            </a:r>
            <a:b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</a:b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탐색하지 않고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메모리를 할당 받을 수 있게 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2483644"/>
            <a:ext cx="9642088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tcache_alloc_small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tcache_t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tcache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zero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*ret;</a:t>
            </a:r>
          </a:p>
          <a:p>
            <a:pPr lvl="1"/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binind;</a:t>
            </a:r>
          </a:p>
          <a:p>
            <a:pPr lvl="1"/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tcache_bin_t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*tbin;</a:t>
            </a:r>
          </a:p>
          <a:p>
            <a:pPr lvl="1"/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binind =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SMALL_SIZE2BIN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assert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(binind &lt;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NBINS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tbin = &amp;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tcache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-&gt;tbins[binind];</a:t>
            </a:r>
          </a:p>
          <a:p>
            <a:pPr lvl="1"/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arena_bin_info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[binind].reg_size;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ret =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tcache_alloc_easy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(tbin);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956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Jemalloc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그만큼 메모리 사용량은 증가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그래서인지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Firefox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는 꺼놓았다고 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255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Jemalloc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1026" name="Picture 2" descr="Arena and thread cache 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015" y="1411907"/>
            <a:ext cx="5674112" cy="529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204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Provide Class-Specific Memory Mangers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지금까지 살펴본 내용은 범용적인 메모리 할당에 관한 이야기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만약 특정 클래스에서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new operator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를 구현하면 전역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new operator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가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호출되지 않아 커스터마이즈 된 메모리 할당 방식이 사용가능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특정 클래스에 대한 메모리 할당자는 모든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할당 요청이 동일한 크기로 </a:t>
            </a:r>
            <a:b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</a:b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요청된다는 점을 이용하여 효율적인 메모리 할당이 가능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8070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Fixed-Size-Block Memory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고정크기 메모리 매니저는 아래와 같은 이유로 매우 효율적임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1.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모든 요청의 크기가 같으므로 단편화가 발생하지 않음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2.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오버헤드가 적게 구현가능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3.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상한선을 지정가능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4.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할당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,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 해제 작업이 매우 간단하여 효과적으로 인라인화 가능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5.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캐시 친화적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3729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Fixed-Size-Block Memory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구현은 헤더 하나로 매우 간단함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249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Default Process Heap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프로세스마다 기본적으로 가지고 있는 힙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GetProcessHeap()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함수를 사용해서 핸들을 얻을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설정을 변경하지 않았다면 기본적으로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1MB.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/HEAP Linker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Flag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로 특정 크기를 지정 가능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설정한 크기를 넘어서면 힙 확장이 발생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힙 확장 시 성능저하가 있을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91CFB30-97D8-4F09-AE61-036C6FE09579}"/>
              </a:ext>
            </a:extLst>
          </p:cNvPr>
          <p:cNvGrpSpPr/>
          <p:nvPr/>
        </p:nvGrpSpPr>
        <p:grpSpPr>
          <a:xfrm>
            <a:off x="1477817" y="3067225"/>
            <a:ext cx="10104582" cy="795524"/>
            <a:chOff x="1422399" y="3205770"/>
            <a:chExt cx="10104582" cy="79552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DA6776C-28FD-4277-A02B-67AA2D69C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2399" y="3205770"/>
              <a:ext cx="10104582" cy="795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20DF64-EF16-4D5E-9C36-1F2033EC11FA}"/>
                </a:ext>
              </a:extLst>
            </p:cNvPr>
            <p:cNvSpPr/>
            <p:nvPr/>
          </p:nvSpPr>
          <p:spPr>
            <a:xfrm>
              <a:off x="2401456" y="3205770"/>
              <a:ext cx="2660072" cy="3977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0957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Fixed-Size-Block Memory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결국 고정크기 메모리 매니저는 메모리 블록의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Single Linked-list.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080E898-C944-44B0-9785-ECAA898CD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729411"/>
              </p:ext>
            </p:extLst>
          </p:nvPr>
        </p:nvGraphicFramePr>
        <p:xfrm>
          <a:off x="3913632" y="2923370"/>
          <a:ext cx="143560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608">
                  <a:extLst>
                    <a:ext uri="{9D8B030D-6E8A-4147-A177-3AD203B41FA5}">
                      <a16:colId xmlns:a16="http://schemas.microsoft.com/office/drawing/2014/main" val="96347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Free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28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Free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8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Allocated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81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Free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8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Free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142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Allocated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43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Free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002844"/>
                  </a:ext>
                </a:extLst>
              </a:tr>
            </a:tbl>
          </a:graphicData>
        </a:graphic>
      </p:graphicFrame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0D37BCC6-6E9E-4FE8-AECA-D7D2F1A21C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49240" y="3216274"/>
            <a:ext cx="475488" cy="244475"/>
          </a:xfrm>
          <a:prstGeom prst="bentConnector3">
            <a:avLst>
              <a:gd name="adj1" fmla="val -19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7EDFD56-1750-41AE-B8DB-92CAC3863AF9}"/>
              </a:ext>
            </a:extLst>
          </p:cNvPr>
          <p:cNvCxnSpPr/>
          <p:nvPr/>
        </p:nvCxnSpPr>
        <p:spPr>
          <a:xfrm flipH="1">
            <a:off x="5349240" y="3216275"/>
            <a:ext cx="475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4181BEF-E545-451D-8F79-47FECD7BBBE4}"/>
              </a:ext>
            </a:extLst>
          </p:cNvPr>
          <p:cNvCxnSpPr/>
          <p:nvPr/>
        </p:nvCxnSpPr>
        <p:spPr>
          <a:xfrm>
            <a:off x="5349240" y="3584448"/>
            <a:ext cx="475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781D4B68-7E1E-4DF3-93AE-2BB3EEB5BC6E}"/>
              </a:ext>
            </a:extLst>
          </p:cNvPr>
          <p:cNvCxnSpPr>
            <a:cxnSpLocks/>
            <a:endCxn id="6" idx="3"/>
          </p:cNvCxnSpPr>
          <p:nvPr/>
        </p:nvCxnSpPr>
        <p:spPr>
          <a:xfrm rot="5400000">
            <a:off x="5268553" y="3665135"/>
            <a:ext cx="636862" cy="4754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117B1A56-B45B-4E35-BC26-E77E96F0484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49240" y="4353170"/>
            <a:ext cx="475488" cy="244475"/>
          </a:xfrm>
          <a:prstGeom prst="bentConnector3">
            <a:avLst>
              <a:gd name="adj1" fmla="val -19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35E84CC-A068-48D0-9CF6-41260A89CB0D}"/>
              </a:ext>
            </a:extLst>
          </p:cNvPr>
          <p:cNvCxnSpPr/>
          <p:nvPr/>
        </p:nvCxnSpPr>
        <p:spPr>
          <a:xfrm flipH="1">
            <a:off x="5349240" y="4353171"/>
            <a:ext cx="475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88CD038-E934-49AD-858C-9CC1389C28FD}"/>
              </a:ext>
            </a:extLst>
          </p:cNvPr>
          <p:cNvCxnSpPr>
            <a:cxnSpLocks/>
          </p:cNvCxnSpPr>
          <p:nvPr/>
        </p:nvCxnSpPr>
        <p:spPr>
          <a:xfrm rot="5400000">
            <a:off x="5247176" y="4819460"/>
            <a:ext cx="679617" cy="475489"/>
          </a:xfrm>
          <a:prstGeom prst="bentConnector3">
            <a:avLst>
              <a:gd name="adj1" fmla="val 997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AA5C365-5A37-461E-9BB6-0E01D57FAAAE}"/>
              </a:ext>
            </a:extLst>
          </p:cNvPr>
          <p:cNvCxnSpPr/>
          <p:nvPr/>
        </p:nvCxnSpPr>
        <p:spPr>
          <a:xfrm flipH="1">
            <a:off x="5349240" y="4717397"/>
            <a:ext cx="475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1606842-BE6B-47A6-910A-6E9DD281B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054234"/>
              </p:ext>
            </p:extLst>
          </p:nvPr>
        </p:nvGraphicFramePr>
        <p:xfrm>
          <a:off x="2478023" y="2923370"/>
          <a:ext cx="143560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608">
                  <a:extLst>
                    <a:ext uri="{9D8B030D-6E8A-4147-A177-3AD203B41FA5}">
                      <a16:colId xmlns:a16="http://schemas.microsoft.com/office/drawing/2014/main" val="96347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0x000000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628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0x000004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888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0x000008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3881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0x00000C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178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0x000010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2142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0x000014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843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0x000018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0002844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8B3848B-FB58-4B94-AAA1-B598F5E2B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835800"/>
              </p:ext>
            </p:extLst>
          </p:nvPr>
        </p:nvGraphicFramePr>
        <p:xfrm>
          <a:off x="6986872" y="2923370"/>
          <a:ext cx="2794437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4437">
                  <a:extLst>
                    <a:ext uri="{9D8B030D-6E8A-4147-A177-3AD203B41FA5}">
                      <a16:colId xmlns:a16="http://schemas.microsoft.com/office/drawing/2014/main" val="2231561175"/>
                    </a:ext>
                  </a:extLst>
                </a:gridCol>
              </a:tblGrid>
              <a:tr h="789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</a:t>
                      </a:r>
                      <a:r>
                        <a:rPr lang="ko-KR" alt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free_block</a:t>
                      </a:r>
                    </a:p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free_block* next;</a:t>
                      </a:r>
                    </a:p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255028"/>
                  </a:ext>
                </a:extLst>
              </a:tr>
              <a:tr h="295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garbage value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083401"/>
                  </a:ext>
                </a:extLst>
              </a:tr>
            </a:tbl>
          </a:graphicData>
        </a:graphic>
      </p:graphicFrame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EB6373E-DD2B-4C10-9623-8ACAEBDF2488}"/>
              </a:ext>
            </a:extLst>
          </p:cNvPr>
          <p:cNvCxnSpPr/>
          <p:nvPr/>
        </p:nvCxnSpPr>
        <p:spPr>
          <a:xfrm>
            <a:off x="5349238" y="2923370"/>
            <a:ext cx="1615406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58EC7B7-0E38-42C4-9631-2D908AFC0FB9}"/>
              </a:ext>
            </a:extLst>
          </p:cNvPr>
          <p:cNvCxnSpPr>
            <a:cxnSpLocks/>
          </p:cNvCxnSpPr>
          <p:nvPr/>
        </p:nvCxnSpPr>
        <p:spPr>
          <a:xfrm>
            <a:off x="5349238" y="3287595"/>
            <a:ext cx="1637635" cy="118532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943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Fixed-Size-Block Memory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전역 메모리 관리자와의 성능 측정을 두 가지 방식으로 진행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1. 1,000,000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번의 할당을 연속적으로 수행해서 성능을 측정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2.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길이가 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100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인 포인터 배열을 만들어 임의의 위치에 객체를 할당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,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 이미 </a:t>
            </a:r>
            <a:b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</a:b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할당되어 있으면 객체를 해제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이 과정을 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1,000,000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번 반복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확실한 성능개선이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0152C6-C062-4645-B83B-BB6B55168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225148"/>
              </p:ext>
            </p:extLst>
          </p:nvPr>
        </p:nvGraphicFramePr>
        <p:xfrm>
          <a:off x="2635662" y="4572000"/>
          <a:ext cx="6920675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135">
                  <a:extLst>
                    <a:ext uri="{9D8B030D-6E8A-4147-A177-3AD203B41FA5}">
                      <a16:colId xmlns:a16="http://schemas.microsoft.com/office/drawing/2014/main" val="802520191"/>
                    </a:ext>
                  </a:extLst>
                </a:gridCol>
                <a:gridCol w="1384135">
                  <a:extLst>
                    <a:ext uri="{9D8B030D-6E8A-4147-A177-3AD203B41FA5}">
                      <a16:colId xmlns:a16="http://schemas.microsoft.com/office/drawing/2014/main" val="1830194913"/>
                    </a:ext>
                  </a:extLst>
                </a:gridCol>
                <a:gridCol w="1384135">
                  <a:extLst>
                    <a:ext uri="{9D8B030D-6E8A-4147-A177-3AD203B41FA5}">
                      <a16:colId xmlns:a16="http://schemas.microsoft.com/office/drawing/2014/main" val="3220739199"/>
                    </a:ext>
                  </a:extLst>
                </a:gridCol>
                <a:gridCol w="1384135">
                  <a:extLst>
                    <a:ext uri="{9D8B030D-6E8A-4147-A177-3AD203B41FA5}">
                      <a16:colId xmlns:a16="http://schemas.microsoft.com/office/drawing/2014/main" val="3918569497"/>
                    </a:ext>
                  </a:extLst>
                </a:gridCol>
                <a:gridCol w="1384135">
                  <a:extLst>
                    <a:ext uri="{9D8B030D-6E8A-4147-A177-3AD203B41FA5}">
                      <a16:colId xmlns:a16="http://schemas.microsoft.com/office/drawing/2014/main" val="2648525769"/>
                    </a:ext>
                  </a:extLst>
                </a:gridCol>
              </a:tblGrid>
              <a:tr h="342361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저자의 측정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직접 측정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673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Fixed-Size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Global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Fixed-Size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Global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3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73ms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429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107ms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39ms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83ms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66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665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Fixed-Size-Block Memory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여기서 구현한 고정 크기 메모리 관리자는 매우 간단하여 몇가지 아쉬운 부분이 있을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프로그램에 따라서 다음과 같은 변형을 생각해 볼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1.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고정 크기의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Arena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로 초기화 하지 않고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free list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가 비어 있으면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malloc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으로 메모리를 할당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2.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필요할 경우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malloc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이나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new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를 호출하여 추가적인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Arena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를 할당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3.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클래스의 인스턴스가 한동안 사용되고 모두 버려진다면 고정 크기 메모리 관리자를 메모리 풀과 같이 사용가능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풀은 할당은 기존과 동일하게 수행되지만 메모리를 전혀 해제하지 않음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5594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Fixed-Size-Block Memory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고정 크기 메모리 관리자는 스레드 안전하지 않기 때문에 효율적이기도 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스레드 안전하지 않은 메모리 매니저가 효율적인 이유는 두가지가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1.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임계 영역에 대한 동기화가 필요 없음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Memory fence</a:t>
            </a:r>
            <a:r>
              <a:rPr lang="ko-KR" altLang="en-US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는 동기화의 핵심인데 비용이 높음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2.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전역 메모리 매니저를 사용하기 위해서 다른 스레드와 경합하지 않아도 됨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스레드 안전하지 않은 메모리 관리자는 스레드 안전한 메모리 관리자보다 쉽게</a:t>
            </a:r>
            <a:b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</a:b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작성할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임계 영역을 줄이기 위해서 스레드 안전한 메모리 관리자는 복잡해 질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5966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Provide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Custom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Standard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Library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Allocators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STL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 컨테이너는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동적 메모리를 많이 사용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STL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컨테이너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에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고정 크기 메모리 관리자와 같은 커스텀 메모리 관리자를 포함하여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성능향상을 기대해 볼 수 있음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다만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STL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컨테이너가 유저가 제공한 자료형이 아닌 숨겨진 자료형을 동적으로 할당하는 경우가 있음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0047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Provide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Custom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Standard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Library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Allocators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STL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의 코드를 고칠 수는 없으므로 해당 자료형에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operator new()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와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operator delete()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를 추가하는 방식은 사용할 수 없음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다행이도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STL 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컨테이너는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Allocator 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인자를 통해서 특정 클래스에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operator new()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를 추가하여 커스텀 메모리 관리자를 사용하는 것과 같은 효과를 누릴 수 있음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Allocator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는 메모리를 관리하는 템플릿 클래스로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3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가지 일을 수행함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1.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메모리 매니저로부터 저장 공간을 가져옴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2.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저장 공간을 메모리 매니저에 반납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3.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연관된 메모리 매니저로부터 자신을 복사 생성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153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Provide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Custom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Standard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Library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Allocators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기본 할당자인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std::allocator&lt;T&gt;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는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::operator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new()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를 감싼 얇은 래퍼  클래스로 개발자가 원한다면 다른 동작을 하는 별도의 할당자를 제공할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할당자는 기본적으로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2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종류로 나눌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1.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상태를 가지지 않은 할당자</a:t>
            </a:r>
            <a:endParaRPr lang="en-US" altLang="ko-KR" dirty="0">
              <a:latin typeface="BusanBada" panose="02000603000000000000" pitchFamily="2" charset="-127"/>
              <a:ea typeface="BusanBada" panose="02000603000000000000" pitchFamily="2" charset="-127"/>
              <a:cs typeface="FrankRuehl" panose="020E0503060101010101" pitchFamily="34" charset="-79"/>
            </a:endParaRP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2.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상태를 가진 할당자</a:t>
            </a:r>
            <a:endParaRPr lang="en-US" altLang="ko-KR" dirty="0">
              <a:latin typeface="BusanBada" panose="02000603000000000000" pitchFamily="2" charset="-127"/>
              <a:ea typeface="BusanBada" panose="02000603000000000000" pitchFamily="2" charset="-127"/>
              <a:cs typeface="FrankRuehl" panose="020E0503060101010101" pitchFamily="34" charset="-79"/>
            </a:endParaRPr>
          </a:p>
          <a:p>
            <a:pPr marL="457200" lvl="1" indent="0">
              <a:buNone/>
            </a:pPr>
            <a:endParaRPr lang="en-US" altLang="ko-KR" sz="2400" dirty="0">
              <a:latin typeface="FrankRuehl" panose="020E0503060101010101" pitchFamily="34" charset="-79"/>
              <a:ea typeface="BusanBada" panose="02000603000000000000" pitchFamily="2" charset="-127"/>
              <a:cs typeface="FrankRuehl" panose="020E0503060101010101" pitchFamily="34" charset="-79"/>
            </a:endParaRP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std::allocator&lt;T&gt;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는 상태를 가지지 않은 할당자임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BusanBada" panose="02000603000000000000" pitchFamily="2" charset="-127"/>
              <a:ea typeface="BusanBada" panose="02000603000000000000" pitchFamily="2" charset="-127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29455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Stateless Allocator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상태를 가지지 않은 할당자는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몇 가지 매력적인 속성을 가지고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1.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기본 생성자를 가짐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2.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컨테이너 클래스의 크기를 증가시키지 않음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( zero-byte</a:t>
            </a:r>
            <a:r>
              <a:rPr lang="ko-KR" altLang="en-US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base</a:t>
            </a:r>
            <a:r>
              <a:rPr lang="ko-KR" altLang="en-US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class )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3.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서로 간에 구별이 없음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어떤 할당자에서 할당한 메모리를 다른 할당자에서 해제할 수 있음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 즉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AllocX&lt;T&gt;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와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AllocX&lt;U&gt;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는 같음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  <a:cs typeface="FrankRuehl" panose="020E0503060101010101" pitchFamily="34" charset="-79"/>
            </a:endParaRP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다만 모든 할당자가 같은 메모리 매니저로부터 메모리를 가져와야 함으로 </a:t>
            </a:r>
            <a:b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</a:b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전역 의존성을 가짐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47475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Allocator with internal state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상태를 가지는 할당자는 다음과 같은 이유로 만들고 사용하기에 좀 더 복잡함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1.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대부분의 경우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기본 생성자를 통해 생성할 수 없음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2.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할당자의 상태를 모든 변수에 저장해서 크기가 증가함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3.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같은 타입의 할당자를 비교했을 때 같지 않을 수 있음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  <a:cs typeface="FrankRuehl" panose="020E0503060101010101" pitchFamily="34" charset="-79"/>
            </a:endParaRP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다만 다양한 목적을 위한 여러 크기의 메모리를 쉽게 생성할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유연함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2994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Minimal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C++11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Allocator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8964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CRT Heap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C/C++ Run-time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라이브러리가 할당하는 전용 힙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malloc(), free(), new, delete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로 할당하는 메모리는 해당 힙을 사용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8200" y="2895580"/>
            <a:ext cx="881318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// vs2008 version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__cdecl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_heap_init 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mtflag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#if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defined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_M_AMD64 ||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defined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_M_IA64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// HEAP_NO_SERIALIZE is incompatible with the LFH heap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mtflag = 1;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#endif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/* defined _M_AMD64 || defined _M_IA64 */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//  Initialize the "big-block" heap first.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( (_crtheap = HeapCreate( mtflag ? 0 : HEAP_NO_SERIALIZE,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                             BYTES_PER_PAGE, 0 )) == NULL 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0;</a:t>
            </a:r>
          </a:p>
        </p:txBody>
      </p:sp>
    </p:spTree>
    <p:extLst>
      <p:ext uri="{BB962C8B-B14F-4D97-AF65-F5344CB8AC3E}">
        <p14:creationId xmlns:p14="http://schemas.microsoft.com/office/powerpoint/2010/main" val="3713346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Reference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실전 윈도우 디버깅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(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원제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: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advanced windows debugging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)</a:t>
            </a:r>
          </a:p>
          <a:p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  <a:hlinkClick r:id="rId2"/>
              </a:rPr>
              <a:t>WINDOWS 10 SEGMENT HEAP INTERNALS</a:t>
            </a:r>
            <a:endParaRPr lang="en-US" altLang="ko-KR" sz="2400" dirty="0">
              <a:latin typeface="FrankRuehl" panose="020E0503060101010101" pitchFamily="34" charset="-79"/>
              <a:ea typeface="BusanBada" panose="02000603000000000000" pitchFamily="2" charset="-127"/>
              <a:cs typeface="FrankRuehl" panose="020E0503060101010101" pitchFamily="34" charset="-79"/>
            </a:endParaRPr>
          </a:p>
          <a:p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  <a:hlinkClick r:id="rId3"/>
              </a:rPr>
              <a:t>Jemalloc Manual Page</a:t>
            </a:r>
            <a:endParaRPr lang="en-US" altLang="ko-KR" sz="2400" dirty="0">
              <a:latin typeface="FrankRuehl" panose="020E0503060101010101" pitchFamily="34" charset="-79"/>
              <a:ea typeface="BusanBada" panose="02000603000000000000" pitchFamily="2" charset="-127"/>
              <a:cs typeface="FrankRuehl" panose="020E0503060101010101" pitchFamily="34" charset="-79"/>
            </a:endParaRPr>
          </a:p>
          <a:p>
            <a:r>
              <a:rPr lang="en-US" altLang="ko-KR" sz="2400" dirty="0">
                <a:hlinkClick r:id="rId4"/>
              </a:rPr>
              <a:t>Exploiting the jemalloc Memory Allocator: Owning Firefox's Heap</a:t>
            </a:r>
            <a:endParaRPr lang="ko-KR" altLang="en-US" sz="2400" dirty="0">
              <a:latin typeface="FrankRuehl" panose="020E0503060101010101" pitchFamily="34" charset="-79"/>
              <a:ea typeface="BusanBada" panose="02000603000000000000" pitchFamily="2" charset="-127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1541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CRT Heap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VS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2012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부터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Default Process Heap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을 사용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b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</a:b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VS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2015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부터는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heapinit.c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를 찾아 볼 수 없었지만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...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VMmap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을 사용해서 검증해본 결과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VS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2015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도 마찬가지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2174477"/>
            <a:ext cx="739140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// vs2012 version</a:t>
            </a:r>
            <a:endParaRPr lang="en-US" altLang="ko-KR" dirty="0">
              <a:solidFill>
                <a:srgbClr val="0000FF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__cdecl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_heap_init 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//  Initialize the "big-block" heap first.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( (_crtheap = GetProcessHeap()) == NULL 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0;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1;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550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Private Heap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HeapCreate()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함수를 통해서 추가로 생성한 전용 힙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Windows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Page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크기에 정렬되어 할당되는 것을 알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88710F-A010-4EF0-8574-ED1F4B024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169" y="2677433"/>
            <a:ext cx="10388357" cy="715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F63D11-E18F-4930-A8A9-D5651C052D32}"/>
              </a:ext>
            </a:extLst>
          </p:cNvPr>
          <p:cNvSpPr/>
          <p:nvPr/>
        </p:nvSpPr>
        <p:spPr>
          <a:xfrm>
            <a:off x="1267933" y="2308101"/>
            <a:ext cx="563006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HANDLE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privateHeap = HeapCreate( 0, 1, 1 );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345EFA6-E2ED-460B-812F-397048CC4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169" y="4507313"/>
            <a:ext cx="10388357" cy="6881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C7C33C-07AF-4C68-88FC-C0AB7C178697}"/>
              </a:ext>
            </a:extLst>
          </p:cNvPr>
          <p:cNvSpPr/>
          <p:nvPr/>
        </p:nvSpPr>
        <p:spPr>
          <a:xfrm>
            <a:off x="1267933" y="4137976"/>
            <a:ext cx="691548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b-NO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HANDLE</a:t>
            </a:r>
            <a:r>
              <a:rPr lang="nb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privateHeap2 = HeapCreate( 0, 7 * KB, 7 * KB );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13717" y="4507308"/>
            <a:ext cx="657922" cy="688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6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Heap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(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주의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)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최신 윈도우에 관한 내용은 아님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크게 두가지로 나눌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	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Front-end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Allocator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	Back-end Allocator</a:t>
            </a:r>
            <a:endParaRPr lang="ko-KR" altLang="en-US" sz="2400" dirty="0">
              <a:latin typeface="FrankRuehl" panose="020E0503060101010101" pitchFamily="34" charset="-79"/>
              <a:ea typeface="BusanBada" panose="02000603000000000000" pitchFamily="2" charset="-127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976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Front-end Allocator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Back-end Allocator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의 최적화 계층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Windows XP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까지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Look-Aside Lists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Windows Vista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이후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Low Fragmentation Heap</a:t>
            </a:r>
            <a:endParaRPr lang="ko-KR" altLang="en-US" sz="2400" dirty="0">
              <a:latin typeface="FrankRuehl" panose="020E0503060101010101" pitchFamily="34" charset="-79"/>
              <a:ea typeface="BusanBada" panose="02000603000000000000" pitchFamily="2" charset="-127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465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Look-Aside Lists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128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개의 단방향 연결 리스트 테이블로 구성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테이블 내의 단방향 연결 리스트에는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16byte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에서 특정 크기에 이르는 메모리 블록이 포함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블록의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8byte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는 메타 데이터로 사용함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실제 사용 공간은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16byte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블록의 경우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8byte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가 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756510C-F409-45EC-8731-C353D3D09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805349"/>
              </p:ext>
            </p:extLst>
          </p:nvPr>
        </p:nvGraphicFramePr>
        <p:xfrm>
          <a:off x="3182112" y="4322763"/>
          <a:ext cx="74980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904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24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8611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5C6420-27F5-4CD8-9DEB-05834A4E7EE5}"/>
              </a:ext>
            </a:extLst>
          </p:cNvPr>
          <p:cNvSpPr txBox="1"/>
          <p:nvPr/>
        </p:nvSpPr>
        <p:spPr>
          <a:xfrm>
            <a:off x="4261104" y="472744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231FD2-CB0D-4A59-B275-FF21596C3F50}"/>
              </a:ext>
            </a:extLst>
          </p:cNvPr>
          <p:cNvSpPr txBox="1"/>
          <p:nvPr/>
        </p:nvSpPr>
        <p:spPr>
          <a:xfrm>
            <a:off x="4934712" y="472744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A18C4-8A44-4B32-937F-91FC85261E00}"/>
              </a:ext>
            </a:extLst>
          </p:cNvPr>
          <p:cNvSpPr txBox="1"/>
          <p:nvPr/>
        </p:nvSpPr>
        <p:spPr>
          <a:xfrm>
            <a:off x="5608320" y="472744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2A8F10E-628D-4713-8C9E-FC50A2239E06}"/>
              </a:ext>
            </a:extLst>
          </p:cNvPr>
          <p:cNvCxnSpPr>
            <a:endCxn id="5" idx="1"/>
          </p:cNvCxnSpPr>
          <p:nvPr/>
        </p:nvCxnSpPr>
        <p:spPr>
          <a:xfrm>
            <a:off x="3931920" y="4912114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D5C8A66-15A3-4354-B938-178F30D8CF5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700016" y="4912114"/>
            <a:ext cx="2346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9B0979E-15B8-4BDB-A2F3-8E577C87B2E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373624" y="4912114"/>
            <a:ext cx="2346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3E437D-B2F0-488A-880B-9965C967948D}"/>
              </a:ext>
            </a:extLst>
          </p:cNvPr>
          <p:cNvSpPr txBox="1"/>
          <p:nvPr/>
        </p:nvSpPr>
        <p:spPr>
          <a:xfrm>
            <a:off x="4261104" y="5452205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48AD02-7F6D-4255-9292-24428DA1A25C}"/>
              </a:ext>
            </a:extLst>
          </p:cNvPr>
          <p:cNvSpPr txBox="1"/>
          <p:nvPr/>
        </p:nvSpPr>
        <p:spPr>
          <a:xfrm>
            <a:off x="4934712" y="5452205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091E2E0-FA87-4536-A2EF-CC008195A8A8}"/>
              </a:ext>
            </a:extLst>
          </p:cNvPr>
          <p:cNvCxnSpPr>
            <a:endCxn id="14" idx="1"/>
          </p:cNvCxnSpPr>
          <p:nvPr/>
        </p:nvCxnSpPr>
        <p:spPr>
          <a:xfrm>
            <a:off x="3931920" y="5636871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75CA6A7-60E3-4723-BF47-A9FCAFDCED6C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4700016" y="5636871"/>
            <a:ext cx="2346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91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1935</Words>
  <Application>Microsoft Office PowerPoint</Application>
  <PresentationFormat>와이드스크린</PresentationFormat>
  <Paragraphs>470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9" baseType="lpstr">
      <vt:lpstr>BusanBada</vt:lpstr>
      <vt:lpstr>돋움체</vt:lpstr>
      <vt:lpstr>맑은 고딕</vt:lpstr>
      <vt:lpstr>서울남산체 L</vt:lpstr>
      <vt:lpstr>휴먼옛체</vt:lpstr>
      <vt:lpstr>Arial</vt:lpstr>
      <vt:lpstr>Consolas</vt:lpstr>
      <vt:lpstr>FrankRuehl</vt:lpstr>
      <vt:lpstr>Office 테마</vt:lpstr>
      <vt:lpstr>Optimized C++</vt:lpstr>
      <vt:lpstr>Window Heap Management</vt:lpstr>
      <vt:lpstr>Default Process Heap</vt:lpstr>
      <vt:lpstr>CRT Heap</vt:lpstr>
      <vt:lpstr>CRT Heap</vt:lpstr>
      <vt:lpstr>Private Heap</vt:lpstr>
      <vt:lpstr>Heap Manager</vt:lpstr>
      <vt:lpstr>Front-end Allocator</vt:lpstr>
      <vt:lpstr>Look-Aside Lists</vt:lpstr>
      <vt:lpstr>Low Fragmentation Heap</vt:lpstr>
      <vt:lpstr>Low Fragmentation Heap</vt:lpstr>
      <vt:lpstr>Low Fragmentation Heap</vt:lpstr>
      <vt:lpstr>Back-end Allocator</vt:lpstr>
      <vt:lpstr>Back-end Allocator</vt:lpstr>
      <vt:lpstr>Back-end Allocator</vt:lpstr>
      <vt:lpstr>Heap Manager</vt:lpstr>
      <vt:lpstr>Heap Manager</vt:lpstr>
      <vt:lpstr>Heap Manager</vt:lpstr>
      <vt:lpstr>Jemalloc</vt:lpstr>
      <vt:lpstr>Jemalloc</vt:lpstr>
      <vt:lpstr>Jemalloc</vt:lpstr>
      <vt:lpstr>Jemalloc</vt:lpstr>
      <vt:lpstr>Jemalloc</vt:lpstr>
      <vt:lpstr>Jemalloc</vt:lpstr>
      <vt:lpstr>Jemalloc</vt:lpstr>
      <vt:lpstr>Jemalloc</vt:lpstr>
      <vt:lpstr>Provide Class-Specific Memory Mangers</vt:lpstr>
      <vt:lpstr>Fixed-Size-Block Memory Manager</vt:lpstr>
      <vt:lpstr>Fixed-Size-Block Memory Manager</vt:lpstr>
      <vt:lpstr>Fixed-Size-Block Memory Manager</vt:lpstr>
      <vt:lpstr>Fixed-Size-Block Memory Manager</vt:lpstr>
      <vt:lpstr>Fixed-Size-Block Memory Manager</vt:lpstr>
      <vt:lpstr>Fixed-Size-Block Memory Manager</vt:lpstr>
      <vt:lpstr>Provide Custom Standard Library Allocators</vt:lpstr>
      <vt:lpstr>Provide Custom Standard Library Allocators</vt:lpstr>
      <vt:lpstr>Provide Custom Standard Library Allocators</vt:lpstr>
      <vt:lpstr>Stateless Allocator</vt:lpstr>
      <vt:lpstr>Allocator with internal state</vt:lpstr>
      <vt:lpstr>Minimal C++11 Allocator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Optimized C++</dc:title>
  <dc:creator>xtozero</dc:creator>
  <cp:lastModifiedBy>xtozero</cp:lastModifiedBy>
  <cp:revision>158</cp:revision>
  <dcterms:created xsi:type="dcterms:W3CDTF">2017-07-26T12:18:38Z</dcterms:created>
  <dcterms:modified xsi:type="dcterms:W3CDTF">2017-08-02T14:02:29Z</dcterms:modified>
</cp:coreProperties>
</file>