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72" r:id="rId15"/>
    <p:sldId id="262" r:id="rId16"/>
    <p:sldId id="273" r:id="rId17"/>
    <p:sldId id="274" r:id="rId18"/>
    <p:sldId id="275" r:id="rId19"/>
    <p:sldId id="276" r:id="rId20"/>
    <p:sldId id="277" r:id="rId21"/>
    <p:sldId id="288" r:id="rId22"/>
    <p:sldId id="278" r:id="rId23"/>
    <p:sldId id="279" r:id="rId24"/>
    <p:sldId id="303" r:id="rId25"/>
    <p:sldId id="280" r:id="rId26"/>
    <p:sldId id="281" r:id="rId27"/>
    <p:sldId id="282" r:id="rId28"/>
    <p:sldId id="283" r:id="rId29"/>
    <p:sldId id="302" r:id="rId30"/>
    <p:sldId id="284" r:id="rId31"/>
    <p:sldId id="304" r:id="rId32"/>
    <p:sldId id="285" r:id="rId33"/>
    <p:sldId id="286" r:id="rId34"/>
    <p:sldId id="287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B56"/>
    <a:srgbClr val="8ABE5E"/>
    <a:srgbClr val="EBE955"/>
    <a:srgbClr val="B5D658"/>
    <a:srgbClr val="FEFEF4"/>
    <a:srgbClr val="00FFFF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2"/>
    <p:restoredTop sz="81962" autoAdjust="0"/>
  </p:normalViewPr>
  <p:slideViewPr>
    <p:cSldViewPr snapToGrid="0">
      <p:cViewPr varScale="1">
        <p:scale>
          <a:sx n="72" d="100"/>
          <a:sy n="72" d="100"/>
        </p:scale>
        <p:origin x="11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800" b="1" dirty="0" smtClean="0"/>
              <a:t>C++ </a:t>
            </a:r>
            <a:r>
              <a:rPr lang="ko-KR" altLang="en-US" sz="2800" b="1" dirty="0" smtClean="0"/>
              <a:t>컴파일러 비교</a:t>
            </a:r>
            <a:endParaRPr lang="ko-KR" altLang="en-US" sz="2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성능</c:v>
                </c:pt>
                <c:pt idx="1">
                  <c:v>표준 준수 수준</c:v>
                </c:pt>
                <c:pt idx="2">
                  <c:v>배포 빈도</c:v>
                </c:pt>
                <c:pt idx="3">
                  <c:v>무료 여부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3.0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7BD-494C-96E5-1C39B705EB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GNU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성능</c:v>
                </c:pt>
                <c:pt idx="1">
                  <c:v>표준 준수 수준</c:v>
                </c:pt>
                <c:pt idx="2">
                  <c:v>배포 빈도</c:v>
                </c:pt>
                <c:pt idx="3">
                  <c:v>무료 여부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7BD-494C-96E5-1C39B705EB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MS Visual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성능</c:v>
                </c:pt>
                <c:pt idx="1">
                  <c:v>표준 준수 수준</c:v>
                </c:pt>
                <c:pt idx="2">
                  <c:v>배포 빈도</c:v>
                </c:pt>
                <c:pt idx="3">
                  <c:v>무료 여부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7BD-494C-96E5-1C39B705E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44318208"/>
        <c:axId val="-245028160"/>
      </c:radarChart>
      <c:catAx>
        <c:axId val="-24431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45028160"/>
        <c:crosses val="autoZero"/>
        <c:auto val="1"/>
        <c:lblAlgn val="ctr"/>
        <c:lblOffset val="100"/>
        <c:noMultiLvlLbl val="0"/>
      </c:catAx>
      <c:valAx>
        <c:axId val="-24502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44318208"/>
        <c:crosses val="autoZero"/>
        <c:crossBetween val="between"/>
        <c:majorUnit val="1.0"/>
        <c:min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처리 데이터 분량의 증가에 따른 최적화 요소별 처리 속도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일반 수정</c:v>
                </c:pt>
              </c:strCache>
            </c:strRef>
          </c:tx>
          <c:spPr>
            <a:ln w="53975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218-479A-B3D8-10816CBE7F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알고리즘 교체</c:v>
                </c:pt>
              </c:strCache>
            </c:strRef>
          </c:tx>
          <c:spPr>
            <a:ln w="57150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218-479A-B3D8-10816CBE7F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244134272"/>
        <c:axId val="-244132496"/>
      </c:lineChart>
      <c:catAx>
        <c:axId val="-24413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hueOff val="0"/>
                <a:satOff val="0"/>
                <a:lumOff val="0"/>
                <a:alpha val="4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44132496"/>
        <c:crosses val="autoZero"/>
        <c:auto val="1"/>
        <c:lblAlgn val="ctr"/>
        <c:lblOffset val="100"/>
        <c:noMultiLvlLbl val="0"/>
      </c:catAx>
      <c:valAx>
        <c:axId val="-24413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44134272"/>
        <c:crosses val="autoZero"/>
        <c:crossBetween val="between"/>
      </c:valAx>
      <c:spPr>
        <a:noFill/>
        <a:ln>
          <a:solidFill>
            <a:schemeClr val="lt1">
              <a:hueOff val="0"/>
              <a:satOff val="0"/>
              <a:lumOff val="0"/>
              <a:alpha val="33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08E64-E7C3-4AA6-839A-2B8BE036B114}" type="doc">
      <dgm:prSet loTypeId="urn:microsoft.com/office/officeart/2005/8/layout/process4" loCatId="list" qsTypeId="urn:microsoft.com/office/officeart/2005/8/quickstyle/simple1" qsCatId="simple" csTypeId="urn:microsoft.com/office/officeart/2005/8/colors/accent6_1" csCatId="accent6" phldr="1"/>
      <dgm:spPr/>
    </dgm:pt>
    <dgm:pt modelId="{AC9DA4BC-148F-416B-8ACD-7F5D151C6C60}">
      <dgm:prSet phldrT="[텍스트]"/>
      <dgm:spPr/>
      <dgm:t>
        <a:bodyPr/>
        <a:lstStyle/>
        <a:p>
          <a:pPr latinLnBrk="1"/>
          <a:r>
            <a:rPr lang="ko-KR" altLang="en-US" dirty="0" smtClean="0"/>
            <a:t>가장 바람직한 </a:t>
          </a:r>
          <a:r>
            <a:rPr lang="ko-KR" altLang="en-US" dirty="0" err="1" smtClean="0"/>
            <a:t>설계안을</a:t>
          </a:r>
          <a:r>
            <a:rPr lang="ko-KR" altLang="en-US" dirty="0" smtClean="0"/>
            <a:t> 토대로 작성된 코드</a:t>
          </a:r>
          <a:endParaRPr lang="ko-KR" altLang="en-US" dirty="0"/>
        </a:p>
      </dgm:t>
    </dgm:pt>
    <dgm:pt modelId="{88C0F875-9F84-436A-9815-4FECCAC9CD90}" type="parTrans" cxnId="{9767A463-B42E-4967-86CF-A88CE9A07C46}">
      <dgm:prSet/>
      <dgm:spPr/>
      <dgm:t>
        <a:bodyPr/>
        <a:lstStyle/>
        <a:p>
          <a:pPr latinLnBrk="1"/>
          <a:endParaRPr lang="ko-KR" altLang="en-US"/>
        </a:p>
      </dgm:t>
    </dgm:pt>
    <dgm:pt modelId="{012C9E5D-E18F-4561-B2AE-4422F37341D2}" type="sibTrans" cxnId="{9767A463-B42E-4967-86CF-A88CE9A07C46}">
      <dgm:prSet/>
      <dgm:spPr/>
      <dgm:t>
        <a:bodyPr/>
        <a:lstStyle/>
        <a:p>
          <a:pPr latinLnBrk="1"/>
          <a:endParaRPr lang="ko-KR" altLang="en-US"/>
        </a:p>
      </dgm:t>
    </dgm:pt>
    <dgm:pt modelId="{83069D8C-7702-49B0-8DE9-040442DBDED3}">
      <dgm:prSet phldrT="[텍스트]"/>
      <dgm:spPr/>
      <dgm:t>
        <a:bodyPr/>
        <a:lstStyle/>
        <a:p>
          <a:pPr latinLnBrk="1"/>
          <a:r>
            <a:rPr lang="ko-KR" altLang="en-US" dirty="0" smtClean="0"/>
            <a:t>최적화를 수행한 후의 소스코드의 품질</a:t>
          </a:r>
          <a:endParaRPr lang="ko-KR" altLang="en-US" dirty="0"/>
        </a:p>
      </dgm:t>
    </dgm:pt>
    <dgm:pt modelId="{693A8526-19A0-4145-BA4C-79699D0CEB87}" type="parTrans" cxnId="{3F146F16-8194-427D-BC59-AA53EFF1335B}">
      <dgm:prSet/>
      <dgm:spPr/>
      <dgm:t>
        <a:bodyPr/>
        <a:lstStyle/>
        <a:p>
          <a:pPr latinLnBrk="1"/>
          <a:endParaRPr lang="ko-KR" altLang="en-US"/>
        </a:p>
      </dgm:t>
    </dgm:pt>
    <dgm:pt modelId="{93AFF155-7706-4D91-AE27-DB013136985F}" type="sibTrans" cxnId="{3F146F16-8194-427D-BC59-AA53EFF1335B}">
      <dgm:prSet/>
      <dgm:spPr/>
      <dgm:t>
        <a:bodyPr/>
        <a:lstStyle/>
        <a:p>
          <a:pPr latinLnBrk="1"/>
          <a:endParaRPr lang="ko-KR" altLang="en-US"/>
        </a:p>
      </dgm:t>
    </dgm:pt>
    <dgm:pt modelId="{7CB0EB51-1AE8-4342-8339-E9BDF8310AB1}">
      <dgm:prSet phldrT="[텍스트]"/>
      <dgm:spPr/>
      <dgm:t>
        <a:bodyPr/>
        <a:lstStyle/>
        <a:p>
          <a:pPr latinLnBrk="1"/>
          <a:r>
            <a:rPr lang="ko-KR" altLang="en-US" dirty="0" smtClean="0"/>
            <a:t>최적화 대상이 되는 소스코드의 품질</a:t>
          </a:r>
          <a:endParaRPr lang="ko-KR" altLang="en-US" dirty="0"/>
        </a:p>
      </dgm:t>
    </dgm:pt>
    <dgm:pt modelId="{27585155-2EAD-45D5-A96A-3BA88460C7F6}" type="parTrans" cxnId="{3FF5AC10-DE29-453F-A638-FDF2CFD22EAC}">
      <dgm:prSet/>
      <dgm:spPr/>
      <dgm:t>
        <a:bodyPr/>
        <a:lstStyle/>
        <a:p>
          <a:pPr latinLnBrk="1"/>
          <a:endParaRPr lang="ko-KR" altLang="en-US"/>
        </a:p>
      </dgm:t>
    </dgm:pt>
    <dgm:pt modelId="{A152C3A4-8BF0-4EEC-8ABA-79FC8742F181}" type="sibTrans" cxnId="{3FF5AC10-DE29-453F-A638-FDF2CFD22EAC}">
      <dgm:prSet/>
      <dgm:spPr/>
      <dgm:t>
        <a:bodyPr/>
        <a:lstStyle/>
        <a:p>
          <a:pPr latinLnBrk="1"/>
          <a:endParaRPr lang="ko-KR" altLang="en-US"/>
        </a:p>
      </dgm:t>
    </dgm:pt>
    <dgm:pt modelId="{E265CF2B-DBC7-4140-8399-CB6601888736}">
      <dgm:prSet phldrT="[텍스트]"/>
      <dgm:spPr/>
      <dgm:t>
        <a:bodyPr/>
        <a:lstStyle/>
        <a:p>
          <a:pPr latinLnBrk="1"/>
          <a:r>
            <a:rPr lang="ko-KR" altLang="en-US" dirty="0" smtClean="0"/>
            <a:t>올바르게 동작하는 코드</a:t>
          </a:r>
          <a:endParaRPr lang="ko-KR" altLang="en-US" dirty="0"/>
        </a:p>
      </dgm:t>
    </dgm:pt>
    <dgm:pt modelId="{535E06F3-352E-4B3F-A88A-221D75A7D4FA}" type="parTrans" cxnId="{068625FB-3798-4A79-85FA-5E2B784BDB1B}">
      <dgm:prSet/>
      <dgm:spPr/>
      <dgm:t>
        <a:bodyPr/>
        <a:lstStyle/>
        <a:p>
          <a:pPr latinLnBrk="1"/>
          <a:endParaRPr lang="ko-KR" altLang="en-US"/>
        </a:p>
      </dgm:t>
    </dgm:pt>
    <dgm:pt modelId="{AA5D1E6B-6A64-4CF1-AEA1-C61CE7328D56}" type="sibTrans" cxnId="{068625FB-3798-4A79-85FA-5E2B784BDB1B}">
      <dgm:prSet/>
      <dgm:spPr/>
      <dgm:t>
        <a:bodyPr/>
        <a:lstStyle/>
        <a:p>
          <a:pPr latinLnBrk="1"/>
          <a:endParaRPr lang="ko-KR" altLang="en-US"/>
        </a:p>
      </dgm:t>
    </dgm:pt>
    <dgm:pt modelId="{B2FD882E-198D-46CC-801C-9A51B060037F}">
      <dgm:prSet phldrT="[텍스트]"/>
      <dgm:spPr/>
      <dgm:t>
        <a:bodyPr/>
        <a:lstStyle/>
        <a:p>
          <a:pPr latinLnBrk="1"/>
          <a:r>
            <a:rPr lang="ko-KR" altLang="en-US" dirty="0" smtClean="0"/>
            <a:t>가장 바람직한 </a:t>
          </a:r>
          <a:r>
            <a:rPr lang="ko-KR" altLang="en-US" dirty="0" err="1" smtClean="0"/>
            <a:t>설계안을</a:t>
          </a:r>
          <a:r>
            <a:rPr lang="ko-KR" altLang="en-US" dirty="0" smtClean="0"/>
            <a:t> 토대로 작성된 코드</a:t>
          </a:r>
          <a:endParaRPr lang="ko-KR" altLang="en-US" dirty="0"/>
        </a:p>
      </dgm:t>
    </dgm:pt>
    <dgm:pt modelId="{1E552D2C-6C1B-4EA6-A4F8-75D6FDD8D5F6}" type="parTrans" cxnId="{74E5DB6E-B936-4E72-8303-D699EA3CF934}">
      <dgm:prSet/>
      <dgm:spPr/>
      <dgm:t>
        <a:bodyPr/>
        <a:lstStyle/>
        <a:p>
          <a:pPr latinLnBrk="1"/>
          <a:endParaRPr lang="ko-KR" altLang="en-US"/>
        </a:p>
      </dgm:t>
    </dgm:pt>
    <dgm:pt modelId="{E10D7020-34E0-4823-9D1E-E2B4F9E48A44}" type="sibTrans" cxnId="{74E5DB6E-B936-4E72-8303-D699EA3CF934}">
      <dgm:prSet/>
      <dgm:spPr/>
      <dgm:t>
        <a:bodyPr/>
        <a:lstStyle/>
        <a:p>
          <a:pPr latinLnBrk="1"/>
          <a:endParaRPr lang="ko-KR" altLang="en-US"/>
        </a:p>
      </dgm:t>
    </dgm:pt>
    <dgm:pt modelId="{E2BCC190-7BF5-4338-8FB2-BF54EAC56D90}">
      <dgm:prSet phldrT="[텍스트]"/>
      <dgm:spPr/>
      <dgm:t>
        <a:bodyPr/>
        <a:lstStyle/>
        <a:p>
          <a:pPr latinLnBrk="1"/>
          <a:r>
            <a:rPr lang="ko-KR" altLang="en-US" dirty="0" smtClean="0"/>
            <a:t>올바르게 동작하는 코드</a:t>
          </a:r>
          <a:endParaRPr lang="ko-KR" altLang="en-US" dirty="0"/>
        </a:p>
      </dgm:t>
    </dgm:pt>
    <dgm:pt modelId="{0539951E-090E-40F3-B8A9-AAF960AFE80F}" type="parTrans" cxnId="{AD4E5533-B266-4177-ADB1-5C7FB87D92D1}">
      <dgm:prSet/>
      <dgm:spPr/>
      <dgm:t>
        <a:bodyPr/>
        <a:lstStyle/>
        <a:p>
          <a:pPr latinLnBrk="1"/>
          <a:endParaRPr lang="ko-KR" altLang="en-US"/>
        </a:p>
      </dgm:t>
    </dgm:pt>
    <dgm:pt modelId="{2E7F7413-E7BE-4A37-B74A-51854F300676}" type="sibTrans" cxnId="{AD4E5533-B266-4177-ADB1-5C7FB87D92D1}">
      <dgm:prSet/>
      <dgm:spPr/>
      <dgm:t>
        <a:bodyPr/>
        <a:lstStyle/>
        <a:p>
          <a:pPr latinLnBrk="1"/>
          <a:endParaRPr lang="ko-KR" altLang="en-US"/>
        </a:p>
      </dgm:t>
    </dgm:pt>
    <dgm:pt modelId="{FCE9EF7E-92A3-4EA7-AEFB-284EF3AF0AB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주어진 조건하에 최대한 빠르게 동작하는 코드</a:t>
          </a:r>
          <a:endParaRPr lang="ko-KR" altLang="en-US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F8A3F4-2ED2-4CFA-A190-B4F96AE952AD}" type="parTrans" cxnId="{82E8F4A0-1500-4BEE-B993-FE2511339247}">
      <dgm:prSet/>
      <dgm:spPr/>
      <dgm:t>
        <a:bodyPr/>
        <a:lstStyle/>
        <a:p>
          <a:pPr latinLnBrk="1"/>
          <a:endParaRPr lang="ko-KR" altLang="en-US"/>
        </a:p>
      </dgm:t>
    </dgm:pt>
    <dgm:pt modelId="{B3106153-76C4-45FF-B667-15E7EC2406AB}" type="sibTrans" cxnId="{82E8F4A0-1500-4BEE-B993-FE2511339247}">
      <dgm:prSet/>
      <dgm:spPr/>
      <dgm:t>
        <a:bodyPr/>
        <a:lstStyle/>
        <a:p>
          <a:pPr latinLnBrk="1"/>
          <a:endParaRPr lang="ko-KR" altLang="en-US"/>
        </a:p>
      </dgm:t>
    </dgm:pt>
    <dgm:pt modelId="{58D181C3-C836-4779-8CF0-C6E09082D25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주어진 조건하에 자원을 최소한으로 소요하는 코드</a:t>
          </a:r>
          <a:endParaRPr lang="ko-KR" altLang="en-US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EA5804-02D0-4EC2-860D-D76B24993143}" type="parTrans" cxnId="{C10040D9-A7FB-4209-9527-4881BB58CA90}">
      <dgm:prSet/>
      <dgm:spPr/>
      <dgm:t>
        <a:bodyPr/>
        <a:lstStyle/>
        <a:p>
          <a:pPr latinLnBrk="1"/>
          <a:endParaRPr lang="ko-KR" altLang="en-US"/>
        </a:p>
      </dgm:t>
    </dgm:pt>
    <dgm:pt modelId="{54F72088-0529-452B-82BE-078E09A5F296}" type="sibTrans" cxnId="{C10040D9-A7FB-4209-9527-4881BB58CA90}">
      <dgm:prSet/>
      <dgm:spPr/>
      <dgm:t>
        <a:bodyPr/>
        <a:lstStyle/>
        <a:p>
          <a:pPr latinLnBrk="1"/>
          <a:endParaRPr lang="ko-KR" altLang="en-US"/>
        </a:p>
      </dgm:t>
    </dgm:pt>
    <dgm:pt modelId="{F1A062B9-8E5C-461D-B918-E912A6E4CAA2}" type="pres">
      <dgm:prSet presAssocID="{BB908E64-E7C3-4AA6-839A-2B8BE036B114}" presName="Name0" presStyleCnt="0">
        <dgm:presLayoutVars>
          <dgm:dir/>
          <dgm:animLvl val="lvl"/>
          <dgm:resizeHandles val="exact"/>
        </dgm:presLayoutVars>
      </dgm:prSet>
      <dgm:spPr/>
    </dgm:pt>
    <dgm:pt modelId="{61CFD82B-23BB-4074-BC86-CC8C3855AA37}" type="pres">
      <dgm:prSet presAssocID="{83069D8C-7702-49B0-8DE9-040442DBDED3}" presName="boxAndChildren" presStyleCnt="0"/>
      <dgm:spPr/>
    </dgm:pt>
    <dgm:pt modelId="{F4BB6FB8-FE2B-4C9D-8A4C-B7741AF85C9F}" type="pres">
      <dgm:prSet presAssocID="{83069D8C-7702-49B0-8DE9-040442DBDED3}" presName="parentTextBox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2D13FDC-A7DB-427D-A735-70C21CCE1B06}" type="pres">
      <dgm:prSet presAssocID="{83069D8C-7702-49B0-8DE9-040442DBDED3}" presName="entireBox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B5B0B7E-44CC-49C7-8CDC-0CD911C7E0F7}" type="pres">
      <dgm:prSet presAssocID="{83069D8C-7702-49B0-8DE9-040442DBDED3}" presName="descendantBox" presStyleCnt="0"/>
      <dgm:spPr/>
    </dgm:pt>
    <dgm:pt modelId="{5EAD7579-34DA-4CA2-A1AE-FDE89E86D64E}" type="pres">
      <dgm:prSet presAssocID="{B2FD882E-198D-46CC-801C-9A51B060037F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3A6DB7-AD15-4F19-B767-C20CC9656782}" type="pres">
      <dgm:prSet presAssocID="{E2BCC190-7BF5-4338-8FB2-BF54EAC56D90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174181-513F-49A9-AC6C-D43907F9940B}" type="pres">
      <dgm:prSet presAssocID="{FCE9EF7E-92A3-4EA7-AEFB-284EF3AF0AB5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821029-A891-457D-9067-400FF381DD6A}" type="pres">
      <dgm:prSet presAssocID="{58D181C3-C836-4779-8CF0-C6E09082D25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7917D5-D3DB-4604-9078-5AC8447EBBB7}" type="pres">
      <dgm:prSet presAssocID="{A152C3A4-8BF0-4EEC-8ABA-79FC8742F181}" presName="sp" presStyleCnt="0"/>
      <dgm:spPr/>
    </dgm:pt>
    <dgm:pt modelId="{752AED21-873B-4BDC-8588-A69C2E55BF39}" type="pres">
      <dgm:prSet presAssocID="{7CB0EB51-1AE8-4342-8339-E9BDF8310AB1}" presName="arrowAndChildren" presStyleCnt="0"/>
      <dgm:spPr/>
    </dgm:pt>
    <dgm:pt modelId="{1B029E3D-350D-4F54-A5C5-28E02B11BBF7}" type="pres">
      <dgm:prSet presAssocID="{7CB0EB51-1AE8-4342-8339-E9BDF8310AB1}" presName="parentTextArrow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331585E-A650-43B2-BE83-6BA45CD98A54}" type="pres">
      <dgm:prSet presAssocID="{7CB0EB51-1AE8-4342-8339-E9BDF8310AB1}" presName="arrow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7DB3D6E-EB7A-441F-99D5-31CCC7F83393}" type="pres">
      <dgm:prSet presAssocID="{7CB0EB51-1AE8-4342-8339-E9BDF8310AB1}" presName="descendantArrow" presStyleCnt="0"/>
      <dgm:spPr/>
    </dgm:pt>
    <dgm:pt modelId="{03612783-3914-460A-9059-F693E99BB12A}" type="pres">
      <dgm:prSet presAssocID="{AC9DA4BC-148F-416B-8ACD-7F5D151C6C60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5FCA8C-342A-46B8-85F2-AF3DD6FB70D2}" type="pres">
      <dgm:prSet presAssocID="{E265CF2B-DBC7-4140-8399-CB6601888736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467541-8314-4C9C-AB02-22B1F34B5032}" type="presOf" srcId="{E2BCC190-7BF5-4338-8FB2-BF54EAC56D90}" destId="{B43A6DB7-AD15-4F19-B767-C20CC9656782}" srcOrd="0" destOrd="0" presId="urn:microsoft.com/office/officeart/2005/8/layout/process4"/>
    <dgm:cxn modelId="{5EF9A5B0-0672-4413-903F-C7BB67409BDA}" type="presOf" srcId="{AC9DA4BC-148F-416B-8ACD-7F5D151C6C60}" destId="{03612783-3914-460A-9059-F693E99BB12A}" srcOrd="0" destOrd="0" presId="urn:microsoft.com/office/officeart/2005/8/layout/process4"/>
    <dgm:cxn modelId="{74E5DB6E-B936-4E72-8303-D699EA3CF934}" srcId="{83069D8C-7702-49B0-8DE9-040442DBDED3}" destId="{B2FD882E-198D-46CC-801C-9A51B060037F}" srcOrd="0" destOrd="0" parTransId="{1E552D2C-6C1B-4EA6-A4F8-75D6FDD8D5F6}" sibTransId="{E10D7020-34E0-4823-9D1E-E2B4F9E48A44}"/>
    <dgm:cxn modelId="{9767A463-B42E-4967-86CF-A88CE9A07C46}" srcId="{7CB0EB51-1AE8-4342-8339-E9BDF8310AB1}" destId="{AC9DA4BC-148F-416B-8ACD-7F5D151C6C60}" srcOrd="0" destOrd="0" parTransId="{88C0F875-9F84-436A-9815-4FECCAC9CD90}" sibTransId="{012C9E5D-E18F-4561-B2AE-4422F37341D2}"/>
    <dgm:cxn modelId="{C10040D9-A7FB-4209-9527-4881BB58CA90}" srcId="{83069D8C-7702-49B0-8DE9-040442DBDED3}" destId="{58D181C3-C836-4779-8CF0-C6E09082D256}" srcOrd="3" destOrd="0" parTransId="{80EA5804-02D0-4EC2-860D-D76B24993143}" sibTransId="{54F72088-0529-452B-82BE-078E09A5F296}"/>
    <dgm:cxn modelId="{905B0D5B-84A2-4716-AAFC-F25CEB4D590A}" type="presOf" srcId="{B2FD882E-198D-46CC-801C-9A51B060037F}" destId="{5EAD7579-34DA-4CA2-A1AE-FDE89E86D64E}" srcOrd="0" destOrd="0" presId="urn:microsoft.com/office/officeart/2005/8/layout/process4"/>
    <dgm:cxn modelId="{5776FF8F-C1ED-45AF-B5C5-2F0CCC2A055C}" type="presOf" srcId="{7CB0EB51-1AE8-4342-8339-E9BDF8310AB1}" destId="{1B029E3D-350D-4F54-A5C5-28E02B11BBF7}" srcOrd="0" destOrd="0" presId="urn:microsoft.com/office/officeart/2005/8/layout/process4"/>
    <dgm:cxn modelId="{FF23E98E-207F-4DBB-98A9-E63D23B5D9A3}" type="presOf" srcId="{BB908E64-E7C3-4AA6-839A-2B8BE036B114}" destId="{F1A062B9-8E5C-461D-B918-E912A6E4CAA2}" srcOrd="0" destOrd="0" presId="urn:microsoft.com/office/officeart/2005/8/layout/process4"/>
    <dgm:cxn modelId="{AD4E5533-B266-4177-ADB1-5C7FB87D92D1}" srcId="{83069D8C-7702-49B0-8DE9-040442DBDED3}" destId="{E2BCC190-7BF5-4338-8FB2-BF54EAC56D90}" srcOrd="1" destOrd="0" parTransId="{0539951E-090E-40F3-B8A9-AAF960AFE80F}" sibTransId="{2E7F7413-E7BE-4A37-B74A-51854F300676}"/>
    <dgm:cxn modelId="{A81874FC-0A94-4AEC-B7A5-6BE7C649B399}" type="presOf" srcId="{FCE9EF7E-92A3-4EA7-AEFB-284EF3AF0AB5}" destId="{5F174181-513F-49A9-AC6C-D43907F9940B}" srcOrd="0" destOrd="0" presId="urn:microsoft.com/office/officeart/2005/8/layout/process4"/>
    <dgm:cxn modelId="{3FF5AC10-DE29-453F-A638-FDF2CFD22EAC}" srcId="{BB908E64-E7C3-4AA6-839A-2B8BE036B114}" destId="{7CB0EB51-1AE8-4342-8339-E9BDF8310AB1}" srcOrd="0" destOrd="0" parTransId="{27585155-2EAD-45D5-A96A-3BA88460C7F6}" sibTransId="{A152C3A4-8BF0-4EEC-8ABA-79FC8742F181}"/>
    <dgm:cxn modelId="{805FCDD6-BD55-4A63-B941-31408A59B884}" type="presOf" srcId="{E265CF2B-DBC7-4140-8399-CB6601888736}" destId="{6D5FCA8C-342A-46B8-85F2-AF3DD6FB70D2}" srcOrd="0" destOrd="0" presId="urn:microsoft.com/office/officeart/2005/8/layout/process4"/>
    <dgm:cxn modelId="{068625FB-3798-4A79-85FA-5E2B784BDB1B}" srcId="{7CB0EB51-1AE8-4342-8339-E9BDF8310AB1}" destId="{E265CF2B-DBC7-4140-8399-CB6601888736}" srcOrd="1" destOrd="0" parTransId="{535E06F3-352E-4B3F-A88A-221D75A7D4FA}" sibTransId="{AA5D1E6B-6A64-4CF1-AEA1-C61CE7328D56}"/>
    <dgm:cxn modelId="{3F146F16-8194-427D-BC59-AA53EFF1335B}" srcId="{BB908E64-E7C3-4AA6-839A-2B8BE036B114}" destId="{83069D8C-7702-49B0-8DE9-040442DBDED3}" srcOrd="1" destOrd="0" parTransId="{693A8526-19A0-4145-BA4C-79699D0CEB87}" sibTransId="{93AFF155-7706-4D91-AE27-DB013136985F}"/>
    <dgm:cxn modelId="{1543889B-947B-4D4C-8FCD-E25FBBF51BED}" type="presOf" srcId="{7CB0EB51-1AE8-4342-8339-E9BDF8310AB1}" destId="{D331585E-A650-43B2-BE83-6BA45CD98A54}" srcOrd="1" destOrd="0" presId="urn:microsoft.com/office/officeart/2005/8/layout/process4"/>
    <dgm:cxn modelId="{82E8F4A0-1500-4BEE-B993-FE2511339247}" srcId="{83069D8C-7702-49B0-8DE9-040442DBDED3}" destId="{FCE9EF7E-92A3-4EA7-AEFB-284EF3AF0AB5}" srcOrd="2" destOrd="0" parTransId="{CCF8A3F4-2ED2-4CFA-A190-B4F96AE952AD}" sibTransId="{B3106153-76C4-45FF-B667-15E7EC2406AB}"/>
    <dgm:cxn modelId="{F34F8525-1E39-4122-9D34-6FAA3139C2E4}" type="presOf" srcId="{83069D8C-7702-49B0-8DE9-040442DBDED3}" destId="{F4BB6FB8-FE2B-4C9D-8A4C-B7741AF85C9F}" srcOrd="0" destOrd="0" presId="urn:microsoft.com/office/officeart/2005/8/layout/process4"/>
    <dgm:cxn modelId="{233555BD-1325-4569-8AA5-CA731A5B3FCC}" type="presOf" srcId="{58D181C3-C836-4779-8CF0-C6E09082D256}" destId="{F4821029-A891-457D-9067-400FF381DD6A}" srcOrd="0" destOrd="0" presId="urn:microsoft.com/office/officeart/2005/8/layout/process4"/>
    <dgm:cxn modelId="{7DCBDEF2-AC9A-405C-8472-86974F020FBE}" type="presOf" srcId="{83069D8C-7702-49B0-8DE9-040442DBDED3}" destId="{F2D13FDC-A7DB-427D-A735-70C21CCE1B06}" srcOrd="1" destOrd="0" presId="urn:microsoft.com/office/officeart/2005/8/layout/process4"/>
    <dgm:cxn modelId="{81CC3C25-49D9-43BA-BD1C-DA2912A16C32}" type="presParOf" srcId="{F1A062B9-8E5C-461D-B918-E912A6E4CAA2}" destId="{61CFD82B-23BB-4074-BC86-CC8C3855AA37}" srcOrd="0" destOrd="0" presId="urn:microsoft.com/office/officeart/2005/8/layout/process4"/>
    <dgm:cxn modelId="{5CA57E7E-FC95-4A16-9C64-2BC490A00B34}" type="presParOf" srcId="{61CFD82B-23BB-4074-BC86-CC8C3855AA37}" destId="{F4BB6FB8-FE2B-4C9D-8A4C-B7741AF85C9F}" srcOrd="0" destOrd="0" presId="urn:microsoft.com/office/officeart/2005/8/layout/process4"/>
    <dgm:cxn modelId="{1378CEE9-0B30-41FA-A2F4-1ACBC2413C10}" type="presParOf" srcId="{61CFD82B-23BB-4074-BC86-CC8C3855AA37}" destId="{F2D13FDC-A7DB-427D-A735-70C21CCE1B06}" srcOrd="1" destOrd="0" presId="urn:microsoft.com/office/officeart/2005/8/layout/process4"/>
    <dgm:cxn modelId="{C3910399-120B-4648-9121-70C1485C7EC8}" type="presParOf" srcId="{61CFD82B-23BB-4074-BC86-CC8C3855AA37}" destId="{3B5B0B7E-44CC-49C7-8CDC-0CD911C7E0F7}" srcOrd="2" destOrd="0" presId="urn:microsoft.com/office/officeart/2005/8/layout/process4"/>
    <dgm:cxn modelId="{3EC959C9-CB70-463C-8C6A-D3E87EE77B5B}" type="presParOf" srcId="{3B5B0B7E-44CC-49C7-8CDC-0CD911C7E0F7}" destId="{5EAD7579-34DA-4CA2-A1AE-FDE89E86D64E}" srcOrd="0" destOrd="0" presId="urn:microsoft.com/office/officeart/2005/8/layout/process4"/>
    <dgm:cxn modelId="{F9CA7B67-46AE-4EA0-9F67-05686F06C97C}" type="presParOf" srcId="{3B5B0B7E-44CC-49C7-8CDC-0CD911C7E0F7}" destId="{B43A6DB7-AD15-4F19-B767-C20CC9656782}" srcOrd="1" destOrd="0" presId="urn:microsoft.com/office/officeart/2005/8/layout/process4"/>
    <dgm:cxn modelId="{7C8B1F69-103D-4BD7-AA09-751DF6C8A94A}" type="presParOf" srcId="{3B5B0B7E-44CC-49C7-8CDC-0CD911C7E0F7}" destId="{5F174181-513F-49A9-AC6C-D43907F9940B}" srcOrd="2" destOrd="0" presId="urn:microsoft.com/office/officeart/2005/8/layout/process4"/>
    <dgm:cxn modelId="{527B568A-1A36-47C7-B1C3-25FFF4C5D1C7}" type="presParOf" srcId="{3B5B0B7E-44CC-49C7-8CDC-0CD911C7E0F7}" destId="{F4821029-A891-457D-9067-400FF381DD6A}" srcOrd="3" destOrd="0" presId="urn:microsoft.com/office/officeart/2005/8/layout/process4"/>
    <dgm:cxn modelId="{9106CBBC-86BC-4327-B4D6-7E44F7963946}" type="presParOf" srcId="{F1A062B9-8E5C-461D-B918-E912A6E4CAA2}" destId="{7E7917D5-D3DB-4604-9078-5AC8447EBBB7}" srcOrd="1" destOrd="0" presId="urn:microsoft.com/office/officeart/2005/8/layout/process4"/>
    <dgm:cxn modelId="{FAC7A39A-9291-4BD2-829B-9F4F1AF994EC}" type="presParOf" srcId="{F1A062B9-8E5C-461D-B918-E912A6E4CAA2}" destId="{752AED21-873B-4BDC-8588-A69C2E55BF39}" srcOrd="2" destOrd="0" presId="urn:microsoft.com/office/officeart/2005/8/layout/process4"/>
    <dgm:cxn modelId="{50F486F1-4BB8-454D-A8AA-52D06D193F36}" type="presParOf" srcId="{752AED21-873B-4BDC-8588-A69C2E55BF39}" destId="{1B029E3D-350D-4F54-A5C5-28E02B11BBF7}" srcOrd="0" destOrd="0" presId="urn:microsoft.com/office/officeart/2005/8/layout/process4"/>
    <dgm:cxn modelId="{B410CA93-4E88-4405-AE6A-D83B2A0F2BAB}" type="presParOf" srcId="{752AED21-873B-4BDC-8588-A69C2E55BF39}" destId="{D331585E-A650-43B2-BE83-6BA45CD98A54}" srcOrd="1" destOrd="0" presId="urn:microsoft.com/office/officeart/2005/8/layout/process4"/>
    <dgm:cxn modelId="{E3B7F749-FFF5-4A76-B71F-39565145EDFC}" type="presParOf" srcId="{752AED21-873B-4BDC-8588-A69C2E55BF39}" destId="{17DB3D6E-EB7A-441F-99D5-31CCC7F83393}" srcOrd="2" destOrd="0" presId="urn:microsoft.com/office/officeart/2005/8/layout/process4"/>
    <dgm:cxn modelId="{65C15748-6312-4285-BEF7-A4B002B0DA35}" type="presParOf" srcId="{17DB3D6E-EB7A-441F-99D5-31CCC7F83393}" destId="{03612783-3914-460A-9059-F693E99BB12A}" srcOrd="0" destOrd="0" presId="urn:microsoft.com/office/officeart/2005/8/layout/process4"/>
    <dgm:cxn modelId="{70D13308-8C54-4FA1-BCEB-0F638B730AA6}" type="presParOf" srcId="{17DB3D6E-EB7A-441F-99D5-31CCC7F83393}" destId="{6D5FCA8C-342A-46B8-85F2-AF3DD6FB70D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921B36-344F-40CB-BF0B-5B9182439585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BE2A5F-0CFB-4C10-BBFA-10B31135CC7E}">
      <dgm:prSet phldrT="[텍스트]"/>
      <dgm:spPr/>
      <dgm:t>
        <a:bodyPr/>
        <a:lstStyle/>
        <a:p>
          <a:pPr latinLnBrk="1"/>
          <a:r>
            <a:rPr lang="ko-KR" altLang="en-US" dirty="0" smtClean="0"/>
            <a:t>현재</a:t>
          </a:r>
          <a:r>
            <a:rPr lang="en-US" altLang="ko-KR" dirty="0" smtClean="0"/>
            <a:t> </a:t>
          </a:r>
          <a:r>
            <a:rPr lang="ko-KR" altLang="en-US" dirty="0" smtClean="0"/>
            <a:t>컴파일러가 대체해주는</a:t>
          </a:r>
          <a:r>
            <a:rPr lang="en-US" altLang="ko-KR" dirty="0" smtClean="0"/>
            <a:t>,</a:t>
          </a:r>
          <a:r>
            <a:rPr lang="ko-KR" altLang="en-US" dirty="0" smtClean="0"/>
            <a:t> 문장 단위의 최적화 작업들</a:t>
          </a:r>
          <a:endParaRPr lang="ko-KR" altLang="en-US" dirty="0"/>
        </a:p>
      </dgm:t>
    </dgm:pt>
    <dgm:pt modelId="{9A063B69-AF0F-4C56-8207-63B767F6D91A}" type="parTrans" cxnId="{C86A7867-4F7E-4691-A042-7106520CAF00}">
      <dgm:prSet/>
      <dgm:spPr/>
      <dgm:t>
        <a:bodyPr/>
        <a:lstStyle/>
        <a:p>
          <a:pPr latinLnBrk="1"/>
          <a:endParaRPr lang="ko-KR" altLang="en-US"/>
        </a:p>
      </dgm:t>
    </dgm:pt>
    <dgm:pt modelId="{FA4150BC-4C2B-40EC-B010-6B9A7DD78E46}" type="sibTrans" cxnId="{C86A7867-4F7E-4691-A042-7106520CAF00}">
      <dgm:prSet/>
      <dgm:spPr/>
      <dgm:t>
        <a:bodyPr/>
        <a:lstStyle/>
        <a:p>
          <a:pPr latinLnBrk="1"/>
          <a:endParaRPr lang="ko-KR" altLang="en-US"/>
        </a:p>
      </dgm:t>
    </dgm:pt>
    <dgm:pt modelId="{82BEFDBD-A28F-45FA-820E-D986E200702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</a:t>
          </a:r>
          <a:r>
            <a:rPr lang="en-US" altLang="ko-KR" dirty="0" smtClean="0"/>
            <a:t>++ → ++</a:t>
          </a:r>
          <a:r>
            <a:rPr lang="en-US" altLang="ko-KR" dirty="0" err="1" smtClean="0"/>
            <a:t>i</a:t>
          </a:r>
          <a:endParaRPr lang="ko-KR" altLang="en-US" dirty="0"/>
        </a:p>
      </dgm:t>
    </dgm:pt>
    <dgm:pt modelId="{50E52E42-50B6-4E40-A397-3ABA5F7E245A}" type="parTrans" cxnId="{F7A83247-2A29-4851-A78B-EBCD1B7D12C3}">
      <dgm:prSet/>
      <dgm:spPr/>
      <dgm:t>
        <a:bodyPr/>
        <a:lstStyle/>
        <a:p>
          <a:pPr latinLnBrk="1"/>
          <a:endParaRPr lang="ko-KR" altLang="en-US"/>
        </a:p>
      </dgm:t>
    </dgm:pt>
    <dgm:pt modelId="{2FF1A03D-2A44-48AA-9EB7-005A4727B7BA}" type="sibTrans" cxnId="{F7A83247-2A29-4851-A78B-EBCD1B7D12C3}">
      <dgm:prSet/>
      <dgm:spPr/>
      <dgm:t>
        <a:bodyPr/>
        <a:lstStyle/>
        <a:p>
          <a:pPr latinLnBrk="1"/>
          <a:endParaRPr lang="ko-KR" altLang="en-US"/>
        </a:p>
      </dgm:t>
    </dgm:pt>
    <dgm:pt modelId="{4AAC4F3D-B555-4F7D-B072-F020C39B3BE2}">
      <dgm:prSet phldrT="[텍스트]"/>
      <dgm:spPr/>
      <dgm:t>
        <a:bodyPr/>
        <a:lstStyle/>
        <a:p>
          <a:pPr latinLnBrk="1"/>
          <a:r>
            <a:rPr lang="en-US" altLang="ko-KR" dirty="0" smtClean="0"/>
            <a:t>loop unrolling</a:t>
          </a:r>
          <a:endParaRPr lang="ko-KR" altLang="en-US" dirty="0"/>
        </a:p>
      </dgm:t>
    </dgm:pt>
    <dgm:pt modelId="{8BEF6C58-4827-449D-8C3F-A5B929EEB558}" type="parTrans" cxnId="{EA9F9AEE-0194-4223-88F8-C5D761E1D716}">
      <dgm:prSet/>
      <dgm:spPr/>
      <dgm:t>
        <a:bodyPr/>
        <a:lstStyle/>
        <a:p>
          <a:pPr latinLnBrk="1"/>
          <a:endParaRPr lang="ko-KR" altLang="en-US"/>
        </a:p>
      </dgm:t>
    </dgm:pt>
    <dgm:pt modelId="{92A9B1FF-C22F-4747-B553-ED64BC5EEA22}" type="sibTrans" cxnId="{EA9F9AEE-0194-4223-88F8-C5D761E1D716}">
      <dgm:prSet/>
      <dgm:spPr/>
      <dgm:t>
        <a:bodyPr/>
        <a:lstStyle/>
        <a:p>
          <a:pPr latinLnBrk="1"/>
          <a:endParaRPr lang="ko-KR" altLang="en-US"/>
        </a:p>
      </dgm:t>
    </dgm:pt>
    <dgm:pt modelId="{AC764C42-BDED-4F1B-9639-F85638BF60B4}" type="pres">
      <dgm:prSet presAssocID="{30921B36-344F-40CB-BF0B-5B918243958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ACE8C9-F865-47BE-9384-863E07D73232}" type="pres">
      <dgm:prSet presAssocID="{0DBE2A5F-0CFB-4C10-BBFA-10B31135CC7E}" presName="vertOne" presStyleCnt="0"/>
      <dgm:spPr/>
    </dgm:pt>
    <dgm:pt modelId="{43017D62-8AAE-4E2B-A66F-90019BA2657A}" type="pres">
      <dgm:prSet presAssocID="{0DBE2A5F-0CFB-4C10-BBFA-10B31135CC7E}" presName="txOne" presStyleLbl="node0" presStyleIdx="0" presStyleCnt="1" custLinFactY="-183863" custLinFactNeighborX="-1043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CD7B3E-2A36-439F-9F9B-DF0B032E6A27}" type="pres">
      <dgm:prSet presAssocID="{0DBE2A5F-0CFB-4C10-BBFA-10B31135CC7E}" presName="parTransOne" presStyleCnt="0"/>
      <dgm:spPr/>
    </dgm:pt>
    <dgm:pt modelId="{A47D408F-8B9A-4EE6-8AD1-28A7EBF0020F}" type="pres">
      <dgm:prSet presAssocID="{0DBE2A5F-0CFB-4C10-BBFA-10B31135CC7E}" presName="horzOne" presStyleCnt="0"/>
      <dgm:spPr/>
    </dgm:pt>
    <dgm:pt modelId="{69EFB4C5-808C-4F8F-8A1A-6BE01D60E9A7}" type="pres">
      <dgm:prSet presAssocID="{82BEFDBD-A28F-45FA-820E-D986E2007027}" presName="vertTwo" presStyleCnt="0"/>
      <dgm:spPr/>
    </dgm:pt>
    <dgm:pt modelId="{FEB558C2-5B0F-404E-839C-52092F10EE8B}" type="pres">
      <dgm:prSet presAssocID="{82BEFDBD-A28F-45FA-820E-D986E200702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060958-34E5-415F-99DD-CB11BDEA50A4}" type="pres">
      <dgm:prSet presAssocID="{82BEFDBD-A28F-45FA-820E-D986E2007027}" presName="horzTwo" presStyleCnt="0"/>
      <dgm:spPr/>
    </dgm:pt>
    <dgm:pt modelId="{255772E7-9425-4BE9-8AED-E524BBB67CD2}" type="pres">
      <dgm:prSet presAssocID="{2FF1A03D-2A44-48AA-9EB7-005A4727B7BA}" presName="sibSpaceTwo" presStyleCnt="0"/>
      <dgm:spPr/>
    </dgm:pt>
    <dgm:pt modelId="{C69D59D7-6638-4E2A-98A4-B4005DEBEA7C}" type="pres">
      <dgm:prSet presAssocID="{4AAC4F3D-B555-4F7D-B072-F020C39B3BE2}" presName="vertTwo" presStyleCnt="0"/>
      <dgm:spPr/>
    </dgm:pt>
    <dgm:pt modelId="{633EF0FF-AC3F-43C1-A42A-7593E73750AA}" type="pres">
      <dgm:prSet presAssocID="{4AAC4F3D-B555-4F7D-B072-F020C39B3B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34A5AB-E696-43AC-96AE-49134BBC1304}" type="pres">
      <dgm:prSet presAssocID="{4AAC4F3D-B555-4F7D-B072-F020C39B3BE2}" presName="horzTwo" presStyleCnt="0"/>
      <dgm:spPr/>
    </dgm:pt>
  </dgm:ptLst>
  <dgm:cxnLst>
    <dgm:cxn modelId="{F7A83247-2A29-4851-A78B-EBCD1B7D12C3}" srcId="{0DBE2A5F-0CFB-4C10-BBFA-10B31135CC7E}" destId="{82BEFDBD-A28F-45FA-820E-D986E2007027}" srcOrd="0" destOrd="0" parTransId="{50E52E42-50B6-4E40-A397-3ABA5F7E245A}" sibTransId="{2FF1A03D-2A44-48AA-9EB7-005A4727B7BA}"/>
    <dgm:cxn modelId="{EA9F9AEE-0194-4223-88F8-C5D761E1D716}" srcId="{0DBE2A5F-0CFB-4C10-BBFA-10B31135CC7E}" destId="{4AAC4F3D-B555-4F7D-B072-F020C39B3BE2}" srcOrd="1" destOrd="0" parTransId="{8BEF6C58-4827-449D-8C3F-A5B929EEB558}" sibTransId="{92A9B1FF-C22F-4747-B553-ED64BC5EEA22}"/>
    <dgm:cxn modelId="{86C90169-4D78-42AB-8418-D1B3E38E6B77}" type="presOf" srcId="{82BEFDBD-A28F-45FA-820E-D986E2007027}" destId="{FEB558C2-5B0F-404E-839C-52092F10EE8B}" srcOrd="0" destOrd="0" presId="urn:microsoft.com/office/officeart/2005/8/layout/hierarchy4"/>
    <dgm:cxn modelId="{64B6B04C-2809-4B53-9897-ABB18CEA846A}" type="presOf" srcId="{4AAC4F3D-B555-4F7D-B072-F020C39B3BE2}" destId="{633EF0FF-AC3F-43C1-A42A-7593E73750AA}" srcOrd="0" destOrd="0" presId="urn:microsoft.com/office/officeart/2005/8/layout/hierarchy4"/>
    <dgm:cxn modelId="{C86A7867-4F7E-4691-A042-7106520CAF00}" srcId="{30921B36-344F-40CB-BF0B-5B9182439585}" destId="{0DBE2A5F-0CFB-4C10-BBFA-10B31135CC7E}" srcOrd="0" destOrd="0" parTransId="{9A063B69-AF0F-4C56-8207-63B767F6D91A}" sibTransId="{FA4150BC-4C2B-40EC-B010-6B9A7DD78E46}"/>
    <dgm:cxn modelId="{277B1B96-ADCA-4816-8CDD-9233F169AAE3}" type="presOf" srcId="{0DBE2A5F-0CFB-4C10-BBFA-10B31135CC7E}" destId="{43017D62-8AAE-4E2B-A66F-90019BA2657A}" srcOrd="0" destOrd="0" presId="urn:microsoft.com/office/officeart/2005/8/layout/hierarchy4"/>
    <dgm:cxn modelId="{C2BF8E8E-518B-40FA-AF7E-7F6C8D1D75ED}" type="presOf" srcId="{30921B36-344F-40CB-BF0B-5B9182439585}" destId="{AC764C42-BDED-4F1B-9639-F85638BF60B4}" srcOrd="0" destOrd="0" presId="urn:microsoft.com/office/officeart/2005/8/layout/hierarchy4"/>
    <dgm:cxn modelId="{BEB9B116-0D2E-4E6D-9B7B-EEF28836C3C2}" type="presParOf" srcId="{AC764C42-BDED-4F1B-9639-F85638BF60B4}" destId="{15ACE8C9-F865-47BE-9384-863E07D73232}" srcOrd="0" destOrd="0" presId="urn:microsoft.com/office/officeart/2005/8/layout/hierarchy4"/>
    <dgm:cxn modelId="{B1A8A386-0157-49BE-B58D-E17A8BF419A1}" type="presParOf" srcId="{15ACE8C9-F865-47BE-9384-863E07D73232}" destId="{43017D62-8AAE-4E2B-A66F-90019BA2657A}" srcOrd="0" destOrd="0" presId="urn:microsoft.com/office/officeart/2005/8/layout/hierarchy4"/>
    <dgm:cxn modelId="{2001CB56-F695-4454-B1B2-01313257162E}" type="presParOf" srcId="{15ACE8C9-F865-47BE-9384-863E07D73232}" destId="{20CD7B3E-2A36-439F-9F9B-DF0B032E6A27}" srcOrd="1" destOrd="0" presId="urn:microsoft.com/office/officeart/2005/8/layout/hierarchy4"/>
    <dgm:cxn modelId="{10EB81EC-37C1-47F5-A05E-C5CB63C43ED0}" type="presParOf" srcId="{15ACE8C9-F865-47BE-9384-863E07D73232}" destId="{A47D408F-8B9A-4EE6-8AD1-28A7EBF0020F}" srcOrd="2" destOrd="0" presId="urn:microsoft.com/office/officeart/2005/8/layout/hierarchy4"/>
    <dgm:cxn modelId="{B22A21A3-1BD9-4D54-A6ED-EC8FE37D8500}" type="presParOf" srcId="{A47D408F-8B9A-4EE6-8AD1-28A7EBF0020F}" destId="{69EFB4C5-808C-4F8F-8A1A-6BE01D60E9A7}" srcOrd="0" destOrd="0" presId="urn:microsoft.com/office/officeart/2005/8/layout/hierarchy4"/>
    <dgm:cxn modelId="{C3969757-F96E-4A3F-8138-BBEEFB2842B3}" type="presParOf" srcId="{69EFB4C5-808C-4F8F-8A1A-6BE01D60E9A7}" destId="{FEB558C2-5B0F-404E-839C-52092F10EE8B}" srcOrd="0" destOrd="0" presId="urn:microsoft.com/office/officeart/2005/8/layout/hierarchy4"/>
    <dgm:cxn modelId="{E076F14E-C926-4B57-929F-528307E4A303}" type="presParOf" srcId="{69EFB4C5-808C-4F8F-8A1A-6BE01D60E9A7}" destId="{D8060958-34E5-415F-99DD-CB11BDEA50A4}" srcOrd="1" destOrd="0" presId="urn:microsoft.com/office/officeart/2005/8/layout/hierarchy4"/>
    <dgm:cxn modelId="{2706A806-D0D2-4738-82F6-7A6343D54F27}" type="presParOf" srcId="{A47D408F-8B9A-4EE6-8AD1-28A7EBF0020F}" destId="{255772E7-9425-4BE9-8AED-E524BBB67CD2}" srcOrd="1" destOrd="0" presId="urn:microsoft.com/office/officeart/2005/8/layout/hierarchy4"/>
    <dgm:cxn modelId="{D34A122A-CEC0-42B9-BD15-C8306CF0E026}" type="presParOf" srcId="{A47D408F-8B9A-4EE6-8AD1-28A7EBF0020F}" destId="{C69D59D7-6638-4E2A-98A4-B4005DEBEA7C}" srcOrd="2" destOrd="0" presId="urn:microsoft.com/office/officeart/2005/8/layout/hierarchy4"/>
    <dgm:cxn modelId="{06C00537-859D-432A-A989-6551AC60EFFC}" type="presParOf" srcId="{C69D59D7-6638-4E2A-98A4-B4005DEBEA7C}" destId="{633EF0FF-AC3F-43C1-A42A-7593E73750AA}" srcOrd="0" destOrd="0" presId="urn:microsoft.com/office/officeart/2005/8/layout/hierarchy4"/>
    <dgm:cxn modelId="{4D4AE2EC-64FE-4803-A8EF-117EF0CD1C4D}" type="presParOf" srcId="{C69D59D7-6638-4E2A-98A4-B4005DEBEA7C}" destId="{2F34A5AB-E696-43AC-96AE-49134BBC130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68A2-C424-4DEC-B402-56A7A43BFDB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23351F1-2E21-420D-B3C3-92ADF627495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rPr>
            <a:t>프로그램     실행 관찰</a:t>
          </a:r>
          <a:endParaRPr lang="ko-KR" altLang="en-US" dirty="0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7FF0F0C6-2604-4818-8DB5-5569DD981AF0}" type="parTrans" cxnId="{36138D62-6D1B-4054-BF07-A2C46D79787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CEB9FBDB-2C94-409D-A204-79C7DBAF9ECC}" type="sibTrans" cxnId="{36138D62-6D1B-4054-BF07-A2C46D79787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8BC2B17B-97D4-46F4-A04E-858E2D2F093A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rPr>
            <a:t>시험 가능    가설 설정</a:t>
          </a:r>
          <a:endParaRPr lang="ko-KR" altLang="en-US" dirty="0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AB013651-2188-4BF3-9806-9BA655F58F2E}" type="parTrans" cxnId="{7403F11D-246F-43B0-9244-3712081EB7D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F2FC1B23-DAD8-4C69-BD25-ABDE67F760BA}" type="sibTrans" cxnId="{7403F11D-246F-43B0-9244-3712081EB7D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13BE2660-41ED-4576-9D1F-9E524299789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rPr>
            <a:t>실험 수행하기</a:t>
          </a:r>
          <a:endParaRPr lang="ko-KR" altLang="en-US" dirty="0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1546EC1E-440D-4405-A56B-844480E02990}" type="parTrans" cxnId="{9BCF56D7-6234-40EE-AA2C-D0B385FE587A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F5D2B5FF-0ED8-454C-A63C-9E79F8A04AEB}" type="sibTrans" cxnId="{9BCF56D7-6234-40EE-AA2C-D0B385FE587A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8950EABF-EA19-4D6A-90D2-86B1ED7333F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rPr>
            <a:t>실험결과     토대로 가설 평가</a:t>
          </a:r>
          <a:endParaRPr lang="ko-KR" altLang="en-US" dirty="0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BC3924B4-3077-433F-9A11-B25041F28E6B}" type="parTrans" cxnId="{EAED9C33-E23A-44A3-BD62-7B952F60226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15C0F7B3-26EB-4B03-8894-15F12B452BA4}" type="sibTrans" cxnId="{EAED9C33-E23A-44A3-BD62-7B952F60226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61A394F8-3A64-4B98-8D67-C7E183D9CEBE}" type="pres">
      <dgm:prSet presAssocID="{FB0068A2-C424-4DEC-B402-56A7A43BF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785AE8-E072-4F6A-BCE6-1992C4E1A850}" type="pres">
      <dgm:prSet presAssocID="{E23351F1-2E21-420D-B3C3-92ADF627495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87690-EC41-4CC1-BE3B-EE8BD3D19EE6}" type="pres">
      <dgm:prSet presAssocID="{CEB9FBDB-2C94-409D-A204-79C7DBAF9ECC}" presName="parTxOnlySpace" presStyleCnt="0"/>
      <dgm:spPr/>
    </dgm:pt>
    <dgm:pt modelId="{3742C5CD-0F2D-4A77-8CC2-3EA7AD550F5E}" type="pres">
      <dgm:prSet presAssocID="{8BC2B17B-97D4-46F4-A04E-858E2D2F093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524592-4A33-4D33-AE44-65B7DC87E971}" type="pres">
      <dgm:prSet presAssocID="{F2FC1B23-DAD8-4C69-BD25-ABDE67F760BA}" presName="parTxOnlySpace" presStyleCnt="0"/>
      <dgm:spPr/>
    </dgm:pt>
    <dgm:pt modelId="{5F20357F-D557-4157-A2F0-FC7C9C50EA42}" type="pres">
      <dgm:prSet presAssocID="{13BE2660-41ED-4576-9D1F-9E524299789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73CF4-9C82-40DD-9F94-44D0209F5AF3}" type="pres">
      <dgm:prSet presAssocID="{F5D2B5FF-0ED8-454C-A63C-9E79F8A04AEB}" presName="parTxOnlySpace" presStyleCnt="0"/>
      <dgm:spPr/>
    </dgm:pt>
    <dgm:pt modelId="{DE1C7E54-64E5-4CF0-98AC-150FA772129A}" type="pres">
      <dgm:prSet presAssocID="{8950EABF-EA19-4D6A-90D2-86B1ED7333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403F11D-246F-43B0-9244-3712081EB7D4}" srcId="{FB0068A2-C424-4DEC-B402-56A7A43BFDBC}" destId="{8BC2B17B-97D4-46F4-A04E-858E2D2F093A}" srcOrd="1" destOrd="0" parTransId="{AB013651-2188-4BF3-9806-9BA655F58F2E}" sibTransId="{F2FC1B23-DAD8-4C69-BD25-ABDE67F760BA}"/>
    <dgm:cxn modelId="{F1826D01-0FCA-4202-A878-9FD27FBB95DD}" type="presOf" srcId="{FB0068A2-C424-4DEC-B402-56A7A43BFDBC}" destId="{61A394F8-3A64-4B98-8D67-C7E183D9CEBE}" srcOrd="0" destOrd="0" presId="urn:microsoft.com/office/officeart/2005/8/layout/chevron1"/>
    <dgm:cxn modelId="{9BCF56D7-6234-40EE-AA2C-D0B385FE587A}" srcId="{FB0068A2-C424-4DEC-B402-56A7A43BFDBC}" destId="{13BE2660-41ED-4576-9D1F-9E524299789E}" srcOrd="2" destOrd="0" parTransId="{1546EC1E-440D-4405-A56B-844480E02990}" sibTransId="{F5D2B5FF-0ED8-454C-A63C-9E79F8A04AEB}"/>
    <dgm:cxn modelId="{EAED9C33-E23A-44A3-BD62-7B952F60226B}" srcId="{FB0068A2-C424-4DEC-B402-56A7A43BFDBC}" destId="{8950EABF-EA19-4D6A-90D2-86B1ED7333FB}" srcOrd="3" destOrd="0" parTransId="{BC3924B4-3077-433F-9A11-B25041F28E6B}" sibTransId="{15C0F7B3-26EB-4B03-8894-15F12B452BA4}"/>
    <dgm:cxn modelId="{36138D62-6D1B-4054-BF07-A2C46D797877}" srcId="{FB0068A2-C424-4DEC-B402-56A7A43BFDBC}" destId="{E23351F1-2E21-420D-B3C3-92ADF6274957}" srcOrd="0" destOrd="0" parTransId="{7FF0F0C6-2604-4818-8DB5-5569DD981AF0}" sibTransId="{CEB9FBDB-2C94-409D-A204-79C7DBAF9ECC}"/>
    <dgm:cxn modelId="{1042D2E0-472A-46D2-B840-04231E9FDB7E}" type="presOf" srcId="{E23351F1-2E21-420D-B3C3-92ADF6274957}" destId="{1D785AE8-E072-4F6A-BCE6-1992C4E1A850}" srcOrd="0" destOrd="0" presId="urn:microsoft.com/office/officeart/2005/8/layout/chevron1"/>
    <dgm:cxn modelId="{B9877553-8DF6-4DE7-8105-75C0D9D6690F}" type="presOf" srcId="{8BC2B17B-97D4-46F4-A04E-858E2D2F093A}" destId="{3742C5CD-0F2D-4A77-8CC2-3EA7AD550F5E}" srcOrd="0" destOrd="0" presId="urn:microsoft.com/office/officeart/2005/8/layout/chevron1"/>
    <dgm:cxn modelId="{E9972B59-A1AA-4B5E-A076-2B7EC8C06B6E}" type="presOf" srcId="{13BE2660-41ED-4576-9D1F-9E524299789E}" destId="{5F20357F-D557-4157-A2F0-FC7C9C50EA42}" srcOrd="0" destOrd="0" presId="urn:microsoft.com/office/officeart/2005/8/layout/chevron1"/>
    <dgm:cxn modelId="{B50EFF2F-EBC3-41FB-B62F-CC61C64EA85C}" type="presOf" srcId="{8950EABF-EA19-4D6A-90D2-86B1ED7333FB}" destId="{DE1C7E54-64E5-4CF0-98AC-150FA772129A}" srcOrd="0" destOrd="0" presId="urn:microsoft.com/office/officeart/2005/8/layout/chevron1"/>
    <dgm:cxn modelId="{0D5D6C70-F4AB-401E-AB16-7EA80FDD9F40}" type="presParOf" srcId="{61A394F8-3A64-4B98-8D67-C7E183D9CEBE}" destId="{1D785AE8-E072-4F6A-BCE6-1992C4E1A850}" srcOrd="0" destOrd="0" presId="urn:microsoft.com/office/officeart/2005/8/layout/chevron1"/>
    <dgm:cxn modelId="{93188524-02C0-4FA0-A927-C662BF9DCEFA}" type="presParOf" srcId="{61A394F8-3A64-4B98-8D67-C7E183D9CEBE}" destId="{8E187690-EC41-4CC1-BE3B-EE8BD3D19EE6}" srcOrd="1" destOrd="0" presId="urn:microsoft.com/office/officeart/2005/8/layout/chevron1"/>
    <dgm:cxn modelId="{50558B6E-6E52-48C5-906F-F6F7AA66407A}" type="presParOf" srcId="{61A394F8-3A64-4B98-8D67-C7E183D9CEBE}" destId="{3742C5CD-0F2D-4A77-8CC2-3EA7AD550F5E}" srcOrd="2" destOrd="0" presId="urn:microsoft.com/office/officeart/2005/8/layout/chevron1"/>
    <dgm:cxn modelId="{F3DAA4F3-2B09-4033-B44B-1A11106B4BAE}" type="presParOf" srcId="{61A394F8-3A64-4B98-8D67-C7E183D9CEBE}" destId="{76524592-4A33-4D33-AE44-65B7DC87E971}" srcOrd="3" destOrd="0" presId="urn:microsoft.com/office/officeart/2005/8/layout/chevron1"/>
    <dgm:cxn modelId="{C93F24C1-88C7-40DE-9548-137328932B82}" type="presParOf" srcId="{61A394F8-3A64-4B98-8D67-C7E183D9CEBE}" destId="{5F20357F-D557-4157-A2F0-FC7C9C50EA42}" srcOrd="4" destOrd="0" presId="urn:microsoft.com/office/officeart/2005/8/layout/chevron1"/>
    <dgm:cxn modelId="{E1872A8C-9E25-4C9C-9C45-B7FE4AB4DF24}" type="presParOf" srcId="{61A394F8-3A64-4B98-8D67-C7E183D9CEBE}" destId="{05173CF4-9C82-40DD-9F94-44D0209F5AF3}" srcOrd="5" destOrd="0" presId="urn:microsoft.com/office/officeart/2005/8/layout/chevron1"/>
    <dgm:cxn modelId="{0B7AD42D-9DF8-4C3D-BE78-E6EDA4A65BC0}" type="presParOf" srcId="{61A394F8-3A64-4B98-8D67-C7E183D9CEBE}" destId="{DE1C7E54-64E5-4CF0-98AC-150FA772129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68A2-C424-4DEC-B402-56A7A43BFDB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E23351F1-2E21-420D-B3C3-92ADF627495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accent6">
                  <a:lumMod val="50000"/>
                </a:schemeClr>
              </a:solidFill>
            </a:rPr>
            <a:t>실행</a:t>
          </a:r>
          <a:endParaRPr lang="ko-KR" alt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7FF0F0C6-2604-4818-8DB5-5569DD981AF0}" type="parTrans" cxnId="{36138D62-6D1B-4054-BF07-A2C46D797877}">
      <dgm:prSet/>
      <dgm:spPr/>
      <dgm:t>
        <a:bodyPr/>
        <a:lstStyle/>
        <a:p>
          <a:pPr latinLnBrk="1"/>
          <a:endParaRPr lang="ko-KR" altLang="en-US">
            <a:solidFill>
              <a:schemeClr val="accent6">
                <a:lumMod val="50000"/>
              </a:schemeClr>
            </a:solidFill>
          </a:endParaRPr>
        </a:p>
      </dgm:t>
    </dgm:pt>
    <dgm:pt modelId="{CEB9FBDB-2C94-409D-A204-79C7DBAF9ECC}" type="sibTrans" cxnId="{36138D62-6D1B-4054-BF07-A2C46D797877}">
      <dgm:prSet/>
      <dgm:spPr/>
      <dgm:t>
        <a:bodyPr/>
        <a:lstStyle/>
        <a:p>
          <a:pPr latinLnBrk="1"/>
          <a:endParaRPr lang="ko-KR" altLang="en-US">
            <a:solidFill>
              <a:schemeClr val="accent6">
                <a:lumMod val="50000"/>
              </a:schemeClr>
            </a:solidFill>
          </a:endParaRPr>
        </a:p>
      </dgm:t>
    </dgm:pt>
    <dgm:pt modelId="{E9CBAA9B-913E-4C86-8631-B1CE02B1AB4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accent6">
                  <a:lumMod val="50000"/>
                </a:schemeClr>
              </a:solidFill>
            </a:rPr>
            <a:t>링크</a:t>
          </a:r>
          <a:endParaRPr lang="ko-KR" alt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17036A78-5C30-4174-AB54-46F25E6F1F34}" type="parTrans" cxnId="{C19AC059-9F34-4C50-AFA8-11270E7EB893}">
      <dgm:prSet/>
      <dgm:spPr/>
      <dgm:t>
        <a:bodyPr/>
        <a:lstStyle/>
        <a:p>
          <a:pPr latinLnBrk="1"/>
          <a:endParaRPr lang="ko-KR" altLang="en-US">
            <a:solidFill>
              <a:schemeClr val="accent6">
                <a:lumMod val="50000"/>
              </a:schemeClr>
            </a:solidFill>
          </a:endParaRPr>
        </a:p>
      </dgm:t>
    </dgm:pt>
    <dgm:pt modelId="{84CE1288-061A-47C2-98C0-B13CC4574440}" type="sibTrans" cxnId="{C19AC059-9F34-4C50-AFA8-11270E7EB893}">
      <dgm:prSet/>
      <dgm:spPr/>
      <dgm:t>
        <a:bodyPr/>
        <a:lstStyle/>
        <a:p>
          <a:pPr latinLnBrk="1"/>
          <a:endParaRPr lang="ko-KR" altLang="en-US">
            <a:solidFill>
              <a:schemeClr val="accent6">
                <a:lumMod val="50000"/>
              </a:schemeClr>
            </a:solidFill>
          </a:endParaRPr>
        </a:p>
      </dgm:t>
    </dgm:pt>
    <dgm:pt modelId="{B614B19C-1DC1-4BAD-B4B9-C84CE2EA553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accent6">
                  <a:lumMod val="50000"/>
                </a:schemeClr>
              </a:solidFill>
            </a:rPr>
            <a:t>컴파일</a:t>
          </a:r>
          <a:endParaRPr lang="ko-KR" alt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7BFE3FBE-306B-4764-B66B-576975FB3544}" type="parTrans" cxnId="{09096AEC-71EF-4C69-B7B3-282EE40EE392}">
      <dgm:prSet/>
      <dgm:spPr/>
      <dgm:t>
        <a:bodyPr/>
        <a:lstStyle/>
        <a:p>
          <a:pPr latinLnBrk="1"/>
          <a:endParaRPr lang="ko-KR" altLang="en-US">
            <a:solidFill>
              <a:schemeClr val="accent6">
                <a:lumMod val="50000"/>
              </a:schemeClr>
            </a:solidFill>
          </a:endParaRPr>
        </a:p>
      </dgm:t>
    </dgm:pt>
    <dgm:pt modelId="{466B9580-DCC9-488A-AD8A-F702F0E0CF0E}" type="sibTrans" cxnId="{09096AEC-71EF-4C69-B7B3-282EE40EE392}">
      <dgm:prSet/>
      <dgm:spPr/>
      <dgm:t>
        <a:bodyPr/>
        <a:lstStyle/>
        <a:p>
          <a:pPr latinLnBrk="1"/>
          <a:endParaRPr lang="ko-KR" altLang="en-US">
            <a:solidFill>
              <a:schemeClr val="accent6">
                <a:lumMod val="50000"/>
              </a:schemeClr>
            </a:solidFill>
          </a:endParaRPr>
        </a:p>
      </dgm:t>
    </dgm:pt>
    <dgm:pt modelId="{587BA30B-F6F7-4DAC-902C-D2864A98D2D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accent6">
                  <a:lumMod val="50000"/>
                </a:schemeClr>
              </a:solidFill>
            </a:rPr>
            <a:t>설계</a:t>
          </a:r>
          <a:endParaRPr lang="ko-KR" alt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87DF4E8A-E2EF-491B-A5E7-147E9D81A5E2}" type="parTrans" cxnId="{DD21B0C3-A6D7-4B1E-951F-295C46B62F99}">
      <dgm:prSet/>
      <dgm:spPr/>
      <dgm:t>
        <a:bodyPr/>
        <a:lstStyle/>
        <a:p>
          <a:pPr latinLnBrk="1"/>
          <a:endParaRPr lang="ko-KR" altLang="en-US">
            <a:solidFill>
              <a:schemeClr val="accent6">
                <a:lumMod val="50000"/>
              </a:schemeClr>
            </a:solidFill>
          </a:endParaRPr>
        </a:p>
      </dgm:t>
    </dgm:pt>
    <dgm:pt modelId="{3B04F9DF-0DA5-4656-8F22-5F42B12017C2}" type="sibTrans" cxnId="{DD21B0C3-A6D7-4B1E-951F-295C46B62F99}">
      <dgm:prSet/>
      <dgm:spPr/>
      <dgm:t>
        <a:bodyPr/>
        <a:lstStyle/>
        <a:p>
          <a:pPr latinLnBrk="1"/>
          <a:endParaRPr lang="ko-KR" altLang="en-US">
            <a:solidFill>
              <a:schemeClr val="accent6">
                <a:lumMod val="50000"/>
              </a:schemeClr>
            </a:solidFill>
          </a:endParaRPr>
        </a:p>
      </dgm:t>
    </dgm:pt>
    <dgm:pt modelId="{57EB8548-3899-4E88-A11E-6C885B2957A0}" type="pres">
      <dgm:prSet presAssocID="{FB0068A2-C424-4DEC-B402-56A7A43BFDB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CB4FC8-BF1A-4E5A-986B-7849CDC3C559}" type="pres">
      <dgm:prSet presAssocID="{E23351F1-2E21-420D-B3C3-92ADF627495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DCAF91-2E62-4C29-B282-05E283B26138}" type="pres">
      <dgm:prSet presAssocID="{CEB9FBDB-2C94-409D-A204-79C7DBAF9ECC}" presName="parSpace" presStyleCnt="0"/>
      <dgm:spPr/>
      <dgm:t>
        <a:bodyPr/>
        <a:lstStyle/>
        <a:p>
          <a:pPr latinLnBrk="1"/>
          <a:endParaRPr lang="ko-KR" altLang="en-US"/>
        </a:p>
      </dgm:t>
    </dgm:pt>
    <dgm:pt modelId="{9502ABF5-CEA1-49E5-8EA7-822835230298}" type="pres">
      <dgm:prSet presAssocID="{E9CBAA9B-913E-4C86-8631-B1CE02B1AB4C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ADA15C-1666-4CFB-A769-75F6E3634AAB}" type="pres">
      <dgm:prSet presAssocID="{84CE1288-061A-47C2-98C0-B13CC4574440}" presName="parSpace" presStyleCnt="0"/>
      <dgm:spPr/>
      <dgm:t>
        <a:bodyPr/>
        <a:lstStyle/>
        <a:p>
          <a:pPr latinLnBrk="1"/>
          <a:endParaRPr lang="ko-KR" altLang="en-US"/>
        </a:p>
      </dgm:t>
    </dgm:pt>
    <dgm:pt modelId="{AF3996A9-0509-4DEF-A231-41EE7E8C46F9}" type="pres">
      <dgm:prSet presAssocID="{B614B19C-1DC1-4BAD-B4B9-C84CE2EA553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B70FCF-515D-475B-B850-8657C4417E78}" type="pres">
      <dgm:prSet presAssocID="{466B9580-DCC9-488A-AD8A-F702F0E0CF0E}" presName="parSpace" presStyleCnt="0"/>
      <dgm:spPr/>
      <dgm:t>
        <a:bodyPr/>
        <a:lstStyle/>
        <a:p>
          <a:pPr latinLnBrk="1"/>
          <a:endParaRPr lang="ko-KR" altLang="en-US"/>
        </a:p>
      </dgm:t>
    </dgm:pt>
    <dgm:pt modelId="{FB43F33E-9D88-4747-B9F4-3A7741060DBB}" type="pres">
      <dgm:prSet presAssocID="{587BA30B-F6F7-4DAC-902C-D2864A98D2D5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0CDB138-5863-4E91-8DEE-2DD704FD7643}" type="presOf" srcId="{E23351F1-2E21-420D-B3C3-92ADF6274957}" destId="{B6CB4FC8-BF1A-4E5A-986B-7849CDC3C559}" srcOrd="0" destOrd="0" presId="urn:microsoft.com/office/officeart/2005/8/layout/hChevron3"/>
    <dgm:cxn modelId="{DD21B0C3-A6D7-4B1E-951F-295C46B62F99}" srcId="{FB0068A2-C424-4DEC-B402-56A7A43BFDBC}" destId="{587BA30B-F6F7-4DAC-902C-D2864A98D2D5}" srcOrd="3" destOrd="0" parTransId="{87DF4E8A-E2EF-491B-A5E7-147E9D81A5E2}" sibTransId="{3B04F9DF-0DA5-4656-8F22-5F42B12017C2}"/>
    <dgm:cxn modelId="{9C694C26-2D38-4E93-9E6A-7286AD114212}" type="presOf" srcId="{587BA30B-F6F7-4DAC-902C-D2864A98D2D5}" destId="{FB43F33E-9D88-4747-B9F4-3A7741060DBB}" srcOrd="0" destOrd="0" presId="urn:microsoft.com/office/officeart/2005/8/layout/hChevron3"/>
    <dgm:cxn modelId="{E7B681BA-8CB6-4715-82DA-0692B12A2E4C}" type="presOf" srcId="{FB0068A2-C424-4DEC-B402-56A7A43BFDBC}" destId="{57EB8548-3899-4E88-A11E-6C885B2957A0}" srcOrd="0" destOrd="0" presId="urn:microsoft.com/office/officeart/2005/8/layout/hChevron3"/>
    <dgm:cxn modelId="{382F3E5E-630C-4D22-8B33-DEADC5BB07E0}" type="presOf" srcId="{E9CBAA9B-913E-4C86-8631-B1CE02B1AB4C}" destId="{9502ABF5-CEA1-49E5-8EA7-822835230298}" srcOrd="0" destOrd="0" presId="urn:microsoft.com/office/officeart/2005/8/layout/hChevron3"/>
    <dgm:cxn modelId="{36138D62-6D1B-4054-BF07-A2C46D797877}" srcId="{FB0068A2-C424-4DEC-B402-56A7A43BFDBC}" destId="{E23351F1-2E21-420D-B3C3-92ADF6274957}" srcOrd="0" destOrd="0" parTransId="{7FF0F0C6-2604-4818-8DB5-5569DD981AF0}" sibTransId="{CEB9FBDB-2C94-409D-A204-79C7DBAF9ECC}"/>
    <dgm:cxn modelId="{C19AC059-9F34-4C50-AFA8-11270E7EB893}" srcId="{FB0068A2-C424-4DEC-B402-56A7A43BFDBC}" destId="{E9CBAA9B-913E-4C86-8631-B1CE02B1AB4C}" srcOrd="1" destOrd="0" parTransId="{17036A78-5C30-4174-AB54-46F25E6F1F34}" sibTransId="{84CE1288-061A-47C2-98C0-B13CC4574440}"/>
    <dgm:cxn modelId="{09096AEC-71EF-4C69-B7B3-282EE40EE392}" srcId="{FB0068A2-C424-4DEC-B402-56A7A43BFDBC}" destId="{B614B19C-1DC1-4BAD-B4B9-C84CE2EA5535}" srcOrd="2" destOrd="0" parTransId="{7BFE3FBE-306B-4764-B66B-576975FB3544}" sibTransId="{466B9580-DCC9-488A-AD8A-F702F0E0CF0E}"/>
    <dgm:cxn modelId="{055D77A9-DA80-4E19-999B-D9089869F997}" type="presOf" srcId="{B614B19C-1DC1-4BAD-B4B9-C84CE2EA5535}" destId="{AF3996A9-0509-4DEF-A231-41EE7E8C46F9}" srcOrd="0" destOrd="0" presId="urn:microsoft.com/office/officeart/2005/8/layout/hChevron3"/>
    <dgm:cxn modelId="{FE12C752-2803-4C6A-AB4B-15A151E00248}" type="presParOf" srcId="{57EB8548-3899-4E88-A11E-6C885B2957A0}" destId="{B6CB4FC8-BF1A-4E5A-986B-7849CDC3C559}" srcOrd="0" destOrd="0" presId="urn:microsoft.com/office/officeart/2005/8/layout/hChevron3"/>
    <dgm:cxn modelId="{7F5B8DF7-A049-4C50-8CFC-552908139646}" type="presParOf" srcId="{57EB8548-3899-4E88-A11E-6C885B2957A0}" destId="{29DCAF91-2E62-4C29-B282-05E283B26138}" srcOrd="1" destOrd="0" presId="urn:microsoft.com/office/officeart/2005/8/layout/hChevron3"/>
    <dgm:cxn modelId="{ADF34C65-9FBD-499D-A51B-2B021F4AB28B}" type="presParOf" srcId="{57EB8548-3899-4E88-A11E-6C885B2957A0}" destId="{9502ABF5-CEA1-49E5-8EA7-822835230298}" srcOrd="2" destOrd="0" presId="urn:microsoft.com/office/officeart/2005/8/layout/hChevron3"/>
    <dgm:cxn modelId="{74033BDD-CDD2-424D-93F3-AF5362FF5F63}" type="presParOf" srcId="{57EB8548-3899-4E88-A11E-6C885B2957A0}" destId="{94ADA15C-1666-4CFB-A769-75F6E3634AAB}" srcOrd="3" destOrd="0" presId="urn:microsoft.com/office/officeart/2005/8/layout/hChevron3"/>
    <dgm:cxn modelId="{B4DD1EA9-E420-4507-B478-ED06F41F1CCB}" type="presParOf" srcId="{57EB8548-3899-4E88-A11E-6C885B2957A0}" destId="{AF3996A9-0509-4DEF-A231-41EE7E8C46F9}" srcOrd="4" destOrd="0" presId="urn:microsoft.com/office/officeart/2005/8/layout/hChevron3"/>
    <dgm:cxn modelId="{9E997790-30DE-41DC-A0C7-5613871DF0E5}" type="presParOf" srcId="{57EB8548-3899-4E88-A11E-6C885B2957A0}" destId="{8BB70FCF-515D-475B-B850-8657C4417E78}" srcOrd="5" destOrd="0" presId="urn:microsoft.com/office/officeart/2005/8/layout/hChevron3"/>
    <dgm:cxn modelId="{8BC52C06-50C0-48DD-80EC-EE5DF1E8909C}" type="presParOf" srcId="{57EB8548-3899-4E88-A11E-6C885B2957A0}" destId="{FB43F33E-9D88-4747-B9F4-3A7741060DB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A21F70-AEAF-44B1-AD41-8610A5C5062D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CB0E1348-00ED-4EAA-BCEA-F6C5F98577D6}">
      <dgm:prSet phldrT="[텍스트]"/>
      <dgm:spPr/>
      <dgm:t>
        <a:bodyPr/>
        <a:lstStyle/>
        <a:p>
          <a:pPr latinLnBrk="1"/>
          <a:r>
            <a:rPr lang="en-US" altLang="ko-KR" b="1" smtClean="0">
              <a:solidFill>
                <a:sysClr val="windowText" lastClr="000000"/>
              </a:solidFill>
            </a:rPr>
            <a:t>Boost</a:t>
          </a:r>
          <a:endParaRPr lang="ko-KR" altLang="en-US" b="1" dirty="0">
            <a:solidFill>
              <a:sysClr val="windowText" lastClr="000000"/>
            </a:solidFill>
          </a:endParaRPr>
        </a:p>
      </dgm:t>
    </dgm:pt>
    <dgm:pt modelId="{4AF83333-1245-4143-8342-B1D6B860394A}" type="parTrans" cxnId="{1C97E431-61B4-4739-8819-D181CA3D9CD9}">
      <dgm:prSet/>
      <dgm:spPr/>
      <dgm:t>
        <a:bodyPr/>
        <a:lstStyle/>
        <a:p>
          <a:pPr latinLnBrk="1"/>
          <a:endParaRPr lang="ko-KR" altLang="en-US" b="1">
            <a:solidFill>
              <a:sysClr val="windowText" lastClr="000000"/>
            </a:solidFill>
          </a:endParaRPr>
        </a:p>
      </dgm:t>
    </dgm:pt>
    <dgm:pt modelId="{BFDF1F88-5D30-4C2C-BFC9-85FCC720D1B8}" type="sibTrans" cxnId="{1C97E431-61B4-4739-8819-D181CA3D9CD9}">
      <dgm:prSet/>
      <dgm:spPr/>
      <dgm:t>
        <a:bodyPr/>
        <a:lstStyle/>
        <a:p>
          <a:pPr latinLnBrk="1"/>
          <a:endParaRPr lang="ko-KR" altLang="en-US" b="1">
            <a:solidFill>
              <a:sysClr val="windowText" lastClr="000000"/>
            </a:solidFill>
          </a:endParaRPr>
        </a:p>
      </dgm:t>
    </dgm:pt>
    <dgm:pt modelId="{7F7E5091-A5A7-475F-9138-9F7B5F7DE3E2}">
      <dgm:prSet phldrT="[텍스트]"/>
      <dgm:spPr/>
      <dgm:t>
        <a:bodyPr/>
        <a:lstStyle/>
        <a:p>
          <a:pPr latinLnBrk="1"/>
          <a:r>
            <a:rPr lang="en-US" altLang="ko-KR" b="1" smtClean="0">
              <a:solidFill>
                <a:sysClr val="windowText" lastClr="000000"/>
              </a:solidFill>
            </a:rPr>
            <a:t>Google Code</a:t>
          </a:r>
          <a:endParaRPr lang="ko-KR" altLang="en-US" b="1" dirty="0">
            <a:solidFill>
              <a:sysClr val="windowText" lastClr="000000"/>
            </a:solidFill>
          </a:endParaRPr>
        </a:p>
      </dgm:t>
    </dgm:pt>
    <dgm:pt modelId="{81F1F62A-3608-49D6-B210-B9EB796E8A70}" type="parTrans" cxnId="{D74A5D5D-449F-476C-B237-EB3CED595E0D}">
      <dgm:prSet/>
      <dgm:spPr/>
      <dgm:t>
        <a:bodyPr/>
        <a:lstStyle/>
        <a:p>
          <a:pPr latinLnBrk="1"/>
          <a:endParaRPr lang="ko-KR" altLang="en-US" b="1">
            <a:solidFill>
              <a:sysClr val="windowText" lastClr="000000"/>
            </a:solidFill>
          </a:endParaRPr>
        </a:p>
      </dgm:t>
    </dgm:pt>
    <dgm:pt modelId="{11733EA6-0C4C-472D-B25D-1BD172387AB7}" type="sibTrans" cxnId="{D74A5D5D-449F-476C-B237-EB3CED595E0D}">
      <dgm:prSet/>
      <dgm:spPr/>
      <dgm:t>
        <a:bodyPr/>
        <a:lstStyle/>
        <a:p>
          <a:pPr latinLnBrk="1"/>
          <a:endParaRPr lang="ko-KR" altLang="en-US" b="1">
            <a:solidFill>
              <a:sysClr val="windowText" lastClr="000000"/>
            </a:solidFill>
          </a:endParaRPr>
        </a:p>
      </dgm:t>
    </dgm:pt>
    <dgm:pt modelId="{569F720E-84D1-4255-B733-8E4882D64B9F}" type="pres">
      <dgm:prSet presAssocID="{1AA21F70-AEAF-44B1-AD41-8610A5C506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A9E714-EB52-47CF-9486-5835C642C01C}" type="pres">
      <dgm:prSet presAssocID="{CB0E1348-00ED-4EAA-BCEA-F6C5F98577D6}" presName="node" presStyleLbl="node1" presStyleIdx="0" presStyleCnt="2" custScaleX="182971" custScaleY="635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B8B11-F3F6-4DD3-8403-D594DC5D3F85}" type="pres">
      <dgm:prSet presAssocID="{BFDF1F88-5D30-4C2C-BFC9-85FCC720D1B8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D027F60A-0432-4F8C-BD54-8A13C117D293}" type="pres">
      <dgm:prSet presAssocID="{7F7E5091-A5A7-475F-9138-9F7B5F7DE3E2}" presName="node" presStyleLbl="node1" presStyleIdx="1" presStyleCnt="2" custScaleX="182971" custScaleY="635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48D63B2-6130-4980-A0C4-F4ED1F71AAB7}" type="presOf" srcId="{CB0E1348-00ED-4EAA-BCEA-F6C5F98577D6}" destId="{A6A9E714-EB52-47CF-9486-5835C642C01C}" srcOrd="0" destOrd="0" presId="urn:microsoft.com/office/officeart/2005/8/layout/default"/>
    <dgm:cxn modelId="{D74A5D5D-449F-476C-B237-EB3CED595E0D}" srcId="{1AA21F70-AEAF-44B1-AD41-8610A5C5062D}" destId="{7F7E5091-A5A7-475F-9138-9F7B5F7DE3E2}" srcOrd="1" destOrd="0" parTransId="{81F1F62A-3608-49D6-B210-B9EB796E8A70}" sibTransId="{11733EA6-0C4C-472D-B25D-1BD172387AB7}"/>
    <dgm:cxn modelId="{1C97E431-61B4-4739-8819-D181CA3D9CD9}" srcId="{1AA21F70-AEAF-44B1-AD41-8610A5C5062D}" destId="{CB0E1348-00ED-4EAA-BCEA-F6C5F98577D6}" srcOrd="0" destOrd="0" parTransId="{4AF83333-1245-4143-8342-B1D6B860394A}" sibTransId="{BFDF1F88-5D30-4C2C-BFC9-85FCC720D1B8}"/>
    <dgm:cxn modelId="{FE191348-9419-42C2-963C-A6927F91E44A}" type="presOf" srcId="{7F7E5091-A5A7-475F-9138-9F7B5F7DE3E2}" destId="{D027F60A-0432-4F8C-BD54-8A13C117D293}" srcOrd="0" destOrd="0" presId="urn:microsoft.com/office/officeart/2005/8/layout/default"/>
    <dgm:cxn modelId="{76E70D26-7C86-465D-A1E6-DF20361FD6B1}" type="presOf" srcId="{1AA21F70-AEAF-44B1-AD41-8610A5C5062D}" destId="{569F720E-84D1-4255-B733-8E4882D64B9F}" srcOrd="0" destOrd="0" presId="urn:microsoft.com/office/officeart/2005/8/layout/default"/>
    <dgm:cxn modelId="{4C93399E-0DB9-485C-B3AF-56D3B9046383}" type="presParOf" srcId="{569F720E-84D1-4255-B733-8E4882D64B9F}" destId="{A6A9E714-EB52-47CF-9486-5835C642C01C}" srcOrd="0" destOrd="0" presId="urn:microsoft.com/office/officeart/2005/8/layout/default"/>
    <dgm:cxn modelId="{B380CE8C-888A-48F6-8438-95A2368C4376}" type="presParOf" srcId="{569F720E-84D1-4255-B733-8E4882D64B9F}" destId="{2EBB8B11-F3F6-4DD3-8403-D594DC5D3F85}" srcOrd="1" destOrd="0" presId="urn:microsoft.com/office/officeart/2005/8/layout/default"/>
    <dgm:cxn modelId="{4D4900D4-3C10-4061-95E0-7D415AE10C7B}" type="presParOf" srcId="{569F720E-84D1-4255-B733-8E4882D64B9F}" destId="{D027F60A-0432-4F8C-BD54-8A13C117D29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A21F70-AEAF-44B1-AD41-8610A5C5062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0E1348-00ED-4EAA-BCEA-F6C5F98577D6}">
      <dgm:prSet phldrT="[텍스트]"/>
      <dgm:spPr/>
      <dgm:t>
        <a:bodyPr/>
        <a:lstStyle/>
        <a:p>
          <a:pPr latinLnBrk="1"/>
          <a:r>
            <a:rPr lang="en-US" altLang="ko-KR" b="1" smtClean="0"/>
            <a:t>I/O</a:t>
          </a:r>
          <a:endParaRPr lang="ko-KR" altLang="en-US" b="1" dirty="0"/>
        </a:p>
      </dgm:t>
    </dgm:pt>
    <dgm:pt modelId="{4AF83333-1245-4143-8342-B1D6B860394A}" type="parTrans" cxnId="{1C97E431-61B4-4739-8819-D181CA3D9CD9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BFDF1F88-5D30-4C2C-BFC9-85FCC720D1B8}" type="sibTrans" cxnId="{1C97E431-61B4-4739-8819-D181CA3D9CD9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7F7E5091-A5A7-475F-9138-9F7B5F7DE3E2}">
      <dgm:prSet phldrT="[텍스트]"/>
      <dgm:spPr/>
      <dgm:t>
        <a:bodyPr/>
        <a:lstStyle/>
        <a:p>
          <a:pPr latinLnBrk="1"/>
          <a:r>
            <a:rPr lang="en-US" altLang="ko-KR" b="1" smtClean="0"/>
            <a:t>Windowing</a:t>
          </a:r>
          <a:endParaRPr lang="ko-KR" altLang="en-US" b="1" dirty="0"/>
        </a:p>
      </dgm:t>
    </dgm:pt>
    <dgm:pt modelId="{81F1F62A-3608-49D6-B210-B9EB796E8A70}" type="parTrans" cxnId="{D74A5D5D-449F-476C-B237-EB3CED595E0D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11733EA6-0C4C-472D-B25D-1BD172387AB7}" type="sibTrans" cxnId="{D74A5D5D-449F-476C-B237-EB3CED595E0D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446015F3-41C4-44D9-9817-C86CEE23C3FC}">
      <dgm:prSet phldrT="[텍스트]"/>
      <dgm:spPr/>
      <dgm:t>
        <a:bodyPr/>
        <a:lstStyle/>
        <a:p>
          <a:pPr latinLnBrk="1"/>
          <a:r>
            <a:rPr lang="en-US" altLang="ko-KR" b="1" smtClean="0"/>
            <a:t>String Handling</a:t>
          </a:r>
          <a:endParaRPr lang="ko-KR" altLang="en-US" b="1" dirty="0"/>
        </a:p>
      </dgm:t>
    </dgm:pt>
    <dgm:pt modelId="{91827168-E0BE-48FB-8839-A613FF10E331}" type="parTrans" cxnId="{727B78C2-3910-4B8B-BE77-7471D70CEA36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A1C6E185-3511-4523-BA43-0F7259EE7023}" type="sibTrans" cxnId="{727B78C2-3910-4B8B-BE77-7471D70CEA36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9E888A5D-9038-46B9-8026-8AF05ABC90D6}">
      <dgm:prSet phldrT="[텍스트]"/>
      <dgm:spPr/>
      <dgm:t>
        <a:bodyPr/>
        <a:lstStyle/>
        <a:p>
          <a:pPr latinLnBrk="1"/>
          <a:r>
            <a:rPr lang="en-US" altLang="ko-KR" b="1" dirty="0" smtClean="0"/>
            <a:t>Concurrency</a:t>
          </a:r>
          <a:endParaRPr lang="ko-KR" altLang="en-US" b="1" dirty="0"/>
        </a:p>
      </dgm:t>
    </dgm:pt>
    <dgm:pt modelId="{309D0E8B-FF16-4F74-A197-854C13A4A1AE}" type="parTrans" cxnId="{5AA2AFBC-F2EA-4504-8035-FA7B8E067E7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C78F5024-151E-48E8-B40A-FFAD36D80BC9}" type="sibTrans" cxnId="{5AA2AFBC-F2EA-4504-8035-FA7B8E067E7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569F720E-84D1-4255-B733-8E4882D64B9F}" type="pres">
      <dgm:prSet presAssocID="{1AA21F70-AEAF-44B1-AD41-8610A5C506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A9E714-EB52-47CF-9486-5835C642C01C}" type="pres">
      <dgm:prSet presAssocID="{CB0E1348-00ED-4EAA-BCEA-F6C5F98577D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B8B11-F3F6-4DD3-8403-D594DC5D3F85}" type="pres">
      <dgm:prSet presAssocID="{BFDF1F88-5D30-4C2C-BFC9-85FCC720D1B8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D027F60A-0432-4F8C-BD54-8A13C117D293}" type="pres">
      <dgm:prSet presAssocID="{7F7E5091-A5A7-475F-9138-9F7B5F7DE3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F4D40-E302-4DB4-9F07-8FE6E99B323B}" type="pres">
      <dgm:prSet presAssocID="{11733EA6-0C4C-472D-B25D-1BD172387AB7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4B51A172-A02F-4C19-8A79-CD65DEFC4546}" type="pres">
      <dgm:prSet presAssocID="{446015F3-41C4-44D9-9817-C86CEE23C3F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AF7054-2AB4-486B-8CB2-BB6A1E87027A}" type="pres">
      <dgm:prSet presAssocID="{A1C6E185-3511-4523-BA43-0F7259EE7023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65A02E03-6122-4820-BA02-C21DC00444A2}" type="pres">
      <dgm:prSet presAssocID="{9E888A5D-9038-46B9-8026-8AF05ABC90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A2AFBC-F2EA-4504-8035-FA7B8E067E75}" srcId="{1AA21F70-AEAF-44B1-AD41-8610A5C5062D}" destId="{9E888A5D-9038-46B9-8026-8AF05ABC90D6}" srcOrd="3" destOrd="0" parTransId="{309D0E8B-FF16-4F74-A197-854C13A4A1AE}" sibTransId="{C78F5024-151E-48E8-B40A-FFAD36D80BC9}"/>
    <dgm:cxn modelId="{D74A5D5D-449F-476C-B237-EB3CED595E0D}" srcId="{1AA21F70-AEAF-44B1-AD41-8610A5C5062D}" destId="{7F7E5091-A5A7-475F-9138-9F7B5F7DE3E2}" srcOrd="1" destOrd="0" parTransId="{81F1F62A-3608-49D6-B210-B9EB796E8A70}" sibTransId="{11733EA6-0C4C-472D-B25D-1BD172387AB7}"/>
    <dgm:cxn modelId="{45064909-5720-4043-AD78-DDA89540CB40}" type="presOf" srcId="{446015F3-41C4-44D9-9817-C86CEE23C3FC}" destId="{4B51A172-A02F-4C19-8A79-CD65DEFC4546}" srcOrd="0" destOrd="0" presId="urn:microsoft.com/office/officeart/2005/8/layout/default"/>
    <dgm:cxn modelId="{76E70D26-7C86-465D-A1E6-DF20361FD6B1}" type="presOf" srcId="{1AA21F70-AEAF-44B1-AD41-8610A5C5062D}" destId="{569F720E-84D1-4255-B733-8E4882D64B9F}" srcOrd="0" destOrd="0" presId="urn:microsoft.com/office/officeart/2005/8/layout/default"/>
    <dgm:cxn modelId="{848D63B2-6130-4980-A0C4-F4ED1F71AAB7}" type="presOf" srcId="{CB0E1348-00ED-4EAA-BCEA-F6C5F98577D6}" destId="{A6A9E714-EB52-47CF-9486-5835C642C01C}" srcOrd="0" destOrd="0" presId="urn:microsoft.com/office/officeart/2005/8/layout/default"/>
    <dgm:cxn modelId="{727B78C2-3910-4B8B-BE77-7471D70CEA36}" srcId="{1AA21F70-AEAF-44B1-AD41-8610A5C5062D}" destId="{446015F3-41C4-44D9-9817-C86CEE23C3FC}" srcOrd="2" destOrd="0" parTransId="{91827168-E0BE-48FB-8839-A613FF10E331}" sibTransId="{A1C6E185-3511-4523-BA43-0F7259EE7023}"/>
    <dgm:cxn modelId="{1C97E431-61B4-4739-8819-D181CA3D9CD9}" srcId="{1AA21F70-AEAF-44B1-AD41-8610A5C5062D}" destId="{CB0E1348-00ED-4EAA-BCEA-F6C5F98577D6}" srcOrd="0" destOrd="0" parTransId="{4AF83333-1245-4143-8342-B1D6B860394A}" sibTransId="{BFDF1F88-5D30-4C2C-BFC9-85FCC720D1B8}"/>
    <dgm:cxn modelId="{633F8542-6806-49FF-95DA-442BE5DA4D9A}" type="presOf" srcId="{9E888A5D-9038-46B9-8026-8AF05ABC90D6}" destId="{65A02E03-6122-4820-BA02-C21DC00444A2}" srcOrd="0" destOrd="0" presId="urn:microsoft.com/office/officeart/2005/8/layout/default"/>
    <dgm:cxn modelId="{FE191348-9419-42C2-963C-A6927F91E44A}" type="presOf" srcId="{7F7E5091-A5A7-475F-9138-9F7B5F7DE3E2}" destId="{D027F60A-0432-4F8C-BD54-8A13C117D293}" srcOrd="0" destOrd="0" presId="urn:microsoft.com/office/officeart/2005/8/layout/default"/>
    <dgm:cxn modelId="{4C93399E-0DB9-485C-B3AF-56D3B9046383}" type="presParOf" srcId="{569F720E-84D1-4255-B733-8E4882D64B9F}" destId="{A6A9E714-EB52-47CF-9486-5835C642C01C}" srcOrd="0" destOrd="0" presId="urn:microsoft.com/office/officeart/2005/8/layout/default"/>
    <dgm:cxn modelId="{B380CE8C-888A-48F6-8438-95A2368C4376}" type="presParOf" srcId="{569F720E-84D1-4255-B733-8E4882D64B9F}" destId="{2EBB8B11-F3F6-4DD3-8403-D594DC5D3F85}" srcOrd="1" destOrd="0" presId="urn:microsoft.com/office/officeart/2005/8/layout/default"/>
    <dgm:cxn modelId="{4D4900D4-3C10-4061-95E0-7D415AE10C7B}" type="presParOf" srcId="{569F720E-84D1-4255-B733-8E4882D64B9F}" destId="{D027F60A-0432-4F8C-BD54-8A13C117D293}" srcOrd="2" destOrd="0" presId="urn:microsoft.com/office/officeart/2005/8/layout/default"/>
    <dgm:cxn modelId="{C0DCC9F9-1EDC-44E1-A9A4-A10F8530F9BB}" type="presParOf" srcId="{569F720E-84D1-4255-B733-8E4882D64B9F}" destId="{D38F4D40-E302-4DB4-9F07-8FE6E99B323B}" srcOrd="3" destOrd="0" presId="urn:microsoft.com/office/officeart/2005/8/layout/default"/>
    <dgm:cxn modelId="{462F34FC-E246-4419-AA13-92B6F14D2B35}" type="presParOf" srcId="{569F720E-84D1-4255-B733-8E4882D64B9F}" destId="{4B51A172-A02F-4C19-8A79-CD65DEFC4546}" srcOrd="4" destOrd="0" presId="urn:microsoft.com/office/officeart/2005/8/layout/default"/>
    <dgm:cxn modelId="{F35CACE5-9AEA-4323-8158-B644799B739D}" type="presParOf" srcId="{569F720E-84D1-4255-B733-8E4882D64B9F}" destId="{42AF7054-2AB4-486B-8CB2-BB6A1E87027A}" srcOrd="5" destOrd="0" presId="urn:microsoft.com/office/officeart/2005/8/layout/default"/>
    <dgm:cxn modelId="{7228F6D4-EFE4-4228-B664-36915649A1CE}" type="presParOf" srcId="{569F720E-84D1-4255-B733-8E4882D64B9F}" destId="{65A02E03-6122-4820-BA02-C21DC00444A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C35166-BDCF-456F-B246-25974B48E5A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F306297A-6D24-4C3F-88ED-167555638024}" type="pres">
      <dgm:prSet presAssocID="{9DC35166-BDCF-456F-B246-25974B48E5AE}" presName="Name0" presStyleCnt="0">
        <dgm:presLayoutVars>
          <dgm:dir/>
          <dgm:resizeHandles val="exact"/>
        </dgm:presLayoutVars>
      </dgm:prSet>
      <dgm:spPr/>
    </dgm:pt>
  </dgm:ptLst>
  <dgm:cxnLst>
    <dgm:cxn modelId="{C7A3CF12-5B8A-43E5-93F4-71D49E65DD67}" type="presOf" srcId="{9DC35166-BDCF-456F-B246-25974B48E5AE}" destId="{F306297A-6D24-4C3F-88ED-16755563802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C35166-BDCF-456F-B246-25974B48E5A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F306297A-6D24-4C3F-88ED-167555638024}" type="pres">
      <dgm:prSet presAssocID="{9DC35166-BDCF-456F-B246-25974B48E5AE}" presName="Name0" presStyleCnt="0">
        <dgm:presLayoutVars>
          <dgm:dir/>
          <dgm:resizeHandles val="exact"/>
        </dgm:presLayoutVars>
      </dgm:prSet>
      <dgm:spPr/>
    </dgm:pt>
  </dgm:ptLst>
  <dgm:cxnLst>
    <dgm:cxn modelId="{C36DF46D-B337-574B-A9A0-0878052077A8}" type="presOf" srcId="{9DC35166-BDCF-456F-B246-25974B48E5AE}" destId="{F306297A-6D24-4C3F-88ED-16755563802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921B36-344F-40CB-BF0B-5B9182439585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0DBE2A5F-0CFB-4C10-BBFA-10B31135CC7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7030A0"/>
              </a:solidFill>
            </a:rPr>
            <a:t>메모리 복사를 유발하는 </a:t>
          </a:r>
          <a:r>
            <a:rPr lang="ko-KR" altLang="en-US" dirty="0" smtClean="0">
              <a:solidFill>
                <a:srgbClr val="7030A0"/>
              </a:solidFill>
            </a:rPr>
            <a:t>코드들</a:t>
          </a:r>
          <a:endParaRPr lang="ko-KR" altLang="en-US" dirty="0">
            <a:solidFill>
              <a:srgbClr val="7030A0"/>
            </a:solidFill>
          </a:endParaRPr>
        </a:p>
      </dgm:t>
    </dgm:pt>
    <dgm:pt modelId="{9A063B69-AF0F-4C56-8207-63B767F6D91A}" type="parTrans" cxnId="{C86A7867-4F7E-4691-A042-7106520CAF00}">
      <dgm:prSet/>
      <dgm:spPr/>
      <dgm:t>
        <a:bodyPr/>
        <a:lstStyle/>
        <a:p>
          <a:pPr latinLnBrk="1"/>
          <a:endParaRPr lang="ko-KR" altLang="en-US">
            <a:solidFill>
              <a:srgbClr val="7030A0"/>
            </a:solidFill>
          </a:endParaRPr>
        </a:p>
      </dgm:t>
    </dgm:pt>
    <dgm:pt modelId="{FA4150BC-4C2B-40EC-B010-6B9A7DD78E46}" type="sibTrans" cxnId="{C86A7867-4F7E-4691-A042-7106520CAF00}">
      <dgm:prSet/>
      <dgm:spPr/>
      <dgm:t>
        <a:bodyPr/>
        <a:lstStyle/>
        <a:p>
          <a:pPr latinLnBrk="1"/>
          <a:endParaRPr lang="ko-KR" altLang="en-US">
            <a:solidFill>
              <a:srgbClr val="7030A0"/>
            </a:solidFill>
          </a:endParaRPr>
        </a:p>
      </dgm:t>
    </dgm:pt>
    <dgm:pt modelId="{82BEFDBD-A28F-45FA-820E-D986E2007027}">
      <dgm:prSet phldrT="[텍스트]"/>
      <dgm:spPr/>
      <dgm:t>
        <a:bodyPr/>
        <a:lstStyle/>
        <a:p>
          <a:pPr latinLnBrk="1"/>
          <a:r>
            <a:rPr lang="ko-KR" altLang="en-US" dirty="0" err="1" smtClean="0">
              <a:solidFill>
                <a:srgbClr val="7030A0"/>
              </a:solidFill>
            </a:rPr>
            <a:t>생성자</a:t>
          </a:r>
          <a:endParaRPr lang="ko-KR" altLang="en-US" dirty="0">
            <a:solidFill>
              <a:srgbClr val="7030A0"/>
            </a:solidFill>
          </a:endParaRPr>
        </a:p>
      </dgm:t>
    </dgm:pt>
    <dgm:pt modelId="{50E52E42-50B6-4E40-A397-3ABA5F7E245A}" type="parTrans" cxnId="{F7A83247-2A29-4851-A78B-EBCD1B7D12C3}">
      <dgm:prSet/>
      <dgm:spPr/>
      <dgm:t>
        <a:bodyPr/>
        <a:lstStyle/>
        <a:p>
          <a:pPr latinLnBrk="1"/>
          <a:endParaRPr lang="ko-KR" altLang="en-US">
            <a:solidFill>
              <a:srgbClr val="7030A0"/>
            </a:solidFill>
          </a:endParaRPr>
        </a:p>
      </dgm:t>
    </dgm:pt>
    <dgm:pt modelId="{2FF1A03D-2A44-48AA-9EB7-005A4727B7BA}" type="sibTrans" cxnId="{F7A83247-2A29-4851-A78B-EBCD1B7D12C3}">
      <dgm:prSet/>
      <dgm:spPr/>
      <dgm:t>
        <a:bodyPr/>
        <a:lstStyle/>
        <a:p>
          <a:pPr latinLnBrk="1"/>
          <a:endParaRPr lang="ko-KR" altLang="en-US">
            <a:solidFill>
              <a:srgbClr val="7030A0"/>
            </a:solidFill>
          </a:endParaRPr>
        </a:p>
      </dgm:t>
    </dgm:pt>
    <dgm:pt modelId="{4AAC4F3D-B555-4F7D-B072-F020C39B3BE2}">
      <dgm:prSet phldrT="[텍스트]"/>
      <dgm:spPr/>
      <dgm:t>
        <a:bodyPr/>
        <a:lstStyle/>
        <a:p>
          <a:pPr latinLnBrk="1"/>
          <a:r>
            <a:rPr lang="ko-KR" altLang="en-US" dirty="0" err="1" smtClean="0">
              <a:solidFill>
                <a:srgbClr val="7030A0"/>
              </a:solidFill>
            </a:rPr>
            <a:t>대입연산자</a:t>
          </a:r>
          <a:endParaRPr lang="ko-KR" altLang="en-US" dirty="0">
            <a:solidFill>
              <a:srgbClr val="7030A0"/>
            </a:solidFill>
          </a:endParaRPr>
        </a:p>
      </dgm:t>
    </dgm:pt>
    <dgm:pt modelId="{8BEF6C58-4827-449D-8C3F-A5B929EEB558}" type="parTrans" cxnId="{EA9F9AEE-0194-4223-88F8-C5D761E1D716}">
      <dgm:prSet/>
      <dgm:spPr/>
      <dgm:t>
        <a:bodyPr/>
        <a:lstStyle/>
        <a:p>
          <a:pPr latinLnBrk="1"/>
          <a:endParaRPr lang="ko-KR" altLang="en-US">
            <a:solidFill>
              <a:srgbClr val="7030A0"/>
            </a:solidFill>
          </a:endParaRPr>
        </a:p>
      </dgm:t>
    </dgm:pt>
    <dgm:pt modelId="{92A9B1FF-C22F-4747-B553-ED64BC5EEA22}" type="sibTrans" cxnId="{EA9F9AEE-0194-4223-88F8-C5D761E1D716}">
      <dgm:prSet/>
      <dgm:spPr/>
      <dgm:t>
        <a:bodyPr/>
        <a:lstStyle/>
        <a:p>
          <a:pPr latinLnBrk="1"/>
          <a:endParaRPr lang="ko-KR" altLang="en-US">
            <a:solidFill>
              <a:srgbClr val="7030A0"/>
            </a:solidFill>
          </a:endParaRPr>
        </a:p>
      </dgm:t>
    </dgm:pt>
    <dgm:pt modelId="{74D0644D-8942-4299-A69F-2DCD0CD6F6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7030A0"/>
              </a:solidFill>
            </a:rPr>
            <a:t>입</a:t>
          </a:r>
          <a:r>
            <a:rPr lang="en-US" altLang="ko-KR" dirty="0" smtClean="0">
              <a:solidFill>
                <a:srgbClr val="7030A0"/>
              </a:solidFill>
            </a:rPr>
            <a:t>/</a:t>
          </a:r>
          <a:r>
            <a:rPr lang="ko-KR" altLang="en-US" dirty="0" smtClean="0">
              <a:solidFill>
                <a:srgbClr val="7030A0"/>
              </a:solidFill>
            </a:rPr>
            <a:t>출력</a:t>
          </a:r>
          <a:endParaRPr lang="ko-KR" altLang="en-US" dirty="0">
            <a:solidFill>
              <a:srgbClr val="7030A0"/>
            </a:solidFill>
          </a:endParaRPr>
        </a:p>
      </dgm:t>
    </dgm:pt>
    <dgm:pt modelId="{96E756F1-3F9B-428D-8C69-2C7E781D3CC1}" type="parTrans" cxnId="{E8D8132A-3A82-4EEE-9881-BC4D9C711BBC}">
      <dgm:prSet/>
      <dgm:spPr/>
      <dgm:t>
        <a:bodyPr/>
        <a:lstStyle/>
        <a:p>
          <a:pPr latinLnBrk="1"/>
          <a:endParaRPr lang="ko-KR" altLang="en-US">
            <a:solidFill>
              <a:srgbClr val="7030A0"/>
            </a:solidFill>
          </a:endParaRPr>
        </a:p>
      </dgm:t>
    </dgm:pt>
    <dgm:pt modelId="{AC79FBD4-DBF8-41C5-A382-D366B6428367}" type="sibTrans" cxnId="{E8D8132A-3A82-4EEE-9881-BC4D9C711BBC}">
      <dgm:prSet/>
      <dgm:spPr/>
      <dgm:t>
        <a:bodyPr/>
        <a:lstStyle/>
        <a:p>
          <a:pPr latinLnBrk="1"/>
          <a:endParaRPr lang="ko-KR" altLang="en-US">
            <a:solidFill>
              <a:srgbClr val="7030A0"/>
            </a:solidFill>
          </a:endParaRPr>
        </a:p>
      </dgm:t>
    </dgm:pt>
    <dgm:pt modelId="{AC764C42-BDED-4F1B-9639-F85638BF60B4}" type="pres">
      <dgm:prSet presAssocID="{30921B36-344F-40CB-BF0B-5B918243958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ACE8C9-F865-47BE-9384-863E07D73232}" type="pres">
      <dgm:prSet presAssocID="{0DBE2A5F-0CFB-4C10-BBFA-10B31135CC7E}" presName="vertOne" presStyleCnt="0"/>
      <dgm:spPr/>
    </dgm:pt>
    <dgm:pt modelId="{43017D62-8AAE-4E2B-A66F-90019BA2657A}" type="pres">
      <dgm:prSet presAssocID="{0DBE2A5F-0CFB-4C10-BBFA-10B31135CC7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CD7B3E-2A36-439F-9F9B-DF0B032E6A27}" type="pres">
      <dgm:prSet presAssocID="{0DBE2A5F-0CFB-4C10-BBFA-10B31135CC7E}" presName="parTransOne" presStyleCnt="0"/>
      <dgm:spPr/>
    </dgm:pt>
    <dgm:pt modelId="{A47D408F-8B9A-4EE6-8AD1-28A7EBF0020F}" type="pres">
      <dgm:prSet presAssocID="{0DBE2A5F-0CFB-4C10-BBFA-10B31135CC7E}" presName="horzOne" presStyleCnt="0"/>
      <dgm:spPr/>
    </dgm:pt>
    <dgm:pt modelId="{69EFB4C5-808C-4F8F-8A1A-6BE01D60E9A7}" type="pres">
      <dgm:prSet presAssocID="{82BEFDBD-A28F-45FA-820E-D986E2007027}" presName="vertTwo" presStyleCnt="0"/>
      <dgm:spPr/>
    </dgm:pt>
    <dgm:pt modelId="{FEB558C2-5B0F-404E-839C-52092F10EE8B}" type="pres">
      <dgm:prSet presAssocID="{82BEFDBD-A28F-45FA-820E-D986E2007027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060958-34E5-415F-99DD-CB11BDEA50A4}" type="pres">
      <dgm:prSet presAssocID="{82BEFDBD-A28F-45FA-820E-D986E2007027}" presName="horzTwo" presStyleCnt="0"/>
      <dgm:spPr/>
    </dgm:pt>
    <dgm:pt modelId="{255772E7-9425-4BE9-8AED-E524BBB67CD2}" type="pres">
      <dgm:prSet presAssocID="{2FF1A03D-2A44-48AA-9EB7-005A4727B7BA}" presName="sibSpaceTwo" presStyleCnt="0"/>
      <dgm:spPr/>
    </dgm:pt>
    <dgm:pt modelId="{C69D59D7-6638-4E2A-98A4-B4005DEBEA7C}" type="pres">
      <dgm:prSet presAssocID="{4AAC4F3D-B555-4F7D-B072-F020C39B3BE2}" presName="vertTwo" presStyleCnt="0"/>
      <dgm:spPr/>
    </dgm:pt>
    <dgm:pt modelId="{633EF0FF-AC3F-43C1-A42A-7593E73750AA}" type="pres">
      <dgm:prSet presAssocID="{4AAC4F3D-B555-4F7D-B072-F020C39B3BE2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34A5AB-E696-43AC-96AE-49134BBC1304}" type="pres">
      <dgm:prSet presAssocID="{4AAC4F3D-B555-4F7D-B072-F020C39B3BE2}" presName="horzTwo" presStyleCnt="0"/>
      <dgm:spPr/>
    </dgm:pt>
    <dgm:pt modelId="{B590455A-73A1-4054-9971-A52741E78B5B}" type="pres">
      <dgm:prSet presAssocID="{92A9B1FF-C22F-4747-B553-ED64BC5EEA22}" presName="sibSpaceTwo" presStyleCnt="0"/>
      <dgm:spPr/>
    </dgm:pt>
    <dgm:pt modelId="{E2A9B835-D88D-4662-976E-0A102C55BBFB}" type="pres">
      <dgm:prSet presAssocID="{74D0644D-8942-4299-A69F-2DCD0CD6F637}" presName="vertTwo" presStyleCnt="0"/>
      <dgm:spPr/>
    </dgm:pt>
    <dgm:pt modelId="{193CFEB5-52FB-4E0A-9EBD-E242C5371A8D}" type="pres">
      <dgm:prSet presAssocID="{74D0644D-8942-4299-A69F-2DCD0CD6F63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64F67-C077-49F5-B1C0-C01C5D5A9866}" type="pres">
      <dgm:prSet presAssocID="{74D0644D-8942-4299-A69F-2DCD0CD6F637}" presName="horzTwo" presStyleCnt="0"/>
      <dgm:spPr/>
    </dgm:pt>
  </dgm:ptLst>
  <dgm:cxnLst>
    <dgm:cxn modelId="{F7A83247-2A29-4851-A78B-EBCD1B7D12C3}" srcId="{0DBE2A5F-0CFB-4C10-BBFA-10B31135CC7E}" destId="{82BEFDBD-A28F-45FA-820E-D986E2007027}" srcOrd="0" destOrd="0" parTransId="{50E52E42-50B6-4E40-A397-3ABA5F7E245A}" sibTransId="{2FF1A03D-2A44-48AA-9EB7-005A4727B7BA}"/>
    <dgm:cxn modelId="{E8D8132A-3A82-4EEE-9881-BC4D9C711BBC}" srcId="{0DBE2A5F-0CFB-4C10-BBFA-10B31135CC7E}" destId="{74D0644D-8942-4299-A69F-2DCD0CD6F637}" srcOrd="2" destOrd="0" parTransId="{96E756F1-3F9B-428D-8C69-2C7E781D3CC1}" sibTransId="{AC79FBD4-DBF8-41C5-A382-D366B6428367}"/>
    <dgm:cxn modelId="{86C90169-4D78-42AB-8418-D1B3E38E6B77}" type="presOf" srcId="{82BEFDBD-A28F-45FA-820E-D986E2007027}" destId="{FEB558C2-5B0F-404E-839C-52092F10EE8B}" srcOrd="0" destOrd="0" presId="urn:microsoft.com/office/officeart/2005/8/layout/hierarchy4"/>
    <dgm:cxn modelId="{C2BF8E8E-518B-40FA-AF7E-7F6C8D1D75ED}" type="presOf" srcId="{30921B36-344F-40CB-BF0B-5B9182439585}" destId="{AC764C42-BDED-4F1B-9639-F85638BF60B4}" srcOrd="0" destOrd="0" presId="urn:microsoft.com/office/officeart/2005/8/layout/hierarchy4"/>
    <dgm:cxn modelId="{277B1B96-ADCA-4816-8CDD-9233F169AAE3}" type="presOf" srcId="{0DBE2A5F-0CFB-4C10-BBFA-10B31135CC7E}" destId="{43017D62-8AAE-4E2B-A66F-90019BA2657A}" srcOrd="0" destOrd="0" presId="urn:microsoft.com/office/officeart/2005/8/layout/hierarchy4"/>
    <dgm:cxn modelId="{C86A7867-4F7E-4691-A042-7106520CAF00}" srcId="{30921B36-344F-40CB-BF0B-5B9182439585}" destId="{0DBE2A5F-0CFB-4C10-BBFA-10B31135CC7E}" srcOrd="0" destOrd="0" parTransId="{9A063B69-AF0F-4C56-8207-63B767F6D91A}" sibTransId="{FA4150BC-4C2B-40EC-B010-6B9A7DD78E46}"/>
    <dgm:cxn modelId="{EA9F9AEE-0194-4223-88F8-C5D761E1D716}" srcId="{0DBE2A5F-0CFB-4C10-BBFA-10B31135CC7E}" destId="{4AAC4F3D-B555-4F7D-B072-F020C39B3BE2}" srcOrd="1" destOrd="0" parTransId="{8BEF6C58-4827-449D-8C3F-A5B929EEB558}" sibTransId="{92A9B1FF-C22F-4747-B553-ED64BC5EEA22}"/>
    <dgm:cxn modelId="{C2F85C2D-5AB5-4EC9-8A25-DD291157CC40}" type="presOf" srcId="{74D0644D-8942-4299-A69F-2DCD0CD6F637}" destId="{193CFEB5-52FB-4E0A-9EBD-E242C5371A8D}" srcOrd="0" destOrd="0" presId="urn:microsoft.com/office/officeart/2005/8/layout/hierarchy4"/>
    <dgm:cxn modelId="{64B6B04C-2809-4B53-9897-ABB18CEA846A}" type="presOf" srcId="{4AAC4F3D-B555-4F7D-B072-F020C39B3BE2}" destId="{633EF0FF-AC3F-43C1-A42A-7593E73750AA}" srcOrd="0" destOrd="0" presId="urn:microsoft.com/office/officeart/2005/8/layout/hierarchy4"/>
    <dgm:cxn modelId="{BEB9B116-0D2E-4E6D-9B7B-EEF28836C3C2}" type="presParOf" srcId="{AC764C42-BDED-4F1B-9639-F85638BF60B4}" destId="{15ACE8C9-F865-47BE-9384-863E07D73232}" srcOrd="0" destOrd="0" presId="urn:microsoft.com/office/officeart/2005/8/layout/hierarchy4"/>
    <dgm:cxn modelId="{B1A8A386-0157-49BE-B58D-E17A8BF419A1}" type="presParOf" srcId="{15ACE8C9-F865-47BE-9384-863E07D73232}" destId="{43017D62-8AAE-4E2B-A66F-90019BA2657A}" srcOrd="0" destOrd="0" presId="urn:microsoft.com/office/officeart/2005/8/layout/hierarchy4"/>
    <dgm:cxn modelId="{2001CB56-F695-4454-B1B2-01313257162E}" type="presParOf" srcId="{15ACE8C9-F865-47BE-9384-863E07D73232}" destId="{20CD7B3E-2A36-439F-9F9B-DF0B032E6A27}" srcOrd="1" destOrd="0" presId="urn:microsoft.com/office/officeart/2005/8/layout/hierarchy4"/>
    <dgm:cxn modelId="{10EB81EC-37C1-47F5-A05E-C5CB63C43ED0}" type="presParOf" srcId="{15ACE8C9-F865-47BE-9384-863E07D73232}" destId="{A47D408F-8B9A-4EE6-8AD1-28A7EBF0020F}" srcOrd="2" destOrd="0" presId="urn:microsoft.com/office/officeart/2005/8/layout/hierarchy4"/>
    <dgm:cxn modelId="{B22A21A3-1BD9-4D54-A6ED-EC8FE37D8500}" type="presParOf" srcId="{A47D408F-8B9A-4EE6-8AD1-28A7EBF0020F}" destId="{69EFB4C5-808C-4F8F-8A1A-6BE01D60E9A7}" srcOrd="0" destOrd="0" presId="urn:microsoft.com/office/officeart/2005/8/layout/hierarchy4"/>
    <dgm:cxn modelId="{C3969757-F96E-4A3F-8138-BBEEFB2842B3}" type="presParOf" srcId="{69EFB4C5-808C-4F8F-8A1A-6BE01D60E9A7}" destId="{FEB558C2-5B0F-404E-839C-52092F10EE8B}" srcOrd="0" destOrd="0" presId="urn:microsoft.com/office/officeart/2005/8/layout/hierarchy4"/>
    <dgm:cxn modelId="{E076F14E-C926-4B57-929F-528307E4A303}" type="presParOf" srcId="{69EFB4C5-808C-4F8F-8A1A-6BE01D60E9A7}" destId="{D8060958-34E5-415F-99DD-CB11BDEA50A4}" srcOrd="1" destOrd="0" presId="urn:microsoft.com/office/officeart/2005/8/layout/hierarchy4"/>
    <dgm:cxn modelId="{2706A806-D0D2-4738-82F6-7A6343D54F27}" type="presParOf" srcId="{A47D408F-8B9A-4EE6-8AD1-28A7EBF0020F}" destId="{255772E7-9425-4BE9-8AED-E524BBB67CD2}" srcOrd="1" destOrd="0" presId="urn:microsoft.com/office/officeart/2005/8/layout/hierarchy4"/>
    <dgm:cxn modelId="{D34A122A-CEC0-42B9-BD15-C8306CF0E026}" type="presParOf" srcId="{A47D408F-8B9A-4EE6-8AD1-28A7EBF0020F}" destId="{C69D59D7-6638-4E2A-98A4-B4005DEBEA7C}" srcOrd="2" destOrd="0" presId="urn:microsoft.com/office/officeart/2005/8/layout/hierarchy4"/>
    <dgm:cxn modelId="{06C00537-859D-432A-A989-6551AC60EFFC}" type="presParOf" srcId="{C69D59D7-6638-4E2A-98A4-B4005DEBEA7C}" destId="{633EF0FF-AC3F-43C1-A42A-7593E73750AA}" srcOrd="0" destOrd="0" presId="urn:microsoft.com/office/officeart/2005/8/layout/hierarchy4"/>
    <dgm:cxn modelId="{4D4AE2EC-64FE-4803-A8EF-117EF0CD1C4D}" type="presParOf" srcId="{C69D59D7-6638-4E2A-98A4-B4005DEBEA7C}" destId="{2F34A5AB-E696-43AC-96AE-49134BBC1304}" srcOrd="1" destOrd="0" presId="urn:microsoft.com/office/officeart/2005/8/layout/hierarchy4"/>
    <dgm:cxn modelId="{F5065F86-89ED-4181-BD63-FEB629E84674}" type="presParOf" srcId="{A47D408F-8B9A-4EE6-8AD1-28A7EBF0020F}" destId="{B590455A-73A1-4054-9971-A52741E78B5B}" srcOrd="3" destOrd="0" presId="urn:microsoft.com/office/officeart/2005/8/layout/hierarchy4"/>
    <dgm:cxn modelId="{01414246-A5AE-459D-9A30-805C076ADA2D}" type="presParOf" srcId="{A47D408F-8B9A-4EE6-8AD1-28A7EBF0020F}" destId="{E2A9B835-D88D-4662-976E-0A102C55BBFB}" srcOrd="4" destOrd="0" presId="urn:microsoft.com/office/officeart/2005/8/layout/hierarchy4"/>
    <dgm:cxn modelId="{AB8EC1E9-F2BE-4AB0-8E23-EE84E4EDCB82}" type="presParOf" srcId="{E2A9B835-D88D-4662-976E-0A102C55BBFB}" destId="{193CFEB5-52FB-4E0A-9EBD-E242C5371A8D}" srcOrd="0" destOrd="0" presId="urn:microsoft.com/office/officeart/2005/8/layout/hierarchy4"/>
    <dgm:cxn modelId="{20973044-4C65-4A4D-9D37-E10EE410B4B4}" type="presParOf" srcId="{E2A9B835-D88D-4662-976E-0A102C55BBFB}" destId="{A8D64F67-C077-49F5-B1C0-C01C5D5A9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C35166-BDCF-456F-B246-25974B48E5A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F306297A-6D24-4C3F-88ED-167555638024}" type="pres">
      <dgm:prSet presAssocID="{9DC35166-BDCF-456F-B246-25974B48E5AE}" presName="Name0" presStyleCnt="0">
        <dgm:presLayoutVars>
          <dgm:dir/>
          <dgm:resizeHandles val="exact"/>
        </dgm:presLayoutVars>
      </dgm:prSet>
      <dgm:spPr/>
    </dgm:pt>
  </dgm:ptLst>
  <dgm:cxnLst>
    <dgm:cxn modelId="{C7A3CF12-5B8A-43E5-93F4-71D49E65DD67}" type="presOf" srcId="{9DC35166-BDCF-456F-B246-25974B48E5AE}" destId="{F306297A-6D24-4C3F-88ED-16755563802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13FDC-A7DB-427D-A735-70C21CCE1B06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최적화를 수행한 후의 소스코드의 품질</a:t>
          </a:r>
          <a:endParaRPr lang="ko-KR" altLang="en-US" sz="2600" kern="1200" dirty="0"/>
        </a:p>
      </dsp:txBody>
      <dsp:txXfrm>
        <a:off x="0" y="2626263"/>
        <a:ext cx="10515600" cy="930480"/>
      </dsp:txXfrm>
    </dsp:sp>
    <dsp:sp modelId="{5EAD7579-34DA-4CA2-A1AE-FDE89E86D64E}">
      <dsp:nvSpPr>
        <dsp:cNvPr id="0" name=""/>
        <dsp:cNvSpPr/>
      </dsp:nvSpPr>
      <dsp:spPr>
        <a:xfrm>
          <a:off x="0" y="3522281"/>
          <a:ext cx="2628899" cy="79263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가장 바람직한 </a:t>
          </a:r>
          <a:r>
            <a:rPr lang="ko-KR" altLang="en-US" sz="1600" kern="1200" dirty="0" err="1" smtClean="0"/>
            <a:t>설계안을</a:t>
          </a:r>
          <a:r>
            <a:rPr lang="ko-KR" altLang="en-US" sz="1600" kern="1200" dirty="0" smtClean="0"/>
            <a:t> 토대로 작성된 코드</a:t>
          </a:r>
          <a:endParaRPr lang="ko-KR" altLang="en-US" sz="1600" kern="1200" dirty="0"/>
        </a:p>
      </dsp:txBody>
      <dsp:txXfrm>
        <a:off x="0" y="3522281"/>
        <a:ext cx="2628899" cy="792631"/>
      </dsp:txXfrm>
    </dsp:sp>
    <dsp:sp modelId="{B43A6DB7-AD15-4F19-B767-C20CC9656782}">
      <dsp:nvSpPr>
        <dsp:cNvPr id="0" name=""/>
        <dsp:cNvSpPr/>
      </dsp:nvSpPr>
      <dsp:spPr>
        <a:xfrm>
          <a:off x="2628900" y="3522281"/>
          <a:ext cx="2628899" cy="79263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올바르게 동작하는 코드</a:t>
          </a:r>
          <a:endParaRPr lang="ko-KR" altLang="en-US" sz="1600" kern="1200" dirty="0"/>
        </a:p>
      </dsp:txBody>
      <dsp:txXfrm>
        <a:off x="2628900" y="3522281"/>
        <a:ext cx="2628899" cy="792631"/>
      </dsp:txXfrm>
    </dsp:sp>
    <dsp:sp modelId="{5F174181-513F-49A9-AC6C-D43907F9940B}">
      <dsp:nvSpPr>
        <dsp:cNvPr id="0" name=""/>
        <dsp:cNvSpPr/>
      </dsp:nvSpPr>
      <dsp:spPr>
        <a:xfrm>
          <a:off x="5257800" y="3522281"/>
          <a:ext cx="2628899" cy="79263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주어진 조건하에 최대한 빠르게 동작하는 코드</a:t>
          </a:r>
          <a:endParaRPr lang="ko-KR" altLang="en-US" sz="1600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57800" y="3522281"/>
        <a:ext cx="2628899" cy="792631"/>
      </dsp:txXfrm>
    </dsp:sp>
    <dsp:sp modelId="{F4821029-A891-457D-9067-400FF381DD6A}">
      <dsp:nvSpPr>
        <dsp:cNvPr id="0" name=""/>
        <dsp:cNvSpPr/>
      </dsp:nvSpPr>
      <dsp:spPr>
        <a:xfrm>
          <a:off x="7886700" y="3522281"/>
          <a:ext cx="2628899" cy="79263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주어진 조건하에 자원을 최소한으로 소요하는 코드</a:t>
          </a:r>
          <a:endParaRPr lang="ko-KR" altLang="en-US" sz="1600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86700" y="3522281"/>
        <a:ext cx="2628899" cy="792631"/>
      </dsp:txXfrm>
    </dsp:sp>
    <dsp:sp modelId="{D331585E-A650-43B2-BE83-6BA45CD98A54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최적화 대상이 되는 소스코드의 품질</a:t>
          </a:r>
          <a:endParaRPr lang="ko-KR" altLang="en-US" sz="2600" kern="1200" dirty="0"/>
        </a:p>
      </dsp:txBody>
      <dsp:txXfrm rot="-10800000">
        <a:off x="0" y="1962"/>
        <a:ext cx="10515600" cy="930201"/>
      </dsp:txXfrm>
    </dsp:sp>
    <dsp:sp modelId="{03612783-3914-460A-9059-F693E99BB12A}">
      <dsp:nvSpPr>
        <dsp:cNvPr id="0" name=""/>
        <dsp:cNvSpPr/>
      </dsp:nvSpPr>
      <dsp:spPr>
        <a:xfrm>
          <a:off x="0" y="932163"/>
          <a:ext cx="5257799" cy="79239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가장 바람직한 </a:t>
          </a:r>
          <a:r>
            <a:rPr lang="ko-KR" altLang="en-US" sz="1600" kern="1200" dirty="0" err="1" smtClean="0"/>
            <a:t>설계안을</a:t>
          </a:r>
          <a:r>
            <a:rPr lang="ko-KR" altLang="en-US" sz="1600" kern="1200" dirty="0" smtClean="0"/>
            <a:t> 토대로 작성된 코드</a:t>
          </a:r>
          <a:endParaRPr lang="ko-KR" altLang="en-US" sz="1600" kern="1200" dirty="0"/>
        </a:p>
      </dsp:txBody>
      <dsp:txXfrm>
        <a:off x="0" y="932163"/>
        <a:ext cx="5257799" cy="792394"/>
      </dsp:txXfrm>
    </dsp:sp>
    <dsp:sp modelId="{6D5FCA8C-342A-46B8-85F2-AF3DD6FB70D2}">
      <dsp:nvSpPr>
        <dsp:cNvPr id="0" name=""/>
        <dsp:cNvSpPr/>
      </dsp:nvSpPr>
      <dsp:spPr>
        <a:xfrm>
          <a:off x="5257800" y="932163"/>
          <a:ext cx="5257799" cy="79239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올바르게 동작하는 코드</a:t>
          </a:r>
          <a:endParaRPr lang="ko-KR" altLang="en-US" sz="1600" kern="1200" dirty="0"/>
        </a:p>
      </dsp:txBody>
      <dsp:txXfrm>
        <a:off x="5257800" y="932163"/>
        <a:ext cx="5257799" cy="7923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17D62-8AAE-4E2B-A66F-90019BA2657A}">
      <dsp:nvSpPr>
        <dsp:cNvPr id="0" name=""/>
        <dsp:cNvSpPr/>
      </dsp:nvSpPr>
      <dsp:spPr>
        <a:xfrm>
          <a:off x="0" y="0"/>
          <a:ext cx="10317477" cy="587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현재</a:t>
          </a:r>
          <a:r>
            <a:rPr lang="en-US" altLang="ko-KR" sz="1900" kern="1200" dirty="0" smtClean="0"/>
            <a:t> </a:t>
          </a:r>
          <a:r>
            <a:rPr lang="ko-KR" altLang="en-US" sz="1900" kern="1200" dirty="0" smtClean="0"/>
            <a:t>컴파일러가 대체해주는</a:t>
          </a:r>
          <a:r>
            <a:rPr lang="en-US" altLang="ko-KR" sz="1900" kern="1200" dirty="0" smtClean="0"/>
            <a:t>,</a:t>
          </a:r>
          <a:r>
            <a:rPr lang="ko-KR" altLang="en-US" sz="1900" kern="1200" dirty="0" smtClean="0"/>
            <a:t> 문장 단위의 최적화 작업들</a:t>
          </a:r>
          <a:endParaRPr lang="ko-KR" altLang="en-US" sz="1900" kern="1200" dirty="0"/>
        </a:p>
      </dsp:txBody>
      <dsp:txXfrm>
        <a:off x="17203" y="17203"/>
        <a:ext cx="10283071" cy="552934"/>
      </dsp:txXfrm>
    </dsp:sp>
    <dsp:sp modelId="{FEB558C2-5B0F-404E-839C-52092F10EE8B}">
      <dsp:nvSpPr>
        <dsp:cNvPr id="0" name=""/>
        <dsp:cNvSpPr/>
      </dsp:nvSpPr>
      <dsp:spPr>
        <a:xfrm>
          <a:off x="3811" y="827560"/>
          <a:ext cx="4950804" cy="587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i</a:t>
          </a:r>
          <a:r>
            <a:rPr lang="en-US" altLang="ko-KR" sz="1900" kern="1200" dirty="0" smtClean="0"/>
            <a:t>++ → ++</a:t>
          </a:r>
          <a:r>
            <a:rPr lang="en-US" altLang="ko-KR" sz="1900" kern="1200" dirty="0" err="1" smtClean="0"/>
            <a:t>i</a:t>
          </a:r>
          <a:endParaRPr lang="ko-KR" altLang="en-US" sz="1900" kern="1200" dirty="0"/>
        </a:p>
      </dsp:txBody>
      <dsp:txXfrm>
        <a:off x="21014" y="844763"/>
        <a:ext cx="4916398" cy="552934"/>
      </dsp:txXfrm>
    </dsp:sp>
    <dsp:sp modelId="{633EF0FF-AC3F-43C1-A42A-7593E73750AA}">
      <dsp:nvSpPr>
        <dsp:cNvPr id="0" name=""/>
        <dsp:cNvSpPr/>
      </dsp:nvSpPr>
      <dsp:spPr>
        <a:xfrm>
          <a:off x="5370483" y="827560"/>
          <a:ext cx="4950804" cy="587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loop unrolling</a:t>
          </a:r>
          <a:endParaRPr lang="ko-KR" altLang="en-US" sz="1900" kern="1200" dirty="0"/>
        </a:p>
      </dsp:txBody>
      <dsp:txXfrm>
        <a:off x="5387686" y="844763"/>
        <a:ext cx="4916398" cy="55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85AE8-E072-4F6A-BCE6-1992C4E1A850}">
      <dsp:nvSpPr>
        <dsp:cNvPr id="0" name=""/>
        <dsp:cNvSpPr/>
      </dsp:nvSpPr>
      <dsp:spPr>
        <a:xfrm>
          <a:off x="4554" y="332273"/>
          <a:ext cx="2651018" cy="10604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rPr>
            <a:t>프로그램     실행 관찰</a:t>
          </a:r>
          <a:endParaRPr lang="ko-KR" altLang="en-US" sz="1900" kern="1200" dirty="0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534758" y="332273"/>
        <a:ext cx="1590611" cy="1060407"/>
      </dsp:txXfrm>
    </dsp:sp>
    <dsp:sp modelId="{3742C5CD-0F2D-4A77-8CC2-3EA7AD550F5E}">
      <dsp:nvSpPr>
        <dsp:cNvPr id="0" name=""/>
        <dsp:cNvSpPr/>
      </dsp:nvSpPr>
      <dsp:spPr>
        <a:xfrm>
          <a:off x="2390471" y="332273"/>
          <a:ext cx="2651018" cy="10604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rPr>
            <a:t>시험 가능    가설 설정</a:t>
          </a:r>
          <a:endParaRPr lang="ko-KR" altLang="en-US" sz="1900" kern="1200" dirty="0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2920675" y="332273"/>
        <a:ext cx="1590611" cy="1060407"/>
      </dsp:txXfrm>
    </dsp:sp>
    <dsp:sp modelId="{5F20357F-D557-4157-A2F0-FC7C9C50EA42}">
      <dsp:nvSpPr>
        <dsp:cNvPr id="0" name=""/>
        <dsp:cNvSpPr/>
      </dsp:nvSpPr>
      <dsp:spPr>
        <a:xfrm>
          <a:off x="4776388" y="332273"/>
          <a:ext cx="2651018" cy="10604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rPr>
            <a:t>실험 수행하기</a:t>
          </a:r>
          <a:endParaRPr lang="ko-KR" altLang="en-US" sz="1900" kern="1200" dirty="0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5306592" y="332273"/>
        <a:ext cx="1590611" cy="1060407"/>
      </dsp:txXfrm>
    </dsp:sp>
    <dsp:sp modelId="{DE1C7E54-64E5-4CF0-98AC-150FA772129A}">
      <dsp:nvSpPr>
        <dsp:cNvPr id="0" name=""/>
        <dsp:cNvSpPr/>
      </dsp:nvSpPr>
      <dsp:spPr>
        <a:xfrm>
          <a:off x="7162304" y="332273"/>
          <a:ext cx="2651018" cy="10604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rPr>
            <a:t>실험결과     토대로 가설 평가</a:t>
          </a:r>
          <a:endParaRPr lang="ko-KR" altLang="en-US" sz="1900" kern="1200" dirty="0">
            <a:solidFill>
              <a:schemeClr val="bg1"/>
            </a:solidFill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7692508" y="332273"/>
        <a:ext cx="1590611" cy="1060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4FC8-BF1A-4E5A-986B-7849CDC3C559}">
      <dsp:nvSpPr>
        <dsp:cNvPr id="0" name=""/>
        <dsp:cNvSpPr/>
      </dsp:nvSpPr>
      <dsp:spPr>
        <a:xfrm>
          <a:off x="2760" y="155423"/>
          <a:ext cx="2769811" cy="110792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92" tIns="101346" rIns="50673" bIns="101346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 smtClean="0">
              <a:solidFill>
                <a:schemeClr val="accent6">
                  <a:lumMod val="50000"/>
                </a:schemeClr>
              </a:solidFill>
            </a:rPr>
            <a:t>실행</a:t>
          </a:r>
          <a:endParaRPr lang="ko-KR" altLang="en-US" sz="38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760" y="155423"/>
        <a:ext cx="2492830" cy="1107924"/>
      </dsp:txXfrm>
    </dsp:sp>
    <dsp:sp modelId="{9502ABF5-CEA1-49E5-8EA7-822835230298}">
      <dsp:nvSpPr>
        <dsp:cNvPr id="0" name=""/>
        <dsp:cNvSpPr/>
      </dsp:nvSpPr>
      <dsp:spPr>
        <a:xfrm>
          <a:off x="2218610" y="155423"/>
          <a:ext cx="2769811" cy="1107924"/>
        </a:xfrm>
        <a:prstGeom prst="chevron">
          <a:avLst/>
        </a:prstGeom>
        <a:solidFill>
          <a:schemeClr val="accent3">
            <a:hueOff val="-1009286"/>
            <a:satOff val="18394"/>
            <a:lumOff val="35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 smtClean="0">
              <a:solidFill>
                <a:schemeClr val="accent6">
                  <a:lumMod val="50000"/>
                </a:schemeClr>
              </a:solidFill>
            </a:rPr>
            <a:t>링크</a:t>
          </a:r>
          <a:endParaRPr lang="ko-KR" altLang="en-US" sz="38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772572" y="155423"/>
        <a:ext cx="1661887" cy="1107924"/>
      </dsp:txXfrm>
    </dsp:sp>
    <dsp:sp modelId="{AF3996A9-0509-4DEF-A231-41EE7E8C46F9}">
      <dsp:nvSpPr>
        <dsp:cNvPr id="0" name=""/>
        <dsp:cNvSpPr/>
      </dsp:nvSpPr>
      <dsp:spPr>
        <a:xfrm>
          <a:off x="4434459" y="155423"/>
          <a:ext cx="2769811" cy="1107924"/>
        </a:xfrm>
        <a:prstGeom prst="chevron">
          <a:avLst/>
        </a:prstGeom>
        <a:solidFill>
          <a:schemeClr val="accent3">
            <a:hueOff val="-2018572"/>
            <a:satOff val="36789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 smtClean="0">
              <a:solidFill>
                <a:schemeClr val="accent6">
                  <a:lumMod val="50000"/>
                </a:schemeClr>
              </a:solidFill>
            </a:rPr>
            <a:t>컴파일</a:t>
          </a:r>
          <a:endParaRPr lang="ko-KR" altLang="en-US" sz="38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988421" y="155423"/>
        <a:ext cx="1661887" cy="1107924"/>
      </dsp:txXfrm>
    </dsp:sp>
    <dsp:sp modelId="{FB43F33E-9D88-4747-B9F4-3A7741060DBB}">
      <dsp:nvSpPr>
        <dsp:cNvPr id="0" name=""/>
        <dsp:cNvSpPr/>
      </dsp:nvSpPr>
      <dsp:spPr>
        <a:xfrm>
          <a:off x="6650309" y="155423"/>
          <a:ext cx="2769811" cy="1107924"/>
        </a:xfrm>
        <a:prstGeom prst="chevron">
          <a:avLst/>
        </a:prstGeom>
        <a:solidFill>
          <a:schemeClr val="accent3">
            <a:hueOff val="-3027858"/>
            <a:satOff val="55183"/>
            <a:lumOff val="10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 smtClean="0">
              <a:solidFill>
                <a:schemeClr val="accent6">
                  <a:lumMod val="50000"/>
                </a:schemeClr>
              </a:solidFill>
            </a:rPr>
            <a:t>설계</a:t>
          </a:r>
          <a:endParaRPr lang="ko-KR" altLang="en-US" sz="38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7204271" y="155423"/>
        <a:ext cx="1661887" cy="110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9E714-EB52-47CF-9486-5835C642C01C}">
      <dsp:nvSpPr>
        <dsp:cNvPr id="0" name=""/>
        <dsp:cNvSpPr/>
      </dsp:nvSpPr>
      <dsp:spPr>
        <a:xfrm>
          <a:off x="1074" y="307053"/>
          <a:ext cx="1843281" cy="384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mtClean="0">
              <a:solidFill>
                <a:sysClr val="windowText" lastClr="000000"/>
              </a:solidFill>
            </a:rPr>
            <a:t>Boost</a:t>
          </a:r>
          <a:endParaRPr lang="ko-KR" altLang="en-US" sz="1700" b="1" kern="1200" dirty="0">
            <a:solidFill>
              <a:sysClr val="windowText" lastClr="000000"/>
            </a:solidFill>
          </a:endParaRPr>
        </a:p>
      </dsp:txBody>
      <dsp:txXfrm>
        <a:off x="1074" y="307053"/>
        <a:ext cx="1843281" cy="384164"/>
      </dsp:txXfrm>
    </dsp:sp>
    <dsp:sp modelId="{D027F60A-0432-4F8C-BD54-8A13C117D293}">
      <dsp:nvSpPr>
        <dsp:cNvPr id="0" name=""/>
        <dsp:cNvSpPr/>
      </dsp:nvSpPr>
      <dsp:spPr>
        <a:xfrm>
          <a:off x="1074" y="791959"/>
          <a:ext cx="1843281" cy="384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mtClean="0">
              <a:solidFill>
                <a:sysClr val="windowText" lastClr="000000"/>
              </a:solidFill>
            </a:rPr>
            <a:t>Google Code</a:t>
          </a:r>
          <a:endParaRPr lang="ko-KR" altLang="en-US" sz="1700" b="1" kern="1200" dirty="0">
            <a:solidFill>
              <a:sysClr val="windowText" lastClr="000000"/>
            </a:solidFill>
          </a:endParaRPr>
        </a:p>
      </dsp:txBody>
      <dsp:txXfrm>
        <a:off x="1074" y="791959"/>
        <a:ext cx="1843281" cy="3841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9E714-EB52-47CF-9486-5835C642C01C}">
      <dsp:nvSpPr>
        <dsp:cNvPr id="0" name=""/>
        <dsp:cNvSpPr/>
      </dsp:nvSpPr>
      <dsp:spPr>
        <a:xfrm>
          <a:off x="299" y="130023"/>
          <a:ext cx="1166474" cy="6998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smtClean="0"/>
            <a:t>I/O</a:t>
          </a:r>
          <a:endParaRPr lang="ko-KR" altLang="en-US" sz="1900" b="1" kern="1200" dirty="0"/>
        </a:p>
      </dsp:txBody>
      <dsp:txXfrm>
        <a:off x="299" y="130023"/>
        <a:ext cx="1166474" cy="699884"/>
      </dsp:txXfrm>
    </dsp:sp>
    <dsp:sp modelId="{D027F60A-0432-4F8C-BD54-8A13C117D293}">
      <dsp:nvSpPr>
        <dsp:cNvPr id="0" name=""/>
        <dsp:cNvSpPr/>
      </dsp:nvSpPr>
      <dsp:spPr>
        <a:xfrm>
          <a:off x="1283420" y="130023"/>
          <a:ext cx="1166474" cy="6998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smtClean="0"/>
            <a:t>Windowing</a:t>
          </a:r>
          <a:endParaRPr lang="ko-KR" altLang="en-US" sz="1900" b="1" kern="1200" dirty="0"/>
        </a:p>
      </dsp:txBody>
      <dsp:txXfrm>
        <a:off x="1283420" y="130023"/>
        <a:ext cx="1166474" cy="699884"/>
      </dsp:txXfrm>
    </dsp:sp>
    <dsp:sp modelId="{4B51A172-A02F-4C19-8A79-CD65DEFC4546}">
      <dsp:nvSpPr>
        <dsp:cNvPr id="0" name=""/>
        <dsp:cNvSpPr/>
      </dsp:nvSpPr>
      <dsp:spPr>
        <a:xfrm>
          <a:off x="299" y="946555"/>
          <a:ext cx="1166474" cy="6998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smtClean="0"/>
            <a:t>String Handling</a:t>
          </a:r>
          <a:endParaRPr lang="ko-KR" altLang="en-US" sz="1900" b="1" kern="1200" dirty="0"/>
        </a:p>
      </dsp:txBody>
      <dsp:txXfrm>
        <a:off x="299" y="946555"/>
        <a:ext cx="1166474" cy="699884"/>
      </dsp:txXfrm>
    </dsp:sp>
    <dsp:sp modelId="{65A02E03-6122-4820-BA02-C21DC00444A2}">
      <dsp:nvSpPr>
        <dsp:cNvPr id="0" name=""/>
        <dsp:cNvSpPr/>
      </dsp:nvSpPr>
      <dsp:spPr>
        <a:xfrm>
          <a:off x="1283420" y="946555"/>
          <a:ext cx="1166474" cy="6998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Concurrency</a:t>
          </a:r>
          <a:endParaRPr lang="ko-KR" altLang="en-US" sz="1900" b="1" kern="1200" dirty="0"/>
        </a:p>
      </dsp:txBody>
      <dsp:txXfrm>
        <a:off x="1283420" y="946555"/>
        <a:ext cx="1166474" cy="699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17D62-8AAE-4E2B-A66F-90019BA2657A}">
      <dsp:nvSpPr>
        <dsp:cNvPr id="0" name=""/>
        <dsp:cNvSpPr/>
      </dsp:nvSpPr>
      <dsp:spPr>
        <a:xfrm>
          <a:off x="3563" y="60"/>
          <a:ext cx="9909758" cy="850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7030A0"/>
              </a:solidFill>
            </a:rPr>
            <a:t>메모리 복사를 유발하는 </a:t>
          </a:r>
          <a:r>
            <a:rPr lang="ko-KR" altLang="en-US" sz="2800" kern="1200" dirty="0" smtClean="0">
              <a:solidFill>
                <a:srgbClr val="7030A0"/>
              </a:solidFill>
            </a:rPr>
            <a:t>코드들</a:t>
          </a:r>
          <a:endParaRPr lang="ko-KR" altLang="en-US" sz="2800" kern="1200" dirty="0">
            <a:solidFill>
              <a:srgbClr val="7030A0"/>
            </a:solidFill>
          </a:endParaRPr>
        </a:p>
      </dsp:txBody>
      <dsp:txXfrm>
        <a:off x="28482" y="24979"/>
        <a:ext cx="9859920" cy="800955"/>
      </dsp:txXfrm>
    </dsp:sp>
    <dsp:sp modelId="{FEB558C2-5B0F-404E-839C-52092F10EE8B}">
      <dsp:nvSpPr>
        <dsp:cNvPr id="0" name=""/>
        <dsp:cNvSpPr/>
      </dsp:nvSpPr>
      <dsp:spPr>
        <a:xfrm>
          <a:off x="3563" y="1093817"/>
          <a:ext cx="3128080" cy="8507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 smtClean="0">
              <a:solidFill>
                <a:srgbClr val="7030A0"/>
              </a:solidFill>
            </a:rPr>
            <a:t>생성자</a:t>
          </a:r>
          <a:endParaRPr lang="ko-KR" altLang="en-US" sz="2800" kern="1200" dirty="0">
            <a:solidFill>
              <a:srgbClr val="7030A0"/>
            </a:solidFill>
          </a:endParaRPr>
        </a:p>
      </dsp:txBody>
      <dsp:txXfrm>
        <a:off x="28482" y="1118736"/>
        <a:ext cx="3078242" cy="800955"/>
      </dsp:txXfrm>
    </dsp:sp>
    <dsp:sp modelId="{633EF0FF-AC3F-43C1-A42A-7593E73750AA}">
      <dsp:nvSpPr>
        <dsp:cNvPr id="0" name=""/>
        <dsp:cNvSpPr/>
      </dsp:nvSpPr>
      <dsp:spPr>
        <a:xfrm>
          <a:off x="3394402" y="1093817"/>
          <a:ext cx="3128080" cy="8507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 smtClean="0">
              <a:solidFill>
                <a:srgbClr val="7030A0"/>
              </a:solidFill>
            </a:rPr>
            <a:t>대입연산자</a:t>
          </a:r>
          <a:endParaRPr lang="ko-KR" altLang="en-US" sz="2800" kern="1200" dirty="0">
            <a:solidFill>
              <a:srgbClr val="7030A0"/>
            </a:solidFill>
          </a:endParaRPr>
        </a:p>
      </dsp:txBody>
      <dsp:txXfrm>
        <a:off x="3419321" y="1118736"/>
        <a:ext cx="3078242" cy="800955"/>
      </dsp:txXfrm>
    </dsp:sp>
    <dsp:sp modelId="{193CFEB5-52FB-4E0A-9EBD-E242C5371A8D}">
      <dsp:nvSpPr>
        <dsp:cNvPr id="0" name=""/>
        <dsp:cNvSpPr/>
      </dsp:nvSpPr>
      <dsp:spPr>
        <a:xfrm>
          <a:off x="6785241" y="1093817"/>
          <a:ext cx="3128080" cy="8507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7030A0"/>
              </a:solidFill>
            </a:rPr>
            <a:t>입</a:t>
          </a:r>
          <a:r>
            <a:rPr lang="en-US" altLang="ko-KR" sz="2800" kern="1200" dirty="0" smtClean="0">
              <a:solidFill>
                <a:srgbClr val="7030A0"/>
              </a:solidFill>
            </a:rPr>
            <a:t>/</a:t>
          </a:r>
          <a:r>
            <a:rPr lang="ko-KR" altLang="en-US" sz="2800" kern="1200" dirty="0" smtClean="0">
              <a:solidFill>
                <a:srgbClr val="7030A0"/>
              </a:solidFill>
            </a:rPr>
            <a:t>출력</a:t>
          </a:r>
          <a:endParaRPr lang="ko-KR" altLang="en-US" sz="2800" kern="1200" dirty="0">
            <a:solidFill>
              <a:srgbClr val="7030A0"/>
            </a:solidFill>
          </a:endParaRPr>
        </a:p>
      </dsp:txBody>
      <dsp:txXfrm>
        <a:off x="6810160" y="1118736"/>
        <a:ext cx="3078242" cy="8009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여백의 아름다움은 이 책에서 다루지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051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94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490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258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37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64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68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3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006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8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79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초에 내려진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신뢰할 만한 합의에 따르면 </a:t>
            </a:r>
            <a:endParaRPr lang="en-US" altLang="ko-KR" dirty="0" smtClean="0"/>
          </a:p>
          <a:p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인텔 컴파일러가 운영체제 플랫폼에 상관없이 가장 농밀한 코드를 만들며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다음으로 </a:t>
            </a:r>
            <a:r>
              <a:rPr lang="en-US" altLang="ko-KR" dirty="0" smtClean="0"/>
              <a:t>VC, GCC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GCC</a:t>
            </a:r>
            <a:r>
              <a:rPr lang="ko-KR" altLang="en-US" dirty="0" smtClean="0"/>
              <a:t>가 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양호한 수준으로 표준을 준수하였으며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다음으로 </a:t>
            </a:r>
            <a:r>
              <a:rPr lang="en-US" altLang="ko-KR" dirty="0" smtClean="0"/>
              <a:t>VC, GCC</a:t>
            </a:r>
          </a:p>
          <a:p>
            <a:pPr marL="457200" indent="-457200">
              <a:buAutoNum type="arabicPeriod"/>
            </a:pPr>
            <a:r>
              <a:rPr lang="en-US" altLang="ko-KR" dirty="0" err="1" smtClean="0"/>
              <a:t>Gcc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1</a:t>
            </a:r>
            <a:r>
              <a:rPr lang="ko-KR" altLang="en-US" dirty="0" smtClean="0"/>
              <a:t>년에 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 이상은 버전업을 하며</a:t>
            </a:r>
            <a:r>
              <a:rPr lang="en-US" altLang="ko-KR" dirty="0" smtClean="0"/>
              <a:t>, VC</a:t>
            </a:r>
            <a:r>
              <a:rPr lang="ko-KR" altLang="en-US" dirty="0" smtClean="0"/>
              <a:t>는 지난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년에 걸쳐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인텔은</a:t>
            </a:r>
            <a:r>
              <a:rPr lang="en-US" altLang="ko-KR" dirty="0" smtClean="0"/>
              <a:t>…?? </a:t>
            </a:r>
            <a:r>
              <a:rPr lang="ko-KR" altLang="en-US" dirty="0" smtClean="0"/>
              <a:t>아시는 분</a:t>
            </a:r>
            <a:r>
              <a:rPr lang="en-US" altLang="ko-KR" dirty="0" smtClean="0"/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인텔은 </a:t>
            </a:r>
            <a:r>
              <a:rPr lang="ko-KR" altLang="en-US" dirty="0" err="1" smtClean="0"/>
              <a:t>트라이얼</a:t>
            </a:r>
            <a:r>
              <a:rPr lang="en-US" altLang="ko-KR" dirty="0" smtClean="0"/>
              <a:t>, VC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Express,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gcc</a:t>
            </a:r>
            <a:r>
              <a:rPr lang="ko-KR" altLang="en-US" baseline="0" dirty="0" smtClean="0"/>
              <a:t>는 무료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749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05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52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저자는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자신이 컴퓨터 제조 회사</a:t>
            </a:r>
            <a:r>
              <a:rPr lang="ko-KR" altLang="en-US" baseline="0" dirty="0" smtClean="0"/>
              <a:t>에 재직할 때 상담을 요청해온 라디오 방송국 관리 프로그램을 만들던 개발자에게 제대로 된 병합 정렬을 알려줌으로써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실체는 삽입 정렬이던 가짜 병합 정렬로 교체해서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시간 걸리던 작업을 단 </a:t>
            </a:r>
            <a:r>
              <a:rPr lang="en-US" altLang="ko-KR" baseline="0" dirty="0" smtClean="0"/>
              <a:t>45</a:t>
            </a:r>
            <a:r>
              <a:rPr lang="ko-KR" altLang="en-US" baseline="0" dirty="0" smtClean="0"/>
              <a:t>분으로 약 </a:t>
            </a:r>
            <a:r>
              <a:rPr lang="en-US" altLang="ko-KR" baseline="0" dirty="0" smtClean="0"/>
              <a:t>96%</a:t>
            </a:r>
            <a:r>
              <a:rPr lang="ko-KR" altLang="en-US" baseline="0" dirty="0" smtClean="0"/>
              <a:t>의 시간 감축효과를 도와준 에피소드를 소개하고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52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28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11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6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4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03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"/>
          <p:cNvSpPr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72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3" name="본문 첫 번째 줄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2pPr>
            <a:lvl3pPr>
              <a:spcBef>
                <a:spcPts val="2000"/>
              </a:spcBef>
              <a:buClr>
                <a:schemeClr val="accent1"/>
              </a:buClr>
              <a:buChar char="▸"/>
              <a:defRPr sz="2600"/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200"/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18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4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선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5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제목 텍스트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54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76252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3" name="제목 텍스트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이미지" descr="이미지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chapter 1"/>
          <p:cNvSpPr>
            <a:spLocks noGrp="1"/>
          </p:cNvSpPr>
          <p:nvPr>
            <p:ph type="title"/>
          </p:nvPr>
        </p:nvSpPr>
        <p:spPr>
          <a:xfrm>
            <a:off x="5601989" y="4630886"/>
            <a:ext cx="7287222" cy="1274614"/>
          </a:xfrm>
          <a:prstGeom prst="rect">
            <a:avLst/>
          </a:prstGeom>
        </p:spPr>
        <p:txBody>
          <a:bodyPr/>
          <a:lstStyle>
            <a:lvl1pPr>
              <a:defRPr sz="72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chapter 1</a:t>
            </a:r>
          </a:p>
        </p:txBody>
      </p:sp>
      <p:sp>
        <p:nvSpPr>
          <p:cNvPr id="168" name="optimized c++"/>
          <p:cNvSpPr>
            <a:spLocks noGrp="1"/>
          </p:cNvSpPr>
          <p:nvPr>
            <p:ph type="body" sz="quarter" idx="1"/>
          </p:nvPr>
        </p:nvSpPr>
        <p:spPr>
          <a:xfrm>
            <a:off x="5892800" y="241300"/>
            <a:ext cx="6705600" cy="987574"/>
          </a:xfrm>
          <a:prstGeom prst="rect">
            <a:avLst/>
          </a:prstGeom>
        </p:spPr>
        <p:txBody>
          <a:bodyPr/>
          <a:lstStyle/>
          <a:p>
            <a:r>
              <a:t>optimized c++ </a:t>
            </a:r>
          </a:p>
        </p:txBody>
      </p:sp>
      <p:sp>
        <p:nvSpPr>
          <p:cNvPr id="169" name="An Overview…"/>
          <p:cNvSpPr/>
          <p:nvPr/>
        </p:nvSpPr>
        <p:spPr>
          <a:xfrm>
            <a:off x="5892800" y="6376668"/>
            <a:ext cx="6705600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4800" b="1" cap="all">
                <a:solidFill>
                  <a:srgbClr val="6E79D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An Overview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4800" b="1" cap="all">
                <a:solidFill>
                  <a:srgbClr val="6E79D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of optimization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4800" b="1" cap="all">
                <a:solidFill>
                  <a:srgbClr val="6E79DA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4800" b="1" cap="all">
                <a:solidFill>
                  <a:srgbClr val="6E79D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최적화</a:t>
            </a:r>
            <a:r>
              <a:rPr dirty="0"/>
              <a:t> </a:t>
            </a:r>
            <a:r>
              <a:rPr dirty="0" err="1"/>
              <a:t>개요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0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텍스트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텍스트</a:t>
            </a:r>
            <a:endParaRPr dirty="0"/>
          </a:p>
        </p:txBody>
      </p:sp>
      <p:sp>
        <p:nvSpPr>
          <p:cNvPr id="196" name="최적화를 하지  않아도 괜찮다 ?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rPr dirty="0" err="1" smtClean="0"/>
              <a:t>최적화</a:t>
            </a:r>
            <a:r>
              <a:rPr dirty="0" smtClean="0"/>
              <a:t> </a:t>
            </a:r>
            <a:r>
              <a:rPr lang="ko-KR" altLang="en-US" dirty="0" smtClean="0"/>
              <a:t>해야 한다</a:t>
            </a:r>
            <a:r>
              <a:rPr lang="en-US" altLang="ko-KR" dirty="0"/>
              <a:t> </a:t>
            </a:r>
            <a:r>
              <a:rPr lang="en-US" altLang="ko-KR" dirty="0" smtClean="0"/>
              <a:t>– simple code!</a:t>
            </a:r>
            <a:endParaRPr dirty="0"/>
          </a:p>
        </p:txBody>
      </p:sp>
      <p:sp>
        <p:nvSpPr>
          <p:cNvPr id="197" name="의도 -&gt; (최적화를 하지 않아도 괜찮을때는 하지 말라               == 성능 문제가 있는 곳이 아니라면 하지말라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ko-KR" altLang="en-US" dirty="0"/>
              <a:t>의도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최적화를 </a:t>
            </a:r>
            <a:r>
              <a:rPr lang="ko-KR" altLang="en-US" dirty="0"/>
              <a:t>하지 않아도 </a:t>
            </a:r>
            <a:r>
              <a:rPr lang="ko-KR" altLang="en-US" dirty="0" smtClean="0"/>
              <a:t>괜찮을 때는 </a:t>
            </a:r>
            <a:r>
              <a:rPr lang="ko-KR" altLang="en-US" dirty="0"/>
              <a:t>하지 말라</a:t>
            </a:r>
            <a:br>
              <a:rPr lang="ko-KR" altLang="en-US" dirty="0"/>
            </a:br>
            <a:r>
              <a:rPr lang="ko-KR" altLang="en-US" dirty="0"/>
              <a:t>       </a:t>
            </a:r>
            <a:r>
              <a:rPr lang="en-US" altLang="ko-KR" dirty="0" smtClean="0"/>
              <a:t>=&gt; </a:t>
            </a:r>
            <a:r>
              <a:rPr lang="ko-KR" altLang="en-US" dirty="0"/>
              <a:t>성능 문제가 있는 곳이 아니라면 </a:t>
            </a:r>
            <a:r>
              <a:rPr lang="ko-KR" altLang="en-US" dirty="0" smtClean="0"/>
              <a:t>하지 말라</a:t>
            </a:r>
            <a:endParaRPr lang="en-US" altLang="ko-KR" dirty="0" smtClean="0"/>
          </a:p>
          <a:p>
            <a:r>
              <a:rPr lang="ko-KR" altLang="en-US" dirty="0" smtClean="0"/>
              <a:t>간단한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데이터 세트의 경우 최적화가 필요한가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어떠한 알고리즘에선 사실일지 모른다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대부분의 경우 작은 데이터세트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정렬일지라도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성능이 향상된다</a:t>
            </a:r>
            <a:r>
              <a:rPr lang="en-US" altLang="ko-KR" dirty="0" smtClean="0"/>
              <a:t>!</a:t>
            </a:r>
          </a:p>
          <a:p>
            <a:r>
              <a:rPr lang="ko-KR" altLang="en-US" dirty="0"/>
              <a:t>최적 알고리즘 설정을 위한 시간이 필요할지라도 </a:t>
            </a:r>
            <a:r>
              <a:rPr lang="en-US" altLang="ko-KR" dirty="0"/>
              <a:t> </a:t>
            </a:r>
            <a:r>
              <a:rPr lang="ko-KR" altLang="en-US" dirty="0" smtClean="0"/>
              <a:t>최적 알고리즘으로 몇 번 개발 및 정렬해보면 어렵지 않다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386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텍스트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텍스트</a:t>
            </a:r>
            <a:endParaRPr dirty="0"/>
          </a:p>
        </p:txBody>
      </p:sp>
      <p:sp>
        <p:nvSpPr>
          <p:cNvPr id="196" name="최적화를 하지  않아도 괜찮다 ?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rPr dirty="0" err="1" smtClean="0"/>
              <a:t>최적화</a:t>
            </a:r>
            <a:r>
              <a:rPr dirty="0" smtClean="0"/>
              <a:t> </a:t>
            </a:r>
            <a:r>
              <a:rPr lang="ko-KR" altLang="en-US" dirty="0" smtClean="0"/>
              <a:t>해야 한다</a:t>
            </a:r>
            <a:r>
              <a:rPr lang="en-US" altLang="ko-KR" dirty="0"/>
              <a:t> </a:t>
            </a:r>
            <a:r>
              <a:rPr lang="en-US" altLang="ko-KR" dirty="0" smtClean="0"/>
              <a:t>– Hardware!</a:t>
            </a:r>
            <a:endParaRPr dirty="0"/>
          </a:p>
        </p:txBody>
      </p:sp>
      <p:sp>
        <p:nvSpPr>
          <p:cNvPr id="197" name="의도 -&gt; (최적화를 하지 않아도 괜찮을때는 하지 말라               == 성능 문제가 있는 곳이 아니라면 하지말라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무어의 법칙</a:t>
            </a:r>
            <a:r>
              <a:rPr lang="ko-KR" altLang="en-US" dirty="0"/>
              <a:t>이</a:t>
            </a:r>
            <a:r>
              <a:rPr lang="ko-KR" altLang="en-US" dirty="0" smtClean="0"/>
              <a:t> 적용되던 때</a:t>
            </a:r>
            <a:r>
              <a:rPr lang="en-US" altLang="ko-KR" dirty="0" smtClean="0"/>
              <a:t>(1980~1990)</a:t>
            </a:r>
            <a:r>
              <a:rPr lang="ko-KR" altLang="en-US" dirty="0" smtClean="0"/>
              <a:t>는 하드웨어의 향상으로 빨라질 수 있었다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오늘날의 멀티 코어 환경에서 개별 코어의 성능은 많은 차이가 나지 </a:t>
            </a:r>
            <a:r>
              <a:rPr lang="ko-KR" altLang="en-US" dirty="0" err="1" smtClean="0"/>
              <a:t>않는게</a:t>
            </a:r>
            <a:r>
              <a:rPr lang="ko-KR" altLang="en-US" dirty="0" smtClean="0"/>
              <a:t> 현실이다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한정된 자원의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플랫폼에서도 실행되어야 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기존 고객의 작업부하는 시간에 따라 급속도로 증가된다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경우 유일한 속도 업그레이드 방법은 최적화 뿐이다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따라서 최적화로 프로그램의 최신 상태를 유지해야 한다</a:t>
            </a:r>
            <a:r>
              <a:rPr lang="en-US" altLang="ko-KR" dirty="0" smtClean="0"/>
              <a:t>!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764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텍스트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텍스트</a:t>
            </a:r>
            <a:endParaRPr dirty="0"/>
          </a:p>
        </p:txBody>
      </p:sp>
      <p:sp>
        <p:nvSpPr>
          <p:cNvPr id="196" name="최적화를 하지  않아도 괜찮다 ?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rPr dirty="0" err="1" smtClean="0"/>
              <a:t>최적화</a:t>
            </a:r>
            <a:r>
              <a:rPr dirty="0" smtClean="0"/>
              <a:t> </a:t>
            </a:r>
            <a:r>
              <a:rPr lang="ko-KR" altLang="en-US" dirty="0" smtClean="0"/>
              <a:t>해야 한다</a:t>
            </a:r>
            <a:r>
              <a:rPr lang="en-US" altLang="ko-KR" dirty="0"/>
              <a:t> </a:t>
            </a:r>
            <a:r>
              <a:rPr lang="en-US" altLang="ko-KR" dirty="0" smtClean="0"/>
              <a:t>– money!!</a:t>
            </a:r>
            <a:endParaRPr dirty="0"/>
          </a:p>
        </p:txBody>
      </p:sp>
      <p:sp>
        <p:nvSpPr>
          <p:cNvPr id="197" name="의도 -&gt; (최적화를 하지 않아도 괜찮을때는 하지 말라               == 성능 문제가 있는 곳이 아니라면 하지말라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최근의 프로세서는 </a:t>
            </a:r>
            <a:r>
              <a:rPr lang="ko-KR" altLang="en-US" dirty="0" err="1" smtClean="0"/>
              <a:t>나노</a:t>
            </a:r>
            <a:r>
              <a:rPr lang="en-US" altLang="ko-KR" dirty="0" smtClean="0"/>
              <a:t>(10</a:t>
            </a:r>
            <a:r>
              <a:rPr lang="en-US" altLang="ko-KR" baseline="30000" dirty="0" smtClean="0"/>
              <a:t>-9</a:t>
            </a:r>
            <a:r>
              <a:rPr lang="en-US" altLang="ko-KR" dirty="0" smtClean="0"/>
              <a:t>)</a:t>
            </a:r>
            <a:r>
              <a:rPr lang="ko-KR" altLang="en-US" dirty="0" smtClean="0"/>
              <a:t>초 단위로 움직인다</a:t>
            </a:r>
            <a:endParaRPr lang="en-US" altLang="ko-KR" dirty="0" smtClean="0"/>
          </a:p>
          <a:p>
            <a:r>
              <a:rPr lang="ko-KR" altLang="en-US" dirty="0" smtClean="0"/>
              <a:t>프로세서가 빠를수록 낭비되는 명령이 더 쌓이게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효율성은 자원의 제한이 있는 소형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및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프로세서에서 매우 중요하다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대형 컴퓨터에서 플랫 아웃으로 실행되는 서버에서도 중요하다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또한 작업부하가 여러 컴퓨터에 </a:t>
            </a:r>
            <a:r>
              <a:rPr lang="ko-KR" altLang="en-US" dirty="0" err="1" smtClean="0"/>
              <a:t>분산될만큼</a:t>
            </a:r>
            <a:r>
              <a:rPr lang="ko-KR" altLang="en-US" dirty="0" smtClean="0"/>
              <a:t> 큰 경우 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효율성은 </a:t>
            </a:r>
            <a:r>
              <a:rPr lang="ko-KR" altLang="en-US" dirty="0" err="1" smtClean="0"/>
              <a:t>인스턴스에서의</a:t>
            </a:r>
            <a:r>
              <a:rPr lang="ko-KR" altLang="en-US" dirty="0" smtClean="0"/>
              <a:t> 지출의 큰 차이를 가져온다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페이스북은</a:t>
            </a:r>
            <a:r>
              <a:rPr lang="ko-KR" altLang="en-US" dirty="0" smtClean="0"/>
              <a:t> 서버 약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만대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구글은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만대를 사용한다</a:t>
            </a:r>
            <a:r>
              <a:rPr lang="en-US" altLang="ko-KR" dirty="0" smtClean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530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텍스트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텍스트</a:t>
            </a:r>
            <a:endParaRPr dirty="0"/>
          </a:p>
        </p:txBody>
      </p:sp>
      <p:sp>
        <p:nvSpPr>
          <p:cNvPr id="196" name="최적화를 하지  않아도 괜찮다 ?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rPr lang="ko-KR" altLang="en-US" dirty="0" smtClean="0"/>
              <a:t>최적화는 어디부터 시작해야 할까</a:t>
            </a:r>
            <a:r>
              <a:rPr lang="en-US" altLang="ko-KR" dirty="0" smtClean="0"/>
              <a:t>?</a:t>
            </a:r>
            <a:endParaRPr dirty="0"/>
          </a:p>
        </p:txBody>
      </p:sp>
      <p:sp>
        <p:nvSpPr>
          <p:cNvPr id="197" name="의도 -&gt; (최적화를 하지 않아도 괜찮을때는 하지 말라               == 성능 문제가 있는 곳이 아니라면 하지말라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3</a:t>
            </a:r>
            <a:r>
              <a:rPr dirty="0"/>
              <a:t>장에서 90/10 </a:t>
            </a:r>
            <a:r>
              <a:rPr dirty="0" err="1"/>
              <a:t>규칙을</a:t>
            </a:r>
            <a:r>
              <a:rPr dirty="0"/>
              <a:t> </a:t>
            </a:r>
            <a:r>
              <a:rPr dirty="0" err="1"/>
              <a:t>다룬다</a:t>
            </a:r>
            <a:r>
              <a:rPr dirty="0"/>
              <a:t>.</a:t>
            </a:r>
          </a:p>
          <a:p>
            <a:r>
              <a:rPr dirty="0" err="1" smtClean="0"/>
              <a:t>프로그램</a:t>
            </a:r>
            <a:r>
              <a:rPr dirty="0" smtClean="0"/>
              <a:t> </a:t>
            </a:r>
            <a:r>
              <a:rPr dirty="0"/>
              <a:t>중 약 10% </a:t>
            </a:r>
            <a:r>
              <a:rPr dirty="0" err="1"/>
              <a:t>만이</a:t>
            </a:r>
            <a:r>
              <a:rPr dirty="0"/>
              <a:t> </a:t>
            </a:r>
            <a:r>
              <a:rPr dirty="0" err="1"/>
              <a:t>성능에</a:t>
            </a:r>
            <a:r>
              <a:rPr dirty="0"/>
              <a:t> </a:t>
            </a:r>
            <a:r>
              <a:rPr dirty="0" err="1"/>
              <a:t>결정적</a:t>
            </a:r>
            <a:r>
              <a:rPr dirty="0"/>
              <a:t> </a:t>
            </a:r>
            <a:r>
              <a:rPr dirty="0" err="1"/>
              <a:t>영향을</a:t>
            </a:r>
            <a:r>
              <a:rPr dirty="0"/>
              <a:t> </a:t>
            </a:r>
            <a:r>
              <a:rPr dirty="0" err="1"/>
              <a:t>미친다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10%</a:t>
            </a:r>
            <a:r>
              <a:rPr lang="ko-KR" altLang="en-US" dirty="0" smtClean="0"/>
              <a:t>의 코드에서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의 최적화 수준을 결정한다</a:t>
            </a:r>
            <a:r>
              <a:rPr lang="en-US" altLang="ko-KR" dirty="0" smtClean="0"/>
              <a:t>.</a:t>
            </a:r>
            <a:endParaRPr dirty="0"/>
          </a:p>
          <a:p>
            <a:r>
              <a:rPr dirty="0" smtClean="0"/>
              <a:t>3</a:t>
            </a:r>
            <a:r>
              <a:rPr dirty="0"/>
              <a:t>장에서 </a:t>
            </a:r>
            <a:r>
              <a:rPr lang="ko-KR" altLang="en-US" dirty="0" smtClean="0"/>
              <a:t>아래의 것들을 제공한다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dirty="0" err="1" smtClean="0"/>
              <a:t>성능의</a:t>
            </a:r>
            <a:r>
              <a:rPr dirty="0" smtClean="0"/>
              <a:t> </a:t>
            </a:r>
            <a:r>
              <a:rPr dirty="0" err="1" smtClean="0"/>
              <a:t>결정적</a:t>
            </a:r>
            <a:r>
              <a:rPr dirty="0" smtClean="0"/>
              <a:t> </a:t>
            </a:r>
            <a:r>
              <a:rPr dirty="0" err="1"/>
              <a:t>지점</a:t>
            </a:r>
            <a:r>
              <a:rPr dirty="0"/>
              <a:t> (hot spot)을 </a:t>
            </a:r>
            <a:r>
              <a:rPr dirty="0" err="1" smtClean="0"/>
              <a:t>찾는데</a:t>
            </a:r>
            <a:r>
              <a:rPr lang="en-US" dirty="0"/>
              <a:t> </a:t>
            </a:r>
            <a:r>
              <a:rPr dirty="0" err="1" smtClean="0"/>
              <a:t>도움이</a:t>
            </a:r>
            <a:r>
              <a:rPr dirty="0" smtClean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 smtClean="0"/>
              <a:t>도구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ko-KR" altLang="en-US" dirty="0" smtClean="0"/>
              <a:t>최적화를 검증하기 위한 실험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181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</a:t>
            </a:r>
            <a:r>
              <a:rPr lang="en-US" altLang="ko-KR" dirty="0" smtClean="0"/>
              <a:t> @ </a:t>
            </a:r>
            <a:r>
              <a:rPr lang="en-US" dirty="0" smtClean="0"/>
              <a:t>Optimized </a:t>
            </a:r>
            <a:r>
              <a:rPr lang="en-US" dirty="0" err="1" smtClean="0"/>
              <a:t>c++</a:t>
            </a:r>
            <a:endParaRPr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3097">
              <a:spcBef>
                <a:spcPts val="1900"/>
              </a:spcBef>
              <a:defRPr sz="4140"/>
            </a:pPr>
            <a:r>
              <a:rPr lang="en-US" altLang="ko-KR" dirty="0"/>
              <a:t>C++ </a:t>
            </a:r>
            <a:r>
              <a:rPr lang="ko-KR" altLang="en-US" dirty="0"/>
              <a:t>코드를 최적화하기 위한 전략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유력하게 최적화 대상이 되는 영역</a:t>
            </a:r>
            <a:r>
              <a:rPr lang="ko-KR" altLang="en-US" sz="3200" dirty="0"/>
              <a:t>들을 우선적으로 살피자</a:t>
            </a:r>
          </a:p>
          <a:p>
            <a:pPr lvl="1">
              <a:spcBef>
                <a:spcPts val="0"/>
              </a:spcBef>
            </a:pP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함수를 호출하는 곳</a:t>
            </a:r>
          </a:p>
          <a:p>
            <a:pPr lvl="1">
              <a:spcBef>
                <a:spcPts val="0"/>
              </a:spcBef>
            </a:pP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메모리를 할당하는 곳</a:t>
            </a:r>
          </a:p>
          <a:p>
            <a:pPr lvl="1">
              <a:spcBef>
                <a:spcPts val="0"/>
              </a:spcBef>
            </a:pPr>
            <a:r>
              <a:rPr lang="ko-KR" alt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반복문을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돌리는 곳</a:t>
            </a:r>
          </a:p>
          <a:p>
            <a:pPr>
              <a:spcBef>
                <a:spcPts val="0"/>
              </a:spcBef>
            </a:pPr>
            <a:r>
              <a:rPr lang="en-US" altLang="ko-KR" sz="3200" dirty="0"/>
              <a:t>C++ </a:t>
            </a:r>
            <a:r>
              <a:rPr lang="ko-KR" altLang="en-US" sz="3200" dirty="0"/>
              <a:t>프로그램의 성능을 높이는 방법</a:t>
            </a:r>
          </a:p>
          <a:p>
            <a:pPr lvl="1">
              <a:spcBef>
                <a:spcPts val="0"/>
              </a:spcBef>
            </a:pPr>
            <a:r>
              <a:rPr lang="ko-KR" altLang="en-US" sz="2400" b="1" dirty="0">
                <a:solidFill>
                  <a:srgbClr val="FFC000"/>
                </a:solidFill>
              </a:rPr>
              <a:t>더 나은 컴파일러를 선택할 것</a:t>
            </a:r>
          </a:p>
          <a:p>
            <a:pPr lvl="2">
              <a:spcBef>
                <a:spcPts val="0"/>
              </a:spcBef>
            </a:pPr>
            <a:r>
              <a:rPr lang="ko-KR" altLang="en-US" sz="2000" b="1" dirty="0">
                <a:solidFill>
                  <a:srgbClr val="FFC000"/>
                </a:solidFill>
              </a:rPr>
              <a:t>그 컴파일러를 사용하는 법을 숙달할 것</a:t>
            </a:r>
            <a:r>
              <a:rPr lang="en-US" altLang="ko-KR" sz="2000" b="1" dirty="0">
                <a:solidFill>
                  <a:srgbClr val="FFC000"/>
                </a:solidFill>
              </a:rPr>
              <a:t>.</a:t>
            </a:r>
            <a:endParaRPr lang="en-US" altLang="ko-KR" sz="2400" b="1" dirty="0">
              <a:solidFill>
                <a:srgbClr val="FFC000"/>
              </a:solidFill>
            </a:endParaRPr>
          </a:p>
          <a:p>
            <a:pPr lvl="1">
              <a:spcBef>
                <a:spcPts val="0"/>
              </a:spcBef>
            </a:pPr>
            <a:r>
              <a:rPr lang="ko-KR" altLang="en-US" sz="2400" b="1" dirty="0">
                <a:solidFill>
                  <a:srgbClr val="FFC000"/>
                </a:solidFill>
              </a:rPr>
              <a:t>더 좋은 알고리즘을 채택할 것</a:t>
            </a:r>
            <a:r>
              <a:rPr lang="en-US" altLang="ko-KR" sz="2400" b="1" dirty="0">
                <a:solidFill>
                  <a:srgbClr val="FFC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b="1" dirty="0">
                <a:solidFill>
                  <a:srgbClr val="FFC000"/>
                </a:solidFill>
              </a:rPr>
              <a:t>우월한 라이브러리를 가져다 쓸 것</a:t>
            </a:r>
            <a:r>
              <a:rPr lang="en-US" altLang="ko-KR" sz="2400" b="1" dirty="0">
                <a:solidFill>
                  <a:srgbClr val="FFC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b="1" dirty="0">
                <a:solidFill>
                  <a:srgbClr val="FFC000"/>
                </a:solidFill>
              </a:rPr>
              <a:t>메모리 영역을 할당하거나 복사하는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부분을 </a:t>
            </a:r>
            <a:r>
              <a:rPr lang="ko-KR" altLang="en-US" sz="2400" b="1" dirty="0">
                <a:solidFill>
                  <a:srgbClr val="FFC000"/>
                </a:solidFill>
              </a:rPr>
              <a:t>줄일 것</a:t>
            </a:r>
            <a:r>
              <a:rPr lang="en-US" altLang="ko-KR" sz="2400" b="1" dirty="0">
                <a:solidFill>
                  <a:srgbClr val="FFC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b="1" dirty="0">
                <a:solidFill>
                  <a:srgbClr val="FFC000"/>
                </a:solidFill>
              </a:rPr>
              <a:t>메모리 내용을 복사하는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부분을 </a:t>
            </a:r>
            <a:r>
              <a:rPr lang="ko-KR" altLang="en-US" sz="2400" b="1" dirty="0">
                <a:solidFill>
                  <a:srgbClr val="FFC000"/>
                </a:solidFill>
              </a:rPr>
              <a:t>줄일 것</a:t>
            </a:r>
            <a:r>
              <a:rPr lang="en-US" altLang="ko-KR" sz="2400" b="1" dirty="0">
                <a:solidFill>
                  <a:srgbClr val="FFC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altLang="ko-KR" sz="2400" b="1" dirty="0">
                <a:solidFill>
                  <a:srgbClr val="FFC000"/>
                </a:solidFill>
              </a:rPr>
              <a:t>(</a:t>
            </a:r>
            <a:r>
              <a:rPr lang="ko-KR" altLang="en-US" sz="2400" b="1" dirty="0">
                <a:solidFill>
                  <a:srgbClr val="FFC000"/>
                </a:solidFill>
              </a:rPr>
              <a:t>불필요한</a:t>
            </a:r>
            <a:r>
              <a:rPr lang="en-US" altLang="ko-KR" sz="2400" b="1" dirty="0">
                <a:solidFill>
                  <a:srgbClr val="FFC000"/>
                </a:solidFill>
              </a:rPr>
              <a:t>) </a:t>
            </a:r>
            <a:r>
              <a:rPr lang="ko-KR" altLang="en-US" sz="2400" b="1" dirty="0" err="1">
                <a:solidFill>
                  <a:srgbClr val="FFC000"/>
                </a:solidFill>
              </a:rPr>
              <a:t>계산량을</a:t>
            </a:r>
            <a:r>
              <a:rPr lang="ko-KR" altLang="en-US" sz="2400" b="1" dirty="0">
                <a:solidFill>
                  <a:srgbClr val="FFC000"/>
                </a:solidFill>
              </a:rPr>
              <a:t> 줄일 것</a:t>
            </a:r>
            <a:r>
              <a:rPr lang="en-US" altLang="ko-KR" sz="2400" b="1" dirty="0">
                <a:solidFill>
                  <a:srgbClr val="FFC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b="1" dirty="0">
                <a:solidFill>
                  <a:srgbClr val="FFC000"/>
                </a:solidFill>
              </a:rPr>
              <a:t>더 좋은 자료구조를 쓸 것</a:t>
            </a:r>
            <a:r>
              <a:rPr lang="en-US" altLang="ko-KR" sz="2400" b="1" dirty="0">
                <a:solidFill>
                  <a:srgbClr val="FFC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b="1" dirty="0">
                <a:solidFill>
                  <a:srgbClr val="FFC000"/>
                </a:solidFill>
              </a:rPr>
              <a:t>동시성 작업의 성능을 향상할 것</a:t>
            </a:r>
            <a:r>
              <a:rPr lang="en-US" altLang="ko-KR" sz="2400" b="1" dirty="0">
                <a:solidFill>
                  <a:srgbClr val="FFC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b="1" dirty="0">
                <a:solidFill>
                  <a:srgbClr val="FFC000"/>
                </a:solidFill>
              </a:rPr>
              <a:t>메모리를 관리하는 작업을 최적화 할 것</a:t>
            </a:r>
            <a:r>
              <a:rPr lang="en-US" altLang="ko-KR" sz="2400" dirty="0" smtClean="0">
                <a:solidFill>
                  <a:srgbClr val="FFC000"/>
                </a:solidFill>
              </a:rPr>
              <a:t>.</a:t>
            </a:r>
            <a:endParaRPr lang="en-US" altLang="ko-KR" sz="2400" dirty="0">
              <a:solidFill>
                <a:srgbClr val="FFC000"/>
              </a:solidFill>
            </a:endParaRPr>
          </a:p>
        </p:txBody>
      </p:sp>
      <p:sp>
        <p:nvSpPr>
          <p:cNvPr id="5" name="오른쪽 대괄호 4"/>
          <p:cNvSpPr/>
          <p:nvPr/>
        </p:nvSpPr>
        <p:spPr>
          <a:xfrm rot="10800000">
            <a:off x="732969" y="3502603"/>
            <a:ext cx="156030" cy="713796"/>
          </a:xfrm>
          <a:prstGeom prst="rightBracket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82760" y="3225800"/>
            <a:ext cx="450209" cy="390667"/>
          </a:xfrm>
          <a:custGeom>
            <a:avLst/>
            <a:gdLst>
              <a:gd name="connsiteX0" fmla="*/ 933080 w 933080"/>
              <a:gd name="connsiteY0" fmla="*/ 0 h 632204"/>
              <a:gd name="connsiteX1" fmla="*/ 130648 w 933080"/>
              <a:gd name="connsiteY1" fmla="*/ 289249 h 632204"/>
              <a:gd name="connsiteX2" fmla="*/ 74664 w 933080"/>
              <a:gd name="connsiteY2" fmla="*/ 587829 h 632204"/>
              <a:gd name="connsiteX3" fmla="*/ 867766 w 933080"/>
              <a:gd name="connsiteY3" fmla="*/ 625151 h 63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080" h="632204">
                <a:moveTo>
                  <a:pt x="933080" y="0"/>
                </a:moveTo>
                <a:cubicBezTo>
                  <a:pt x="603398" y="95639"/>
                  <a:pt x="273717" y="191278"/>
                  <a:pt x="130648" y="289249"/>
                </a:cubicBezTo>
                <a:cubicBezTo>
                  <a:pt x="-12421" y="387220"/>
                  <a:pt x="-48189" y="531845"/>
                  <a:pt x="74664" y="587829"/>
                </a:cubicBezTo>
                <a:cubicBezTo>
                  <a:pt x="197517" y="643813"/>
                  <a:pt x="532641" y="634482"/>
                  <a:pt x="867766" y="625151"/>
                </a:cubicBezTo>
              </a:path>
            </a:pathLst>
          </a:custGeom>
          <a:noFill/>
          <a:ln w="190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90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더 나은 컴파일러 선택하기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 smtClean="0"/>
              <a:t>Modern C++ </a:t>
            </a:r>
            <a:r>
              <a:rPr lang="ko-KR" altLang="en-US" dirty="0"/>
              <a:t>표준을 준수하는 컴파일러를 사용하라</a:t>
            </a:r>
            <a:r>
              <a:rPr lang="en-US" altLang="ko-KR" dirty="0"/>
              <a:t>!</a:t>
            </a:r>
          </a:p>
          <a:p>
            <a:pPr lvl="1">
              <a:spcBef>
                <a:spcPts val="2000"/>
              </a:spcBef>
            </a:pPr>
            <a:r>
              <a:rPr lang="en-US" altLang="ko-KR" sz="3200" dirty="0" err="1"/>
              <a:t>rvalue</a:t>
            </a:r>
            <a:r>
              <a:rPr lang="en-US" altLang="ko-KR" sz="3200" dirty="0"/>
              <a:t> references</a:t>
            </a:r>
          </a:p>
          <a:p>
            <a:pPr lvl="1">
              <a:spcBef>
                <a:spcPts val="2000"/>
              </a:spcBef>
            </a:pPr>
            <a:r>
              <a:rPr lang="en-US" altLang="ko-KR" sz="3200" dirty="0"/>
              <a:t>move semantics </a:t>
            </a:r>
            <a:endParaRPr lang="en-US" altLang="ko-KR" sz="3200" dirty="0" smtClean="0"/>
          </a:p>
        </p:txBody>
      </p:sp>
      <p:sp>
        <p:nvSpPr>
          <p:cNvPr id="7" name="오른쪽 대괄호 6"/>
          <p:cNvSpPr/>
          <p:nvPr/>
        </p:nvSpPr>
        <p:spPr>
          <a:xfrm>
            <a:off x="5118100" y="3790453"/>
            <a:ext cx="344599" cy="791763"/>
          </a:xfrm>
          <a:prstGeom prst="righ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>
            <a:off x="5462699" y="4186335"/>
            <a:ext cx="569801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7262" y="3676763"/>
            <a:ext cx="4371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dirty="0">
                <a:solidFill>
                  <a:schemeClr val="accent3"/>
                </a:solidFill>
              </a:rPr>
              <a:t>이러한 기능들을 사용하면 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</a:pPr>
            <a:r>
              <a:rPr lang="ko-KR" altLang="en-US" b="1" dirty="0" smtClean="0">
                <a:solidFill>
                  <a:srgbClr val="FFFF00"/>
                </a:solidFill>
              </a:rPr>
              <a:t>메모리 </a:t>
            </a:r>
            <a:r>
              <a:rPr lang="ko-KR" altLang="en-US" b="1" dirty="0">
                <a:solidFill>
                  <a:srgbClr val="FFFF00"/>
                </a:solidFill>
              </a:rPr>
              <a:t>복사</a:t>
            </a:r>
            <a:r>
              <a:rPr lang="ko-KR" altLang="en-US" b="1" dirty="0">
                <a:solidFill>
                  <a:schemeClr val="accent3"/>
                </a:solidFill>
              </a:rPr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작업을 감축하는 효과를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</a:pPr>
            <a:r>
              <a:rPr lang="ko-KR" altLang="en-US" dirty="0" smtClean="0">
                <a:solidFill>
                  <a:schemeClr val="accent3"/>
                </a:solidFill>
              </a:rPr>
              <a:t>기대할 수 있다</a:t>
            </a:r>
            <a:r>
              <a:rPr lang="en-US" altLang="ko-KR" dirty="0" smtClean="0">
                <a:solidFill>
                  <a:schemeClr val="accent3"/>
                </a:solidFill>
              </a:rPr>
              <a:t>!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91674725"/>
              </p:ext>
            </p:extLst>
          </p:nvPr>
        </p:nvGraphicFramePr>
        <p:xfrm>
          <a:off x="1739900" y="4978098"/>
          <a:ext cx="9706431" cy="4673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컴파일러를 더 잘 사용하기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600"/>
              </a:spcBef>
            </a:pPr>
            <a:r>
              <a:rPr lang="ko-KR" altLang="en-US" dirty="0"/>
              <a:t>최적화 스위치 옵션을 켜면 빨라질 것이다</a:t>
            </a:r>
            <a:r>
              <a:rPr lang="en-US" altLang="ko-KR" dirty="0"/>
              <a:t>.</a:t>
            </a:r>
          </a:p>
          <a:p>
            <a:pPr lvl="1">
              <a:spcBef>
                <a:spcPts val="1600"/>
              </a:spcBef>
            </a:pPr>
            <a:r>
              <a:rPr lang="ko-KR" altLang="en-US" sz="2800" dirty="0"/>
              <a:t>대부분의 컴파일러는 초기 설정에 최적화 옵션을 비활성으로 </a:t>
            </a:r>
            <a:r>
              <a:rPr lang="ko-KR" altLang="en-US" sz="2800" dirty="0" err="1"/>
              <a:t>해놨음</a:t>
            </a:r>
            <a:endParaRPr lang="en-US" altLang="ko-KR" sz="2800" dirty="0"/>
          </a:p>
          <a:p>
            <a:pPr lvl="2">
              <a:spcBef>
                <a:spcPts val="1600"/>
              </a:spcBef>
            </a:pPr>
            <a:r>
              <a:rPr lang="ko-KR" altLang="en-US" sz="2400" dirty="0"/>
              <a:t>사용자가 기본 설정 값을 살펴보고</a:t>
            </a:r>
            <a:r>
              <a:rPr lang="en-US" altLang="ko-KR" sz="2400" dirty="0"/>
              <a:t>, </a:t>
            </a:r>
            <a:r>
              <a:rPr lang="ko-KR" altLang="en-US" sz="2400" dirty="0"/>
              <a:t>만약에 그것이 꺼져 있으면 켜줘야 최적화가 동작함</a:t>
            </a:r>
            <a:r>
              <a:rPr lang="en-US" altLang="ko-KR" sz="2400" dirty="0"/>
              <a:t>.</a:t>
            </a:r>
            <a:endParaRPr lang="en-US" altLang="ko-KR" dirty="0"/>
          </a:p>
          <a:p>
            <a:pPr>
              <a:spcBef>
                <a:spcPts val="1600"/>
              </a:spcBef>
            </a:pPr>
            <a:r>
              <a:rPr lang="ko-KR" altLang="en-US" dirty="0"/>
              <a:t>많은 컴파일러들이 최적화를 세부적으로 설정할 수 있게 해주고 있다</a:t>
            </a:r>
            <a:r>
              <a:rPr lang="en-US" altLang="ko-KR" dirty="0"/>
              <a:t>.</a:t>
            </a:r>
          </a:p>
          <a:p>
            <a:pPr lvl="1">
              <a:spcBef>
                <a:spcPts val="1600"/>
              </a:spcBef>
            </a:pPr>
            <a:r>
              <a:rPr lang="ko-KR" altLang="en-US" sz="2800" dirty="0"/>
              <a:t>옵션에서 함수 </a:t>
            </a:r>
            <a:r>
              <a:rPr lang="ko-KR" altLang="en-US" sz="2800" dirty="0" err="1"/>
              <a:t>인라이닝</a:t>
            </a:r>
            <a:r>
              <a:rPr lang="ko-KR" altLang="en-US" sz="2800" dirty="0"/>
              <a:t> 항목을 활성화하는 것만으로도 큰 성능 향상을 기대할 수 있다</a:t>
            </a:r>
            <a:r>
              <a:rPr lang="en-US" altLang="ko-KR" sz="2800" dirty="0"/>
              <a:t>.</a:t>
            </a:r>
          </a:p>
          <a:p>
            <a:pPr lvl="1">
              <a:spcBef>
                <a:spcPts val="1600"/>
              </a:spcBef>
            </a:pPr>
            <a:r>
              <a:rPr lang="ko-KR" altLang="en-US" sz="2800" dirty="0"/>
              <a:t>각 옵션은 플래그</a:t>
            </a:r>
            <a:r>
              <a:rPr lang="en-US" altLang="ko-KR" sz="2800" dirty="0"/>
              <a:t>(flags)</a:t>
            </a:r>
            <a:r>
              <a:rPr lang="ko-KR" altLang="en-US" sz="2800" dirty="0"/>
              <a:t>나 </a:t>
            </a:r>
            <a:r>
              <a:rPr lang="ko-KR" altLang="en-US" sz="2800" dirty="0" err="1"/>
              <a:t>프라그마</a:t>
            </a:r>
            <a:r>
              <a:rPr lang="en-US" altLang="ko-KR" sz="2800" dirty="0"/>
              <a:t>(pragma) </a:t>
            </a:r>
            <a:r>
              <a:rPr lang="ko-KR" altLang="en-US" sz="2800" dirty="0"/>
              <a:t>등을 통하여 </a:t>
            </a:r>
            <a:r>
              <a:rPr lang="ko-KR" altLang="en-US" sz="2800" dirty="0" smtClean="0"/>
              <a:t>좀 더 세부적으로 설정할 </a:t>
            </a:r>
            <a:r>
              <a:rPr lang="ko-KR" altLang="en-US" sz="2800" dirty="0"/>
              <a:t>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7762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더 좋은 알고리즘을 선택하기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(cf. Chapter 5, Optimize Algorithms)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 smtClean="0"/>
              <a:t>가장 확실한 성능 개선의 효험을 볼 수 있는 실천 항목</a:t>
            </a:r>
            <a:r>
              <a:rPr lang="en-US" altLang="ko-KR" dirty="0" smtClean="0"/>
              <a:t>!</a:t>
            </a:r>
          </a:p>
          <a:p>
            <a:pPr>
              <a:spcBef>
                <a:spcPts val="1600"/>
              </a:spcBef>
            </a:pPr>
            <a:r>
              <a:rPr lang="ko-KR" altLang="en-US" dirty="0" smtClean="0"/>
              <a:t>방향성</a:t>
            </a:r>
            <a:endParaRPr lang="en-US" altLang="ko-KR" dirty="0" smtClean="0"/>
          </a:p>
          <a:p>
            <a:pPr lvl="1">
              <a:spcBef>
                <a:spcPts val="1400"/>
              </a:spcBef>
            </a:pPr>
            <a:r>
              <a:rPr lang="ko-KR" altLang="en-US" dirty="0" smtClean="0"/>
              <a:t>안 좋은 알고리즘을 붙잡고 성능의 역전극을 만들려고 애쓰지 말 것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1400"/>
              </a:spcBef>
            </a:pPr>
            <a:r>
              <a:rPr lang="ko-KR" altLang="en-US" dirty="0" smtClean="0"/>
              <a:t>그냥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 알려져 있는 알고리즘 중에서 최적의 개체를 채택할 것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1400"/>
              </a:spcBef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탐색</a:t>
            </a:r>
            <a:r>
              <a:rPr lang="ko-KR" altLang="en-US" dirty="0" smtClean="0"/>
              <a:t> 및 </a:t>
            </a:r>
            <a:r>
              <a:rPr lang="ko-KR" altLang="en-US" b="1" dirty="0" smtClean="0"/>
              <a:t>정렬</a:t>
            </a:r>
            <a:r>
              <a:rPr lang="ko-KR" altLang="en-US" dirty="0" smtClean="0"/>
              <a:t> 알고리즘을 선택할 때 신중할 것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얘네들은 시간 도둑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763407089"/>
              </p:ext>
            </p:extLst>
          </p:nvPr>
        </p:nvGraphicFramePr>
        <p:xfrm>
          <a:off x="1201056" y="6717016"/>
          <a:ext cx="10602687" cy="2862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6975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바람직한 최적화 습관 기르기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/>
              <a:t>사전에 계산하기</a:t>
            </a:r>
            <a:r>
              <a:rPr lang="en-US" altLang="ko-KR" dirty="0"/>
              <a:t>(precomputation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메타 프로그래밍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 미루기</a:t>
            </a:r>
            <a:r>
              <a:rPr lang="en-US" altLang="ko-KR" dirty="0"/>
              <a:t>(lazy computation)</a:t>
            </a:r>
          </a:p>
          <a:p>
            <a:pPr lvl="1"/>
            <a:r>
              <a:rPr lang="ko-KR" altLang="en-US" dirty="0"/>
              <a:t>계산 결과가 </a:t>
            </a:r>
            <a:r>
              <a:rPr lang="ko-KR" altLang="en-US" dirty="0" smtClean="0"/>
              <a:t>실제로 쓰일 </a:t>
            </a:r>
            <a:r>
              <a:rPr lang="ko-KR" altLang="en-US" dirty="0"/>
              <a:t>때까지 계산 수행하기를 보류 해두기</a:t>
            </a:r>
            <a:endParaRPr lang="en-US" altLang="ko-KR" dirty="0"/>
          </a:p>
          <a:p>
            <a:r>
              <a:rPr lang="ko-KR" altLang="en-US" dirty="0" err="1"/>
              <a:t>캐싱</a:t>
            </a:r>
            <a:r>
              <a:rPr lang="en-US" altLang="ko-KR" dirty="0"/>
              <a:t>(caching)</a:t>
            </a:r>
          </a:p>
          <a:p>
            <a:pPr lvl="1"/>
            <a:r>
              <a:rPr lang="ko-KR" altLang="en-US" dirty="0"/>
              <a:t>자주 쓰이는데 무거운 계산은 저장해뒀다가 다시 쓰기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828938334"/>
              </p:ext>
            </p:extLst>
          </p:nvPr>
        </p:nvGraphicFramePr>
        <p:xfrm>
          <a:off x="1282959" y="4690960"/>
          <a:ext cx="9422882" cy="141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1285103" y="4646142"/>
            <a:ext cx="8813893" cy="0"/>
          </a:xfrm>
          <a:prstGeom prst="straightConnector1">
            <a:avLst/>
          </a:prstGeom>
          <a:noFill/>
          <a:ln w="76200" cap="flat">
            <a:gradFill>
              <a:gsLst>
                <a:gs pos="0">
                  <a:srgbClr val="8ABE5E"/>
                </a:gs>
                <a:gs pos="37000">
                  <a:srgbClr val="B5D658"/>
                </a:gs>
                <a:gs pos="71000">
                  <a:srgbClr val="EBE955"/>
                </a:gs>
                <a:gs pos="100000">
                  <a:srgbClr val="FDCB56"/>
                </a:gs>
              </a:gsLst>
              <a:lin ang="0" scaled="0"/>
            </a:gra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/>
          <p:cNvSpPr txBox="1"/>
          <p:nvPr/>
        </p:nvSpPr>
        <p:spPr>
          <a:xfrm>
            <a:off x="9226962" y="3755723"/>
            <a:ext cx="87203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DCB56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지향점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DCB56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4542" y="3775840"/>
            <a:ext cx="87203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err="1" smtClean="0">
                <a:ln>
                  <a:noFill/>
                </a:ln>
                <a:solidFill>
                  <a:srgbClr val="8ABE5E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지양점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8ABE5E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55297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우월한 라이브러리를 가져다 쓰기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cf. Chapter 8. Use Better Libraries</a:t>
            </a:r>
            <a:endParaRPr dirty="0"/>
          </a:p>
        </p:txBody>
      </p:sp>
      <p:grpSp>
        <p:nvGrpSpPr>
          <p:cNvPr id="7" name="그룹 6"/>
          <p:cNvGrpSpPr/>
          <p:nvPr/>
        </p:nvGrpSpPr>
        <p:grpSpPr>
          <a:xfrm>
            <a:off x="865369" y="4115253"/>
            <a:ext cx="4761308" cy="3273400"/>
            <a:chOff x="262761" y="3267313"/>
            <a:chExt cx="4761308" cy="3273400"/>
          </a:xfrm>
          <a:solidFill>
            <a:schemeClr val="accent3">
              <a:lumMod val="50000"/>
            </a:schemeClr>
          </a:solidFill>
        </p:grpSpPr>
        <p:sp>
          <p:nvSpPr>
            <p:cNvPr id="8" name="자유형 7"/>
            <p:cNvSpPr/>
            <p:nvPr/>
          </p:nvSpPr>
          <p:spPr>
            <a:xfrm>
              <a:off x="262761" y="4408044"/>
              <a:ext cx="1983878" cy="991939"/>
            </a:xfrm>
            <a:custGeom>
              <a:avLst/>
              <a:gdLst>
                <a:gd name="connsiteX0" fmla="*/ 0 w 1983878"/>
                <a:gd name="connsiteY0" fmla="*/ 99194 h 991939"/>
                <a:gd name="connsiteX1" fmla="*/ 99194 w 1983878"/>
                <a:gd name="connsiteY1" fmla="*/ 0 h 991939"/>
                <a:gd name="connsiteX2" fmla="*/ 1884684 w 1983878"/>
                <a:gd name="connsiteY2" fmla="*/ 0 h 991939"/>
                <a:gd name="connsiteX3" fmla="*/ 1983878 w 1983878"/>
                <a:gd name="connsiteY3" fmla="*/ 99194 h 991939"/>
                <a:gd name="connsiteX4" fmla="*/ 1983878 w 1983878"/>
                <a:gd name="connsiteY4" fmla="*/ 892745 h 991939"/>
                <a:gd name="connsiteX5" fmla="*/ 1884684 w 1983878"/>
                <a:gd name="connsiteY5" fmla="*/ 991939 h 991939"/>
                <a:gd name="connsiteX6" fmla="*/ 99194 w 1983878"/>
                <a:gd name="connsiteY6" fmla="*/ 991939 h 991939"/>
                <a:gd name="connsiteX7" fmla="*/ 0 w 1983878"/>
                <a:gd name="connsiteY7" fmla="*/ 892745 h 991939"/>
                <a:gd name="connsiteX8" fmla="*/ 0 w 1983878"/>
                <a:gd name="connsiteY8" fmla="*/ 99194 h 99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3878" h="991939">
                  <a:moveTo>
                    <a:pt x="0" y="99194"/>
                  </a:moveTo>
                  <a:cubicBezTo>
                    <a:pt x="0" y="44411"/>
                    <a:pt x="44411" y="0"/>
                    <a:pt x="99194" y="0"/>
                  </a:cubicBezTo>
                  <a:lnTo>
                    <a:pt x="1884684" y="0"/>
                  </a:lnTo>
                  <a:cubicBezTo>
                    <a:pt x="1939467" y="0"/>
                    <a:pt x="1983878" y="44411"/>
                    <a:pt x="1983878" y="99194"/>
                  </a:cubicBezTo>
                  <a:lnTo>
                    <a:pt x="1983878" y="892745"/>
                  </a:lnTo>
                  <a:cubicBezTo>
                    <a:pt x="1983878" y="947528"/>
                    <a:pt x="1939467" y="991939"/>
                    <a:pt x="1884684" y="991939"/>
                  </a:cubicBezTo>
                  <a:lnTo>
                    <a:pt x="99194" y="991939"/>
                  </a:lnTo>
                  <a:cubicBezTo>
                    <a:pt x="44411" y="991939"/>
                    <a:pt x="0" y="947528"/>
                    <a:pt x="0" y="892745"/>
                  </a:cubicBezTo>
                  <a:lnTo>
                    <a:pt x="0" y="9919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8578" tIns="38578" rIns="38578" bIns="38578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500" b="1" kern="1200" dirty="0" smtClean="0">
                  <a:solidFill>
                    <a:srgbClr val="FEFEF4"/>
                  </a:solidFill>
                </a:rPr>
                <a:t>Standard [template/runtime] library</a:t>
              </a:r>
              <a:r>
                <a:rPr lang="ko-KR" altLang="en-US" sz="1500" b="1" kern="1200" dirty="0" smtClean="0">
                  <a:solidFill>
                    <a:srgbClr val="FEFEF4"/>
                  </a:solidFill>
                </a:rPr>
                <a:t>는</a:t>
              </a:r>
              <a:r>
                <a:rPr lang="en-US" altLang="ko-KR" sz="1500" b="1" kern="1200" dirty="0" smtClean="0">
                  <a:solidFill>
                    <a:srgbClr val="FEFEF4"/>
                  </a:solidFill>
                </a:rPr>
                <a:t>…</a:t>
              </a:r>
              <a:endParaRPr lang="ko-KR" altLang="en-US" sz="1500" b="1" kern="1200" dirty="0">
                <a:solidFill>
                  <a:srgbClr val="FEFEF4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 rot="18289469">
              <a:off x="1948615" y="4306402"/>
              <a:ext cx="1389600" cy="54492"/>
            </a:xfrm>
            <a:custGeom>
              <a:avLst/>
              <a:gdLst>
                <a:gd name="connsiteX0" fmla="*/ 0 w 1389600"/>
                <a:gd name="connsiteY0" fmla="*/ 27246 h 54492"/>
                <a:gd name="connsiteX1" fmla="*/ 1389600 w 1389600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9600" h="54492">
                  <a:moveTo>
                    <a:pt x="0" y="27246"/>
                  </a:moveTo>
                  <a:lnTo>
                    <a:pt x="1389600" y="27246"/>
                  </a:lnTo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672760" tIns="-7494" rIns="672759" bIns="-7495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b="1" kern="1200">
                <a:solidFill>
                  <a:srgbClr val="FEFEF4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3040191" y="3267313"/>
              <a:ext cx="1983878" cy="991939"/>
            </a:xfrm>
            <a:custGeom>
              <a:avLst/>
              <a:gdLst>
                <a:gd name="connsiteX0" fmla="*/ 0 w 1983878"/>
                <a:gd name="connsiteY0" fmla="*/ 99194 h 991939"/>
                <a:gd name="connsiteX1" fmla="*/ 99194 w 1983878"/>
                <a:gd name="connsiteY1" fmla="*/ 0 h 991939"/>
                <a:gd name="connsiteX2" fmla="*/ 1884684 w 1983878"/>
                <a:gd name="connsiteY2" fmla="*/ 0 h 991939"/>
                <a:gd name="connsiteX3" fmla="*/ 1983878 w 1983878"/>
                <a:gd name="connsiteY3" fmla="*/ 99194 h 991939"/>
                <a:gd name="connsiteX4" fmla="*/ 1983878 w 1983878"/>
                <a:gd name="connsiteY4" fmla="*/ 892745 h 991939"/>
                <a:gd name="connsiteX5" fmla="*/ 1884684 w 1983878"/>
                <a:gd name="connsiteY5" fmla="*/ 991939 h 991939"/>
                <a:gd name="connsiteX6" fmla="*/ 99194 w 1983878"/>
                <a:gd name="connsiteY6" fmla="*/ 991939 h 991939"/>
                <a:gd name="connsiteX7" fmla="*/ 0 w 1983878"/>
                <a:gd name="connsiteY7" fmla="*/ 892745 h 991939"/>
                <a:gd name="connsiteX8" fmla="*/ 0 w 1983878"/>
                <a:gd name="connsiteY8" fmla="*/ 99194 h 99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3878" h="991939">
                  <a:moveTo>
                    <a:pt x="0" y="99194"/>
                  </a:moveTo>
                  <a:cubicBezTo>
                    <a:pt x="0" y="44411"/>
                    <a:pt x="44411" y="0"/>
                    <a:pt x="99194" y="0"/>
                  </a:cubicBezTo>
                  <a:lnTo>
                    <a:pt x="1884684" y="0"/>
                  </a:lnTo>
                  <a:cubicBezTo>
                    <a:pt x="1939467" y="0"/>
                    <a:pt x="1983878" y="44411"/>
                    <a:pt x="1983878" y="99194"/>
                  </a:cubicBezTo>
                  <a:lnTo>
                    <a:pt x="1983878" y="892745"/>
                  </a:lnTo>
                  <a:cubicBezTo>
                    <a:pt x="1983878" y="947528"/>
                    <a:pt x="1939467" y="991939"/>
                    <a:pt x="1884684" y="991939"/>
                  </a:cubicBezTo>
                  <a:lnTo>
                    <a:pt x="99194" y="991939"/>
                  </a:lnTo>
                  <a:cubicBezTo>
                    <a:pt x="44411" y="991939"/>
                    <a:pt x="0" y="947528"/>
                    <a:pt x="0" y="892745"/>
                  </a:cubicBezTo>
                  <a:lnTo>
                    <a:pt x="0" y="9919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8578" tIns="38578" rIns="38578" bIns="38578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500" b="1" kern="1200" dirty="0" smtClean="0">
                  <a:solidFill>
                    <a:srgbClr val="FEFEF4"/>
                  </a:solidFill>
                </a:rPr>
                <a:t>실행 속도 최대화를 위한 조정</a:t>
              </a:r>
              <a:r>
                <a:rPr lang="en-US" altLang="ko-KR" sz="1500" b="1" kern="1200" dirty="0" smtClean="0">
                  <a:solidFill>
                    <a:srgbClr val="FEFEF4"/>
                  </a:solidFill>
                </a:rPr>
                <a:t>(tuning)</a:t>
              </a:r>
              <a:r>
                <a:rPr lang="ko-KR" altLang="en-US" sz="1500" b="1" kern="1200" dirty="0" smtClean="0">
                  <a:solidFill>
                    <a:srgbClr val="FEFEF4"/>
                  </a:solidFill>
                </a:rPr>
                <a:t>이 이루어져 있지 않다</a:t>
              </a:r>
              <a:r>
                <a:rPr lang="en-US" altLang="ko-KR" sz="1500" b="1" kern="1200" dirty="0" smtClean="0">
                  <a:solidFill>
                    <a:srgbClr val="FEFEF4"/>
                  </a:solidFill>
                </a:rPr>
                <a:t>.</a:t>
              </a:r>
              <a:endParaRPr lang="ko-KR" altLang="en-US" sz="1500" b="1" kern="1200" dirty="0">
                <a:solidFill>
                  <a:srgbClr val="FEFEF4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246640" y="4876767"/>
              <a:ext cx="793551" cy="54492"/>
            </a:xfrm>
            <a:custGeom>
              <a:avLst/>
              <a:gdLst>
                <a:gd name="connsiteX0" fmla="*/ 0 w 793551"/>
                <a:gd name="connsiteY0" fmla="*/ 27246 h 54492"/>
                <a:gd name="connsiteX1" fmla="*/ 793551 w 793551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3551" h="54492">
                  <a:moveTo>
                    <a:pt x="0" y="27246"/>
                  </a:moveTo>
                  <a:lnTo>
                    <a:pt x="793551" y="27246"/>
                  </a:lnTo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89637" tIns="7408" rIns="389637" bIns="7407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b="1" kern="1200">
                <a:solidFill>
                  <a:srgbClr val="FEFEF4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040191" y="4408044"/>
              <a:ext cx="1983878" cy="991939"/>
            </a:xfrm>
            <a:custGeom>
              <a:avLst/>
              <a:gdLst>
                <a:gd name="connsiteX0" fmla="*/ 0 w 1983878"/>
                <a:gd name="connsiteY0" fmla="*/ 99194 h 991939"/>
                <a:gd name="connsiteX1" fmla="*/ 99194 w 1983878"/>
                <a:gd name="connsiteY1" fmla="*/ 0 h 991939"/>
                <a:gd name="connsiteX2" fmla="*/ 1884684 w 1983878"/>
                <a:gd name="connsiteY2" fmla="*/ 0 h 991939"/>
                <a:gd name="connsiteX3" fmla="*/ 1983878 w 1983878"/>
                <a:gd name="connsiteY3" fmla="*/ 99194 h 991939"/>
                <a:gd name="connsiteX4" fmla="*/ 1983878 w 1983878"/>
                <a:gd name="connsiteY4" fmla="*/ 892745 h 991939"/>
                <a:gd name="connsiteX5" fmla="*/ 1884684 w 1983878"/>
                <a:gd name="connsiteY5" fmla="*/ 991939 h 991939"/>
                <a:gd name="connsiteX6" fmla="*/ 99194 w 1983878"/>
                <a:gd name="connsiteY6" fmla="*/ 991939 h 991939"/>
                <a:gd name="connsiteX7" fmla="*/ 0 w 1983878"/>
                <a:gd name="connsiteY7" fmla="*/ 892745 h 991939"/>
                <a:gd name="connsiteX8" fmla="*/ 0 w 1983878"/>
                <a:gd name="connsiteY8" fmla="*/ 99194 h 99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3878" h="991939">
                  <a:moveTo>
                    <a:pt x="0" y="99194"/>
                  </a:moveTo>
                  <a:cubicBezTo>
                    <a:pt x="0" y="44411"/>
                    <a:pt x="44411" y="0"/>
                    <a:pt x="99194" y="0"/>
                  </a:cubicBezTo>
                  <a:lnTo>
                    <a:pt x="1884684" y="0"/>
                  </a:lnTo>
                  <a:cubicBezTo>
                    <a:pt x="1939467" y="0"/>
                    <a:pt x="1983878" y="44411"/>
                    <a:pt x="1983878" y="99194"/>
                  </a:cubicBezTo>
                  <a:lnTo>
                    <a:pt x="1983878" y="892745"/>
                  </a:lnTo>
                  <a:cubicBezTo>
                    <a:pt x="1983878" y="947528"/>
                    <a:pt x="1939467" y="991939"/>
                    <a:pt x="1884684" y="991939"/>
                  </a:cubicBezTo>
                  <a:lnTo>
                    <a:pt x="99194" y="991939"/>
                  </a:lnTo>
                  <a:cubicBezTo>
                    <a:pt x="44411" y="991939"/>
                    <a:pt x="0" y="947528"/>
                    <a:pt x="0" y="892745"/>
                  </a:cubicBezTo>
                  <a:lnTo>
                    <a:pt x="0" y="9919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8578" tIns="38578" rIns="38578" bIns="38578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500" b="1" kern="1200" dirty="0" smtClean="0">
                  <a:solidFill>
                    <a:srgbClr val="FEFEF4"/>
                  </a:solidFill>
                </a:rPr>
                <a:t>30</a:t>
              </a:r>
              <a:r>
                <a:rPr lang="ko-KR" altLang="en-US" sz="1500" b="1" kern="1200" dirty="0" smtClean="0">
                  <a:solidFill>
                    <a:srgbClr val="FEFEF4"/>
                  </a:solidFill>
                </a:rPr>
                <a:t>년 넘는 역사에도 불구하고</a:t>
              </a:r>
              <a:r>
                <a:rPr lang="en-US" altLang="ko-KR" sz="1500" b="1" kern="1200" dirty="0" smtClean="0">
                  <a:solidFill>
                    <a:srgbClr val="FEFEF4"/>
                  </a:solidFill>
                </a:rPr>
                <a:t> </a:t>
              </a:r>
              <a:r>
                <a:rPr lang="ko-KR" altLang="en-US" sz="1500" b="1" kern="1200" dirty="0" smtClean="0">
                  <a:solidFill>
                    <a:srgbClr val="FEFEF4"/>
                  </a:solidFill>
                </a:rPr>
                <a:t>버그가 있다</a:t>
              </a:r>
              <a:r>
                <a:rPr lang="en-US" altLang="ko-KR" sz="1500" b="1" kern="1200" dirty="0" smtClean="0">
                  <a:solidFill>
                    <a:srgbClr val="FEFEF4"/>
                  </a:solidFill>
                </a:rPr>
                <a:t>.</a:t>
              </a:r>
              <a:endParaRPr lang="ko-KR" altLang="en-US" sz="1500" b="1" kern="1200" dirty="0">
                <a:solidFill>
                  <a:srgbClr val="FEFEF4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rot="3310531">
              <a:off x="1948615" y="5447133"/>
              <a:ext cx="1389600" cy="54492"/>
            </a:xfrm>
            <a:custGeom>
              <a:avLst/>
              <a:gdLst>
                <a:gd name="connsiteX0" fmla="*/ 0 w 1389600"/>
                <a:gd name="connsiteY0" fmla="*/ 27246 h 54492"/>
                <a:gd name="connsiteX1" fmla="*/ 1389600 w 1389600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9600" h="54492">
                  <a:moveTo>
                    <a:pt x="0" y="27246"/>
                  </a:moveTo>
                  <a:lnTo>
                    <a:pt x="1389600" y="27246"/>
                  </a:lnTo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672759" tIns="-7494" rIns="672760" bIns="-7494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b="1" kern="1200">
                <a:solidFill>
                  <a:srgbClr val="FEFEF4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3040191" y="5548774"/>
              <a:ext cx="1983878" cy="991939"/>
            </a:xfrm>
            <a:custGeom>
              <a:avLst/>
              <a:gdLst>
                <a:gd name="connsiteX0" fmla="*/ 0 w 1983878"/>
                <a:gd name="connsiteY0" fmla="*/ 99194 h 991939"/>
                <a:gd name="connsiteX1" fmla="*/ 99194 w 1983878"/>
                <a:gd name="connsiteY1" fmla="*/ 0 h 991939"/>
                <a:gd name="connsiteX2" fmla="*/ 1884684 w 1983878"/>
                <a:gd name="connsiteY2" fmla="*/ 0 h 991939"/>
                <a:gd name="connsiteX3" fmla="*/ 1983878 w 1983878"/>
                <a:gd name="connsiteY3" fmla="*/ 99194 h 991939"/>
                <a:gd name="connsiteX4" fmla="*/ 1983878 w 1983878"/>
                <a:gd name="connsiteY4" fmla="*/ 892745 h 991939"/>
                <a:gd name="connsiteX5" fmla="*/ 1884684 w 1983878"/>
                <a:gd name="connsiteY5" fmla="*/ 991939 h 991939"/>
                <a:gd name="connsiteX6" fmla="*/ 99194 w 1983878"/>
                <a:gd name="connsiteY6" fmla="*/ 991939 h 991939"/>
                <a:gd name="connsiteX7" fmla="*/ 0 w 1983878"/>
                <a:gd name="connsiteY7" fmla="*/ 892745 h 991939"/>
                <a:gd name="connsiteX8" fmla="*/ 0 w 1983878"/>
                <a:gd name="connsiteY8" fmla="*/ 99194 h 99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3878" h="991939">
                  <a:moveTo>
                    <a:pt x="0" y="99194"/>
                  </a:moveTo>
                  <a:cubicBezTo>
                    <a:pt x="0" y="44411"/>
                    <a:pt x="44411" y="0"/>
                    <a:pt x="99194" y="0"/>
                  </a:cubicBezTo>
                  <a:lnTo>
                    <a:pt x="1884684" y="0"/>
                  </a:lnTo>
                  <a:cubicBezTo>
                    <a:pt x="1939467" y="0"/>
                    <a:pt x="1983878" y="44411"/>
                    <a:pt x="1983878" y="99194"/>
                  </a:cubicBezTo>
                  <a:lnTo>
                    <a:pt x="1983878" y="892745"/>
                  </a:lnTo>
                  <a:cubicBezTo>
                    <a:pt x="1983878" y="947528"/>
                    <a:pt x="1939467" y="991939"/>
                    <a:pt x="1884684" y="991939"/>
                  </a:cubicBezTo>
                  <a:lnTo>
                    <a:pt x="99194" y="991939"/>
                  </a:lnTo>
                  <a:cubicBezTo>
                    <a:pt x="44411" y="991939"/>
                    <a:pt x="0" y="947528"/>
                    <a:pt x="0" y="892745"/>
                  </a:cubicBezTo>
                  <a:lnTo>
                    <a:pt x="0" y="9919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8578" tIns="38578" rIns="38578" bIns="38578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500" b="1" kern="1200" dirty="0" smtClean="0">
                  <a:solidFill>
                    <a:srgbClr val="FEFEF4"/>
                  </a:solidFill>
                </a:rPr>
                <a:t>표준의 일부를 준수하지 않는 경우도 있다</a:t>
              </a:r>
              <a:r>
                <a:rPr lang="en-US" altLang="ko-KR" sz="1500" b="1" kern="1200" dirty="0" smtClean="0">
                  <a:solidFill>
                    <a:srgbClr val="FEFEF4"/>
                  </a:solidFill>
                </a:rPr>
                <a:t>.</a:t>
              </a:r>
              <a:endParaRPr lang="ko-KR" altLang="en-US" sz="1500" b="1" kern="1200" dirty="0">
                <a:solidFill>
                  <a:srgbClr val="FEFEF4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68176" y="4669435"/>
            <a:ext cx="3396378" cy="2077951"/>
            <a:chOff x="5865568" y="3821495"/>
            <a:chExt cx="3396378" cy="2077951"/>
          </a:xfrm>
          <a:solidFill>
            <a:schemeClr val="accent3">
              <a:lumMod val="50000"/>
            </a:schemeClr>
          </a:solidFill>
        </p:grpSpPr>
        <p:sp>
          <p:nvSpPr>
            <p:cNvPr id="16" name="자유형 15"/>
            <p:cNvSpPr/>
            <p:nvPr/>
          </p:nvSpPr>
          <p:spPr>
            <a:xfrm>
              <a:off x="5865568" y="4663606"/>
              <a:ext cx="690208" cy="393728"/>
            </a:xfrm>
            <a:custGeom>
              <a:avLst/>
              <a:gdLst>
                <a:gd name="connsiteX0" fmla="*/ 0 w 690208"/>
                <a:gd name="connsiteY0" fmla="*/ 39373 h 393728"/>
                <a:gd name="connsiteX1" fmla="*/ 39373 w 690208"/>
                <a:gd name="connsiteY1" fmla="*/ 0 h 393728"/>
                <a:gd name="connsiteX2" fmla="*/ 650835 w 690208"/>
                <a:gd name="connsiteY2" fmla="*/ 0 h 393728"/>
                <a:gd name="connsiteX3" fmla="*/ 690208 w 690208"/>
                <a:gd name="connsiteY3" fmla="*/ 39373 h 393728"/>
                <a:gd name="connsiteX4" fmla="*/ 690208 w 690208"/>
                <a:gd name="connsiteY4" fmla="*/ 354355 h 393728"/>
                <a:gd name="connsiteX5" fmla="*/ 650835 w 690208"/>
                <a:gd name="connsiteY5" fmla="*/ 393728 h 393728"/>
                <a:gd name="connsiteX6" fmla="*/ 39373 w 690208"/>
                <a:gd name="connsiteY6" fmla="*/ 393728 h 393728"/>
                <a:gd name="connsiteX7" fmla="*/ 0 w 690208"/>
                <a:gd name="connsiteY7" fmla="*/ 354355 h 393728"/>
                <a:gd name="connsiteX8" fmla="*/ 0 w 690208"/>
                <a:gd name="connsiteY8" fmla="*/ 39373 h 39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208" h="393728">
                  <a:moveTo>
                    <a:pt x="0" y="39373"/>
                  </a:moveTo>
                  <a:cubicBezTo>
                    <a:pt x="0" y="17628"/>
                    <a:pt x="17628" y="0"/>
                    <a:pt x="39373" y="0"/>
                  </a:cubicBezTo>
                  <a:lnTo>
                    <a:pt x="650835" y="0"/>
                  </a:lnTo>
                  <a:cubicBezTo>
                    <a:pt x="672580" y="0"/>
                    <a:pt x="690208" y="17628"/>
                    <a:pt x="690208" y="39373"/>
                  </a:cubicBezTo>
                  <a:lnTo>
                    <a:pt x="690208" y="354355"/>
                  </a:lnTo>
                  <a:cubicBezTo>
                    <a:pt x="690208" y="376100"/>
                    <a:pt x="672580" y="393728"/>
                    <a:pt x="650835" y="393728"/>
                  </a:cubicBezTo>
                  <a:lnTo>
                    <a:pt x="39373" y="393728"/>
                  </a:lnTo>
                  <a:cubicBezTo>
                    <a:pt x="17628" y="393728"/>
                    <a:pt x="0" y="376100"/>
                    <a:pt x="0" y="354355"/>
                  </a:cubicBezTo>
                  <a:lnTo>
                    <a:pt x="0" y="39373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20422" tIns="20422" rIns="20422" bIns="20422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b="1" kern="1200" dirty="0" smtClean="0">
                  <a:solidFill>
                    <a:srgbClr val="FEFEF4"/>
                  </a:solidFill>
                </a:rPr>
                <a:t>그래서</a:t>
              </a:r>
              <a:endParaRPr lang="ko-KR" altLang="en-US" sz="1400" b="1" kern="1200" dirty="0">
                <a:solidFill>
                  <a:srgbClr val="FEFEF4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9457599">
              <a:off x="6466278" y="4540769"/>
              <a:ext cx="952188" cy="83671"/>
            </a:xfrm>
            <a:custGeom>
              <a:avLst/>
              <a:gdLst>
                <a:gd name="connsiteX0" fmla="*/ 0 w 952188"/>
                <a:gd name="connsiteY0" fmla="*/ 41835 h 83671"/>
                <a:gd name="connsiteX1" fmla="*/ 952188 w 952188"/>
                <a:gd name="connsiteY1" fmla="*/ 41835 h 8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188" h="83671">
                  <a:moveTo>
                    <a:pt x="0" y="41835"/>
                  </a:moveTo>
                  <a:lnTo>
                    <a:pt x="952188" y="41835"/>
                  </a:lnTo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464988" tIns="18030" rIns="464990" bIns="18031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b="1" kern="1200">
                <a:solidFill>
                  <a:srgbClr val="FEFEF4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7328968" y="3821495"/>
              <a:ext cx="1932978" cy="966489"/>
            </a:xfrm>
            <a:custGeom>
              <a:avLst/>
              <a:gdLst>
                <a:gd name="connsiteX0" fmla="*/ 0 w 1932978"/>
                <a:gd name="connsiteY0" fmla="*/ 96649 h 966489"/>
                <a:gd name="connsiteX1" fmla="*/ 96649 w 1932978"/>
                <a:gd name="connsiteY1" fmla="*/ 0 h 966489"/>
                <a:gd name="connsiteX2" fmla="*/ 1836329 w 1932978"/>
                <a:gd name="connsiteY2" fmla="*/ 0 h 966489"/>
                <a:gd name="connsiteX3" fmla="*/ 1932978 w 1932978"/>
                <a:gd name="connsiteY3" fmla="*/ 96649 h 966489"/>
                <a:gd name="connsiteX4" fmla="*/ 1932978 w 1932978"/>
                <a:gd name="connsiteY4" fmla="*/ 869840 h 966489"/>
                <a:gd name="connsiteX5" fmla="*/ 1836329 w 1932978"/>
                <a:gd name="connsiteY5" fmla="*/ 966489 h 966489"/>
                <a:gd name="connsiteX6" fmla="*/ 96649 w 1932978"/>
                <a:gd name="connsiteY6" fmla="*/ 966489 h 966489"/>
                <a:gd name="connsiteX7" fmla="*/ 0 w 1932978"/>
                <a:gd name="connsiteY7" fmla="*/ 869840 h 966489"/>
                <a:gd name="connsiteX8" fmla="*/ 0 w 1932978"/>
                <a:gd name="connsiteY8" fmla="*/ 96649 h 96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2978" h="966489">
                  <a:moveTo>
                    <a:pt x="0" y="96649"/>
                  </a:moveTo>
                  <a:cubicBezTo>
                    <a:pt x="0" y="43271"/>
                    <a:pt x="43271" y="0"/>
                    <a:pt x="96649" y="0"/>
                  </a:cubicBezTo>
                  <a:lnTo>
                    <a:pt x="1836329" y="0"/>
                  </a:lnTo>
                  <a:cubicBezTo>
                    <a:pt x="1889707" y="0"/>
                    <a:pt x="1932978" y="43271"/>
                    <a:pt x="1932978" y="96649"/>
                  </a:cubicBezTo>
                  <a:lnTo>
                    <a:pt x="1932978" y="869840"/>
                  </a:lnTo>
                  <a:cubicBezTo>
                    <a:pt x="1932978" y="923218"/>
                    <a:pt x="1889707" y="966489"/>
                    <a:pt x="1836329" y="966489"/>
                  </a:cubicBezTo>
                  <a:lnTo>
                    <a:pt x="96649" y="966489"/>
                  </a:lnTo>
                  <a:cubicBezTo>
                    <a:pt x="43271" y="966489"/>
                    <a:pt x="0" y="923218"/>
                    <a:pt x="0" y="869840"/>
                  </a:cubicBezTo>
                  <a:lnTo>
                    <a:pt x="0" y="96649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7197" tIns="37197" rIns="37197" bIns="37197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b="1" kern="1200" dirty="0" smtClean="0">
                  <a:solidFill>
                    <a:srgbClr val="FEFEF4"/>
                  </a:solidFill>
                </a:rPr>
                <a:t>작성된 코드의 최적화 수준을 측정하기</a:t>
              </a:r>
              <a:endParaRPr lang="ko-KR" altLang="en-US" sz="1400" b="1" kern="1200" dirty="0">
                <a:solidFill>
                  <a:srgbClr val="FEFEF4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142401">
              <a:off x="6466278" y="5096500"/>
              <a:ext cx="952188" cy="83671"/>
            </a:xfrm>
            <a:custGeom>
              <a:avLst/>
              <a:gdLst>
                <a:gd name="connsiteX0" fmla="*/ 0 w 952188"/>
                <a:gd name="connsiteY0" fmla="*/ 41835 h 83671"/>
                <a:gd name="connsiteX1" fmla="*/ 952188 w 952188"/>
                <a:gd name="connsiteY1" fmla="*/ 41835 h 8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188" h="83671">
                  <a:moveTo>
                    <a:pt x="0" y="41835"/>
                  </a:moveTo>
                  <a:lnTo>
                    <a:pt x="952188" y="41835"/>
                  </a:lnTo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464989" tIns="18031" rIns="464989" bIns="18030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b="1" kern="1200">
                <a:solidFill>
                  <a:srgbClr val="FEFEF4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328968" y="4932957"/>
              <a:ext cx="1932978" cy="966489"/>
            </a:xfrm>
            <a:custGeom>
              <a:avLst/>
              <a:gdLst>
                <a:gd name="connsiteX0" fmla="*/ 0 w 1932978"/>
                <a:gd name="connsiteY0" fmla="*/ 96649 h 966489"/>
                <a:gd name="connsiteX1" fmla="*/ 96649 w 1932978"/>
                <a:gd name="connsiteY1" fmla="*/ 0 h 966489"/>
                <a:gd name="connsiteX2" fmla="*/ 1836329 w 1932978"/>
                <a:gd name="connsiteY2" fmla="*/ 0 h 966489"/>
                <a:gd name="connsiteX3" fmla="*/ 1932978 w 1932978"/>
                <a:gd name="connsiteY3" fmla="*/ 96649 h 966489"/>
                <a:gd name="connsiteX4" fmla="*/ 1932978 w 1932978"/>
                <a:gd name="connsiteY4" fmla="*/ 869840 h 966489"/>
                <a:gd name="connsiteX5" fmla="*/ 1836329 w 1932978"/>
                <a:gd name="connsiteY5" fmla="*/ 966489 h 966489"/>
                <a:gd name="connsiteX6" fmla="*/ 96649 w 1932978"/>
                <a:gd name="connsiteY6" fmla="*/ 966489 h 966489"/>
                <a:gd name="connsiteX7" fmla="*/ 0 w 1932978"/>
                <a:gd name="connsiteY7" fmla="*/ 869840 h 966489"/>
                <a:gd name="connsiteX8" fmla="*/ 0 w 1932978"/>
                <a:gd name="connsiteY8" fmla="*/ 96649 h 96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2978" h="966489">
                  <a:moveTo>
                    <a:pt x="0" y="96649"/>
                  </a:moveTo>
                  <a:cubicBezTo>
                    <a:pt x="0" y="43271"/>
                    <a:pt x="43271" y="0"/>
                    <a:pt x="96649" y="0"/>
                  </a:cubicBezTo>
                  <a:lnTo>
                    <a:pt x="1836329" y="0"/>
                  </a:lnTo>
                  <a:cubicBezTo>
                    <a:pt x="1889707" y="0"/>
                    <a:pt x="1932978" y="43271"/>
                    <a:pt x="1932978" y="96649"/>
                  </a:cubicBezTo>
                  <a:lnTo>
                    <a:pt x="1932978" y="869840"/>
                  </a:lnTo>
                  <a:cubicBezTo>
                    <a:pt x="1932978" y="923218"/>
                    <a:pt x="1889707" y="966489"/>
                    <a:pt x="1836329" y="966489"/>
                  </a:cubicBezTo>
                  <a:lnTo>
                    <a:pt x="96649" y="966489"/>
                  </a:lnTo>
                  <a:cubicBezTo>
                    <a:pt x="43271" y="966489"/>
                    <a:pt x="0" y="923218"/>
                    <a:pt x="0" y="869840"/>
                  </a:cubicBezTo>
                  <a:lnTo>
                    <a:pt x="0" y="96649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7197" tIns="37197" rIns="37197" bIns="37197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b="1" kern="1200" dirty="0" smtClean="0">
                  <a:solidFill>
                    <a:srgbClr val="FEFEF4"/>
                  </a:solidFill>
                </a:rPr>
                <a:t>주어진 문제를 해결하는 데에 적합한 최적화 방법을 제안하기</a:t>
              </a:r>
              <a:endParaRPr lang="ko-KR" altLang="en-US" sz="1400" b="1" kern="1200" dirty="0">
                <a:solidFill>
                  <a:srgbClr val="FEFEF4"/>
                </a:solidFill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5610037" y="4559969"/>
            <a:ext cx="881742" cy="1148442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626677" y="5708412"/>
            <a:ext cx="865102" cy="16295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636821" y="5708412"/>
            <a:ext cx="854958" cy="1199832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직사각형 23"/>
          <p:cNvSpPr/>
          <p:nvPr/>
        </p:nvSpPr>
        <p:spPr>
          <a:xfrm>
            <a:off x="10541265" y="5354626"/>
            <a:ext cx="1502229" cy="58782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EFEF4"/>
                </a:solidFill>
              </a:rPr>
              <a:t>가 어렵다</a:t>
            </a:r>
            <a:r>
              <a:rPr lang="en-US" altLang="ko-KR" b="1" dirty="0" smtClean="0">
                <a:solidFill>
                  <a:srgbClr val="FEFEF4"/>
                </a:solidFill>
              </a:rPr>
              <a:t>.</a:t>
            </a:r>
            <a:endParaRPr lang="ko-KR" altLang="en-US" b="1" dirty="0">
              <a:solidFill>
                <a:srgbClr val="FEFEF4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9864554" y="5118707"/>
            <a:ext cx="676711" cy="58970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9864554" y="5708412"/>
            <a:ext cx="676711" cy="539511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표준 라이브러리를 숙지하는 일은 최적화를 수행하고자 하는 개발자에게 매우 중요한 것이다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위와 같은 이유로 표준 라이브러리에 대한 대안의 필요성 대두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987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개요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개요</a:t>
            </a:r>
          </a:p>
        </p:txBody>
      </p:sp>
      <p:sp>
        <p:nvSpPr>
          <p:cNvPr id="172" name="이 책에서 다루는 것들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rPr lang="ko-KR" altLang="en-US" dirty="0" smtClean="0"/>
              <a:t>최적화 프로세스 탄생 배경</a:t>
            </a:r>
            <a:endParaRPr dirty="0"/>
          </a:p>
        </p:txBody>
      </p:sp>
      <p:sp>
        <p:nvSpPr>
          <p:cNvPr id="173" name="C++ 코드 동작 패턴을 중심으로 하는 최적화 방법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세상엔 전화기부터 데이터 센터까지 프로그램이 존재함</a:t>
            </a:r>
            <a:endParaRPr lang="en-US" altLang="ko-KR" dirty="0" smtClean="0"/>
          </a:p>
          <a:p>
            <a:r>
              <a:rPr lang="ko-KR" altLang="en-US" dirty="0" smtClean="0"/>
              <a:t>결함 코드만 제거하는 것만으로는 충분하지 않음</a:t>
            </a:r>
            <a:endParaRPr lang="en-US" altLang="ko-KR" dirty="0" smtClean="0"/>
          </a:p>
          <a:p>
            <a:r>
              <a:rPr lang="ko-KR" altLang="en-US" dirty="0" smtClean="0"/>
              <a:t>하드웨어 종류에 따라 프로그램 속도가 저하될 가능성</a:t>
            </a:r>
            <a:endParaRPr lang="en-US" altLang="ko-KR" dirty="0" smtClean="0"/>
          </a:p>
          <a:p>
            <a:r>
              <a:rPr lang="ko-KR" altLang="en-US" dirty="0" smtClean="0"/>
              <a:t>적은 전력 소비를 요하는 하드웨어</a:t>
            </a:r>
            <a:endParaRPr lang="en-US" altLang="ko-KR" dirty="0" smtClean="0"/>
          </a:p>
          <a:p>
            <a:r>
              <a:rPr lang="ko-KR" altLang="en-US" dirty="0" smtClean="0"/>
              <a:t>경쟁사와의 처리량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초당 프레임과 같은 성능 경쟁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94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우월한 라이브러리를 가져다 쓰기</a:t>
            </a:r>
            <a:r>
              <a:rPr lang="en-US" altLang="ko-KR" dirty="0"/>
              <a:t>(cont’d)</a:t>
            </a:r>
            <a:br>
              <a:rPr lang="en-US" altLang="ko-KR" dirty="0"/>
            </a:br>
            <a:r>
              <a:rPr lang="en-US" altLang="ko-KR" dirty="0"/>
              <a:t>cf. Chapter 8. Use Better Libraries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 smtClean="0"/>
              <a:t>대표적인 </a:t>
            </a:r>
            <a:r>
              <a:rPr lang="ko-KR" altLang="en-US" dirty="0"/>
              <a:t>개방형 라이브러리들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API </a:t>
            </a:r>
            <a:r>
              <a:rPr lang="ko-KR" altLang="en-US" dirty="0"/>
              <a:t>함수를 대체하는 </a:t>
            </a:r>
            <a:r>
              <a:rPr lang="en-US" altLang="ko-KR" dirty="0"/>
              <a:t>idiom</a:t>
            </a:r>
            <a:r>
              <a:rPr lang="ko-KR" altLang="en-US" dirty="0"/>
              <a:t>을 제공 하는지의 여부도</a:t>
            </a:r>
            <a:r>
              <a:rPr lang="en-US" altLang="ko-KR" dirty="0"/>
              <a:t> </a:t>
            </a:r>
            <a:r>
              <a:rPr lang="ko-KR" altLang="en-US" dirty="0"/>
              <a:t>중요하다</a:t>
            </a:r>
            <a:endParaRPr lang="en-US" altLang="ko-KR" dirty="0"/>
          </a:p>
          <a:p>
            <a:pPr lvl="1">
              <a:buFont typeface="맑은 고딕" panose="020B0503020000020004" pitchFamily="50" charset="-127"/>
              <a:buChar char="∵"/>
            </a:pPr>
            <a:r>
              <a:rPr lang="ko-KR" altLang="en-US" dirty="0"/>
              <a:t>함수 호출은 시간</a:t>
            </a:r>
            <a:r>
              <a:rPr lang="en-US" altLang="ko-KR" dirty="0"/>
              <a:t>, </a:t>
            </a:r>
            <a:r>
              <a:rPr lang="ko-KR" altLang="en-US" dirty="0"/>
              <a:t>시스템 자원을 빨아들인다</a:t>
            </a:r>
            <a:r>
              <a:rPr lang="en-US" altLang="ko-KR" dirty="0"/>
              <a:t>. (shortly, </a:t>
            </a:r>
            <a:r>
              <a:rPr lang="ko-KR" altLang="en-US" b="1" dirty="0"/>
              <a:t>비싸다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6300" y="4658748"/>
            <a:ext cx="6559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FFFFFF"/>
                </a:solidFill>
              </a:rPr>
              <a:t>표준 라이브러리와 동등한 기능을 제공하는 단순한 대체품</a:t>
            </a:r>
            <a:r>
              <a:rPr lang="en-US" altLang="ko-KR" sz="1400" dirty="0" smtClean="0">
                <a:solidFill>
                  <a:srgbClr val="FFFFFF"/>
                </a:solidFill>
              </a:rPr>
              <a:t>? 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X</a:t>
            </a:r>
            <a:r>
              <a:rPr lang="en-US" altLang="ko-KR" sz="1400" dirty="0" smtClean="0">
                <a:solidFill>
                  <a:srgbClr val="FFFFFF"/>
                </a:solidFill>
              </a:rPr>
              <a:t>)</a:t>
            </a:r>
          </a:p>
          <a:p>
            <a:pPr algn="r"/>
            <a:r>
              <a:rPr lang="ko-KR" altLang="en-US" sz="1400" dirty="0" smtClean="0">
                <a:solidFill>
                  <a:srgbClr val="FFFFFF"/>
                </a:solidFill>
              </a:rPr>
              <a:t>표준 라이브러리보다 </a:t>
            </a:r>
            <a:r>
              <a:rPr lang="ko-KR" altLang="en-US" sz="1400" b="1" dirty="0" smtClean="0">
                <a:solidFill>
                  <a:srgbClr val="FFFFFF"/>
                </a:solidFill>
              </a:rPr>
              <a:t>더 좋은 성능</a:t>
            </a:r>
            <a:r>
              <a:rPr lang="ko-KR" altLang="en-US" sz="1400" dirty="0" smtClean="0">
                <a:solidFill>
                  <a:srgbClr val="FFFFFF"/>
                </a:solidFill>
              </a:rPr>
              <a:t>과 </a:t>
            </a:r>
            <a:r>
              <a:rPr lang="ko-KR" altLang="en-US" sz="1400" b="1" dirty="0" smtClean="0">
                <a:solidFill>
                  <a:srgbClr val="FFFFFF"/>
                </a:solidFill>
              </a:rPr>
              <a:t>더 편리한 개발자 인터페이스</a:t>
            </a:r>
            <a:r>
              <a:rPr lang="ko-KR" altLang="en-US" sz="1400" dirty="0" smtClean="0">
                <a:solidFill>
                  <a:srgbClr val="FFFFFF"/>
                </a:solidFill>
              </a:rPr>
              <a:t>를 제공함 </a:t>
            </a:r>
            <a:r>
              <a:rPr lang="en-US" altLang="ko-KR" sz="1400" dirty="0" smtClean="0">
                <a:solidFill>
                  <a:srgbClr val="FFFFFF"/>
                </a:solidFill>
              </a:rPr>
              <a:t>(</a:t>
            </a:r>
            <a:r>
              <a:rPr lang="en-US" altLang="ko-KR" sz="1400" b="1" dirty="0" smtClean="0">
                <a:solidFill>
                  <a:srgbClr val="00FFFF"/>
                </a:solidFill>
              </a:rPr>
              <a:t>O</a:t>
            </a:r>
            <a:r>
              <a:rPr lang="en-US" altLang="ko-KR" sz="1400" dirty="0" smtClean="0">
                <a:solidFill>
                  <a:srgbClr val="FFFFFF"/>
                </a:solidFill>
              </a:rPr>
              <a:t>)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688057395"/>
              </p:ext>
            </p:extLst>
          </p:nvPr>
        </p:nvGraphicFramePr>
        <p:xfrm>
          <a:off x="526144" y="4359017"/>
          <a:ext cx="1845430" cy="1483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오른쪽 대괄호 7"/>
          <p:cNvSpPr/>
          <p:nvPr/>
        </p:nvSpPr>
        <p:spPr>
          <a:xfrm>
            <a:off x="2371574" y="4821634"/>
            <a:ext cx="269420" cy="56336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venir Next Medium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813085038"/>
              </p:ext>
            </p:extLst>
          </p:nvPr>
        </p:nvGraphicFramePr>
        <p:xfrm>
          <a:off x="9559018" y="4212374"/>
          <a:ext cx="2450194" cy="177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왼쪽 대괄호 9"/>
          <p:cNvSpPr/>
          <p:nvPr/>
        </p:nvSpPr>
        <p:spPr>
          <a:xfrm>
            <a:off x="9240611" y="4664232"/>
            <a:ext cx="318407" cy="83156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venir Next Medium"/>
            </a:endParaRPr>
          </a:p>
        </p:txBody>
      </p:sp>
      <p:cxnSp>
        <p:nvCxnSpPr>
          <p:cNvPr id="11" name="직선 화살표 연결선 10"/>
          <p:cNvCxnSpPr>
            <a:stCxn id="8" idx="2"/>
            <a:endCxn id="10" idx="1"/>
          </p:cNvCxnSpPr>
          <p:nvPr/>
        </p:nvCxnSpPr>
        <p:spPr>
          <a:xfrm flipV="1">
            <a:off x="2640994" y="5080013"/>
            <a:ext cx="6599617" cy="2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34895" y="3635280"/>
            <a:ext cx="2614818" cy="65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400" dirty="0" smtClean="0">
                <a:solidFill>
                  <a:srgbClr val="FFFFFF"/>
                </a:solidFill>
              </a:rPr>
              <a:t>각 </a:t>
            </a:r>
            <a:r>
              <a:rPr lang="en-US" altLang="ko-KR" sz="1400" dirty="0" smtClean="0">
                <a:solidFill>
                  <a:srgbClr val="FFFFFF"/>
                </a:solidFill>
              </a:rPr>
              <a:t>3</a:t>
            </a:r>
            <a:r>
              <a:rPr lang="en-US" altLang="ko-KR" sz="1400" baseline="30000" dirty="0" smtClean="0">
                <a:solidFill>
                  <a:srgbClr val="FFFFFF"/>
                </a:solidFill>
              </a:rPr>
              <a:t>rd</a:t>
            </a:r>
            <a:r>
              <a:rPr lang="en-US" altLang="ko-KR" sz="1400" dirty="0">
                <a:solidFill>
                  <a:srgbClr val="FFFFFF"/>
                </a:solidFill>
              </a:rPr>
              <a:t> </a:t>
            </a:r>
            <a:r>
              <a:rPr lang="en-US" altLang="ko-KR" sz="1400" dirty="0" smtClean="0">
                <a:solidFill>
                  <a:srgbClr val="FFFFFF"/>
                </a:solidFill>
              </a:rPr>
              <a:t>party(?) </a:t>
            </a:r>
            <a:r>
              <a:rPr lang="en-US" altLang="ko-KR" sz="1400" dirty="0">
                <a:solidFill>
                  <a:srgbClr val="FFFFFF"/>
                </a:solidFill>
              </a:rPr>
              <a:t>lib</a:t>
            </a:r>
            <a:r>
              <a:rPr lang="ko-KR" altLang="en-US" sz="1400" dirty="0" smtClean="0">
                <a:solidFill>
                  <a:srgbClr val="FFFFFF"/>
                </a:solidFill>
              </a:rPr>
              <a:t>가 제공하는</a:t>
            </a:r>
            <a:r>
              <a:rPr lang="en-US" altLang="ko-KR" sz="1400" dirty="0" smtClean="0">
                <a:solidFill>
                  <a:srgbClr val="FFFFFF"/>
                </a:solidFill>
              </a:rPr>
              <a:t>,</a:t>
            </a:r>
          </a:p>
          <a:p>
            <a:pPr>
              <a:spcBef>
                <a:spcPts val="1000"/>
              </a:spcBef>
            </a:pPr>
            <a:r>
              <a:rPr lang="ko-KR" altLang="en-US" sz="1400" dirty="0" smtClean="0">
                <a:solidFill>
                  <a:srgbClr val="FFFFFF"/>
                </a:solidFill>
              </a:rPr>
              <a:t>보다 효과적인 기능들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5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우월한 라이브러리를 가져다 쓰기</a:t>
            </a:r>
            <a:r>
              <a:rPr lang="en-US" altLang="ko-KR" dirty="0"/>
              <a:t>(cont’d)</a:t>
            </a:r>
            <a:br>
              <a:rPr lang="en-US" altLang="ko-KR" dirty="0"/>
            </a:br>
            <a:r>
              <a:rPr lang="en-US" altLang="ko-KR" dirty="0"/>
              <a:t>cf. Chapter 8. Use Better Libraries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/>
              <a:t>검색 및 정렬 </a:t>
            </a:r>
            <a:r>
              <a:rPr lang="en-US" altLang="ko-KR" dirty="0"/>
              <a:t>(9</a:t>
            </a:r>
            <a:r>
              <a:rPr lang="ko-KR" altLang="en-US" dirty="0"/>
              <a:t>장</a:t>
            </a:r>
            <a:r>
              <a:rPr lang="en-US" altLang="ko-KR" dirty="0"/>
              <a:t>: </a:t>
            </a:r>
            <a:r>
              <a:rPr lang="ko-KR" altLang="en-US" dirty="0"/>
              <a:t>검색 및 정렬 최적화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컨테이너 클래스 사용법 </a:t>
            </a:r>
            <a:r>
              <a:rPr lang="en-US" altLang="ko-KR" dirty="0"/>
              <a:t>(10</a:t>
            </a:r>
            <a:r>
              <a:rPr lang="ko-KR" altLang="en-US" dirty="0"/>
              <a:t>장</a:t>
            </a:r>
            <a:r>
              <a:rPr lang="en-US" altLang="ko-KR" dirty="0"/>
              <a:t>: </a:t>
            </a:r>
            <a:r>
              <a:rPr lang="ko-KR" altLang="en-US" dirty="0"/>
              <a:t>데이터 구조 최적화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입출력 </a:t>
            </a:r>
            <a:r>
              <a:rPr lang="en-US" altLang="ko-KR" dirty="0"/>
              <a:t>(11</a:t>
            </a:r>
            <a:r>
              <a:rPr lang="ko-KR" altLang="en-US" dirty="0"/>
              <a:t>장</a:t>
            </a:r>
            <a:r>
              <a:rPr lang="en-US" altLang="ko-KR" dirty="0"/>
              <a:t>: I/O 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동시성 </a:t>
            </a:r>
            <a:r>
              <a:rPr lang="en-US" altLang="ko-KR" dirty="0"/>
              <a:t>(12</a:t>
            </a:r>
            <a:r>
              <a:rPr lang="ko-KR" altLang="en-US" dirty="0"/>
              <a:t>장</a:t>
            </a:r>
            <a:r>
              <a:rPr lang="en-US" altLang="ko-KR" dirty="0"/>
              <a:t>: </a:t>
            </a:r>
            <a:r>
              <a:rPr lang="ko-KR" altLang="en-US" dirty="0"/>
              <a:t>동시성 최적화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메모리 관리 </a:t>
            </a:r>
            <a:r>
              <a:rPr lang="en-US" altLang="ko-KR" dirty="0"/>
              <a:t>(13</a:t>
            </a:r>
            <a:r>
              <a:rPr lang="ko-KR" altLang="en-US" dirty="0"/>
              <a:t>장</a:t>
            </a:r>
            <a:r>
              <a:rPr lang="en-US" altLang="ko-KR" dirty="0"/>
              <a:t>: </a:t>
            </a:r>
            <a:r>
              <a:rPr lang="ko-KR" altLang="en-US" dirty="0" smtClean="0"/>
              <a:t>메모리 </a:t>
            </a:r>
            <a:r>
              <a:rPr lang="ko-KR" altLang="en-US" dirty="0"/>
              <a:t>관리 최적화</a:t>
            </a:r>
            <a:r>
              <a:rPr lang="en-US" altLang="ko-KR" dirty="0"/>
              <a:t>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84" y="5564977"/>
            <a:ext cx="7285888" cy="39067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12054" y="7118219"/>
            <a:ext cx="255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여백의 아름다움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247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문자열을 처리하는 작업을 효율화하기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600" dirty="0"/>
              <a:t>cf. Chapter 4. Optimize String Use: A Case Study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 smtClean="0"/>
              <a:t>문자열은 많은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프로그램에서 중요하고 비용이 많이 듭니다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일반적으로 메모리 할당과 복사의 빈도수 높다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이러한 문제에 대한 사례연구와 최적화 개념을 소개를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</a:t>
            </a:r>
            <a:r>
              <a:rPr lang="ko-KR" altLang="en-US" dirty="0" smtClean="0"/>
              <a:t>장 문자열 사용 최적화에서 다룹니다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755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xfrm>
            <a:off x="406400" y="157255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 smtClean="0"/>
              <a:t>메모리 할당 줄이기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100" dirty="0"/>
              <a:t>cf. Chapter 6. Optimize Dynamically Allocated Variables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 smtClean="0"/>
              <a:t>동적 </a:t>
            </a:r>
            <a:r>
              <a:rPr lang="ko-KR" altLang="en-US" dirty="0"/>
              <a:t>할당은 </a:t>
            </a:r>
            <a:r>
              <a:rPr lang="ko-KR" altLang="en-US" dirty="0" smtClean="0"/>
              <a:t>비싸다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시스템은 언제나 다양한 크기의 메모리 요청을 처리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 메모리 파편화를 최소화 하는등의 많은 과정을 진행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 시스템에 메모리를 요청하면 이러한 작업을 기다려야함</a:t>
            </a:r>
            <a:endParaRPr lang="en-US" altLang="ko-KR" dirty="0" smtClean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11910295"/>
              </p:ext>
            </p:extLst>
          </p:nvPr>
        </p:nvGraphicFramePr>
        <p:xfrm>
          <a:off x="2292576" y="3728493"/>
          <a:ext cx="7005864" cy="498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41082" y="3481772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2060"/>
                </a:solidFill>
              </a:rPr>
              <a:t>(</a:t>
            </a:r>
            <a:r>
              <a:rPr lang="ko-KR" altLang="en-US" sz="1400" dirty="0" smtClean="0">
                <a:solidFill>
                  <a:srgbClr val="002060"/>
                </a:solidFill>
              </a:rPr>
              <a:t>해석</a:t>
            </a:r>
            <a:r>
              <a:rPr lang="en-US" altLang="ko-KR" sz="1400" dirty="0" smtClean="0">
                <a:solidFill>
                  <a:srgbClr val="002060"/>
                </a:solidFill>
              </a:rPr>
              <a:t>)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1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xfrm>
            <a:off x="406400" y="157255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 smtClean="0"/>
              <a:t>메모리 할당 줄이기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100" dirty="0"/>
              <a:t>cf. Chapter 6. Optimize Dynamically Allocated Variables</a:t>
            </a:r>
            <a:endParaRPr dirty="0"/>
          </a:p>
        </p:txBody>
      </p:sp>
      <p:sp>
        <p:nvSpPr>
          <p:cNvPr id="188" name="본문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 smtClean="0"/>
              <a:t>메모리 관리만 잘해도 성공적인 옵티마이저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6</a:t>
            </a:r>
            <a:r>
              <a:rPr lang="ko-KR" altLang="en-US" dirty="0"/>
              <a:t>장의 목표</a:t>
            </a:r>
            <a:r>
              <a:rPr lang="en-US" altLang="ko-KR" dirty="0"/>
              <a:t>: </a:t>
            </a:r>
            <a:r>
              <a:rPr lang="ko-KR" altLang="en-US" u="sng" dirty="0">
                <a:solidFill>
                  <a:schemeClr val="accent4">
                    <a:lumMod val="75000"/>
                  </a:schemeClr>
                </a:solidFill>
              </a:rPr>
              <a:t>두 마리의 토끼</a:t>
            </a:r>
            <a:r>
              <a:rPr lang="en-US" altLang="ko-KR" dirty="0"/>
              <a:t> </a:t>
            </a:r>
            <a:r>
              <a:rPr lang="ko-KR" altLang="en-US" dirty="0"/>
              <a:t>모두 잡기</a:t>
            </a:r>
            <a:r>
              <a:rPr lang="en-US" altLang="ko-KR" dirty="0"/>
              <a:t>.</a:t>
            </a:r>
          </a:p>
        </p:txBody>
      </p:sp>
      <p:graphicFrame>
        <p:nvGraphicFramePr>
          <p:cNvPr id="8" name="다이어그램 7"/>
          <p:cNvGraphicFramePr/>
          <p:nvPr>
            <p:extLst/>
          </p:nvPr>
        </p:nvGraphicFramePr>
        <p:xfrm>
          <a:off x="2292576" y="3728493"/>
          <a:ext cx="7005864" cy="498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41082" y="3481772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2060"/>
                </a:solidFill>
              </a:rPr>
              <a:t>(</a:t>
            </a:r>
            <a:r>
              <a:rPr lang="ko-KR" altLang="en-US" sz="1400" dirty="0" smtClean="0">
                <a:solidFill>
                  <a:srgbClr val="002060"/>
                </a:solidFill>
              </a:rPr>
              <a:t>해석</a:t>
            </a:r>
            <a:r>
              <a:rPr lang="en-US" altLang="ko-KR" sz="1400" dirty="0" smtClean="0">
                <a:solidFill>
                  <a:srgbClr val="002060"/>
                </a:solidFill>
              </a:rPr>
              <a:t>)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09870" y="5462725"/>
            <a:ext cx="2503714" cy="13171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2060"/>
                </a:solidFill>
              </a:rPr>
              <a:t>표준 라이브러리 컨테이너와 같은 유용한 </a:t>
            </a:r>
            <a:r>
              <a:rPr lang="en-US" altLang="ko-KR" sz="1600" dirty="0" smtClean="0">
                <a:solidFill>
                  <a:srgbClr val="002060"/>
                </a:solidFill>
              </a:rPr>
              <a:t>idiom </a:t>
            </a:r>
            <a:r>
              <a:rPr lang="ko-KR" altLang="en-US" sz="1600" dirty="0" smtClean="0">
                <a:solidFill>
                  <a:srgbClr val="002060"/>
                </a:solidFill>
              </a:rPr>
              <a:t>의 사용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46984" y="5462725"/>
            <a:ext cx="2503714" cy="13171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2060"/>
                </a:solidFill>
              </a:rPr>
              <a:t>동적 메모리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할당 비용을 줄이기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cxnSp>
        <p:nvCxnSpPr>
          <p:cNvPr id="20" name="직선 연결선 19"/>
          <p:cNvCxnSpPr>
            <a:endCxn id="18" idx="0"/>
          </p:cNvCxnSpPr>
          <p:nvPr/>
        </p:nvCxnSpPr>
        <p:spPr>
          <a:xfrm flipH="1">
            <a:off x="2961727" y="4966272"/>
            <a:ext cx="1500414" cy="49645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9" idx="0"/>
          </p:cNvCxnSpPr>
          <p:nvPr/>
        </p:nvCxnSpPr>
        <p:spPr>
          <a:xfrm>
            <a:off x="4462141" y="4960888"/>
            <a:ext cx="1536700" cy="501837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75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 smtClean="0"/>
              <a:t>복사 줄이기</a:t>
            </a:r>
            <a:endParaRPr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1338943" y="4913085"/>
            <a:ext cx="10515600" cy="307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6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2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18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endParaRPr lang="en-US" altLang="ko-KR" smtClean="0"/>
          </a:p>
          <a:p>
            <a:pPr lvl="1" hangingPunct="1"/>
            <a:endParaRPr lang="en-US" altLang="ko-KR" smtClean="0"/>
          </a:p>
          <a:p>
            <a:pPr lvl="1" hangingPunct="1"/>
            <a:endParaRPr lang="en-US" altLang="ko-KR" dirty="0" smtClean="0"/>
          </a:p>
        </p:txBody>
      </p:sp>
      <p:graphicFrame>
        <p:nvGraphicFramePr>
          <p:cNvPr id="24" name="다이어그램 23"/>
          <p:cNvGraphicFramePr/>
          <p:nvPr>
            <p:extLst>
              <p:ext uri="{D42A27DB-BD31-4B8C-83A1-F6EECF244321}">
                <p14:modId xmlns:p14="http://schemas.microsoft.com/office/powerpoint/2010/main" val="1955144907"/>
              </p:ext>
            </p:extLst>
          </p:nvPr>
        </p:nvGraphicFramePr>
        <p:xfrm>
          <a:off x="1423147" y="5424318"/>
          <a:ext cx="9916886" cy="19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다이어그램 24"/>
          <p:cNvGraphicFramePr/>
          <p:nvPr>
            <p:extLst>
              <p:ext uri="{D42A27DB-BD31-4B8C-83A1-F6EECF244321}">
                <p14:modId xmlns:p14="http://schemas.microsoft.com/office/powerpoint/2010/main" val="1700385746"/>
              </p:ext>
            </p:extLst>
          </p:nvPr>
        </p:nvGraphicFramePr>
        <p:xfrm>
          <a:off x="2891291" y="3390765"/>
          <a:ext cx="7005864" cy="498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텍스트 개체 틀 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/>
          <a:lstStyle/>
          <a:p>
            <a:r>
              <a:rPr lang="ko-KR" altLang="en-US" dirty="0" smtClean="0"/>
              <a:t>버퍼 복사 기능에 대한 단일 호출은 수천개의 사이클을 소비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버퍼에서 큰단위로 받아오면 성능의 향상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복사를 줄이는 것이 코드 속도를 높이는 확실한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94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 err="1"/>
              <a:t>핫스팟</a:t>
            </a:r>
            <a:r>
              <a:rPr lang="ko-KR" altLang="en-US" dirty="0"/>
              <a:t> 찾아내기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cf. Chapter 3. Measure Performance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아무데나 최적화한다고 해서 가시적인 효과가 있는 건 아니다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한번의 비용이 적더라도 자주 실행되면 큰 문제가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최적화하려는 </a:t>
            </a:r>
            <a:r>
              <a:rPr lang="ko-KR" altLang="en-US" dirty="0"/>
              <a:t>그곳이 </a:t>
            </a:r>
            <a:r>
              <a:rPr lang="en-US" altLang="ko-KR" b="1" i="1" u="sng" dirty="0">
                <a:solidFill>
                  <a:srgbClr val="FFC000"/>
                </a:solidFill>
              </a:rPr>
              <a:t>hot</a:t>
            </a:r>
            <a:r>
              <a:rPr lang="ko-KR" altLang="en-US" dirty="0"/>
              <a:t>해야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184171" y="5177330"/>
            <a:ext cx="1643742" cy="478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자주 실행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2" name="직선 화살표 연결선 11"/>
          <p:cNvCxnSpPr>
            <a:endCxn id="11" idx="0"/>
          </p:cNvCxnSpPr>
          <p:nvPr/>
        </p:nvCxnSpPr>
        <p:spPr>
          <a:xfrm>
            <a:off x="5006041" y="4861645"/>
            <a:ext cx="1" cy="31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19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 err="1"/>
              <a:t>핫스팟</a:t>
            </a:r>
            <a:r>
              <a:rPr lang="ko-KR" altLang="en-US" dirty="0"/>
              <a:t> 최적화하기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400" dirty="0"/>
              <a:t>cf. Chapter 7. Optimize Hot Statements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ko-KR" altLang="en-US" dirty="0" smtClean="0"/>
              <a:t>일반적으로 </a:t>
            </a:r>
            <a:r>
              <a:rPr lang="ko-KR" altLang="en-US" dirty="0"/>
              <a:t>코드들이 가지는 </a:t>
            </a:r>
            <a:r>
              <a:rPr lang="ko-KR" altLang="en-US" dirty="0" smtClean="0"/>
              <a:t>핫스팟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자주 실행되는 지점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이벤트 처리 루프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문자열 처리 </a:t>
            </a:r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>
              <a:spcBef>
                <a:spcPts val="1200"/>
              </a:spcBef>
            </a:pPr>
            <a:endParaRPr lang="ko-KR" altLang="en-US" dirty="0" smtClean="0"/>
          </a:p>
          <a:p>
            <a:pPr lvl="1">
              <a:spcBef>
                <a:spcPts val="1200"/>
              </a:spcBef>
            </a:pPr>
            <a:r>
              <a:rPr lang="en-US" altLang="ko-KR" dirty="0" smtClean="0"/>
              <a:t> C++</a:t>
            </a:r>
            <a:r>
              <a:rPr lang="ko-KR" altLang="en-US" dirty="0" smtClean="0"/>
              <a:t>컴파일러가 탁월한 작업을 수행하는 경우도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135447211"/>
              </p:ext>
            </p:extLst>
          </p:nvPr>
        </p:nvGraphicFramePr>
        <p:xfrm>
          <a:off x="1257300" y="6463765"/>
          <a:ext cx="10325100" cy="141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9592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적정한 자료구조를 선택하기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cf. Chapter 10. Optimize Data Structures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06399" y="2743200"/>
            <a:ext cx="12859658" cy="6108700"/>
          </a:xfrm>
        </p:spPr>
        <p:txBody>
          <a:bodyPr/>
          <a:lstStyle/>
          <a:p>
            <a:r>
              <a:rPr lang="ko-KR" altLang="en-US" dirty="0" smtClean="0"/>
              <a:t>위치할 상황에 맞는</a:t>
            </a:r>
            <a:r>
              <a:rPr lang="en-US" altLang="ko-KR" dirty="0"/>
              <a:t>,</a:t>
            </a:r>
            <a:r>
              <a:rPr lang="ko-KR" altLang="en-US" dirty="0"/>
              <a:t> 적정한 자료구조를 선택하기의 </a:t>
            </a:r>
            <a:r>
              <a:rPr lang="ko-KR" altLang="en-US" dirty="0" smtClean="0"/>
              <a:t>중요성</a:t>
            </a:r>
            <a:endParaRPr lang="en-US" altLang="ko-KR" dirty="0"/>
          </a:p>
          <a:p>
            <a:pPr lvl="1"/>
            <a:r>
              <a:rPr lang="ko-KR" altLang="en-US" dirty="0" smtClean="0"/>
              <a:t>요소를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반복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정렬 및 검색하기위한 알고리즘의 런타임 비용은 자료구조에 의존한다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자료구조는 장단점이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</a:t>
            </a:r>
            <a:r>
              <a:rPr lang="ko-KR" altLang="en-US" dirty="0" smtClean="0"/>
              <a:t> 접근성 비용 </a:t>
            </a:r>
            <a:r>
              <a:rPr lang="en-US" altLang="ko-KR" dirty="0" smtClean="0"/>
              <a:t>(ex)</a:t>
            </a:r>
            <a:r>
              <a:rPr lang="ko-KR" altLang="en-US" dirty="0" smtClean="0"/>
              <a:t> 요소의 접근비용이 </a:t>
            </a:r>
            <a:r>
              <a:rPr lang="en-US" altLang="ko-KR" dirty="0" smtClean="0"/>
              <a:t>O(1)? O(</a:t>
            </a:r>
            <a:r>
              <a:rPr lang="en-US" altLang="ko-KR" dirty="0" err="1" smtClean="0"/>
              <a:t>lgN</a:t>
            </a:r>
            <a:r>
              <a:rPr lang="en-US" altLang="ko-KR" dirty="0" smtClean="0"/>
              <a:t>)? O(N)? )</a:t>
            </a:r>
          </a:p>
          <a:p>
            <a:pPr lvl="1"/>
            <a:r>
              <a:rPr lang="en-US" altLang="ko-KR" dirty="0" smtClean="0"/>
              <a:t>-&gt;</a:t>
            </a:r>
            <a:r>
              <a:rPr lang="ko-KR" altLang="en-US" dirty="0" smtClean="0"/>
              <a:t> 캐시의 효율성 </a:t>
            </a:r>
            <a:r>
              <a:rPr lang="en-US" altLang="ko-KR" dirty="0" smtClean="0"/>
              <a:t>(</a:t>
            </a:r>
            <a:r>
              <a:rPr lang="en-US" altLang="ko-KR" dirty="0" smtClean="0"/>
              <a:t>ex) </a:t>
            </a:r>
            <a:r>
              <a:rPr lang="ko-KR" altLang="en-US" dirty="0" smtClean="0"/>
              <a:t>메모리가 선형적으로 할당되있는가</a:t>
            </a:r>
            <a:r>
              <a:rPr lang="en-US" altLang="ko-KR" dirty="0" smtClean="0"/>
              <a:t>?)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</a:t>
            </a:r>
            <a:r>
              <a:rPr lang="ko-KR" altLang="en-US" dirty="0" smtClean="0"/>
              <a:t> 특정 기능의 제공 </a:t>
            </a:r>
            <a:r>
              <a:rPr lang="en-US" altLang="ko-KR" dirty="0" smtClean="0"/>
              <a:t>(ex) </a:t>
            </a:r>
            <a:r>
              <a:rPr lang="ko-KR" altLang="en-US" dirty="0" smtClean="0"/>
              <a:t>온라인 정렬 알고리즘</a:t>
            </a:r>
            <a:r>
              <a:rPr lang="en-US" altLang="ko-KR" dirty="0" smtClean="0"/>
              <a:t> )</a:t>
            </a:r>
          </a:p>
          <a:p>
            <a:pPr lvl="1"/>
            <a:r>
              <a:rPr lang="en-US" altLang="ko-KR" dirty="0" smtClean="0"/>
              <a:t>-&gt;</a:t>
            </a:r>
            <a:r>
              <a:rPr lang="ko-KR" altLang="en-US" dirty="0" smtClean="0"/>
              <a:t> 메모리의 효율적 사용 </a:t>
            </a:r>
            <a:r>
              <a:rPr lang="en-US" altLang="ko-KR" dirty="0" smtClean="0"/>
              <a:t>(ex) heap </a:t>
            </a:r>
            <a:r>
              <a:rPr lang="en-US" altLang="ko-KR" dirty="0" err="1" smtClean="0"/>
              <a:t>impl</a:t>
            </a:r>
            <a:r>
              <a:rPr lang="en-US" altLang="ko-KR" dirty="0" smtClean="0"/>
              <a:t> with array 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3822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적정한 자료구조를 선택하기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cf. Chapter 10. Optimize Data Structures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06399" y="2743200"/>
            <a:ext cx="12859658" cy="6108700"/>
          </a:xfrm>
        </p:spPr>
        <p:txBody>
          <a:bodyPr/>
          <a:lstStyle/>
          <a:p>
            <a:r>
              <a:rPr lang="ko-KR" altLang="en-US" dirty="0"/>
              <a:t>위치할 곳에 딱 맞는</a:t>
            </a:r>
            <a:r>
              <a:rPr lang="en-US" altLang="ko-KR" dirty="0"/>
              <a:t>,</a:t>
            </a:r>
            <a:r>
              <a:rPr lang="ko-KR" altLang="en-US" dirty="0"/>
              <a:t> 적정한 자료구조를 </a:t>
            </a:r>
            <a:r>
              <a:rPr lang="ko-KR" altLang="en-US" dirty="0" err="1"/>
              <a:t>선택하기의</a:t>
            </a:r>
            <a:r>
              <a:rPr lang="ko-KR" altLang="en-US" dirty="0"/>
              <a:t> 중요성</a:t>
            </a:r>
            <a:endParaRPr lang="en-US" altLang="ko-KR" dirty="0"/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알고리즘이 수행하는 작업과 자료구조에 따라서 </a:t>
            </a:r>
            <a:r>
              <a:rPr lang="en-US" altLang="ko-KR" dirty="0"/>
              <a:t>runtime cost</a:t>
            </a:r>
            <a:r>
              <a:rPr lang="ko-KR" altLang="en-US" dirty="0"/>
              <a:t>가 </a:t>
            </a:r>
            <a:r>
              <a:rPr lang="ko-KR" altLang="en-US" dirty="0" smtClean="0"/>
              <a:t>다름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16183" y="5566228"/>
            <a:ext cx="10515600" cy="307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66002" y="4724409"/>
            <a:ext cx="10315319" cy="1413763"/>
            <a:chOff x="979162" y="2663381"/>
            <a:chExt cx="10315319" cy="1413763"/>
          </a:xfrm>
        </p:grpSpPr>
        <p:sp>
          <p:nvSpPr>
            <p:cNvPr id="8" name="자유형 7"/>
            <p:cNvSpPr/>
            <p:nvPr/>
          </p:nvSpPr>
          <p:spPr>
            <a:xfrm>
              <a:off x="979162" y="2663381"/>
              <a:ext cx="10315319" cy="370369"/>
            </a:xfrm>
            <a:custGeom>
              <a:avLst/>
              <a:gdLst>
                <a:gd name="connsiteX0" fmla="*/ 0 w 10315319"/>
                <a:gd name="connsiteY0" fmla="*/ 37037 h 370369"/>
                <a:gd name="connsiteX1" fmla="*/ 37037 w 10315319"/>
                <a:gd name="connsiteY1" fmla="*/ 0 h 370369"/>
                <a:gd name="connsiteX2" fmla="*/ 10278282 w 10315319"/>
                <a:gd name="connsiteY2" fmla="*/ 0 h 370369"/>
                <a:gd name="connsiteX3" fmla="*/ 10315319 w 10315319"/>
                <a:gd name="connsiteY3" fmla="*/ 37037 h 370369"/>
                <a:gd name="connsiteX4" fmla="*/ 10315319 w 10315319"/>
                <a:gd name="connsiteY4" fmla="*/ 333332 h 370369"/>
                <a:gd name="connsiteX5" fmla="*/ 10278282 w 10315319"/>
                <a:gd name="connsiteY5" fmla="*/ 370369 h 370369"/>
                <a:gd name="connsiteX6" fmla="*/ 37037 w 10315319"/>
                <a:gd name="connsiteY6" fmla="*/ 370369 h 370369"/>
                <a:gd name="connsiteX7" fmla="*/ 0 w 10315319"/>
                <a:gd name="connsiteY7" fmla="*/ 333332 h 370369"/>
                <a:gd name="connsiteX8" fmla="*/ 0 w 10315319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15319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0278282" y="0"/>
                  </a:lnTo>
                  <a:cubicBezTo>
                    <a:pt x="10298737" y="0"/>
                    <a:pt x="10315319" y="16582"/>
                    <a:pt x="10315319" y="37037"/>
                  </a:cubicBezTo>
                  <a:lnTo>
                    <a:pt x="10315319" y="333332"/>
                  </a:lnTo>
                  <a:cubicBezTo>
                    <a:pt x="10315319" y="353787"/>
                    <a:pt x="10298737" y="370369"/>
                    <a:pt x="10278282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알고리즘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9162" y="3185078"/>
              <a:ext cx="1225097" cy="370369"/>
            </a:xfrm>
            <a:custGeom>
              <a:avLst/>
              <a:gdLst>
                <a:gd name="connsiteX0" fmla="*/ 0 w 1225097"/>
                <a:gd name="connsiteY0" fmla="*/ 37037 h 370369"/>
                <a:gd name="connsiteX1" fmla="*/ 37037 w 1225097"/>
                <a:gd name="connsiteY1" fmla="*/ 0 h 370369"/>
                <a:gd name="connsiteX2" fmla="*/ 1188060 w 1225097"/>
                <a:gd name="connsiteY2" fmla="*/ 0 h 370369"/>
                <a:gd name="connsiteX3" fmla="*/ 1225097 w 1225097"/>
                <a:gd name="connsiteY3" fmla="*/ 37037 h 370369"/>
                <a:gd name="connsiteX4" fmla="*/ 1225097 w 1225097"/>
                <a:gd name="connsiteY4" fmla="*/ 333332 h 370369"/>
                <a:gd name="connsiteX5" fmla="*/ 1188060 w 1225097"/>
                <a:gd name="connsiteY5" fmla="*/ 370369 h 370369"/>
                <a:gd name="connsiteX6" fmla="*/ 37037 w 1225097"/>
                <a:gd name="connsiteY6" fmla="*/ 370369 h 370369"/>
                <a:gd name="connsiteX7" fmla="*/ 0 w 1225097"/>
                <a:gd name="connsiteY7" fmla="*/ 333332 h 370369"/>
                <a:gd name="connsiteX8" fmla="*/ 0 w 1225097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097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188060" y="0"/>
                  </a:lnTo>
                  <a:cubicBezTo>
                    <a:pt x="1208515" y="0"/>
                    <a:pt x="1225097" y="16582"/>
                    <a:pt x="1225097" y="37037"/>
                  </a:cubicBezTo>
                  <a:lnTo>
                    <a:pt x="1225097" y="333332"/>
                  </a:lnTo>
                  <a:cubicBezTo>
                    <a:pt x="1225097" y="353787"/>
                    <a:pt x="1208515" y="370369"/>
                    <a:pt x="1188060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삽입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307167" y="3185078"/>
              <a:ext cx="1225097" cy="370369"/>
            </a:xfrm>
            <a:custGeom>
              <a:avLst/>
              <a:gdLst>
                <a:gd name="connsiteX0" fmla="*/ 0 w 1225097"/>
                <a:gd name="connsiteY0" fmla="*/ 37037 h 370369"/>
                <a:gd name="connsiteX1" fmla="*/ 37037 w 1225097"/>
                <a:gd name="connsiteY1" fmla="*/ 0 h 370369"/>
                <a:gd name="connsiteX2" fmla="*/ 1188060 w 1225097"/>
                <a:gd name="connsiteY2" fmla="*/ 0 h 370369"/>
                <a:gd name="connsiteX3" fmla="*/ 1225097 w 1225097"/>
                <a:gd name="connsiteY3" fmla="*/ 37037 h 370369"/>
                <a:gd name="connsiteX4" fmla="*/ 1225097 w 1225097"/>
                <a:gd name="connsiteY4" fmla="*/ 333332 h 370369"/>
                <a:gd name="connsiteX5" fmla="*/ 1188060 w 1225097"/>
                <a:gd name="connsiteY5" fmla="*/ 370369 h 370369"/>
                <a:gd name="connsiteX6" fmla="*/ 37037 w 1225097"/>
                <a:gd name="connsiteY6" fmla="*/ 370369 h 370369"/>
                <a:gd name="connsiteX7" fmla="*/ 0 w 1225097"/>
                <a:gd name="connsiteY7" fmla="*/ 333332 h 370369"/>
                <a:gd name="connsiteX8" fmla="*/ 0 w 1225097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097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188060" y="0"/>
                  </a:lnTo>
                  <a:cubicBezTo>
                    <a:pt x="1208515" y="0"/>
                    <a:pt x="1225097" y="16582"/>
                    <a:pt x="1225097" y="37037"/>
                  </a:cubicBezTo>
                  <a:lnTo>
                    <a:pt x="1225097" y="333332"/>
                  </a:lnTo>
                  <a:cubicBezTo>
                    <a:pt x="1225097" y="353787"/>
                    <a:pt x="1208515" y="370369"/>
                    <a:pt x="1188060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순회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635173" y="3185078"/>
              <a:ext cx="6331302" cy="370369"/>
            </a:xfrm>
            <a:custGeom>
              <a:avLst/>
              <a:gdLst>
                <a:gd name="connsiteX0" fmla="*/ 0 w 6331302"/>
                <a:gd name="connsiteY0" fmla="*/ 37037 h 370369"/>
                <a:gd name="connsiteX1" fmla="*/ 37037 w 6331302"/>
                <a:gd name="connsiteY1" fmla="*/ 0 h 370369"/>
                <a:gd name="connsiteX2" fmla="*/ 6294265 w 6331302"/>
                <a:gd name="connsiteY2" fmla="*/ 0 h 370369"/>
                <a:gd name="connsiteX3" fmla="*/ 6331302 w 6331302"/>
                <a:gd name="connsiteY3" fmla="*/ 37037 h 370369"/>
                <a:gd name="connsiteX4" fmla="*/ 6331302 w 6331302"/>
                <a:gd name="connsiteY4" fmla="*/ 333332 h 370369"/>
                <a:gd name="connsiteX5" fmla="*/ 6294265 w 6331302"/>
                <a:gd name="connsiteY5" fmla="*/ 370369 h 370369"/>
                <a:gd name="connsiteX6" fmla="*/ 37037 w 6331302"/>
                <a:gd name="connsiteY6" fmla="*/ 370369 h 370369"/>
                <a:gd name="connsiteX7" fmla="*/ 0 w 6331302"/>
                <a:gd name="connsiteY7" fmla="*/ 333332 h 370369"/>
                <a:gd name="connsiteX8" fmla="*/ 0 w 6331302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1302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6294265" y="0"/>
                  </a:lnTo>
                  <a:cubicBezTo>
                    <a:pt x="6314720" y="0"/>
                    <a:pt x="6331302" y="16582"/>
                    <a:pt x="6331302" y="37037"/>
                  </a:cubicBezTo>
                  <a:lnTo>
                    <a:pt x="6331302" y="333332"/>
                  </a:lnTo>
                  <a:cubicBezTo>
                    <a:pt x="6331302" y="353787"/>
                    <a:pt x="6314720" y="370369"/>
                    <a:pt x="6294265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정렬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3635173" y="3706775"/>
              <a:ext cx="1225097" cy="370369"/>
            </a:xfrm>
            <a:custGeom>
              <a:avLst/>
              <a:gdLst>
                <a:gd name="connsiteX0" fmla="*/ 0 w 1225097"/>
                <a:gd name="connsiteY0" fmla="*/ 37037 h 370369"/>
                <a:gd name="connsiteX1" fmla="*/ 37037 w 1225097"/>
                <a:gd name="connsiteY1" fmla="*/ 0 h 370369"/>
                <a:gd name="connsiteX2" fmla="*/ 1188060 w 1225097"/>
                <a:gd name="connsiteY2" fmla="*/ 0 h 370369"/>
                <a:gd name="connsiteX3" fmla="*/ 1225097 w 1225097"/>
                <a:gd name="connsiteY3" fmla="*/ 37037 h 370369"/>
                <a:gd name="connsiteX4" fmla="*/ 1225097 w 1225097"/>
                <a:gd name="connsiteY4" fmla="*/ 333332 h 370369"/>
                <a:gd name="connsiteX5" fmla="*/ 1188060 w 1225097"/>
                <a:gd name="connsiteY5" fmla="*/ 370369 h 370369"/>
                <a:gd name="connsiteX6" fmla="*/ 37037 w 1225097"/>
                <a:gd name="connsiteY6" fmla="*/ 370369 h 370369"/>
                <a:gd name="connsiteX7" fmla="*/ 0 w 1225097"/>
                <a:gd name="connsiteY7" fmla="*/ 333332 h 370369"/>
                <a:gd name="connsiteX8" fmla="*/ 0 w 1225097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097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188060" y="0"/>
                  </a:lnTo>
                  <a:cubicBezTo>
                    <a:pt x="1208515" y="0"/>
                    <a:pt x="1225097" y="16582"/>
                    <a:pt x="1225097" y="37037"/>
                  </a:cubicBezTo>
                  <a:lnTo>
                    <a:pt x="1225097" y="333332"/>
                  </a:lnTo>
                  <a:cubicBezTo>
                    <a:pt x="1225097" y="353787"/>
                    <a:pt x="1208515" y="370369"/>
                    <a:pt x="1188060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삽입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911724" y="3706775"/>
              <a:ext cx="1225097" cy="370369"/>
            </a:xfrm>
            <a:custGeom>
              <a:avLst/>
              <a:gdLst>
                <a:gd name="connsiteX0" fmla="*/ 0 w 1225097"/>
                <a:gd name="connsiteY0" fmla="*/ 37037 h 370369"/>
                <a:gd name="connsiteX1" fmla="*/ 37037 w 1225097"/>
                <a:gd name="connsiteY1" fmla="*/ 0 h 370369"/>
                <a:gd name="connsiteX2" fmla="*/ 1188060 w 1225097"/>
                <a:gd name="connsiteY2" fmla="*/ 0 h 370369"/>
                <a:gd name="connsiteX3" fmla="*/ 1225097 w 1225097"/>
                <a:gd name="connsiteY3" fmla="*/ 37037 h 370369"/>
                <a:gd name="connsiteX4" fmla="*/ 1225097 w 1225097"/>
                <a:gd name="connsiteY4" fmla="*/ 333332 h 370369"/>
                <a:gd name="connsiteX5" fmla="*/ 1188060 w 1225097"/>
                <a:gd name="connsiteY5" fmla="*/ 370369 h 370369"/>
                <a:gd name="connsiteX6" fmla="*/ 37037 w 1225097"/>
                <a:gd name="connsiteY6" fmla="*/ 370369 h 370369"/>
                <a:gd name="connsiteX7" fmla="*/ 0 w 1225097"/>
                <a:gd name="connsiteY7" fmla="*/ 333332 h 370369"/>
                <a:gd name="connsiteX8" fmla="*/ 0 w 1225097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097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188060" y="0"/>
                  </a:lnTo>
                  <a:cubicBezTo>
                    <a:pt x="1208515" y="0"/>
                    <a:pt x="1225097" y="16582"/>
                    <a:pt x="1225097" y="37037"/>
                  </a:cubicBezTo>
                  <a:lnTo>
                    <a:pt x="1225097" y="333332"/>
                  </a:lnTo>
                  <a:cubicBezTo>
                    <a:pt x="1225097" y="353787"/>
                    <a:pt x="1208515" y="370369"/>
                    <a:pt x="1188060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버블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6188276" y="3706775"/>
              <a:ext cx="1225097" cy="370369"/>
            </a:xfrm>
            <a:custGeom>
              <a:avLst/>
              <a:gdLst>
                <a:gd name="connsiteX0" fmla="*/ 0 w 1225097"/>
                <a:gd name="connsiteY0" fmla="*/ 37037 h 370369"/>
                <a:gd name="connsiteX1" fmla="*/ 37037 w 1225097"/>
                <a:gd name="connsiteY1" fmla="*/ 0 h 370369"/>
                <a:gd name="connsiteX2" fmla="*/ 1188060 w 1225097"/>
                <a:gd name="connsiteY2" fmla="*/ 0 h 370369"/>
                <a:gd name="connsiteX3" fmla="*/ 1225097 w 1225097"/>
                <a:gd name="connsiteY3" fmla="*/ 37037 h 370369"/>
                <a:gd name="connsiteX4" fmla="*/ 1225097 w 1225097"/>
                <a:gd name="connsiteY4" fmla="*/ 333332 h 370369"/>
                <a:gd name="connsiteX5" fmla="*/ 1188060 w 1225097"/>
                <a:gd name="connsiteY5" fmla="*/ 370369 h 370369"/>
                <a:gd name="connsiteX6" fmla="*/ 37037 w 1225097"/>
                <a:gd name="connsiteY6" fmla="*/ 370369 h 370369"/>
                <a:gd name="connsiteX7" fmla="*/ 0 w 1225097"/>
                <a:gd name="connsiteY7" fmla="*/ 333332 h 370369"/>
                <a:gd name="connsiteX8" fmla="*/ 0 w 1225097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097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188060" y="0"/>
                  </a:lnTo>
                  <a:cubicBezTo>
                    <a:pt x="1208515" y="0"/>
                    <a:pt x="1225097" y="16582"/>
                    <a:pt x="1225097" y="37037"/>
                  </a:cubicBezTo>
                  <a:lnTo>
                    <a:pt x="1225097" y="333332"/>
                  </a:lnTo>
                  <a:cubicBezTo>
                    <a:pt x="1225097" y="353787"/>
                    <a:pt x="1208515" y="370369"/>
                    <a:pt x="1188060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err="1" smtClean="0">
                  <a:solidFill>
                    <a:schemeClr val="accent6">
                      <a:lumMod val="75000"/>
                    </a:schemeClr>
                  </a:solidFill>
                </a:rPr>
                <a:t>퀵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7464827" y="3706775"/>
              <a:ext cx="1225097" cy="370369"/>
            </a:xfrm>
            <a:custGeom>
              <a:avLst/>
              <a:gdLst>
                <a:gd name="connsiteX0" fmla="*/ 0 w 1225097"/>
                <a:gd name="connsiteY0" fmla="*/ 37037 h 370369"/>
                <a:gd name="connsiteX1" fmla="*/ 37037 w 1225097"/>
                <a:gd name="connsiteY1" fmla="*/ 0 h 370369"/>
                <a:gd name="connsiteX2" fmla="*/ 1188060 w 1225097"/>
                <a:gd name="connsiteY2" fmla="*/ 0 h 370369"/>
                <a:gd name="connsiteX3" fmla="*/ 1225097 w 1225097"/>
                <a:gd name="connsiteY3" fmla="*/ 37037 h 370369"/>
                <a:gd name="connsiteX4" fmla="*/ 1225097 w 1225097"/>
                <a:gd name="connsiteY4" fmla="*/ 333332 h 370369"/>
                <a:gd name="connsiteX5" fmla="*/ 1188060 w 1225097"/>
                <a:gd name="connsiteY5" fmla="*/ 370369 h 370369"/>
                <a:gd name="connsiteX6" fmla="*/ 37037 w 1225097"/>
                <a:gd name="connsiteY6" fmla="*/ 370369 h 370369"/>
                <a:gd name="connsiteX7" fmla="*/ 0 w 1225097"/>
                <a:gd name="connsiteY7" fmla="*/ 333332 h 370369"/>
                <a:gd name="connsiteX8" fmla="*/ 0 w 1225097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097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188060" y="0"/>
                  </a:lnTo>
                  <a:cubicBezTo>
                    <a:pt x="1208515" y="0"/>
                    <a:pt x="1225097" y="16582"/>
                    <a:pt x="1225097" y="37037"/>
                  </a:cubicBezTo>
                  <a:lnTo>
                    <a:pt x="1225097" y="333332"/>
                  </a:lnTo>
                  <a:cubicBezTo>
                    <a:pt x="1225097" y="353787"/>
                    <a:pt x="1208515" y="370369"/>
                    <a:pt x="1188060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err="1" smtClean="0">
                  <a:solidFill>
                    <a:schemeClr val="accent6">
                      <a:lumMod val="75000"/>
                    </a:schemeClr>
                  </a:solidFill>
                </a:rPr>
                <a:t>버킷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8741378" y="3706775"/>
              <a:ext cx="1225097" cy="370369"/>
            </a:xfrm>
            <a:custGeom>
              <a:avLst/>
              <a:gdLst>
                <a:gd name="connsiteX0" fmla="*/ 0 w 1225097"/>
                <a:gd name="connsiteY0" fmla="*/ 37037 h 370369"/>
                <a:gd name="connsiteX1" fmla="*/ 37037 w 1225097"/>
                <a:gd name="connsiteY1" fmla="*/ 0 h 370369"/>
                <a:gd name="connsiteX2" fmla="*/ 1188060 w 1225097"/>
                <a:gd name="connsiteY2" fmla="*/ 0 h 370369"/>
                <a:gd name="connsiteX3" fmla="*/ 1225097 w 1225097"/>
                <a:gd name="connsiteY3" fmla="*/ 37037 h 370369"/>
                <a:gd name="connsiteX4" fmla="*/ 1225097 w 1225097"/>
                <a:gd name="connsiteY4" fmla="*/ 333332 h 370369"/>
                <a:gd name="connsiteX5" fmla="*/ 1188060 w 1225097"/>
                <a:gd name="connsiteY5" fmla="*/ 370369 h 370369"/>
                <a:gd name="connsiteX6" fmla="*/ 37037 w 1225097"/>
                <a:gd name="connsiteY6" fmla="*/ 370369 h 370369"/>
                <a:gd name="connsiteX7" fmla="*/ 0 w 1225097"/>
                <a:gd name="connsiteY7" fmla="*/ 333332 h 370369"/>
                <a:gd name="connsiteX8" fmla="*/ 0 w 1225097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097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188060" y="0"/>
                  </a:lnTo>
                  <a:cubicBezTo>
                    <a:pt x="1208515" y="0"/>
                    <a:pt x="1225097" y="16582"/>
                    <a:pt x="1225097" y="37037"/>
                  </a:cubicBezTo>
                  <a:lnTo>
                    <a:pt x="1225097" y="333332"/>
                  </a:lnTo>
                  <a:cubicBezTo>
                    <a:pt x="1225097" y="353787"/>
                    <a:pt x="1208515" y="370369"/>
                    <a:pt x="1188060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병합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069384" y="3185078"/>
              <a:ext cx="1225097" cy="370369"/>
            </a:xfrm>
            <a:custGeom>
              <a:avLst/>
              <a:gdLst>
                <a:gd name="connsiteX0" fmla="*/ 0 w 1225097"/>
                <a:gd name="connsiteY0" fmla="*/ 37037 h 370369"/>
                <a:gd name="connsiteX1" fmla="*/ 37037 w 1225097"/>
                <a:gd name="connsiteY1" fmla="*/ 0 h 370369"/>
                <a:gd name="connsiteX2" fmla="*/ 1188060 w 1225097"/>
                <a:gd name="connsiteY2" fmla="*/ 0 h 370369"/>
                <a:gd name="connsiteX3" fmla="*/ 1225097 w 1225097"/>
                <a:gd name="connsiteY3" fmla="*/ 37037 h 370369"/>
                <a:gd name="connsiteX4" fmla="*/ 1225097 w 1225097"/>
                <a:gd name="connsiteY4" fmla="*/ 333332 h 370369"/>
                <a:gd name="connsiteX5" fmla="*/ 1188060 w 1225097"/>
                <a:gd name="connsiteY5" fmla="*/ 370369 h 370369"/>
                <a:gd name="connsiteX6" fmla="*/ 37037 w 1225097"/>
                <a:gd name="connsiteY6" fmla="*/ 370369 h 370369"/>
                <a:gd name="connsiteX7" fmla="*/ 0 w 1225097"/>
                <a:gd name="connsiteY7" fmla="*/ 333332 h 370369"/>
                <a:gd name="connsiteX8" fmla="*/ 0 w 1225097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097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188060" y="0"/>
                  </a:lnTo>
                  <a:cubicBezTo>
                    <a:pt x="1208515" y="0"/>
                    <a:pt x="1225097" y="16582"/>
                    <a:pt x="1225097" y="37037"/>
                  </a:cubicBezTo>
                  <a:lnTo>
                    <a:pt x="1225097" y="333332"/>
                  </a:lnTo>
                  <a:cubicBezTo>
                    <a:pt x="1225097" y="353787"/>
                    <a:pt x="1208515" y="370369"/>
                    <a:pt x="1188060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인출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64922" y="7269170"/>
            <a:ext cx="10317478" cy="1413763"/>
            <a:chOff x="978082" y="5208142"/>
            <a:chExt cx="10317478" cy="1413763"/>
          </a:xfrm>
        </p:grpSpPr>
        <p:sp>
          <p:nvSpPr>
            <p:cNvPr id="20" name="자유형 19"/>
            <p:cNvSpPr/>
            <p:nvPr/>
          </p:nvSpPr>
          <p:spPr>
            <a:xfrm>
              <a:off x="978083" y="5208142"/>
              <a:ext cx="10317477" cy="370369"/>
            </a:xfrm>
            <a:custGeom>
              <a:avLst/>
              <a:gdLst>
                <a:gd name="connsiteX0" fmla="*/ 0 w 10317477"/>
                <a:gd name="connsiteY0" fmla="*/ 37037 h 370369"/>
                <a:gd name="connsiteX1" fmla="*/ 37037 w 10317477"/>
                <a:gd name="connsiteY1" fmla="*/ 0 h 370369"/>
                <a:gd name="connsiteX2" fmla="*/ 10280440 w 10317477"/>
                <a:gd name="connsiteY2" fmla="*/ 0 h 370369"/>
                <a:gd name="connsiteX3" fmla="*/ 10317477 w 10317477"/>
                <a:gd name="connsiteY3" fmla="*/ 37037 h 370369"/>
                <a:gd name="connsiteX4" fmla="*/ 10317477 w 10317477"/>
                <a:gd name="connsiteY4" fmla="*/ 333332 h 370369"/>
                <a:gd name="connsiteX5" fmla="*/ 10280440 w 10317477"/>
                <a:gd name="connsiteY5" fmla="*/ 370369 h 370369"/>
                <a:gd name="connsiteX6" fmla="*/ 37037 w 10317477"/>
                <a:gd name="connsiteY6" fmla="*/ 370369 h 370369"/>
                <a:gd name="connsiteX7" fmla="*/ 0 w 10317477"/>
                <a:gd name="connsiteY7" fmla="*/ 333332 h 370369"/>
                <a:gd name="connsiteX8" fmla="*/ 0 w 10317477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17477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10280440" y="0"/>
                  </a:lnTo>
                  <a:cubicBezTo>
                    <a:pt x="10300895" y="0"/>
                    <a:pt x="10317477" y="16582"/>
                    <a:pt x="10317477" y="37037"/>
                  </a:cubicBezTo>
                  <a:lnTo>
                    <a:pt x="10317477" y="333332"/>
                  </a:lnTo>
                  <a:cubicBezTo>
                    <a:pt x="10317477" y="353787"/>
                    <a:pt x="10300895" y="370369"/>
                    <a:pt x="10280440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자료구조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978083" y="5729839"/>
              <a:ext cx="5158738" cy="401819"/>
            </a:xfrm>
            <a:custGeom>
              <a:avLst/>
              <a:gdLst>
                <a:gd name="connsiteX0" fmla="*/ 0 w 7634140"/>
                <a:gd name="connsiteY0" fmla="*/ 37037 h 370369"/>
                <a:gd name="connsiteX1" fmla="*/ 37037 w 7634140"/>
                <a:gd name="connsiteY1" fmla="*/ 0 h 370369"/>
                <a:gd name="connsiteX2" fmla="*/ 7597103 w 7634140"/>
                <a:gd name="connsiteY2" fmla="*/ 0 h 370369"/>
                <a:gd name="connsiteX3" fmla="*/ 7634140 w 7634140"/>
                <a:gd name="connsiteY3" fmla="*/ 37037 h 370369"/>
                <a:gd name="connsiteX4" fmla="*/ 7634140 w 7634140"/>
                <a:gd name="connsiteY4" fmla="*/ 333332 h 370369"/>
                <a:gd name="connsiteX5" fmla="*/ 7597103 w 7634140"/>
                <a:gd name="connsiteY5" fmla="*/ 370369 h 370369"/>
                <a:gd name="connsiteX6" fmla="*/ 37037 w 7634140"/>
                <a:gd name="connsiteY6" fmla="*/ 370369 h 370369"/>
                <a:gd name="connsiteX7" fmla="*/ 0 w 7634140"/>
                <a:gd name="connsiteY7" fmla="*/ 333332 h 370369"/>
                <a:gd name="connsiteX8" fmla="*/ 0 w 7634140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34140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7597103" y="0"/>
                  </a:lnTo>
                  <a:cubicBezTo>
                    <a:pt x="7617558" y="0"/>
                    <a:pt x="7634140" y="16582"/>
                    <a:pt x="7634140" y="37037"/>
                  </a:cubicBezTo>
                  <a:lnTo>
                    <a:pt x="7634140" y="333332"/>
                  </a:lnTo>
                  <a:cubicBezTo>
                    <a:pt x="7634140" y="353787"/>
                    <a:pt x="7617558" y="370369"/>
                    <a:pt x="7597103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비선형적 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978082" y="6378475"/>
              <a:ext cx="3181571" cy="243430"/>
            </a:xfrm>
            <a:custGeom>
              <a:avLst/>
              <a:gdLst>
                <a:gd name="connsiteX0" fmla="*/ 0 w 2475402"/>
                <a:gd name="connsiteY0" fmla="*/ 37037 h 370369"/>
                <a:gd name="connsiteX1" fmla="*/ 37037 w 2475402"/>
                <a:gd name="connsiteY1" fmla="*/ 0 h 370369"/>
                <a:gd name="connsiteX2" fmla="*/ 2438365 w 2475402"/>
                <a:gd name="connsiteY2" fmla="*/ 0 h 370369"/>
                <a:gd name="connsiteX3" fmla="*/ 2475402 w 2475402"/>
                <a:gd name="connsiteY3" fmla="*/ 37037 h 370369"/>
                <a:gd name="connsiteX4" fmla="*/ 2475402 w 2475402"/>
                <a:gd name="connsiteY4" fmla="*/ 333332 h 370369"/>
                <a:gd name="connsiteX5" fmla="*/ 2438365 w 2475402"/>
                <a:gd name="connsiteY5" fmla="*/ 370369 h 370369"/>
                <a:gd name="connsiteX6" fmla="*/ 37037 w 2475402"/>
                <a:gd name="connsiteY6" fmla="*/ 370369 h 370369"/>
                <a:gd name="connsiteX7" fmla="*/ 0 w 2475402"/>
                <a:gd name="connsiteY7" fmla="*/ 333332 h 370369"/>
                <a:gd name="connsiteX8" fmla="*/ 0 w 2475402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5402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2438365" y="0"/>
                  </a:lnTo>
                  <a:cubicBezTo>
                    <a:pt x="2458820" y="0"/>
                    <a:pt x="2475402" y="16582"/>
                    <a:pt x="2475402" y="37037"/>
                  </a:cubicBezTo>
                  <a:lnTo>
                    <a:pt x="2475402" y="333332"/>
                  </a:lnTo>
                  <a:cubicBezTo>
                    <a:pt x="2475402" y="353787"/>
                    <a:pt x="2458820" y="370369"/>
                    <a:pt x="2438365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err="1" smtClean="0">
                  <a:solidFill>
                    <a:schemeClr val="accent6">
                      <a:lumMod val="75000"/>
                    </a:schemeClr>
                  </a:solidFill>
                </a:rPr>
                <a:t>단방향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348463" y="6341270"/>
              <a:ext cx="3379144" cy="280634"/>
            </a:xfrm>
            <a:custGeom>
              <a:avLst/>
              <a:gdLst>
                <a:gd name="connsiteX0" fmla="*/ 0 w 2475402"/>
                <a:gd name="connsiteY0" fmla="*/ 37037 h 370369"/>
                <a:gd name="connsiteX1" fmla="*/ 37037 w 2475402"/>
                <a:gd name="connsiteY1" fmla="*/ 0 h 370369"/>
                <a:gd name="connsiteX2" fmla="*/ 2438365 w 2475402"/>
                <a:gd name="connsiteY2" fmla="*/ 0 h 370369"/>
                <a:gd name="connsiteX3" fmla="*/ 2475402 w 2475402"/>
                <a:gd name="connsiteY3" fmla="*/ 37037 h 370369"/>
                <a:gd name="connsiteX4" fmla="*/ 2475402 w 2475402"/>
                <a:gd name="connsiteY4" fmla="*/ 333332 h 370369"/>
                <a:gd name="connsiteX5" fmla="*/ 2438365 w 2475402"/>
                <a:gd name="connsiteY5" fmla="*/ 370369 h 370369"/>
                <a:gd name="connsiteX6" fmla="*/ 37037 w 2475402"/>
                <a:gd name="connsiteY6" fmla="*/ 370369 h 370369"/>
                <a:gd name="connsiteX7" fmla="*/ 0 w 2475402"/>
                <a:gd name="connsiteY7" fmla="*/ 333332 h 370369"/>
                <a:gd name="connsiteX8" fmla="*/ 0 w 2475402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5402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2438365" y="0"/>
                  </a:lnTo>
                  <a:cubicBezTo>
                    <a:pt x="2458820" y="0"/>
                    <a:pt x="2475402" y="16582"/>
                    <a:pt x="2475402" y="37037"/>
                  </a:cubicBezTo>
                  <a:lnTo>
                    <a:pt x="2475402" y="333332"/>
                  </a:lnTo>
                  <a:cubicBezTo>
                    <a:pt x="2475402" y="353787"/>
                    <a:pt x="2458820" y="370369"/>
                    <a:pt x="2438365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양방향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188276" y="5729839"/>
              <a:ext cx="5107284" cy="396857"/>
            </a:xfrm>
            <a:custGeom>
              <a:avLst/>
              <a:gdLst>
                <a:gd name="connsiteX0" fmla="*/ 0 w 2475402"/>
                <a:gd name="connsiteY0" fmla="*/ 37037 h 370369"/>
                <a:gd name="connsiteX1" fmla="*/ 37037 w 2475402"/>
                <a:gd name="connsiteY1" fmla="*/ 0 h 370369"/>
                <a:gd name="connsiteX2" fmla="*/ 2438365 w 2475402"/>
                <a:gd name="connsiteY2" fmla="*/ 0 h 370369"/>
                <a:gd name="connsiteX3" fmla="*/ 2475402 w 2475402"/>
                <a:gd name="connsiteY3" fmla="*/ 37037 h 370369"/>
                <a:gd name="connsiteX4" fmla="*/ 2475402 w 2475402"/>
                <a:gd name="connsiteY4" fmla="*/ 333332 h 370369"/>
                <a:gd name="connsiteX5" fmla="*/ 2438365 w 2475402"/>
                <a:gd name="connsiteY5" fmla="*/ 370369 h 370369"/>
                <a:gd name="connsiteX6" fmla="*/ 37037 w 2475402"/>
                <a:gd name="connsiteY6" fmla="*/ 370369 h 370369"/>
                <a:gd name="connsiteX7" fmla="*/ 0 w 2475402"/>
                <a:gd name="connsiteY7" fmla="*/ 333332 h 370369"/>
                <a:gd name="connsiteX8" fmla="*/ 0 w 2475402"/>
                <a:gd name="connsiteY8" fmla="*/ 37037 h 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5402" h="370369">
                  <a:moveTo>
                    <a:pt x="0" y="37037"/>
                  </a:moveTo>
                  <a:cubicBezTo>
                    <a:pt x="0" y="16582"/>
                    <a:pt x="16582" y="0"/>
                    <a:pt x="37037" y="0"/>
                  </a:cubicBezTo>
                  <a:lnTo>
                    <a:pt x="2438365" y="0"/>
                  </a:lnTo>
                  <a:cubicBezTo>
                    <a:pt x="2458820" y="0"/>
                    <a:pt x="2475402" y="16582"/>
                    <a:pt x="2475402" y="37037"/>
                  </a:cubicBezTo>
                  <a:lnTo>
                    <a:pt x="2475402" y="333332"/>
                  </a:lnTo>
                  <a:cubicBezTo>
                    <a:pt x="2475402" y="353787"/>
                    <a:pt x="2458820" y="370369"/>
                    <a:pt x="2438365" y="370369"/>
                  </a:cubicBezTo>
                  <a:lnTo>
                    <a:pt x="37037" y="370369"/>
                  </a:lnTo>
                  <a:cubicBezTo>
                    <a:pt x="16582" y="370369"/>
                    <a:pt x="0" y="353787"/>
                    <a:pt x="0" y="333332"/>
                  </a:cubicBezTo>
                  <a:lnTo>
                    <a:pt x="0" y="37037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6568" tIns="56568" rIns="56568" bIns="56568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>
                  <a:solidFill>
                    <a:schemeClr val="accent6">
                      <a:lumMod val="75000"/>
                    </a:schemeClr>
                  </a:solidFill>
                </a:rPr>
                <a:t>선형적</a:t>
              </a:r>
              <a:endParaRPr lang="ko-KR" altLang="en-US" sz="1200" kern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26" name="그림 25" descr="Free vector graphic: &lt;strong&gt;Heart&lt;/strong&gt;, Symbol, Red, &lt;strong&gt;Shape&lt;/strong&gt;, Sign - Free Image on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45" y="6422782"/>
            <a:ext cx="594633" cy="553147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13" idx="5"/>
            <a:endCxn id="26" idx="1"/>
          </p:cNvCxnSpPr>
          <p:nvPr/>
        </p:nvCxnSpPr>
        <p:spPr>
          <a:xfrm>
            <a:off x="5110073" y="6138172"/>
            <a:ext cx="1016272" cy="561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5"/>
            <a:endCxn id="26" idx="0"/>
          </p:cNvCxnSpPr>
          <p:nvPr/>
        </p:nvCxnSpPr>
        <p:spPr>
          <a:xfrm>
            <a:off x="6386624" y="6138172"/>
            <a:ext cx="37038" cy="284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6"/>
            <a:endCxn id="26" idx="0"/>
          </p:cNvCxnSpPr>
          <p:nvPr/>
        </p:nvCxnSpPr>
        <p:spPr>
          <a:xfrm flipH="1">
            <a:off x="6423662" y="6138172"/>
            <a:ext cx="88491" cy="284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6"/>
            <a:endCxn id="26" idx="3"/>
          </p:cNvCxnSpPr>
          <p:nvPr/>
        </p:nvCxnSpPr>
        <p:spPr>
          <a:xfrm flipH="1">
            <a:off x="6720978" y="6138172"/>
            <a:ext cx="1067726" cy="561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7" idx="6"/>
            <a:endCxn id="26" idx="3"/>
          </p:cNvCxnSpPr>
          <p:nvPr/>
        </p:nvCxnSpPr>
        <p:spPr>
          <a:xfrm flipH="1">
            <a:off x="6720978" y="6138172"/>
            <a:ext cx="2344277" cy="561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2"/>
            <a:endCxn id="22" idx="3"/>
          </p:cNvCxnSpPr>
          <p:nvPr/>
        </p:nvCxnSpPr>
        <p:spPr>
          <a:xfrm flipH="1">
            <a:off x="4446493" y="6975929"/>
            <a:ext cx="1977169" cy="148791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</p:cNvCxnSpPr>
          <p:nvPr/>
        </p:nvCxnSpPr>
        <p:spPr>
          <a:xfrm>
            <a:off x="6423662" y="6975929"/>
            <a:ext cx="29792" cy="132402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2"/>
          </p:cNvCxnSpPr>
          <p:nvPr/>
        </p:nvCxnSpPr>
        <p:spPr>
          <a:xfrm>
            <a:off x="6423662" y="6975929"/>
            <a:ext cx="2438364" cy="133663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2"/>
            <a:endCxn id="25" idx="0"/>
          </p:cNvCxnSpPr>
          <p:nvPr/>
        </p:nvCxnSpPr>
        <p:spPr>
          <a:xfrm>
            <a:off x="6423662" y="6975929"/>
            <a:ext cx="51454" cy="85462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60276" y="6632608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최고의 성능을 발휘하는 궁합을 찾기</a:t>
            </a:r>
            <a:r>
              <a:rPr lang="en-US" altLang="ko-KR" dirty="0" smtClean="0">
                <a:solidFill>
                  <a:srgbClr val="FFFF00"/>
                </a:solidFill>
              </a:rPr>
              <a:t>!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7" name="구름 모양 설명선 36"/>
          <p:cNvSpPr/>
          <p:nvPr/>
        </p:nvSpPr>
        <p:spPr>
          <a:xfrm>
            <a:off x="572238" y="7557565"/>
            <a:ext cx="2556240" cy="695060"/>
          </a:xfrm>
          <a:prstGeom prst="cloudCallout">
            <a:avLst>
              <a:gd name="adj1" fmla="val -28798"/>
              <a:gd name="adj2" fmla="val 32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메모리의 관리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8" name="구름 모양 설명선 37"/>
          <p:cNvSpPr/>
          <p:nvPr/>
        </p:nvSpPr>
        <p:spPr>
          <a:xfrm>
            <a:off x="9856193" y="7548780"/>
            <a:ext cx="1946051" cy="695060"/>
          </a:xfrm>
          <a:prstGeom prst="cloudCallout">
            <a:avLst>
              <a:gd name="adj1" fmla="val -28798"/>
              <a:gd name="adj2" fmla="val 32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cache locality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8203257" y="8352051"/>
            <a:ext cx="3322981" cy="318273"/>
          </a:xfrm>
          <a:custGeom>
            <a:avLst/>
            <a:gdLst>
              <a:gd name="connsiteX0" fmla="*/ 0 w 2475402"/>
              <a:gd name="connsiteY0" fmla="*/ 37037 h 370369"/>
              <a:gd name="connsiteX1" fmla="*/ 37037 w 2475402"/>
              <a:gd name="connsiteY1" fmla="*/ 0 h 370369"/>
              <a:gd name="connsiteX2" fmla="*/ 2438365 w 2475402"/>
              <a:gd name="connsiteY2" fmla="*/ 0 h 370369"/>
              <a:gd name="connsiteX3" fmla="*/ 2475402 w 2475402"/>
              <a:gd name="connsiteY3" fmla="*/ 37037 h 370369"/>
              <a:gd name="connsiteX4" fmla="*/ 2475402 w 2475402"/>
              <a:gd name="connsiteY4" fmla="*/ 333332 h 370369"/>
              <a:gd name="connsiteX5" fmla="*/ 2438365 w 2475402"/>
              <a:gd name="connsiteY5" fmla="*/ 370369 h 370369"/>
              <a:gd name="connsiteX6" fmla="*/ 37037 w 2475402"/>
              <a:gd name="connsiteY6" fmla="*/ 370369 h 370369"/>
              <a:gd name="connsiteX7" fmla="*/ 0 w 2475402"/>
              <a:gd name="connsiteY7" fmla="*/ 333332 h 370369"/>
              <a:gd name="connsiteX8" fmla="*/ 0 w 2475402"/>
              <a:gd name="connsiteY8" fmla="*/ 37037 h 37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402" h="370369">
                <a:moveTo>
                  <a:pt x="0" y="37037"/>
                </a:moveTo>
                <a:cubicBezTo>
                  <a:pt x="0" y="16582"/>
                  <a:pt x="16582" y="0"/>
                  <a:pt x="37037" y="0"/>
                </a:cubicBezTo>
                <a:lnTo>
                  <a:pt x="2438365" y="0"/>
                </a:lnTo>
                <a:cubicBezTo>
                  <a:pt x="2458820" y="0"/>
                  <a:pt x="2475402" y="16582"/>
                  <a:pt x="2475402" y="37037"/>
                </a:cubicBezTo>
                <a:lnTo>
                  <a:pt x="2475402" y="333332"/>
                </a:lnTo>
                <a:cubicBezTo>
                  <a:pt x="2475402" y="353787"/>
                  <a:pt x="2458820" y="370369"/>
                  <a:pt x="2438365" y="370369"/>
                </a:cubicBezTo>
                <a:lnTo>
                  <a:pt x="37037" y="370369"/>
                </a:lnTo>
                <a:cubicBezTo>
                  <a:pt x="16582" y="370369"/>
                  <a:pt x="0" y="353787"/>
                  <a:pt x="0" y="333332"/>
                </a:cubicBezTo>
                <a:lnTo>
                  <a:pt x="0" y="37037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56568" tIns="56568" rIns="56568" bIns="5656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kern="1200" dirty="0" smtClean="0">
                <a:solidFill>
                  <a:schemeClr val="accent6">
                    <a:lumMod val="75000"/>
                  </a:schemeClr>
                </a:solidFill>
              </a:rPr>
              <a:t>임의접근형</a:t>
            </a:r>
            <a:endParaRPr lang="ko-KR" altLang="en-US" sz="1200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57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개요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개요</a:t>
            </a:r>
          </a:p>
        </p:txBody>
      </p:sp>
      <p:sp>
        <p:nvSpPr>
          <p:cNvPr id="172" name="이 책에서 다루는 것들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이 책에서 다루는 것들</a:t>
            </a:r>
          </a:p>
        </p:txBody>
      </p:sp>
      <p:sp>
        <p:nvSpPr>
          <p:cNvPr id="173" name="C++ 코드 동작 패턴을 중심으로 하는 최적화 방법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C</a:t>
            </a:r>
            <a:r>
              <a:rPr dirty="0"/>
              <a:t>++ </a:t>
            </a:r>
            <a:r>
              <a:rPr dirty="0" err="1"/>
              <a:t>코드</a:t>
            </a:r>
            <a:r>
              <a:rPr dirty="0"/>
              <a:t> </a:t>
            </a:r>
            <a:r>
              <a:rPr dirty="0" err="1"/>
              <a:t>동작</a:t>
            </a:r>
            <a:r>
              <a:rPr dirty="0"/>
              <a:t> </a:t>
            </a:r>
            <a:r>
              <a:rPr dirty="0" err="1"/>
              <a:t>패턴을</a:t>
            </a:r>
            <a:r>
              <a:rPr dirty="0"/>
              <a:t> </a:t>
            </a:r>
            <a:r>
              <a:rPr dirty="0" err="1"/>
              <a:t>중심으로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최적화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  <a:p>
            <a:r>
              <a:rPr dirty="0"/>
              <a:t> C++ </a:t>
            </a:r>
            <a:r>
              <a:rPr dirty="0" err="1"/>
              <a:t>코드의</a:t>
            </a:r>
            <a:r>
              <a:rPr dirty="0"/>
              <a:t> </a:t>
            </a:r>
            <a:r>
              <a:rPr dirty="0" err="1"/>
              <a:t>모범</a:t>
            </a:r>
            <a:r>
              <a:rPr dirty="0"/>
              <a:t> </a:t>
            </a:r>
            <a:r>
              <a:rPr dirty="0" err="1"/>
              <a:t>사례를</a:t>
            </a:r>
            <a:r>
              <a:rPr dirty="0"/>
              <a:t> </a:t>
            </a:r>
            <a:r>
              <a:rPr dirty="0" err="1"/>
              <a:t>이용해</a:t>
            </a:r>
            <a:r>
              <a:rPr dirty="0"/>
              <a:t/>
            </a:r>
            <a:br>
              <a:rPr dirty="0"/>
            </a:br>
            <a:r>
              <a:rPr dirty="0" err="1"/>
              <a:t>정확한</a:t>
            </a:r>
            <a:r>
              <a:rPr dirty="0"/>
              <a:t> </a:t>
            </a:r>
            <a:r>
              <a:rPr dirty="0" err="1"/>
              <a:t>코드와</a:t>
            </a:r>
            <a:r>
              <a:rPr dirty="0"/>
              <a:t> </a:t>
            </a: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디자인을</a:t>
            </a:r>
            <a:r>
              <a:rPr dirty="0"/>
              <a:t> </a:t>
            </a:r>
            <a:r>
              <a:rPr dirty="0" err="1"/>
              <a:t>구현하는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  <a:p>
            <a:r>
              <a:rPr dirty="0"/>
              <a:t> </a:t>
            </a:r>
            <a:r>
              <a:rPr lang="ko-KR" altLang="en-US" dirty="0" smtClean="0"/>
              <a:t>코드 </a:t>
            </a:r>
            <a:r>
              <a:rPr dirty="0" err="1" smtClean="0"/>
              <a:t>튜닝</a:t>
            </a:r>
            <a:r>
              <a:rPr dirty="0" smtClean="0"/>
              <a:t> </a:t>
            </a:r>
            <a:r>
              <a:rPr dirty="0" err="1"/>
              <a:t>프로세스에</a:t>
            </a:r>
            <a:r>
              <a:rPr dirty="0"/>
              <a:t> </a:t>
            </a:r>
            <a:r>
              <a:rPr dirty="0" err="1" smtClean="0"/>
              <a:t>익숙해지</a:t>
            </a:r>
            <a:r>
              <a:rPr lang="ko-KR" altLang="en-US" dirty="0" smtClean="0"/>
              <a:t>는 방법</a:t>
            </a:r>
            <a:endParaRPr lang="en-US" altLang="ko-KR" dirty="0" smtClean="0"/>
          </a:p>
          <a:p>
            <a:r>
              <a:rPr dirty="0" smtClean="0"/>
              <a:t> </a:t>
            </a:r>
            <a:r>
              <a:rPr lang="ko-KR" altLang="en-US" dirty="0" smtClean="0"/>
              <a:t>최적화에 </a:t>
            </a:r>
            <a:r>
              <a:rPr dirty="0" err="1" smtClean="0"/>
              <a:t>효과적</a:t>
            </a:r>
            <a:r>
              <a:rPr lang="ko-KR" altLang="en-US" dirty="0" smtClean="0"/>
              <a:t>인 사</a:t>
            </a:r>
            <a:r>
              <a:rPr dirty="0" smtClean="0"/>
              <a:t>고 </a:t>
            </a:r>
            <a:r>
              <a:rPr dirty="0" err="1" smtClean="0"/>
              <a:t>방식</a:t>
            </a:r>
            <a:r>
              <a:rPr dirty="0" smtClean="0"/>
              <a:t> </a:t>
            </a:r>
            <a:r>
              <a:rPr dirty="0" err="1" smtClean="0"/>
              <a:t>개발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 err="1"/>
              <a:t>코드</a:t>
            </a:r>
            <a:r>
              <a:rPr dirty="0"/>
              <a:t> </a:t>
            </a:r>
            <a:r>
              <a:rPr dirty="0" err="1"/>
              <a:t>작성</a:t>
            </a:r>
            <a:r>
              <a:rPr dirty="0"/>
              <a:t> </a:t>
            </a:r>
            <a:r>
              <a:rPr dirty="0" err="1"/>
              <a:t>프로세스를</a:t>
            </a:r>
            <a:r>
              <a:rPr dirty="0"/>
              <a:t> </a:t>
            </a:r>
            <a:r>
              <a:rPr dirty="0" err="1"/>
              <a:t>최적화하는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336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동시성 작업의 성능을 향상할 것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cf. Chapter 12. Optimize Concurrency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06400" y="2779058"/>
            <a:ext cx="12859658" cy="6705600"/>
          </a:xfrm>
        </p:spPr>
        <p:txBody>
          <a:bodyPr/>
          <a:lstStyle/>
          <a:p>
            <a:r>
              <a:rPr lang="ko-KR" altLang="en-US" dirty="0" smtClean="0"/>
              <a:t>사용자의 느린 손가락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느린 입출력 작업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 기다리는 동안 다른 계산을 수행할 기회가 낭비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062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동시성 작업의 성능을 향상할 것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cf. Chapter 12. Optimize Concurrency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06399" y="2743200"/>
            <a:ext cx="12859658" cy="6705600"/>
          </a:xfrm>
        </p:spPr>
        <p:txBody>
          <a:bodyPr/>
          <a:lstStyle/>
          <a:p>
            <a:r>
              <a:rPr lang="ko-KR" altLang="en-US" dirty="0"/>
              <a:t>대부분 멀티코어 환경</a:t>
            </a:r>
            <a:r>
              <a:rPr lang="en-US" altLang="ko-KR" dirty="0"/>
              <a:t>.</a:t>
            </a:r>
            <a:r>
              <a:rPr lang="ko-KR" altLang="en-US" dirty="0"/>
              <a:t> 이를 활용하는 것은 성능향상에 </a:t>
            </a:r>
            <a:r>
              <a:rPr lang="ko-KR" altLang="en-US" dirty="0" smtClean="0"/>
              <a:t>도움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동시성을 가지고 데이터를 공유할 수 있도록 스레드를 동기화하는 도구가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올바르고 효율적으로 사용하는 법과 고려해야할 사항들을 </a:t>
            </a:r>
            <a:r>
              <a:rPr lang="en-US" altLang="ko-KR" dirty="0"/>
              <a:t>12</a:t>
            </a:r>
            <a:r>
              <a:rPr lang="ko-KR" altLang="en-US" dirty="0"/>
              <a:t>장 동시성 최적화에서 다룹니다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54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메모리를 관리하는 작업을 최적화 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Chapter 13. Optimize Memory Management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06399" y="2743200"/>
            <a:ext cx="12859658" cy="6108700"/>
          </a:xfrm>
        </p:spPr>
        <p:txBody>
          <a:bodyPr/>
          <a:lstStyle/>
          <a:p>
            <a:r>
              <a:rPr lang="ko-KR" altLang="en-US" dirty="0" smtClean="0"/>
              <a:t>동적 메모리의 할당을 관리하는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런타임 라이브러리의 일부인 메모리 관리자는 많은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프로그램에서 자주 실행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메모리 관리를 위한 광범위한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있지만 대부분 사용안함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13</a:t>
            </a:r>
            <a:r>
              <a:rPr lang="ko-KR" altLang="en-US" dirty="0" smtClean="0"/>
              <a:t>장에서는 메모리 관리 성능을 향상시키기위한 기술들을 다룹니다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600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텍스트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chapter 1. an overview of optimization  @ Optimized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++</a:t>
            </a:r>
            <a:endParaRPr lang="en-US" altLang="ko-KR" dirty="0"/>
          </a:p>
        </p:txBody>
      </p:sp>
      <p:sp>
        <p:nvSpPr>
          <p:cNvPr id="187" name="제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03097">
              <a:spcBef>
                <a:spcPts val="1900"/>
              </a:spcBef>
              <a:defRPr sz="4140"/>
            </a:pPr>
            <a:r>
              <a:rPr lang="ko-KR" altLang="en-US" dirty="0"/>
              <a:t>최적화 방법 정리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06399" y="2743200"/>
            <a:ext cx="12859658" cy="61087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더 나은 컴파일러의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컴파일러를 잘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최적화옵션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더 좋은 </a:t>
            </a:r>
            <a:r>
              <a:rPr lang="ko-KR" altLang="en-US" dirty="0" smtClean="0"/>
              <a:t>알고리즘의 채택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성능 향상을 위해 개발된 라이브러리 사용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메모리 할당 비용 줄이기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불필요한</a:t>
            </a:r>
            <a:r>
              <a:rPr lang="en-US" altLang="ko-KR" dirty="0"/>
              <a:t>) </a:t>
            </a:r>
            <a:r>
              <a:rPr lang="ko-KR" altLang="en-US" dirty="0"/>
              <a:t>계산량을 </a:t>
            </a:r>
            <a:r>
              <a:rPr lang="ko-KR" altLang="en-US" dirty="0" smtClean="0"/>
              <a:t>최적화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상황에 맞는 적절한 자료구조의 채택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동시성 </a:t>
            </a:r>
            <a:r>
              <a:rPr lang="ko-KR" altLang="en-US" dirty="0" smtClean="0"/>
              <a:t>작업을 올바르게 활용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메모리를 관리하는 작업을 </a:t>
            </a:r>
            <a:r>
              <a:rPr lang="ko-KR" altLang="en-US" dirty="0" smtClean="0"/>
              <a:t>최적화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588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" y="1690913"/>
            <a:ext cx="12965720" cy="6901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9636" y="3264247"/>
            <a:ext cx="6252449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8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감사합니다</a:t>
            </a:r>
            <a:endParaRPr lang="en-US" altLang="ko-KR" sz="80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spcBef>
                <a:spcPts val="1000"/>
              </a:spcBef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※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아름다운 여백의 그림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박노수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화백 작품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spcBef>
                <a:spcPts val="1000"/>
              </a:spcBef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출처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en-US" altLang="ko-KR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http://www.opinionnews.co.kr/news/articleView.html?idxno=5131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005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개요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개요</a:t>
            </a:r>
          </a:p>
        </p:txBody>
      </p:sp>
      <p:sp>
        <p:nvSpPr>
          <p:cNvPr id="176" name="이 책에서 다루지 않는 것들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이 책에서 다루지 않는 것들</a:t>
            </a:r>
          </a:p>
        </p:txBody>
      </p:sp>
      <p:sp>
        <p:nvSpPr>
          <p:cNvPr id="177" name="프로세스 종속적인 최적화 방법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프로세스</a:t>
            </a:r>
            <a:r>
              <a:rPr dirty="0"/>
              <a:t> </a:t>
            </a:r>
            <a:r>
              <a:rPr dirty="0" err="1"/>
              <a:t>종속적인</a:t>
            </a:r>
            <a:r>
              <a:rPr dirty="0"/>
              <a:t> </a:t>
            </a:r>
            <a:r>
              <a:rPr dirty="0" err="1"/>
              <a:t>최적화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  <a:p>
            <a:r>
              <a:rPr dirty="0" err="1"/>
              <a:t>운영체제</a:t>
            </a:r>
            <a:r>
              <a:rPr dirty="0"/>
              <a:t> </a:t>
            </a:r>
            <a:r>
              <a:rPr dirty="0" err="1"/>
              <a:t>종속적인</a:t>
            </a:r>
            <a:r>
              <a:rPr dirty="0"/>
              <a:t> </a:t>
            </a:r>
            <a:r>
              <a:rPr dirty="0" err="1"/>
              <a:t>최적화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  <a:p>
            <a:r>
              <a:rPr dirty="0" err="1"/>
              <a:t>어셈블리</a:t>
            </a:r>
            <a:r>
              <a:rPr dirty="0"/>
              <a:t>, </a:t>
            </a:r>
            <a:r>
              <a:rPr dirty="0" err="1"/>
              <a:t>클럭</a:t>
            </a:r>
            <a:r>
              <a:rPr dirty="0"/>
              <a:t> </a:t>
            </a:r>
            <a:r>
              <a:rPr dirty="0" err="1"/>
              <a:t>사이클</a:t>
            </a:r>
            <a:r>
              <a:rPr dirty="0"/>
              <a:t> </a:t>
            </a:r>
            <a:r>
              <a:rPr dirty="0" err="1" smtClean="0"/>
              <a:t>계산등</a:t>
            </a:r>
            <a:r>
              <a:rPr lang="ko-KR" altLang="en-US" dirty="0" smtClean="0"/>
              <a:t>과 같은</a:t>
            </a:r>
            <a:r>
              <a:rPr dirty="0" smtClean="0"/>
              <a:t> </a:t>
            </a:r>
            <a:r>
              <a:rPr lang="en-US" dirty="0" smtClean="0"/>
              <a:t>dark arts..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53" y="5796310"/>
            <a:ext cx="6444342" cy="3430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4469" y="732677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여백의 아름다움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152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최적화의 목표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rPr dirty="0" err="1"/>
              <a:t>최적화의</a:t>
            </a:r>
            <a:r>
              <a:rPr dirty="0"/>
              <a:t> </a:t>
            </a:r>
            <a:r>
              <a:rPr dirty="0" err="1" smtClean="0"/>
              <a:t>목표</a:t>
            </a:r>
            <a:r>
              <a:rPr lang="en-US" dirty="0" smtClean="0"/>
              <a:t>!!</a:t>
            </a:r>
            <a:endParaRPr dirty="0"/>
          </a:p>
        </p:txBody>
      </p:sp>
      <p:sp>
        <p:nvSpPr>
          <p:cNvPr id="181" name="올바른 프로그램의 동작을 개선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고객의 </a:t>
            </a:r>
            <a:r>
              <a:rPr dirty="0" err="1" smtClean="0"/>
              <a:t>속도</a:t>
            </a:r>
            <a:r>
              <a:rPr lang="en-US" dirty="0" smtClean="0"/>
              <a:t> </a:t>
            </a:r>
            <a:r>
              <a:rPr lang="ko-KR" altLang="en-US" dirty="0" smtClean="0"/>
              <a:t>기대사항</a:t>
            </a:r>
            <a:r>
              <a:rPr dirty="0" smtClean="0"/>
              <a:t>, </a:t>
            </a:r>
            <a:r>
              <a:rPr dirty="0" err="1" smtClean="0"/>
              <a:t>처리</a:t>
            </a:r>
            <a:r>
              <a:rPr lang="ko-KR" altLang="en-US" dirty="0"/>
              <a:t>량</a:t>
            </a:r>
            <a:r>
              <a:rPr dirty="0" smtClean="0"/>
              <a:t>, </a:t>
            </a:r>
            <a:r>
              <a:rPr dirty="0" err="1" smtClean="0"/>
              <a:t>메모리사용량</a:t>
            </a:r>
            <a:r>
              <a:rPr dirty="0"/>
              <a:t>, </a:t>
            </a:r>
            <a:r>
              <a:rPr dirty="0" err="1" smtClean="0"/>
              <a:t>전력소비</a:t>
            </a:r>
            <a:r>
              <a:rPr lang="ko-KR" altLang="en-US" dirty="0" smtClean="0"/>
              <a:t>량</a:t>
            </a:r>
            <a:endParaRPr lang="en-US" dirty="0" smtClean="0"/>
          </a:p>
          <a:p>
            <a:r>
              <a:rPr dirty="0" err="1" smtClean="0"/>
              <a:t>용납할</a:t>
            </a:r>
            <a:r>
              <a:rPr dirty="0" smtClean="0"/>
              <a:t> 수 </a:t>
            </a:r>
            <a:r>
              <a:rPr dirty="0" err="1" smtClean="0"/>
              <a:t>없는</a:t>
            </a:r>
            <a:r>
              <a:rPr dirty="0" smtClean="0"/>
              <a:t> </a:t>
            </a:r>
            <a:r>
              <a:rPr dirty="0" err="1" smtClean="0"/>
              <a:t>성능</a:t>
            </a:r>
            <a:r>
              <a:rPr dirty="0" smtClean="0"/>
              <a:t> </a:t>
            </a:r>
            <a:r>
              <a:rPr dirty="0" err="1" smtClean="0"/>
              <a:t>저하는</a:t>
            </a:r>
            <a:r>
              <a:rPr dirty="0" smtClean="0"/>
              <a:t> </a:t>
            </a:r>
            <a:r>
              <a:rPr dirty="0" err="1" smtClean="0"/>
              <a:t>버그</a:t>
            </a:r>
            <a:r>
              <a:rPr lang="en-US" dirty="0" smtClean="0"/>
              <a:t> </a:t>
            </a:r>
            <a:r>
              <a:rPr lang="ko-KR" altLang="en-US" dirty="0" smtClean="0"/>
              <a:t>및 </a:t>
            </a:r>
            <a:r>
              <a:rPr dirty="0" err="1" smtClean="0"/>
              <a:t>누락된</a:t>
            </a:r>
            <a:r>
              <a:rPr dirty="0" smtClean="0"/>
              <a:t> </a:t>
            </a:r>
            <a:r>
              <a:rPr dirty="0" err="1" smtClean="0"/>
              <a:t>기능</a:t>
            </a:r>
            <a:r>
              <a:rPr lang="ko-KR" altLang="en-US" dirty="0" smtClean="0"/>
              <a:t>과 같음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/>
          </p:nvPr>
        </p:nvGraphicFramePr>
        <p:xfrm>
          <a:off x="1245816" y="444475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817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최적화의 목표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rPr dirty="0" err="1" smtClean="0"/>
              <a:t>최적화</a:t>
            </a:r>
            <a:r>
              <a:rPr lang="ko-KR" altLang="en-US" dirty="0" smtClean="0"/>
              <a:t>는 소프트웨어 개발의 일환</a:t>
            </a:r>
            <a:r>
              <a:rPr lang="en-US" altLang="ko-KR" dirty="0" smtClean="0"/>
              <a:t>!</a:t>
            </a:r>
            <a:endParaRPr dirty="0"/>
          </a:p>
        </p:txBody>
      </p:sp>
      <p:sp>
        <p:nvSpPr>
          <p:cNvPr id="181" name="올바른 프로그램의 동작을 개선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전통적인 개발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폭포수 방법론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소스 코딩이 </a:t>
            </a:r>
            <a:r>
              <a:rPr lang="ko-KR" altLang="en-US" dirty="0" err="1" smtClean="0"/>
              <a:t>끝난후</a:t>
            </a:r>
            <a:endParaRPr lang="en-US" altLang="ko-KR" dirty="0" smtClean="0"/>
          </a:p>
          <a:p>
            <a:r>
              <a:rPr lang="en-US" dirty="0" smtClean="0"/>
              <a:t>Agile </a:t>
            </a:r>
            <a:r>
              <a:rPr lang="ko-KR" altLang="en-US" dirty="0" smtClean="0"/>
              <a:t>개발 방법론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 또는 다수의 스프린트 작업 </a:t>
            </a:r>
            <a:r>
              <a:rPr lang="ko-KR" altLang="en-US" dirty="0" err="1" smtClean="0"/>
              <a:t>완료후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충족되어야 할 </a:t>
            </a:r>
            <a:r>
              <a:rPr lang="en-US" altLang="ko-KR" dirty="0" err="1" smtClean="0"/>
              <a:t>Perfomance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요구사항이 </a:t>
            </a:r>
            <a:r>
              <a:rPr lang="ko-KR" altLang="en-US" dirty="0" err="1" smtClean="0"/>
              <a:t>있을때</a:t>
            </a:r>
            <a:endParaRPr lang="en-US" altLang="ko-KR" dirty="0"/>
          </a:p>
          <a:p>
            <a:r>
              <a:rPr lang="ko-KR" altLang="en-US" dirty="0" smtClean="0"/>
              <a:t>반복적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프로그램에서 가장 느린 부분이 개선되면 다른 부분이 나타남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242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텍스트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텍스트</a:t>
            </a:r>
          </a:p>
        </p:txBody>
      </p:sp>
      <p:sp>
        <p:nvSpPr>
          <p:cNvPr id="184" name="최적화를 어떻게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최적화를 어떻게?</a:t>
            </a:r>
          </a:p>
        </p:txBody>
      </p:sp>
      <p:sp>
        <p:nvSpPr>
          <p:cNvPr id="185" name="최적화는 직관? 경험? 실험 과학!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최적화는</a:t>
            </a:r>
            <a:r>
              <a:rPr dirty="0"/>
              <a:t> </a:t>
            </a:r>
            <a:r>
              <a:rPr dirty="0" err="1"/>
              <a:t>직관</a:t>
            </a:r>
            <a:r>
              <a:rPr dirty="0"/>
              <a:t>? </a:t>
            </a:r>
            <a:r>
              <a:rPr dirty="0" err="1"/>
              <a:t>경험</a:t>
            </a:r>
            <a:r>
              <a:rPr dirty="0"/>
              <a:t>?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과학</a:t>
            </a:r>
            <a:r>
              <a:rPr dirty="0"/>
              <a:t>! </a:t>
            </a:r>
          </a:p>
          <a:p>
            <a:r>
              <a:rPr dirty="0" err="1"/>
              <a:t>성공적으로</a:t>
            </a:r>
            <a:r>
              <a:rPr dirty="0"/>
              <a:t> </a:t>
            </a:r>
            <a:r>
              <a:rPr dirty="0" err="1"/>
              <a:t>수행하기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 smtClean="0"/>
              <a:t>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ko-KR" altLang="en-US" dirty="0"/>
              <a:t>숙련된 </a:t>
            </a:r>
            <a:r>
              <a:rPr lang="ko-KR" altLang="en-US" dirty="0" smtClean="0"/>
              <a:t>개발자라도</a:t>
            </a:r>
            <a:r>
              <a:rPr lang="en-US" altLang="ko-KR" dirty="0"/>
              <a:t>, </a:t>
            </a:r>
            <a:r>
              <a:rPr lang="ko-KR" altLang="en-US" dirty="0"/>
              <a:t>경험을 통한 직관에 의지하여 코드 성능을 평가하는 것은 잘못된 최적화 결과를 낳을 수 있음</a:t>
            </a:r>
            <a:r>
              <a:rPr lang="en-US" altLang="ko-KR" dirty="0"/>
              <a:t>.</a:t>
            </a:r>
          </a:p>
          <a:p>
            <a:endParaRPr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1317824" y="4372744"/>
          <a:ext cx="9817878" cy="1724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121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텍스트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텍스트</a:t>
            </a:r>
          </a:p>
        </p:txBody>
      </p:sp>
      <p:sp>
        <p:nvSpPr>
          <p:cNvPr id="188" name="최적화는 효과적일까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최적화는 효과적일까?</a:t>
            </a:r>
          </a:p>
        </p:txBody>
      </p:sp>
      <p:sp>
        <p:nvSpPr>
          <p:cNvPr id="189" name="대형 프로그램에서 개개인 개발자가 미치는 성능 영향 추론 어렵다.…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441536" cy="6108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대형</a:t>
            </a:r>
            <a:r>
              <a:rPr dirty="0"/>
              <a:t> </a:t>
            </a:r>
            <a:r>
              <a:rPr dirty="0" err="1"/>
              <a:t>프로그램에서</a:t>
            </a:r>
            <a:r>
              <a:rPr dirty="0"/>
              <a:t> </a:t>
            </a:r>
            <a:r>
              <a:rPr dirty="0" err="1"/>
              <a:t>개개인</a:t>
            </a:r>
            <a:r>
              <a:rPr dirty="0"/>
              <a:t> </a:t>
            </a:r>
            <a:r>
              <a:rPr dirty="0" err="1"/>
              <a:t>개발자가</a:t>
            </a:r>
            <a:r>
              <a:rPr dirty="0"/>
              <a:t> </a:t>
            </a:r>
            <a:r>
              <a:rPr dirty="0" err="1"/>
              <a:t>미치는</a:t>
            </a:r>
            <a:r>
              <a:rPr dirty="0"/>
              <a:t> </a:t>
            </a:r>
            <a:r>
              <a:rPr dirty="0" err="1"/>
              <a:t>성능</a:t>
            </a:r>
            <a:r>
              <a:rPr dirty="0"/>
              <a:t> </a:t>
            </a:r>
            <a:r>
              <a:rPr dirty="0" err="1"/>
              <a:t>영향</a:t>
            </a:r>
            <a:r>
              <a:rPr dirty="0"/>
              <a:t> </a:t>
            </a:r>
            <a:r>
              <a:rPr dirty="0" err="1"/>
              <a:t>추론</a:t>
            </a:r>
            <a:r>
              <a:rPr dirty="0"/>
              <a:t> </a:t>
            </a:r>
            <a:r>
              <a:rPr dirty="0" err="1"/>
              <a:t>어렵다</a:t>
            </a:r>
            <a:r>
              <a:rPr dirty="0"/>
              <a:t>.</a:t>
            </a:r>
          </a:p>
          <a:p>
            <a:r>
              <a:rPr dirty="0" err="1" smtClean="0"/>
              <a:t>프로그램에는</a:t>
            </a:r>
            <a:r>
              <a:rPr dirty="0" smtClean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최적화를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기회가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dirty="0"/>
          </a:p>
          <a:p>
            <a:r>
              <a:rPr dirty="0" err="1"/>
              <a:t>넉넉한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경험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smtClean="0"/>
              <a:t>팀</a:t>
            </a:r>
            <a:r>
              <a:rPr lang="ko-KR" altLang="en-US" dirty="0" smtClean="0"/>
              <a:t>이 제작한 코드</a:t>
            </a:r>
            <a:endParaRPr lang="en-US" altLang="ko-KR" dirty="0" smtClean="0"/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=&gt; 30% ~ 100% </a:t>
            </a:r>
            <a:r>
              <a:rPr dirty="0" err="1"/>
              <a:t>속도</a:t>
            </a:r>
            <a:r>
              <a:rPr dirty="0"/>
              <a:t> </a:t>
            </a:r>
            <a:r>
              <a:rPr dirty="0" err="1"/>
              <a:t>향상</a:t>
            </a:r>
            <a:endParaRPr dirty="0"/>
          </a:p>
          <a:p>
            <a:r>
              <a:rPr dirty="0" err="1"/>
              <a:t>급박한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가지거나</a:t>
            </a:r>
            <a:r>
              <a:rPr dirty="0"/>
              <a:t> </a:t>
            </a:r>
            <a:r>
              <a:rPr dirty="0" err="1"/>
              <a:t>경험이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smtClean="0"/>
              <a:t>팀</a:t>
            </a:r>
            <a:r>
              <a:rPr lang="ko-KR" altLang="en-US" dirty="0" smtClean="0"/>
              <a:t>이 제작한 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 smtClean="0"/>
              <a:t> =&gt;</a:t>
            </a:r>
            <a:r>
              <a:rPr dirty="0" smtClean="0"/>
              <a:t> </a:t>
            </a:r>
            <a:r>
              <a:rPr dirty="0"/>
              <a:t>300 ~ 1000% </a:t>
            </a:r>
            <a:r>
              <a:rPr dirty="0" err="1"/>
              <a:t>속도</a:t>
            </a:r>
            <a:r>
              <a:rPr dirty="0"/>
              <a:t> </a:t>
            </a:r>
            <a:r>
              <a:rPr dirty="0" err="1"/>
              <a:t>향상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901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텍스트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텍스트</a:t>
            </a:r>
          </a:p>
        </p:txBody>
      </p:sp>
      <p:sp>
        <p:nvSpPr>
          <p:cNvPr id="192" name="최적화 하지 않아도 괜찮다.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rPr dirty="0" err="1"/>
              <a:t>최적화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 smtClean="0"/>
              <a:t>괜찮다</a:t>
            </a:r>
            <a:r>
              <a:rPr lang="en-US" dirty="0" smtClean="0"/>
              <a:t>??</a:t>
            </a:r>
            <a:endParaRPr dirty="0"/>
          </a:p>
        </p:txBody>
      </p:sp>
      <p:sp>
        <p:nvSpPr>
          <p:cNvPr id="193" name="시간의 약 97%를 차지하는 작은 효율성을 잊어야 합니다. 미숙한 최적화는 모든 악의 근원입니다. - Donald Knuth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 err="1"/>
              <a:t>시간의</a:t>
            </a:r>
            <a:r>
              <a:rPr dirty="0"/>
              <a:t> 약 97%를 </a:t>
            </a:r>
            <a:r>
              <a:rPr dirty="0" err="1"/>
              <a:t>차지하는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효율성을</a:t>
            </a:r>
            <a:r>
              <a:rPr dirty="0"/>
              <a:t> </a:t>
            </a:r>
            <a:r>
              <a:rPr dirty="0" err="1"/>
              <a:t>잊어야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  <a:br>
              <a:rPr dirty="0"/>
            </a:br>
            <a:r>
              <a:rPr dirty="0" err="1"/>
              <a:t>미숙한</a:t>
            </a:r>
            <a:r>
              <a:rPr dirty="0"/>
              <a:t> </a:t>
            </a:r>
            <a:r>
              <a:rPr dirty="0" err="1"/>
              <a:t>최적화는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악의</a:t>
            </a:r>
            <a:r>
              <a:rPr dirty="0"/>
              <a:t> </a:t>
            </a:r>
            <a:r>
              <a:rPr dirty="0" err="1"/>
              <a:t>근원입니다</a:t>
            </a:r>
            <a:r>
              <a:rPr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dirty="0" smtClean="0"/>
              <a:t>- </a:t>
            </a:r>
            <a:r>
              <a:rPr dirty="0"/>
              <a:t>Donald </a:t>
            </a:r>
            <a:r>
              <a:rPr dirty="0" smtClean="0"/>
              <a:t>Knuth</a:t>
            </a:r>
            <a:r>
              <a:rPr lang="en-US" dirty="0" smtClean="0"/>
              <a:t> -</a:t>
            </a:r>
            <a:endParaRPr dirty="0"/>
          </a:p>
          <a:p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컴퓨팅</a:t>
            </a:r>
            <a:r>
              <a:rPr dirty="0"/>
              <a:t> </a:t>
            </a:r>
            <a:r>
              <a:rPr dirty="0" err="1"/>
              <a:t>죄는</a:t>
            </a:r>
            <a:r>
              <a:rPr dirty="0"/>
              <a:t> </a:t>
            </a:r>
            <a:r>
              <a:rPr dirty="0" err="1"/>
              <a:t>맹목적인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포함한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 smtClean="0"/>
              <a:t>이유보다</a:t>
            </a:r>
            <a:r>
              <a:rPr lang="en-US" dirty="0" smtClean="0"/>
              <a:t> </a:t>
            </a:r>
            <a:r>
              <a:rPr dirty="0" err="1" smtClean="0"/>
              <a:t>효율성의</a:t>
            </a:r>
            <a:r>
              <a:rPr dirty="0" smtClean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저질러졌습니다</a:t>
            </a:r>
            <a:r>
              <a:rPr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dirty="0" smtClean="0"/>
              <a:t>- </a:t>
            </a:r>
            <a:r>
              <a:rPr dirty="0"/>
              <a:t>William </a:t>
            </a:r>
            <a:r>
              <a:rPr dirty="0" err="1" smtClean="0"/>
              <a:t>A.Wulf</a:t>
            </a:r>
            <a:r>
              <a:rPr lang="en-US" dirty="0" smtClean="0"/>
              <a:t> -</a:t>
            </a:r>
            <a:endParaRPr dirty="0"/>
          </a:p>
          <a:p>
            <a:r>
              <a:rPr dirty="0" err="1" smtClean="0"/>
              <a:t>이처럼</a:t>
            </a:r>
            <a:r>
              <a:rPr dirty="0" smtClean="0"/>
              <a:t> </a:t>
            </a:r>
            <a:r>
              <a:rPr dirty="0" err="1" smtClean="0"/>
              <a:t>경험</a:t>
            </a:r>
            <a:r>
              <a:rPr dirty="0" smtClean="0"/>
              <a:t> </a:t>
            </a:r>
            <a:r>
              <a:rPr dirty="0" err="1" smtClean="0"/>
              <a:t>많은</a:t>
            </a:r>
            <a:r>
              <a:rPr dirty="0" smtClean="0"/>
              <a:t> </a:t>
            </a:r>
            <a:r>
              <a:rPr dirty="0" err="1" smtClean="0"/>
              <a:t>사람들</a:t>
            </a:r>
            <a:r>
              <a:rPr lang="en-US" dirty="0" smtClean="0"/>
              <a:t> </a:t>
            </a:r>
            <a:r>
              <a:rPr lang="ko-KR" altLang="en-US" dirty="0" smtClean="0"/>
              <a:t>또한 이러한 생각을 가지고 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또한 하드웨어 성능의 향상으로 코드가 천천히 </a:t>
            </a:r>
            <a:r>
              <a:rPr lang="ko-KR" altLang="en-US" dirty="0" err="1" smtClean="0"/>
              <a:t>실행되도</a:t>
            </a:r>
            <a:r>
              <a:rPr lang="ko-KR" altLang="en-US" dirty="0" smtClean="0"/>
              <a:t> 곧 문제가 없어질 것이다</a:t>
            </a:r>
            <a:r>
              <a:rPr lang="en-US" altLang="ko-KR" dirty="0" smtClean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257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1847</Words>
  <Application>Microsoft Macintosh PowerPoint</Application>
  <PresentationFormat>사용자 지정</PresentationFormat>
  <Paragraphs>326</Paragraphs>
  <Slides>34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궁서체</vt:lpstr>
      <vt:lpstr>나눔명조</vt:lpstr>
      <vt:lpstr>맑은 고딕</vt:lpstr>
      <vt:lpstr>Apple SD 산돌고딕 Neo 일반체</vt:lpstr>
      <vt:lpstr>Avenir Next</vt:lpstr>
      <vt:lpstr>Avenir Next Medium</vt:lpstr>
      <vt:lpstr>Courier</vt:lpstr>
      <vt:lpstr>DIN Alternate</vt:lpstr>
      <vt:lpstr>DIN Condensed</vt:lpstr>
      <vt:lpstr>Helvetica Neue</vt:lpstr>
      <vt:lpstr>Arial</vt:lpstr>
      <vt:lpstr>New_Template7</vt:lpstr>
      <vt:lpstr>chapter 1</vt:lpstr>
      <vt:lpstr>최적화 프로세스 탄생 배경</vt:lpstr>
      <vt:lpstr>이 책에서 다루는 것들</vt:lpstr>
      <vt:lpstr>이 책에서 다루지 않는 것들</vt:lpstr>
      <vt:lpstr>최적화의 목표!!</vt:lpstr>
      <vt:lpstr>최적화는 소프트웨어 개발의 일환!</vt:lpstr>
      <vt:lpstr>최적화를 어떻게?</vt:lpstr>
      <vt:lpstr>최적화는 효과적일까?</vt:lpstr>
      <vt:lpstr>최적화 하지 않아도 괜찮다??</vt:lpstr>
      <vt:lpstr>최적화 해야 한다 – simple code!</vt:lpstr>
      <vt:lpstr>최적화 해야 한다 – Hardware!</vt:lpstr>
      <vt:lpstr>최적화 해야 한다 – money!!</vt:lpstr>
      <vt:lpstr>최적화는 어디부터 시작해야 할까?</vt:lpstr>
      <vt:lpstr>C++ 코드를 최적화하기 위한 전략</vt:lpstr>
      <vt:lpstr>더 나은 컴파일러 선택하기</vt:lpstr>
      <vt:lpstr>컴파일러를 더 잘 사용하기</vt:lpstr>
      <vt:lpstr>더 좋은 알고리즘을 선택하기 (cf. Chapter 5, Optimize Algorithms)</vt:lpstr>
      <vt:lpstr>바람직한 최적화 습관 기르기</vt:lpstr>
      <vt:lpstr>우월한 라이브러리를 가져다 쓰기 cf. Chapter 8. Use Better Libraries</vt:lpstr>
      <vt:lpstr>우월한 라이브러리를 가져다 쓰기(cont’d) cf. Chapter 8. Use Better Libraries</vt:lpstr>
      <vt:lpstr>우월한 라이브러리를 가져다 쓰기(cont’d) cf. Chapter 8. Use Better Libraries</vt:lpstr>
      <vt:lpstr>문자열을 처리하는 작업을 효율화하기 cf. Chapter 4. Optimize String Use: A Case Study</vt:lpstr>
      <vt:lpstr>메모리 할당 줄이기 cf. Chapter 6. Optimize Dynamically Allocated Variables</vt:lpstr>
      <vt:lpstr>메모리 할당 줄이기 cf. Chapter 6. Optimize Dynamically Allocated Variables</vt:lpstr>
      <vt:lpstr>복사 줄이기</vt:lpstr>
      <vt:lpstr>핫스팟 찾아내기 cf. Chapter 3. Measure Performance</vt:lpstr>
      <vt:lpstr>핫스팟 최적화하기 cf. Chapter 7. Optimize Hot Statements</vt:lpstr>
      <vt:lpstr>적정한 자료구조를 선택하기 cf. Chapter 10. Optimize Data Structures</vt:lpstr>
      <vt:lpstr>적정한 자료구조를 선택하기 cf. Chapter 10. Optimize Data Structures</vt:lpstr>
      <vt:lpstr>동시성 작업의 성능을 향상할 것. cf. Chapter 12. Optimize Concurrency</vt:lpstr>
      <vt:lpstr>동시성 작업의 성능을 향상할 것. cf. Chapter 12. Optimize Concurrency</vt:lpstr>
      <vt:lpstr>메모리를 관리하는 작업을 최적화 하기 Chapter 13. Optimize Memory Management</vt:lpstr>
      <vt:lpstr>최적화 방법 정리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정원혁</dc:creator>
  <cp:lastModifiedBy>유원상</cp:lastModifiedBy>
  <cp:revision>56</cp:revision>
  <dcterms:modified xsi:type="dcterms:W3CDTF">2017-04-21T17:43:43Z</dcterms:modified>
</cp:coreProperties>
</file>