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jpe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코드에 직접 시간을 체크하는 코드를 넣어서 시간을 측정하고</a:t>
            </a:r>
            <a:r>
              <a:t>, </a:t>
            </a:r>
            <a:r>
              <a:t>그걸 통해서 </a:t>
            </a:r>
            <a:r>
              <a:t>hot spot</a:t>
            </a:r>
            <a:r>
              <a:t>을 찾아내는 것에 대해 다루겠습니다</a:t>
            </a:r>
            <a:r>
              <a:t>.</a:t>
            </a:r>
          </a:p>
          <a:p>
            <a:pPr/>
            <a:r>
              <a:t>프로파일러보다 더 먼저 접하게 되는 방식이죠</a:t>
            </a:r>
            <a:r>
              <a:t>. </a:t>
            </a:r>
          </a:p>
          <a:p>
            <a:pPr/>
            <a:r>
              <a:t>저의 경우는 학교 수업에서 과제를 할 때 이 방식으로 측정을 했었습니다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많이 사용하는 경우는 아주 간단한 퍼포먼스 측정을 해보고 싶을 때</a:t>
            </a:r>
            <a:r>
              <a:t>, </a:t>
            </a:r>
            <a:r>
              <a:t>테스트 예제를 만들어서 해 보는 경우일 것 같습니다</a:t>
            </a:r>
            <a:r>
              <a:t>.</a:t>
            </a:r>
          </a:p>
          <a:p>
            <a:pPr/>
            <a:r>
              <a:t>제 경우는 </a:t>
            </a:r>
            <a:r>
              <a:t>string concatenation </a:t>
            </a:r>
            <a:r>
              <a:t>이 </a:t>
            </a:r>
            <a:r>
              <a:t>stringstream </a:t>
            </a:r>
            <a:r>
              <a:t>이용보다 낫다고 주장하기 위해서 해 본 적이 있었습니다</a:t>
            </a:r>
            <a:r>
              <a:t>.</a:t>
            </a:r>
          </a:p>
          <a:p>
            <a:pPr/>
            <a:r>
              <a:t>그 외에도 </a:t>
            </a:r>
            <a:r>
              <a:t>stl</a:t>
            </a:r>
            <a:r>
              <a:t> </a:t>
            </a:r>
            <a:r>
              <a:t>objec</a:t>
            </a:r>
            <a:r>
              <a:t>의 퍼포먼스에 관해 의구심이 든다거나 </a:t>
            </a:r>
            <a:r>
              <a:t>(vector search, smart pointer)… </a:t>
            </a:r>
            <a:r>
              <a:t>등의 경우에 간단하게 해서 대충 감을 잡는 용도로 사용할 수 있습니다</a:t>
            </a:r>
            <a:r>
              <a:t>.</a:t>
            </a:r>
          </a:p>
          <a:p>
            <a:pPr/>
            <a:r>
              <a:t>물론 전체 시스템에서 무슨 영향을 끼치는지를 정확하게 알 </a:t>
            </a:r>
            <a:r>
              <a:t>ttn</a:t>
            </a:r>
            <a:r>
              <a:t>는 없지만</a:t>
            </a:r>
            <a:r>
              <a:t>..</a:t>
            </a:r>
          </a:p>
          <a:p>
            <a:pPr/>
          </a:p>
          <a:p>
            <a:pPr/>
            <a:r>
              <a:t>그런 경우 외에 이 책에서 말하는 것은</a:t>
            </a:r>
            <a:r>
              <a:t>, </a:t>
            </a:r>
            <a:r>
              <a:t>코드의 핫 스팟을 찾으려는 경우죠</a:t>
            </a:r>
            <a:r>
              <a:t>.</a:t>
            </a:r>
          </a:p>
          <a:p>
            <a:pPr/>
            <a:r>
              <a:t>그럼 언제 측정을 통해서 핫 스팟을 찾게 되느냐</a:t>
            </a:r>
            <a:r>
              <a:t>, 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모든 측정이 정확할 수는 없다</a:t>
            </a:r>
            <a:r>
              <a:t>.  </a:t>
            </a:r>
            <a:r>
              <a:t>실제 측정할 때는 편차가 발생한다</a:t>
            </a:r>
            <a:r>
              <a:t>.</a:t>
            </a:r>
          </a:p>
          <a:p>
            <a:pPr/>
            <a:r>
              <a:t>Random</a:t>
            </a:r>
            <a:r>
              <a:t> </a:t>
            </a:r>
            <a:r>
              <a:t>–</a:t>
            </a:r>
            <a:r>
              <a:t> 일정하지 않은 오차들입니다</a:t>
            </a:r>
            <a:r>
              <a:t>. </a:t>
            </a:r>
            <a:r>
              <a:t>캐쉬 미스</a:t>
            </a:r>
            <a:r>
              <a:t>, I/O</a:t>
            </a:r>
            <a:r>
              <a:t>가 많이 들어왔다거나</a:t>
            </a:r>
            <a:r>
              <a:t>..</a:t>
            </a:r>
          </a:p>
          <a:p>
            <a:pPr/>
            <a:r>
              <a:t>Systematic – latency, function call overhead</a:t>
            </a:r>
          </a:p>
          <a:p>
            <a:pPr/>
          </a:p>
          <a:p>
            <a:pPr/>
            <a:r>
              <a:t>책에서는 과녁에 맞추는 것으로 설명</a:t>
            </a:r>
            <a:r>
              <a:t>. </a:t>
            </a:r>
            <a:r>
              <a:t>난 내 출퇴근으로 설명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time(): 1970</a:t>
            </a:r>
            <a:r>
              <a:t>년 </a:t>
            </a:r>
            <a:r>
              <a:t>1</a:t>
            </a:r>
            <a:r>
              <a:t>월 </a:t>
            </a:r>
            <a:r>
              <a:t>1</a:t>
            </a:r>
            <a:r>
              <a:t>일 </a:t>
            </a:r>
            <a:r>
              <a:t>00:00 </a:t>
            </a:r>
            <a:r>
              <a:t>부터 </a:t>
            </a:r>
            <a:r>
              <a:t>UTC seconds (Walltime) </a:t>
            </a:r>
            <a:r>
              <a:t>원래 </a:t>
            </a:r>
            <a:r>
              <a:t>32bit</a:t>
            </a:r>
            <a:r>
              <a:t>리턴하다가 </a:t>
            </a:r>
            <a:r>
              <a:t>64bit</a:t>
            </a:r>
          </a:p>
          <a:p>
            <a:pPr/>
            <a:r>
              <a:t>clock(): tick counter</a:t>
            </a:r>
            <a:r>
              <a:t>를 리턴</a:t>
            </a:r>
            <a:r>
              <a:t>. unix: cpu</a:t>
            </a:r>
            <a:r>
              <a:t> </a:t>
            </a:r>
            <a:r>
              <a:t>time,</a:t>
            </a:r>
            <a:r>
              <a:t> </a:t>
            </a:r>
            <a:r>
              <a:t>windows:</a:t>
            </a:r>
            <a:r>
              <a:t> </a:t>
            </a:r>
            <a:r>
              <a:t>wall</a:t>
            </a:r>
            <a:r>
              <a:t> </a:t>
            </a:r>
            <a:r>
              <a:t>time</a:t>
            </a:r>
          </a:p>
          <a:p>
            <a:pPr/>
            <a:r>
              <a:t>GetTickCount: tick counter resolution 10 ms ~ 16 ms</a:t>
            </a:r>
          </a:p>
          <a:p>
            <a:pPr/>
            <a:r>
              <a:t>QueryPerformanceCounter: TSC(Time Stamp Counter) </a:t>
            </a:r>
            <a:r>
              <a:t>라는 것 이용해서 높은 </a:t>
            </a:r>
            <a:r>
              <a:t>resolution </a:t>
            </a:r>
            <a:r>
              <a:t>의 </a:t>
            </a:r>
            <a:r>
              <a:t>counter</a:t>
            </a:r>
            <a:r>
              <a:t>가져옴</a:t>
            </a:r>
            <a:r>
              <a:t>. </a:t>
            </a:r>
            <a:r>
              <a:t>정확한 </a:t>
            </a:r>
            <a:r>
              <a:t>frequency</a:t>
            </a:r>
            <a:r>
              <a:t>는 </a:t>
            </a:r>
            <a:r>
              <a:t>QueryPerformanceFrequency (ticks per sec) </a:t>
            </a:r>
            <a:r>
              <a:t>로</a:t>
            </a:r>
            <a:r>
              <a:t>…</a:t>
            </a:r>
          </a:p>
          <a:p>
            <a:pPr/>
            <a:r>
              <a:t>gettimeofday:</a:t>
            </a:r>
            <a:r>
              <a:t> </a:t>
            </a:r>
            <a:r>
              <a:t>sec + usec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 정도면 밀리 세컨드가 의미 없다고 할 수 있다</a:t>
            </a:r>
            <a:r>
              <a:t>. time()</a:t>
            </a:r>
            <a:r>
              <a:t>을 써도 충분히 의미있는 측정 가능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책에 실제 경과 시간을 체크하는 코드가 소개 돼 있음</a:t>
            </a:r>
            <a:r>
              <a:t>.</a:t>
            </a:r>
          </a:p>
          <a:p>
            <a:pPr/>
            <a:r>
              <a:t>민트 가상머신에서 돌려본 결과 </a:t>
            </a:r>
            <a:r>
              <a:t>gettimeofday </a:t>
            </a:r>
            <a:r>
              <a:t>는 </a:t>
            </a:r>
            <a:r>
              <a:t>1</a:t>
            </a:r>
            <a:r>
              <a:t>마이크로세컨드 레졸루션 맞음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옵티마이즈에 의미 있는 측정은 적당히만 맞으면 된다</a:t>
            </a:r>
            <a:r>
              <a:t>.</a:t>
            </a:r>
          </a:p>
          <a:p>
            <a:pPr/>
            <a:r>
              <a:t>상대적 퍼포먼스가 더 와닿는 값이다 </a:t>
            </a:r>
            <a:r>
              <a:t>( % &gt; ms</a:t>
            </a:r>
            <a:r>
              <a:t> </a:t>
            </a:r>
            <a:r>
              <a:t>)</a:t>
            </a:r>
          </a:p>
          <a:p>
            <a:pPr/>
            <a:r>
              <a:t>평균</a:t>
            </a:r>
            <a:r>
              <a:t>, </a:t>
            </a:r>
            <a:r>
              <a:t>분산 등을 재기 위해서 더 많은 데이터가 필요하다</a:t>
            </a:r>
            <a:r>
              <a:t>. </a:t>
            </a:r>
            <a:r>
              <a:t>더 많은 테스트</a:t>
            </a:r>
            <a:r>
              <a:t>. </a:t>
            </a:r>
            <a:r>
              <a:t>그리고 저장하고 있기 위한 인프라</a:t>
            </a:r>
            <a:r>
              <a:t>, </a:t>
            </a:r>
            <a:r>
              <a:t>통계 지식 조금 있어야함</a:t>
            </a:r>
          </a:p>
          <a:p>
            <a:pPr/>
          </a:p>
          <a:p>
            <a:pPr/>
            <a:r>
              <a:t>(</a:t>
            </a:r>
            <a:r>
              <a:t>마지막</a:t>
            </a:r>
            <a:r>
              <a:t>) </a:t>
            </a:r>
            <a:r>
              <a:t>퍼포먼스 변화가 큰 체인지만 받아들이는게 측정 방법 정확성 고민으로부터 해방시켜준다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테스트 하네스가 프로파일러보다 빠르다</a:t>
            </a:r>
            <a:r>
              <a:t>.</a:t>
            </a:r>
          </a:p>
          <a:p>
            <a:pPr/>
            <a:r>
              <a:t>최적화된 결과가 반영됐는지 프로파일 떠보고 하는거에 비해 테스트 하네스는 자동으로 쫙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11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120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3pPr marL="1234438" indent="-32003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제목 1"/>
          <p:cNvSpPr/>
          <p:nvPr>
            <p:ph type="ctrTitle"/>
          </p:nvPr>
        </p:nvSpPr>
        <p:spPr>
          <a:xfrm>
            <a:off x="1524000" y="1361281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Measure Performance</a:t>
            </a:r>
          </a:p>
          <a:p>
            <a:pPr>
              <a:defRPr sz="4800"/>
            </a:pPr>
            <a:r>
              <a:t>(Chapter 3)</a:t>
            </a:r>
          </a:p>
        </p:txBody>
      </p:sp>
      <p:sp>
        <p:nvSpPr>
          <p:cNvPr id="131" name="텍스트 개체 틀 2"/>
          <p:cNvSpPr/>
          <p:nvPr>
            <p:ph type="subTitle" sz="quarter" idx="1"/>
          </p:nvPr>
        </p:nvSpPr>
        <p:spPr>
          <a:xfrm>
            <a:off x="1524000" y="3840956"/>
            <a:ext cx="9144000" cy="1655763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pPr/>
            <a:r>
              <a:t>Optimized 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90/10 규칙</a:t>
            </a:r>
          </a:p>
        </p:txBody>
      </p:sp>
      <p:sp>
        <p:nvSpPr>
          <p:cNvPr id="161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80000"/>
              </a:lnSpc>
            </a:pPr>
            <a:r>
              <a:t>프로그램의 10%부분이 전체 실행 시간의 90%를 소비한다는 규칙임.</a:t>
            </a:r>
          </a:p>
          <a:p>
            <a:pPr>
              <a:lnSpc>
                <a:spcPct val="180000"/>
              </a:lnSpc>
            </a:pPr>
            <a:r>
              <a:t>프로그램의 효율을 향상시키기 위해 저 10% 부분의 개선에 집중함.</a:t>
            </a:r>
          </a:p>
          <a:p>
            <a:pPr>
              <a:lnSpc>
                <a:spcPct val="180000"/>
              </a:lnSpc>
            </a:pPr>
            <a:r>
              <a:t>80/20 규칙이라고도 함.(같은 개념)</a:t>
            </a:r>
          </a:p>
          <a:p>
            <a:pPr>
              <a:lnSpc>
                <a:spcPct val="180000"/>
              </a:lnSpc>
            </a:pPr>
            <a:r>
              <a:t>매우 빈번하게 실행되는 특정 코드 블럭을 hot-spot이라고 칭함.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90/10 규칙(계속)</a:t>
            </a:r>
          </a:p>
        </p:txBody>
      </p:sp>
      <p:sp>
        <p:nvSpPr>
          <p:cNvPr id="164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80000"/>
              </a:lnSpc>
            </a:pPr>
            <a:r>
              <a:t>프로그램의 모든 루틴을 최적화하는 것은 도움이 되지 않음.</a:t>
            </a:r>
          </a:p>
          <a:p>
            <a:pPr>
              <a:lnSpc>
                <a:spcPct val="180000"/>
              </a:lnSpc>
            </a:pPr>
            <a:r>
              <a:t>Hot-spot을 찾는 작업이 프로세스의 시간을 효율적으로 사용하는 것임.</a:t>
            </a:r>
          </a:p>
          <a:p>
            <a:pPr>
              <a:lnSpc>
                <a:spcPct val="180000"/>
              </a:lnSpc>
            </a:pPr>
            <a:r>
              <a:t>추측을 통해 최적화할 코드를 선택하면 시간을 낭비하는 것.</a:t>
            </a:r>
          </a:p>
          <a:p>
            <a:pPr marL="0" indent="0" algn="ctr">
              <a:lnSpc>
                <a:spcPct val="180000"/>
              </a:lnSpc>
              <a:buSzTx/>
              <a:buFontTx/>
              <a:buNone/>
              <a:defRPr u="sng"/>
            </a:pPr>
            <a:r>
              <a:t>* 앞의 Chapter 1에서 Don Knuth가 언급한 내용과 동일함.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Amdahl의 법칙</a:t>
            </a:r>
          </a:p>
        </p:txBody>
      </p:sp>
      <p:sp>
        <p:nvSpPr>
          <p:cNvPr id="167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80000"/>
              </a:lnSpc>
            </a:lvl1pPr>
          </a:lstStyle>
          <a:p>
            <a:pPr/>
            <a:r>
              <a:t>코드의 일부분을 최적화했을때, 전반적인 성능이 얼마나 향상되는지 증명</a:t>
            </a:r>
          </a:p>
        </p:txBody>
      </p:sp>
      <p:pic>
        <p:nvPicPr>
          <p:cNvPr id="168" name="수식1.jpg" descr="수식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8993" y="2522140"/>
            <a:ext cx="4234015" cy="1966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0.jpg" descr="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1465" y="4699075"/>
            <a:ext cx="425318" cy="547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1.jpg" descr="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1465" y="5930031"/>
            <a:ext cx="425318" cy="523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2.jpg" descr="2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0529" y="5286430"/>
            <a:ext cx="302605" cy="4797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최적화로 인한 전체 프로그램 실행 시간의 개선 비율"/>
          <p:cNvSpPr/>
          <p:nvPr/>
        </p:nvSpPr>
        <p:spPr>
          <a:xfrm>
            <a:off x="2261989" y="4641484"/>
            <a:ext cx="623361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400"/>
            </a:lvl1pPr>
          </a:lstStyle>
          <a:p>
            <a:pPr/>
            <a:r>
              <a:t>최적화로 인한 전체 프로그램 실행 시간의 개선 비율</a:t>
            </a:r>
          </a:p>
        </p:txBody>
      </p:sp>
      <p:sp>
        <p:nvSpPr>
          <p:cNvPr id="173" name="최적화 이전 전체 프로그램 실행 시간중 최적화 대상이 차지하는 비율"/>
          <p:cNvSpPr/>
          <p:nvPr/>
        </p:nvSpPr>
        <p:spPr>
          <a:xfrm>
            <a:off x="2261989" y="5285757"/>
            <a:ext cx="824854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400"/>
            </a:lvl1pPr>
          </a:lstStyle>
          <a:p>
            <a:pPr/>
            <a:r>
              <a:t>최적화 이전 전체 프로그램 실행 시간중 최적화 대상이 차지하는 비율</a:t>
            </a:r>
          </a:p>
        </p:txBody>
      </p:sp>
      <p:sp>
        <p:nvSpPr>
          <p:cNvPr id="174" name="최적화 대상의 개선 비율"/>
          <p:cNvSpPr/>
          <p:nvPr/>
        </p:nvSpPr>
        <p:spPr>
          <a:xfrm>
            <a:off x="2261989" y="5930703"/>
            <a:ext cx="2994711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400"/>
            </a:lvl1pPr>
          </a:lstStyle>
          <a:p>
            <a:pPr/>
            <a:r>
              <a:t>최적화 대상의 개선 비율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Amdahl의 법칙(계속)</a:t>
            </a:r>
          </a:p>
        </p:txBody>
      </p:sp>
      <p:pic>
        <p:nvPicPr>
          <p:cNvPr id="177" name="3.jpg" descr="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363" y="4382931"/>
            <a:ext cx="7241274" cy="138708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</a:pPr>
            <a:r>
              <a:t>예제1) 아래 조건에서 프로그램의 전체 실행시간은 얼마나 향상되는가?</a:t>
            </a:r>
          </a:p>
          <a:p>
            <a:pPr lvl="1" marL="685800" indent="-228600">
              <a:lnSpc>
                <a:spcPct val="100000"/>
              </a:lnSpc>
            </a:pPr>
            <a:r>
              <a:t>총 런타임 시간 100초</a:t>
            </a:r>
          </a:p>
          <a:p>
            <a:pPr lvl="1" marL="685800" indent="-228600">
              <a:lnSpc>
                <a:spcPct val="100000"/>
              </a:lnSpc>
            </a:pPr>
            <a:r>
              <a:t>특정 함수 f 호출을 여러번 수행하는데 80초 사용</a:t>
            </a:r>
          </a:p>
          <a:p>
            <a:pPr lvl="1" marL="685800" indent="-228600">
              <a:lnSpc>
                <a:spcPct val="100000"/>
              </a:lnSpc>
            </a:pPr>
            <a:r>
              <a:t>함수 f를 최적화하여 속도를 30% 향상시킴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Amdahl의 법칙(계속)</a:t>
            </a:r>
          </a:p>
        </p:txBody>
      </p:sp>
      <p:pic>
        <p:nvPicPr>
          <p:cNvPr id="181" name="4.jpg" descr="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3545" y="4382931"/>
            <a:ext cx="7582710" cy="138708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</a:pPr>
            <a:r>
              <a:t>예제2) 아래 조건에서 프로그램의 전체 실행시간은 얼마나 향상되는가?</a:t>
            </a:r>
          </a:p>
          <a:p>
            <a:pPr lvl="1" marL="685800" indent="-228600">
              <a:lnSpc>
                <a:spcPct val="100000"/>
              </a:lnSpc>
            </a:pPr>
            <a:r>
              <a:t>총 런타임 시간 100초</a:t>
            </a:r>
          </a:p>
          <a:p>
            <a:pPr lvl="1" marL="685800" indent="-228600">
              <a:lnSpc>
                <a:spcPct val="100000"/>
              </a:lnSpc>
            </a:pPr>
            <a:r>
              <a:t>특정 함수 g 호출을 여러번 수행하는데 10초 사용</a:t>
            </a:r>
          </a:p>
          <a:p>
            <a:pPr lvl="1" marL="685800" indent="-228600">
              <a:lnSpc>
                <a:spcPct val="100000"/>
              </a:lnSpc>
            </a:pPr>
            <a:r>
              <a:t>함수 g를 최적화하여 속도를 100배 향상시킴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t>두번째 예제는 히어로가 나타나서 흑마법을 부려 함수 g의 실행시간을 0으로 줄인다 하더라도 90/10의 규칙에 따라 여전히 중요하지 않은 90%에 해당한다는 것을 보여줌.</a:t>
            </a:r>
          </a:p>
          <a:p>
            <a:pPr>
              <a:lnSpc>
                <a:spcPct val="100000"/>
              </a:lnSpc>
            </a:pPr>
            <a:r>
              <a:t>최적화된 코드가 전체 프로그램 실행 시간의 상당부분을 차지하지 않는다면, 성공적인 최적화일지라도 가치가 없음.</a:t>
            </a:r>
          </a:p>
          <a:p>
            <a:pPr>
              <a:lnSpc>
                <a:spcPct val="100000"/>
              </a:lnSpc>
            </a:pPr>
            <a:r>
              <a:t>Amdahl 법칙의 교훈은 어떤 계산을 10배 더 빠르게 만드는 방법을 발견하여 흥분된다고 해도, 모든 성능 문제가 해결되지 않는다는 것임.</a:t>
            </a:r>
          </a:p>
        </p:txBody>
      </p:sp>
      <p:sp>
        <p:nvSpPr>
          <p:cNvPr id="185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Amdahl의 법칙(계속)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120000"/>
              </a:lnSpc>
              <a:spcBef>
                <a:spcPts val="900"/>
              </a:spcBef>
              <a:defRPr sz="2772"/>
            </a:pPr>
            <a:r>
              <a:t>본격적인 실험에 앞서, 프로그램이 의도한대로 동작하는지 확인함.</a:t>
            </a:r>
          </a:p>
          <a:p>
            <a:pPr marL="0" indent="0" defTabSz="905255">
              <a:lnSpc>
                <a:spcPct val="120000"/>
              </a:lnSpc>
              <a:spcBef>
                <a:spcPts val="900"/>
              </a:spcBef>
              <a:buSzTx/>
              <a:buFontTx/>
              <a:buNone/>
              <a:defRPr sz="2772"/>
            </a:pPr>
            <a:r>
              <a:t>   (옳바른 코드에서부터 시작)</a:t>
            </a:r>
          </a:p>
          <a:p>
            <a:pPr lvl="2" marL="0" indent="452627" defTabSz="905255">
              <a:lnSpc>
                <a:spcPct val="120000"/>
              </a:lnSpc>
              <a:spcBef>
                <a:spcPts val="900"/>
              </a:spcBef>
              <a:buSzTx/>
              <a:buFontTx/>
              <a:buNone/>
              <a:defRPr sz="891" u="sng"/>
            </a:pPr>
          </a:p>
          <a:p>
            <a:pPr lvl="2" marL="0" indent="452627" algn="ctr" defTabSz="905255">
              <a:lnSpc>
                <a:spcPct val="120000"/>
              </a:lnSpc>
              <a:spcBef>
                <a:spcPts val="900"/>
              </a:spcBef>
              <a:buSzTx/>
              <a:buFontTx/>
              <a:buNone/>
              <a:defRPr b="1" sz="2772" u="sng"/>
            </a:pPr>
            <a:r>
              <a:t>“이 코드 블럭이 왜 hot-spot이지?”</a:t>
            </a:r>
          </a:p>
          <a:p>
            <a:pPr lvl="2" marL="0" indent="452627" defTabSz="905255">
              <a:lnSpc>
                <a:spcPct val="120000"/>
              </a:lnSpc>
              <a:spcBef>
                <a:spcPts val="900"/>
              </a:spcBef>
              <a:buSzTx/>
              <a:buFontTx/>
              <a:buNone/>
              <a:defRPr sz="891" u="sng"/>
            </a:pPr>
          </a:p>
          <a:p>
            <a:pPr marL="226313" indent="-226313" defTabSz="905255">
              <a:lnSpc>
                <a:spcPct val="120000"/>
              </a:lnSpc>
              <a:spcBef>
                <a:spcPts val="900"/>
              </a:spcBef>
              <a:defRPr sz="2772"/>
            </a:pPr>
            <a:r>
              <a:t>위 질문을 시작으로 답변을 만들면, 테스트에 대한 가설이 됨.</a:t>
            </a:r>
          </a:p>
          <a:p>
            <a:pPr marL="226313" indent="-226313" defTabSz="905255">
              <a:lnSpc>
                <a:spcPct val="120000"/>
              </a:lnSpc>
              <a:spcBef>
                <a:spcPts val="900"/>
              </a:spcBef>
              <a:defRPr sz="2772"/>
            </a:pPr>
            <a:r>
              <a:t>코드를 변경하기전과 변경후 두가지 경과시간의 차이를 통해서 첫번째보다 두번째 결과가 적게 나왔다면, 가설이 검증됨.</a:t>
            </a:r>
          </a:p>
        </p:txBody>
      </p:sp>
      <p:sp>
        <p:nvSpPr>
          <p:cNvPr id="188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실험 수행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주의 사항 : 수정된 코드가 변경사항과 관련없는 이유들로 인해 더 빠르거나 느리게 실행되었을 수 있음.</a:t>
            </a:r>
          </a:p>
          <a:p>
            <a:pPr lvl="1" marL="685800" indent="-228600">
              <a:lnSpc>
                <a:spcPct val="120000"/>
              </a:lnSpc>
            </a:pPr>
            <a:r>
              <a:t>측정하는 동안 E-mail을 수신하거나 자바 업데이트가 있었음.</a:t>
            </a:r>
          </a:p>
          <a:p>
            <a:pPr lvl="1" marL="685800" indent="-228600">
              <a:lnSpc>
                <a:spcPct val="120000"/>
              </a:lnSpc>
            </a:pPr>
            <a:r>
              <a:t>동료가 다시 컴파일하기 직전에 개선된 라이브러리를 푸시함.</a:t>
            </a:r>
          </a:p>
          <a:p>
            <a:pPr>
              <a:lnSpc>
                <a:spcPct val="120000"/>
              </a:lnSpc>
            </a:pPr>
            <a:r>
              <a:t>좋은 과학자나 엔지니어는 항상 의심이 많음.</a:t>
            </a:r>
          </a:p>
          <a:p>
            <a:pPr lvl="1" marL="685800" indent="-228600">
              <a:lnSpc>
                <a:spcPct val="120000"/>
              </a:lnSpc>
            </a:pPr>
            <a:r>
              <a:t>필요에 따라 결과에 대해서 먼저 부정하고 한번 더 검증함.</a:t>
            </a:r>
          </a:p>
        </p:txBody>
      </p:sp>
      <p:sp>
        <p:nvSpPr>
          <p:cNvPr id="191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실험 수행(계속)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실험 노트</a:t>
            </a:r>
          </a:p>
        </p:txBody>
      </p:sp>
      <p:sp>
        <p:nvSpPr>
          <p:cNvPr id="194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30000"/>
              </a:lnSpc>
              <a:buSzTx/>
              <a:buFontTx/>
              <a:buNone/>
              <a:defRPr b="1" u="sng"/>
            </a:pPr>
            <a:r>
              <a:t>“#5이 #4보다는 느리게 실행되었지만 #3보다는 빠르게 실행 되었었나요? 그리고 #3에서는 어떤 코드 변경이 있었나요?”</a:t>
            </a:r>
          </a:p>
          <a:p>
            <a:pPr marL="0" indent="0" algn="ctr">
              <a:lnSpc>
                <a:spcPct val="130000"/>
              </a:lnSpc>
              <a:buSzTx/>
              <a:buFontTx/>
              <a:buNone/>
              <a:defRPr b="1" u="sng"/>
            </a:pPr>
          </a:p>
          <a:p>
            <a:pPr>
              <a:lnSpc>
                <a:spcPct val="130000"/>
              </a:lnSpc>
            </a:pPr>
            <a:r>
              <a:t>문서화를 통해 신속한 반복이 가능함.</a:t>
            </a:r>
          </a:p>
          <a:p>
            <a:pPr>
              <a:lnSpc>
                <a:spcPct val="130000"/>
              </a:lnSpc>
            </a:pPr>
            <a:r>
              <a:t>오래된 방식은 여전히 개발자의 시간을 효율적으로 사용하게 해줌.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성능의 초기치와 목표치 설정</a:t>
            </a:r>
          </a:p>
        </p:txBody>
      </p:sp>
      <p:sp>
        <p:nvSpPr>
          <p:cNvPr id="197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</a:pPr>
            <a:r>
              <a:t>개인 개발자는 성능이 “충분히 괜찮게 느껴질”때까지 최적화가 가능함.</a:t>
            </a:r>
          </a:p>
          <a:p>
            <a:pPr>
              <a:lnSpc>
                <a:spcPct val="130000"/>
              </a:lnSpc>
            </a:pPr>
            <a:r>
              <a:t>팀에서 일하는 개발자는 관리자와 이해관계자를 만족시켜야함.</a:t>
            </a:r>
          </a:p>
          <a:p>
            <a:pPr>
              <a:lnSpc>
                <a:spcPct val="130000"/>
              </a:lnSpc>
            </a:pPr>
            <a:r>
              <a:t>최적화는 인력 관리 차원에서 수익이 감소하는 프로세스이므로 성능 목표치가 중요함.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목차</a:t>
            </a:r>
          </a:p>
        </p:txBody>
      </p:sp>
      <p:sp>
        <p:nvSpPr>
          <p:cNvPr id="134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20000"/>
              </a:lnSpc>
            </a:pPr>
            <a:r>
              <a:t>개요</a:t>
            </a:r>
          </a:p>
          <a:p>
            <a:pPr>
              <a:lnSpc>
                <a:spcPct val="220000"/>
              </a:lnSpc>
            </a:pPr>
            <a:r>
              <a:t>프로파일러</a:t>
            </a:r>
          </a:p>
          <a:p>
            <a:pPr>
              <a:lnSpc>
                <a:spcPct val="220000"/>
              </a:lnSpc>
            </a:pPr>
            <a:r>
              <a:t>느린 코드 측정하기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성능 측정 목록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1191683" y="17018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959934"/>
                <a:gridCol w="2118237"/>
                <a:gridCol w="3278303"/>
                <a:gridCol w="2452158"/>
              </a:tblGrid>
              <a:tr h="796379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시작시간
Startup time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엔터키를 누른후 프로그램이 main input processing loop에 들어가기까지의 경과된 시간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788838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종료시간
Shutdown time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사용자가 Close 아이콘을 클릭하거나 exit 명령에 들어가서 실제 프로세스가 종료될까지의 경과된 시간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431485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응답시간
Response time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0.1초 미만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사용자가 직접 제어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419132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0.1 ~ 1초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사용자는 현재에 집중을 잃지 않고 지연시간을  참을 수 있음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42488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 ~ 10초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UI에 대한 사용자 만족도가 급격히 떨어지기 시작함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42493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10초 이상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휴식 시간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80000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처리량
Throughput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응답시간의 정반대
단위 시간당 평균 작업 수로 표시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프로파일러</a:t>
            </a:r>
          </a:p>
        </p:txBody>
      </p:sp>
      <p:sp>
        <p:nvSpPr>
          <p:cNvPr id="203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</a:pPr>
            <a:r>
              <a:t>프로그램이 시간을 어디에서 사용하는지에 대한 통계를 생성하는 도구</a:t>
            </a:r>
          </a:p>
          <a:p>
            <a:pPr>
              <a:lnSpc>
                <a:spcPct val="130000"/>
              </a:lnSpc>
            </a:pPr>
            <a:r>
              <a:t>함수의 실행 빈도와 각 함수에 누적된 시간을 보여주는 보고서 생성</a:t>
            </a:r>
          </a:p>
          <a:p>
            <a:pPr>
              <a:lnSpc>
                <a:spcPct val="130000"/>
              </a:lnSpc>
            </a:pPr>
            <a:r>
              <a:t>프로파일러에서 관찰되는 hot-spot은 많은 계산이 이루어지는 위치임.</a:t>
            </a:r>
          </a:p>
          <a:p>
            <a:pPr>
              <a:lnSpc>
                <a:spcPct val="130000"/>
              </a:lnSpc>
            </a:pPr>
            <a:r>
              <a:t>프로파일러를 사용하는 것은 최적화 후보를 찾는데까지만 봤을때는 좋은 도구임.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프로파일러 Demo"/>
          <p:cNvSpPr/>
          <p:nvPr/>
        </p:nvSpPr>
        <p:spPr>
          <a:xfrm>
            <a:off x="3981636" y="3027166"/>
            <a:ext cx="4228728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30000"/>
              </a:lnSpc>
              <a:defRPr b="1" sz="4400"/>
            </a:lvl1pPr>
          </a:lstStyle>
          <a:p>
            <a:pPr/>
            <a:r>
              <a:t>프로파일러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제목 1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느린 코드 측정하기</a:t>
            </a:r>
          </a:p>
        </p:txBody>
      </p:sp>
      <p:sp>
        <p:nvSpPr>
          <p:cNvPr id="208" name="텍스트 개체 틀 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언제 측정하는가</a:t>
            </a:r>
            <a:r>
              <a:t>?</a:t>
            </a:r>
          </a:p>
        </p:txBody>
      </p:sp>
      <p:sp>
        <p:nvSpPr>
          <p:cNvPr id="213" name="내용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프로파일러가 핫 스팟을 항상 알려주지는 못한다</a:t>
            </a:r>
            <a:r>
              <a:t>.</a:t>
            </a:r>
          </a:p>
          <a:p>
            <a:pPr lvl="1"/>
            <a:r>
              <a:t>프로그램은 여러 프로세스를 수행</a:t>
            </a:r>
          </a:p>
          <a:p>
            <a:pPr lvl="1"/>
            <a:r>
              <a:t>I/O </a:t>
            </a:r>
            <a:r>
              <a:t>등에서 많은 시간을 쓸 수 있음</a:t>
            </a:r>
          </a:p>
          <a:p>
            <a:pPr lvl="1" marL="0" indent="457200">
              <a:buSzTx/>
              <a:buNone/>
            </a:pPr>
          </a:p>
          <a:p>
            <a:pPr/>
            <a:r>
              <a:t>범위를 줄여가며 직접 오래 걸리는 부분을 찾아야 한다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측정에 대하여</a:t>
            </a:r>
          </a:p>
        </p:txBody>
      </p:sp>
      <p:sp>
        <p:nvSpPr>
          <p:cNvPr id="218" name="내용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실제 측정은 편차</a:t>
            </a:r>
            <a:r>
              <a:t>(variation)</a:t>
            </a:r>
            <a:r>
              <a:t>가 발생한다</a:t>
            </a:r>
            <a:r>
              <a:t>.</a:t>
            </a:r>
          </a:p>
          <a:p>
            <a:pPr lvl="1"/>
            <a:r>
              <a:t>Random/Systematic variation</a:t>
            </a:r>
          </a:p>
          <a:p>
            <a:pPr/>
            <a:r>
              <a:t>정밀성 </a:t>
            </a:r>
            <a:r>
              <a:t>(precision), </a:t>
            </a:r>
            <a:r>
              <a:t>진실성 </a:t>
            </a:r>
            <a:r>
              <a:t>(trueness),</a:t>
            </a:r>
            <a:r>
              <a:t> 정확성 </a:t>
            </a:r>
            <a:r>
              <a:t>(accuracy)</a:t>
            </a:r>
          </a:p>
          <a:p>
            <a:pPr lvl="1"/>
            <a:r>
              <a:t>Precise: </a:t>
            </a:r>
            <a:r>
              <a:t>재현 가능성</a:t>
            </a:r>
            <a:r>
              <a:t>, Random variation</a:t>
            </a:r>
            <a:r>
              <a:t>이 적다</a:t>
            </a:r>
          </a:p>
          <a:p>
            <a:pPr lvl="1"/>
            <a:r>
              <a:t>True: </a:t>
            </a:r>
            <a:r>
              <a:t>실제 값과 가까움</a:t>
            </a:r>
            <a:r>
              <a:t>, Systematic variation</a:t>
            </a:r>
            <a:r>
              <a:t>이 적다</a:t>
            </a:r>
            <a:r>
              <a:t>.</a:t>
            </a:r>
          </a:p>
          <a:p>
            <a:pPr lvl="1"/>
            <a:r>
              <a:t>Accurate: Precise &amp; true</a:t>
            </a:r>
          </a:p>
          <a:p>
            <a:pPr/>
            <a:r>
              <a:t>Resolution</a:t>
            </a:r>
          </a:p>
          <a:p>
            <a:pPr lvl="1"/>
            <a:r>
              <a:t>측정되는 최소 단위 </a:t>
            </a:r>
            <a:r>
              <a:t>(s, ms, ㎲, 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컴퓨터로 측정하기</a:t>
            </a:r>
          </a:p>
        </p:txBody>
      </p:sp>
      <p:sp>
        <p:nvSpPr>
          <p:cNvPr id="223" name="내용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300"/>
            </a:pPr>
            <a:r>
              <a:t>측정하는 방법들</a:t>
            </a:r>
          </a:p>
          <a:p>
            <a:pPr lvl="1">
              <a:lnSpc>
                <a:spcPct val="72000"/>
              </a:lnSpc>
              <a:defRPr sz="2300"/>
            </a:pPr>
            <a:r>
              <a:t>windows &amp; linux</a:t>
            </a:r>
          </a:p>
          <a:p>
            <a:pPr lvl="2">
              <a:lnSpc>
                <a:spcPct val="72000"/>
              </a:lnSpc>
              <a:defRPr sz="2300"/>
            </a:pPr>
            <a:r>
              <a:t>time_t</a:t>
            </a:r>
            <a:r>
              <a:t> </a:t>
            </a:r>
            <a:r>
              <a:t>time(time_t*</a:t>
            </a:r>
            <a:r>
              <a:t> </a:t>
            </a:r>
            <a:r>
              <a:t>timer)</a:t>
            </a:r>
          </a:p>
          <a:p>
            <a:pPr lvl="2">
              <a:lnSpc>
                <a:spcPct val="72000"/>
              </a:lnSpc>
              <a:defRPr sz="2300"/>
            </a:pPr>
            <a:r>
              <a:t>clock_t clock() (window</a:t>
            </a:r>
            <a:r>
              <a:t>와 </a:t>
            </a:r>
            <a:r>
              <a:t>linux </a:t>
            </a:r>
            <a:r>
              <a:t>다른 동작</a:t>
            </a:r>
            <a:r>
              <a:t>)</a:t>
            </a:r>
          </a:p>
          <a:p>
            <a:pPr lvl="2">
              <a:lnSpc>
                <a:spcPct val="72000"/>
              </a:lnSpc>
              <a:defRPr sz="2300"/>
            </a:pPr>
            <a:r>
              <a:t>&lt;chrono&gt; (since c++11)</a:t>
            </a:r>
          </a:p>
          <a:p>
            <a:pPr lvl="1">
              <a:lnSpc>
                <a:spcPct val="72000"/>
              </a:lnSpc>
              <a:defRPr sz="2300"/>
            </a:pPr>
            <a:r>
              <a:t>windows</a:t>
            </a:r>
          </a:p>
          <a:p>
            <a:pPr lvl="2">
              <a:lnSpc>
                <a:spcPct val="72000"/>
              </a:lnSpc>
              <a:defRPr sz="2300"/>
            </a:pPr>
            <a:r>
              <a:t>DWORD</a:t>
            </a:r>
            <a:r>
              <a:t> </a:t>
            </a:r>
            <a:r>
              <a:t>GetTickCount(), ULONGLONG GetTickCount64()</a:t>
            </a:r>
          </a:p>
          <a:p>
            <a:pPr lvl="2">
              <a:lnSpc>
                <a:spcPct val="72000"/>
              </a:lnSpc>
              <a:defRPr sz="2300"/>
            </a:pPr>
            <a:r>
              <a:t>BOOL QueryPerformanceCounter(LARGE_INTEGER *lpFrequency)</a:t>
            </a:r>
          </a:p>
          <a:p>
            <a:pPr lvl="2">
              <a:lnSpc>
                <a:spcPct val="72000"/>
              </a:lnSpc>
              <a:defRPr sz="2300"/>
            </a:pPr>
            <a:r>
              <a:t>…</a:t>
            </a:r>
          </a:p>
          <a:p>
            <a:pPr lvl="1">
              <a:lnSpc>
                <a:spcPct val="72000"/>
              </a:lnSpc>
              <a:defRPr sz="2300"/>
            </a:pPr>
            <a:r>
              <a:t>linux</a:t>
            </a:r>
          </a:p>
          <a:p>
            <a:pPr lvl="2">
              <a:lnSpc>
                <a:spcPct val="72000"/>
              </a:lnSpc>
              <a:defRPr sz="2300"/>
            </a:pPr>
            <a:r>
              <a:t>int gettimeofday(struct timeval *tv, struct timezone *tz)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Wraparound</a:t>
            </a:r>
          </a:p>
        </p:txBody>
      </p:sp>
      <p:sp>
        <p:nvSpPr>
          <p:cNvPr id="228" name="내용 개체 틀 2"/>
          <p:cNvSpPr/>
          <p:nvPr>
            <p:ph type="body" sz="half" idx="1"/>
          </p:nvPr>
        </p:nvSpPr>
        <p:spPr>
          <a:xfrm>
            <a:off x="838199" y="1825625"/>
            <a:ext cx="5777091" cy="4351338"/>
          </a:xfrm>
          <a:prstGeom prst="rect">
            <a:avLst/>
          </a:prstGeom>
        </p:spPr>
        <p:txBody>
          <a:bodyPr/>
          <a:lstStyle/>
          <a:p>
            <a:pPr/>
            <a:r>
              <a:t>= </a:t>
            </a:r>
            <a:r>
              <a:t>오버플로우</a:t>
            </a:r>
            <a:r>
              <a:t>?</a:t>
            </a:r>
          </a:p>
          <a:p>
            <a:pPr/>
            <a:r>
              <a:t>counter</a:t>
            </a:r>
            <a:r>
              <a:t>크기만큼 돌면 원래 값으로 돌아온다</a:t>
            </a:r>
            <a:r>
              <a:t>.</a:t>
            </a:r>
          </a:p>
          <a:p>
            <a:pPr/>
            <a:r>
              <a:t>GetTickCount()</a:t>
            </a:r>
            <a:r>
              <a:t>는 </a:t>
            </a:r>
            <a:r>
              <a:t>49</a:t>
            </a:r>
            <a:r>
              <a:t>일</a:t>
            </a:r>
            <a:r>
              <a:t>!</a:t>
            </a:r>
          </a:p>
          <a:p>
            <a:pPr lvl="1"/>
            <a:r>
              <a:t>GetTickCount64() ?</a:t>
            </a:r>
          </a:p>
          <a:p>
            <a:pPr lvl="1"/>
            <a:r>
              <a:t>time() ?</a:t>
            </a:r>
          </a:p>
        </p:txBody>
      </p:sp>
      <p:pic>
        <p:nvPicPr>
          <p:cNvPr id="229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2044" y="1690688"/>
            <a:ext cx="3372594" cy="3085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Resolution</a:t>
            </a:r>
            <a:r>
              <a:t>이 </a:t>
            </a:r>
            <a:r>
              <a:t>Accuracy</a:t>
            </a:r>
            <a:r>
              <a:t>인건 아니다</a:t>
            </a:r>
          </a:p>
        </p:txBody>
      </p:sp>
      <p:sp>
        <p:nvSpPr>
          <p:cNvPr id="234" name="내용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실질적 </a:t>
            </a:r>
            <a:r>
              <a:t>resolution</a:t>
            </a:r>
            <a:r>
              <a:t>은 </a:t>
            </a:r>
            <a:r>
              <a:t>resolution</a:t>
            </a:r>
            <a:r>
              <a:t>과 다르다</a:t>
            </a:r>
            <a:r>
              <a:t>.</a:t>
            </a:r>
          </a:p>
          <a:p>
            <a:pPr/>
            <a:r>
              <a:t>GetTickCount(): ms</a:t>
            </a:r>
            <a:r>
              <a:t> </a:t>
            </a:r>
            <a:r>
              <a:t>resolution,</a:t>
            </a:r>
            <a:r>
              <a:t> 실제론 </a:t>
            </a:r>
            <a:r>
              <a:t>10 ~ 16 ms</a:t>
            </a:r>
          </a:p>
        </p:txBody>
      </p:sp>
      <p:pic>
        <p:nvPicPr>
          <p:cNvPr id="235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632" y="3087933"/>
            <a:ext cx="5572903" cy="2333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Latency (</a:t>
            </a:r>
            <a:r>
              <a:t>대기 시간</a:t>
            </a:r>
            <a:r>
              <a:t>)</a:t>
            </a:r>
          </a:p>
        </p:txBody>
      </p:sp>
      <p:sp>
        <p:nvSpPr>
          <p:cNvPr id="240" name="내용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명령부터 실행까지 걸린 시간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/>
            <a:r>
              <a:t>duration</a:t>
            </a:r>
            <a:r>
              <a:t> 이 포함하는 값은 </a:t>
            </a:r>
            <a:r>
              <a:t>foo()</a:t>
            </a:r>
            <a:r>
              <a:t>의 수행시간</a:t>
            </a:r>
            <a:r>
              <a:t>, GetTickCount() </a:t>
            </a:r>
            <a:r>
              <a:t>값을 </a:t>
            </a:r>
            <a:r>
              <a:t>start</a:t>
            </a:r>
            <a:r>
              <a:t>에 </a:t>
            </a:r>
            <a:r>
              <a:t>assign </a:t>
            </a:r>
            <a:r>
              <a:t>하는 시간</a:t>
            </a:r>
            <a:r>
              <a:t>, GetTickCount()</a:t>
            </a:r>
            <a:r>
              <a:t>를 수행하는 시간이 포함돼 있다</a:t>
            </a:r>
            <a:r>
              <a:t>.</a:t>
            </a:r>
          </a:p>
          <a:p>
            <a:pPr/>
            <a:r>
              <a:t>이 시간은 길어도 </a:t>
            </a:r>
            <a:r>
              <a:t>&lt; 50 ns </a:t>
            </a:r>
            <a:r>
              <a:t>의 작은 시간</a:t>
            </a:r>
          </a:p>
        </p:txBody>
      </p:sp>
      <p:pic>
        <p:nvPicPr>
          <p:cNvPr id="241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2801" y="2307208"/>
            <a:ext cx="4071152" cy="1519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“Measure what is measurable, and make measurable what is not so.”"/>
          <p:cNvSpPr/>
          <p:nvPr/>
        </p:nvSpPr>
        <p:spPr>
          <a:xfrm>
            <a:off x="919232" y="2367279"/>
            <a:ext cx="10353537" cy="1533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10000"/>
              </a:lnSpc>
              <a:defRPr sz="4400" u="sng"/>
            </a:lvl1pPr>
          </a:lstStyle>
          <a:p>
            <a:pPr/>
            <a:r>
              <a:t>“Measure what is measurable, and make measurable what is not so.”</a:t>
            </a:r>
          </a:p>
        </p:txBody>
      </p:sp>
      <p:sp>
        <p:nvSpPr>
          <p:cNvPr id="137" name="갈릴레오 갈릴레이 (1564-1642)"/>
          <p:cNvSpPr/>
          <p:nvPr/>
        </p:nvSpPr>
        <p:spPr>
          <a:xfrm>
            <a:off x="7879005" y="4234179"/>
            <a:ext cx="4043348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400"/>
            </a:lvl1pPr>
          </a:lstStyle>
          <a:p>
            <a:pPr/>
            <a:r>
              <a:t>갈릴레오 갈릴레이 (1564-1642)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측정의 장애물 뛰어넘기</a:t>
            </a:r>
          </a:p>
        </p:txBody>
      </p:sp>
      <p:sp>
        <p:nvSpPr>
          <p:cNvPr id="244" name="내용 개체 틀 2"/>
          <p:cNvSpPr/>
          <p:nvPr>
            <p:ph type="body" idx="1"/>
          </p:nvPr>
        </p:nvSpPr>
        <p:spPr>
          <a:xfrm>
            <a:off x="838200" y="1796127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400"/>
            </a:pPr>
            <a:r>
              <a:t>작은 것에 힘 빼지 마라</a:t>
            </a:r>
          </a:p>
          <a:p>
            <a:pPr>
              <a:lnSpc>
                <a:spcPct val="81000"/>
              </a:lnSpc>
              <a:defRPr sz="2400"/>
            </a:pPr>
            <a:r>
              <a:t>상대적 퍼포먼스를 측정하라</a:t>
            </a:r>
          </a:p>
          <a:p>
            <a:pPr lvl="1">
              <a:lnSpc>
                <a:spcPct val="81000"/>
              </a:lnSpc>
              <a:defRPr sz="2000"/>
            </a:pPr>
            <a:r>
              <a:t>개선된 성능 </a:t>
            </a:r>
            <a:r>
              <a:t>: </a:t>
            </a:r>
            <a:r>
              <a:t>기존 성능</a:t>
            </a:r>
            <a:r>
              <a:t>, Systematic variation </a:t>
            </a:r>
            <a:r>
              <a:t>영향 제거</a:t>
            </a:r>
          </a:p>
          <a:p>
            <a:pPr>
              <a:lnSpc>
                <a:spcPct val="81000"/>
              </a:lnSpc>
              <a:defRPr sz="2400"/>
            </a:pPr>
            <a:r>
              <a:t>모듈 테스트를 측정함으로써 반복성을 높여라</a:t>
            </a:r>
          </a:p>
          <a:p>
            <a:pPr>
              <a:lnSpc>
                <a:spcPct val="81000"/>
              </a:lnSpc>
              <a:defRPr sz="2400"/>
            </a:pPr>
            <a:r>
              <a:t>통계값을 이용하라</a:t>
            </a:r>
          </a:p>
          <a:p>
            <a:pPr>
              <a:lnSpc>
                <a:spcPct val="81000"/>
              </a:lnSpc>
              <a:defRPr sz="2400"/>
            </a:pPr>
            <a:r>
              <a:t>여러 </a:t>
            </a:r>
            <a:r>
              <a:t>iteration</a:t>
            </a:r>
            <a:r>
              <a:t>의 평균을 통해서 정확도를 높여라</a:t>
            </a:r>
          </a:p>
          <a:p>
            <a:pPr lvl="1">
              <a:lnSpc>
                <a:spcPct val="81000"/>
              </a:lnSpc>
              <a:defRPr sz="2000"/>
            </a:pPr>
            <a:r>
              <a:t>Random variation </a:t>
            </a:r>
            <a:r>
              <a:t>영향 제거</a:t>
            </a:r>
          </a:p>
          <a:p>
            <a:pPr>
              <a:lnSpc>
                <a:spcPct val="81000"/>
              </a:lnSpc>
              <a:defRPr sz="2400"/>
            </a:pPr>
            <a:r>
              <a:t>Priority</a:t>
            </a:r>
            <a:r>
              <a:t>를 높임으로써 </a:t>
            </a:r>
            <a:r>
              <a:t>OS</a:t>
            </a:r>
            <a:r>
              <a:t>의 비결정적인 영향을 줄여라</a:t>
            </a:r>
          </a:p>
          <a:p>
            <a:pPr>
              <a:lnSpc>
                <a:spcPct val="81000"/>
              </a:lnSpc>
              <a:defRPr sz="2400"/>
            </a:pPr>
            <a:r>
              <a:t>비결정성에 너무 신경쓰지 말아라</a:t>
            </a:r>
          </a:p>
          <a:p>
            <a:pPr lvl="1">
              <a:lnSpc>
                <a:spcPct val="81000"/>
              </a:lnSpc>
              <a:defRPr sz="2000"/>
            </a:pPr>
            <a:r>
              <a:t>변화가 큰 체인지만 받아들이면 측정 방법 정확성에 대한 고민으로부터 해방된다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그 외</a:t>
            </a:r>
            <a:r>
              <a:t>…</a:t>
            </a:r>
          </a:p>
        </p:txBody>
      </p:sp>
      <p:sp>
        <p:nvSpPr>
          <p:cNvPr id="249" name="내용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스탑워치 클래스를 만들어라</a:t>
            </a:r>
          </a:p>
          <a:p>
            <a:pPr lvl="1"/>
            <a:r>
              <a:t>stop, start, …</a:t>
            </a:r>
          </a:p>
          <a:p>
            <a:pPr lvl="1"/>
            <a:r>
              <a:t>C++</a:t>
            </a:r>
            <a:r>
              <a:t> 버전이나 </a:t>
            </a:r>
            <a:r>
              <a:t>OS</a:t>
            </a:r>
            <a:r>
              <a:t>와 상관없이 동일한 인터페이스 제공 가능</a:t>
            </a:r>
          </a:p>
          <a:p>
            <a:pPr/>
            <a:r>
              <a:t>Test harness</a:t>
            </a:r>
            <a:r>
              <a:t>를 이용해서 중요 함수들을 측정하라</a:t>
            </a:r>
          </a:p>
          <a:p>
            <a:pPr lvl="1"/>
            <a:r>
              <a:t>Test harness = </a:t>
            </a:r>
            <a:r>
              <a:t>자동화된 테스트 프레임워크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핫 스팟 추산해서 찾기</a:t>
            </a:r>
          </a:p>
        </p:txBody>
      </p:sp>
      <p:sp>
        <p:nvSpPr>
          <p:cNvPr id="254" name="내용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개별 구문</a:t>
            </a:r>
            <a:r>
              <a:t>(statement)</a:t>
            </a:r>
            <a:r>
              <a:t>의 비용을 추산해보자</a:t>
            </a:r>
          </a:p>
          <a:p>
            <a:pPr lvl="1"/>
            <a:r>
              <a:t>메모리 접근 비용</a:t>
            </a:r>
          </a:p>
          <a:p>
            <a:pPr/>
            <a:r>
              <a:t>반복문의 비용을 추산해보자</a:t>
            </a:r>
          </a:p>
          <a:p>
            <a:pPr/>
            <a:r>
              <a:t>다중 반복문의 반복횟수를 추산해보자</a:t>
            </a:r>
          </a:p>
          <a:p>
            <a:pPr/>
            <a:r>
              <a:t>반복횟수가 변하는 반복문의 반복횟수를 추산해보자</a:t>
            </a:r>
          </a:p>
          <a:p>
            <a:pPr/>
            <a:r>
              <a:t>내포된 반복문을 인지해라</a:t>
            </a:r>
          </a:p>
          <a:p>
            <a:pPr/>
            <a:r>
              <a:t>모든 반복문이 실제 반복인 건 아니다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핫 스팟을 찾는 다른 방법</a:t>
            </a:r>
            <a:r>
              <a:t>?</a:t>
            </a:r>
          </a:p>
        </p:txBody>
      </p:sp>
      <p:sp>
        <p:nvSpPr>
          <p:cNvPr id="257" name="내용 개체 틀 2"/>
          <p:cNvSpPr/>
          <p:nvPr>
            <p:ph type="body" sz="quarter" idx="1"/>
          </p:nvPr>
        </p:nvSpPr>
        <p:spPr>
          <a:xfrm>
            <a:off x="838200" y="1825625"/>
            <a:ext cx="10515600" cy="666853"/>
          </a:xfrm>
          <a:prstGeom prst="rect">
            <a:avLst/>
          </a:prstGeom>
        </p:spPr>
        <p:txBody>
          <a:bodyPr/>
          <a:lstStyle/>
          <a:p>
            <a:pPr/>
            <a:r>
              <a:t>직관</a:t>
            </a:r>
            <a:r>
              <a:t>?: </a:t>
            </a:r>
            <a:r>
              <a:t>혼자 일하는거 아니면 하지 마라</a:t>
            </a:r>
          </a:p>
        </p:txBody>
      </p:sp>
      <p:sp>
        <p:nvSpPr>
          <p:cNvPr id="258" name="TextBox 4"/>
          <p:cNvSpPr/>
          <p:nvPr/>
        </p:nvSpPr>
        <p:spPr>
          <a:xfrm>
            <a:off x="1578076" y="2875934"/>
            <a:ext cx="8509822" cy="25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3200"/>
            </a:pPr>
            <a:r>
              <a:t>“Instrumenting</a:t>
            </a:r>
            <a:r>
              <a:t> </a:t>
            </a:r>
            <a:r>
              <a:t>code</a:t>
            </a:r>
            <a:r>
              <a:t> </a:t>
            </a:r>
            <a:r>
              <a:t>with</a:t>
            </a:r>
            <a:r>
              <a:t> </a:t>
            </a:r>
            <a:r>
              <a:t>a</a:t>
            </a:r>
            <a:r>
              <a:t> </a:t>
            </a:r>
            <a:r>
              <a:t>profiler</a:t>
            </a:r>
            <a:r>
              <a:t> </a:t>
            </a:r>
            <a:r>
              <a:t>or</a:t>
            </a:r>
            <a:r>
              <a:t> </a:t>
            </a:r>
            <a:r>
              <a:t>timer</a:t>
            </a:r>
            <a:r>
              <a:t> </a:t>
            </a:r>
            <a:r>
              <a:t>allows</a:t>
            </a:r>
            <a:r>
              <a:t> </a:t>
            </a:r>
            <a:r>
              <a:t>developers to demonstrate to colleagues and manager that they are making progress in an optimization effort.”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Q. 얼마나 오래 걸려?…"/>
          <p:cNvSpPr/>
          <p:nvPr/>
        </p:nvSpPr>
        <p:spPr>
          <a:xfrm>
            <a:off x="3576036" y="2564218"/>
            <a:ext cx="5039928" cy="1729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30000"/>
              </a:lnSpc>
              <a:defRPr b="1" sz="4400"/>
            </a:pPr>
            <a:r>
              <a:t>Q. 얼마나 오래 걸려?</a:t>
            </a:r>
          </a:p>
          <a:p>
            <a:pPr algn="ctr">
              <a:lnSpc>
                <a:spcPct val="130000"/>
              </a:lnSpc>
              <a:defRPr b="1" sz="4400"/>
            </a:pPr>
            <a:r>
              <a:t>A. 성능 측정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측정 도구</a:t>
            </a:r>
          </a:p>
        </p:txBody>
      </p:sp>
      <p:sp>
        <p:nvSpPr>
          <p:cNvPr id="142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80000"/>
              </a:lnSpc>
            </a:pPr>
            <a:r>
              <a:t>심장박동 소리</a:t>
            </a:r>
          </a:p>
          <a:p>
            <a:pPr>
              <a:lnSpc>
                <a:spcPct val="180000"/>
              </a:lnSpc>
            </a:pPr>
            <a:r>
              <a:t>소리내어 카운트</a:t>
            </a:r>
          </a:p>
          <a:p>
            <a:pPr>
              <a:lnSpc>
                <a:spcPct val="180000"/>
              </a:lnSpc>
            </a:pPr>
            <a:r>
              <a:t>스톱워치가 있는 디지털 손목시계</a:t>
            </a:r>
          </a:p>
          <a:p>
            <a:pPr>
              <a:lnSpc>
                <a:spcPct val="180000"/>
              </a:lnSpc>
            </a:pPr>
            <a:r>
              <a:t>임베디드 분야의 주파수 카운터와 오실로스코프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측정 도구(계속)</a:t>
            </a:r>
          </a:p>
        </p:txBody>
      </p:sp>
      <p:sp>
        <p:nvSpPr>
          <p:cNvPr id="145" name="텍스트 개체 틀 2"/>
          <p:cNvSpPr/>
          <p:nvPr>
            <p:ph type="body" sz="half" idx="1"/>
          </p:nvPr>
        </p:nvSpPr>
        <p:spPr>
          <a:xfrm>
            <a:off x="838200" y="3794125"/>
            <a:ext cx="10515600" cy="2481412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140000"/>
              </a:lnSpc>
              <a:spcBef>
                <a:spcPts val="900"/>
              </a:spcBef>
              <a:defRPr sz="3564"/>
            </a:pPr>
            <a:r>
              <a:t>프로파일러</a:t>
            </a:r>
          </a:p>
          <a:p>
            <a:pPr marL="226313" indent="-226313" defTabSz="905255">
              <a:lnSpc>
                <a:spcPct val="140000"/>
              </a:lnSpc>
              <a:spcBef>
                <a:spcPts val="900"/>
              </a:spcBef>
              <a:defRPr sz="3564"/>
            </a:pPr>
            <a:r>
              <a:t>직접 측정하기 위한 구현</a:t>
            </a:r>
          </a:p>
          <a:p>
            <a:pPr marL="226313" indent="-226313" defTabSz="905255">
              <a:lnSpc>
                <a:spcPct val="140000"/>
              </a:lnSpc>
              <a:spcBef>
                <a:spcPts val="900"/>
              </a:spcBef>
              <a:defRPr sz="3564"/>
            </a:pPr>
            <a:r>
              <a:t>실험 노트</a:t>
            </a:r>
          </a:p>
        </p:txBody>
      </p:sp>
      <p:sp>
        <p:nvSpPr>
          <p:cNvPr id="146" name="프로그래밍 분야에서 가장 보편적인 방법 두가지"/>
          <p:cNvSpPr/>
          <p:nvPr/>
        </p:nvSpPr>
        <p:spPr>
          <a:xfrm>
            <a:off x="2246292" y="2329179"/>
            <a:ext cx="7699416" cy="60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3200"/>
            </a:lvl1pPr>
          </a:lstStyle>
          <a:p>
            <a:pPr/>
            <a:r>
              <a:t>프로그래밍 분야에서 가장 보편적인 방법 두가지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최적화에 대한 철학</a:t>
            </a:r>
          </a:p>
        </p:txBody>
      </p:sp>
      <p:sp>
        <p:nvSpPr>
          <p:cNvPr id="149" name="텍스트 개체 틀 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80000"/>
              </a:lnSpc>
              <a:buSzTx/>
              <a:buFontTx/>
              <a:buNone/>
              <a:defRPr b="1" u="sng"/>
            </a:pPr>
            <a:r>
              <a:t>“성능은 측정해야만 한다.”</a:t>
            </a:r>
          </a:p>
          <a:p>
            <a:pPr>
              <a:lnSpc>
                <a:spcPct val="180000"/>
              </a:lnSpc>
            </a:pPr>
            <a:r>
              <a:t>감각은 성능의 점진적 변화를 인지할만큼 정확하지 못함.</a:t>
            </a:r>
          </a:p>
          <a:p>
            <a:pPr>
              <a:lnSpc>
                <a:spcPct val="180000"/>
              </a:lnSpc>
            </a:pPr>
            <a:r>
              <a:t>코드의 특정 부분의 최적화 여부를 직감에 의존하지 말 것.(극단적인 예)</a:t>
            </a:r>
          </a:p>
          <a:p>
            <a:pPr>
              <a:lnSpc>
                <a:spcPct val="180000"/>
              </a:lnSpc>
            </a:pPr>
            <a:r>
              <a:t>경험에 의한 판단도 당신을 속일 수 있음.</a:t>
            </a:r>
          </a:p>
          <a:p>
            <a:pPr>
              <a:lnSpc>
                <a:spcPct val="180000"/>
              </a:lnSpc>
            </a:pPr>
            <a:r>
              <a:t>오직 실험만이 최적화의 성패 여부를 결정함.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최적화 작업을 위한 체계적인 접근 방법</a:t>
            </a:r>
          </a:p>
        </p:txBody>
      </p:sp>
      <p:sp>
        <p:nvSpPr>
          <p:cNvPr id="152" name="텍스트 개체 틀 2"/>
          <p:cNvSpPr/>
          <p:nvPr>
            <p:ph type="body" idx="1"/>
          </p:nvPr>
        </p:nvSpPr>
        <p:spPr>
          <a:xfrm>
            <a:off x="838200" y="1825625"/>
            <a:ext cx="10515600" cy="3424428"/>
          </a:xfrm>
          <a:prstGeom prst="rect">
            <a:avLst/>
          </a:prstGeom>
        </p:spPr>
        <p:txBody>
          <a:bodyPr/>
          <a:lstStyle/>
          <a:p>
            <a:pPr marL="374315" indent="-374315">
              <a:lnSpc>
                <a:spcPct val="160000"/>
              </a:lnSpc>
              <a:buFontTx/>
              <a:buAutoNum type="arabicPeriod" startAt="1"/>
            </a:pPr>
            <a:r>
              <a:t>검증가능한 예측들을 만들고, 예측들을 기술</a:t>
            </a:r>
          </a:p>
          <a:p>
            <a:pPr marL="374315" indent="-374315">
              <a:lnSpc>
                <a:spcPct val="160000"/>
              </a:lnSpc>
              <a:buFontTx/>
              <a:buAutoNum type="arabicPeriod" startAt="1"/>
            </a:pPr>
            <a:r>
              <a:t>코드의 변경 이력을 보관</a:t>
            </a:r>
          </a:p>
          <a:p>
            <a:pPr marL="374315" indent="-374315">
              <a:lnSpc>
                <a:spcPct val="160000"/>
              </a:lnSpc>
              <a:buFontTx/>
              <a:buAutoNum type="arabicPeriod" startAt="1"/>
            </a:pPr>
            <a:r>
              <a:t>가능한한 최고의 장비로 측정</a:t>
            </a:r>
          </a:p>
          <a:p>
            <a:pPr marL="374315" indent="-374315">
              <a:lnSpc>
                <a:spcPct val="160000"/>
              </a:lnSpc>
              <a:buFontTx/>
              <a:buAutoNum type="arabicPeriod" startAt="1"/>
            </a:pPr>
            <a:r>
              <a:t>실험 결과들에 대한 상세한 노트를 보관</a:t>
            </a:r>
          </a:p>
        </p:txBody>
      </p:sp>
      <p:sp>
        <p:nvSpPr>
          <p:cNvPr id="153" name="“대부분의 개발자들은 보통 체계적으로 행동하지 않는다.…"/>
          <p:cNvSpPr/>
          <p:nvPr/>
        </p:nvSpPr>
        <p:spPr>
          <a:xfrm>
            <a:off x="1788193" y="5213539"/>
            <a:ext cx="8615614" cy="11769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20000"/>
              </a:lnSpc>
              <a:defRPr b="1" sz="3000" u="sng"/>
            </a:pPr>
            <a:r>
              <a:t>“대부분의 개발자들은 보통 체계적으로 행동하지 않는다.</a:t>
            </a:r>
          </a:p>
          <a:p>
            <a:pPr algn="ctr">
              <a:lnSpc>
                <a:spcPct val="120000"/>
              </a:lnSpc>
              <a:defRPr b="1" sz="3000" u="sng"/>
            </a:pPr>
            <a:r>
              <a:t>이것은 연습해야만 하는 기술입니다.”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Optimizers Are Big Game Hunters</a:t>
            </a:r>
          </a:p>
        </p:txBody>
      </p:sp>
      <p:sp>
        <p:nvSpPr>
          <p:cNvPr id="156" name="“I say we take off and nuke the whole site from orbit. It’s the only way to be sure.”"/>
          <p:cNvSpPr/>
          <p:nvPr/>
        </p:nvSpPr>
        <p:spPr>
          <a:xfrm>
            <a:off x="209544" y="1910079"/>
            <a:ext cx="11772911" cy="1533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10000"/>
              </a:lnSpc>
              <a:defRPr sz="4400" u="sng"/>
            </a:lvl1pPr>
          </a:lstStyle>
          <a:p>
            <a:pPr/>
            <a:r>
              <a:t>“I say we take off and nuke the whole site from orbit. It’s the only way to be sure.”</a:t>
            </a:r>
          </a:p>
        </p:txBody>
      </p:sp>
      <p:sp>
        <p:nvSpPr>
          <p:cNvPr id="157" name="에일리 리플리(시고니 위버), 에일리언 1986"/>
          <p:cNvSpPr/>
          <p:nvPr/>
        </p:nvSpPr>
        <p:spPr>
          <a:xfrm>
            <a:off x="6469305" y="3738879"/>
            <a:ext cx="5363400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400"/>
            </a:lvl1pPr>
          </a:lstStyle>
          <a:p>
            <a:pPr/>
            <a:r>
              <a:t>에일리 리플리(시고니 위버), 에일리언 1986</a:t>
            </a:r>
          </a:p>
        </p:txBody>
      </p:sp>
      <p:sp>
        <p:nvSpPr>
          <p:cNvPr id="158" name="텍스트 개체 틀 2"/>
          <p:cNvSpPr/>
          <p:nvPr>
            <p:ph type="body" sz="quarter" idx="1"/>
          </p:nvPr>
        </p:nvSpPr>
        <p:spPr>
          <a:xfrm>
            <a:off x="838200" y="4820691"/>
            <a:ext cx="10515600" cy="1533887"/>
          </a:xfrm>
          <a:prstGeom prst="rect">
            <a:avLst/>
          </a:prstGeom>
        </p:spPr>
        <p:txBody>
          <a:bodyPr/>
          <a:lstStyle/>
          <a:p>
            <a:pPr marL="280736" indent="-280736">
              <a:lnSpc>
                <a:spcPct val="160000"/>
              </a:lnSpc>
              <a:buFontTx/>
            </a:pPr>
            <a:r>
              <a:t>1%의 성능 향상은 의미가 없음.</a:t>
            </a:r>
          </a:p>
          <a:p>
            <a:pPr marL="280736" indent="-280736">
              <a:lnSpc>
                <a:spcPct val="160000"/>
              </a:lnSpc>
              <a:buFontTx/>
            </a:pPr>
            <a:r>
              <a:t>Dramatic한 변화는 새로운 시스템에 코드를 이식해도, 성능의 저하 없음.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