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01" r:id="rId3"/>
    <p:sldId id="259" r:id="rId4"/>
    <p:sldId id="273" r:id="rId5"/>
    <p:sldId id="257" r:id="rId6"/>
    <p:sldId id="275" r:id="rId7"/>
    <p:sldId id="274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6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72" r:id="rId31"/>
    <p:sldId id="261" r:id="rId32"/>
    <p:sldId id="262" r:id="rId33"/>
    <p:sldId id="305" r:id="rId34"/>
    <p:sldId id="263" r:id="rId35"/>
    <p:sldId id="268" r:id="rId36"/>
    <p:sldId id="269" r:id="rId37"/>
    <p:sldId id="264" r:id="rId38"/>
    <p:sldId id="265" r:id="rId39"/>
    <p:sldId id="270" r:id="rId40"/>
    <p:sldId id="267" r:id="rId41"/>
    <p:sldId id="266" r:id="rId42"/>
    <p:sldId id="298" r:id="rId43"/>
    <p:sldId id="300" r:id="rId44"/>
    <p:sldId id="304" r:id="rId45"/>
    <p:sldId id="302" r:id="rId46"/>
    <p:sldId id="303" r:id="rId47"/>
    <p:sldId id="306" r:id="rId48"/>
    <p:sldId id="311" r:id="rId49"/>
    <p:sldId id="337" r:id="rId50"/>
    <p:sldId id="338" r:id="rId51"/>
    <p:sldId id="310" r:id="rId52"/>
    <p:sldId id="313" r:id="rId53"/>
    <p:sldId id="312" r:id="rId54"/>
    <p:sldId id="314" r:id="rId55"/>
    <p:sldId id="318" r:id="rId56"/>
    <p:sldId id="309" r:id="rId57"/>
    <p:sldId id="315" r:id="rId58"/>
    <p:sldId id="316" r:id="rId59"/>
    <p:sldId id="317" r:id="rId60"/>
    <p:sldId id="319" r:id="rId61"/>
    <p:sldId id="320" r:id="rId62"/>
    <p:sldId id="321" r:id="rId63"/>
    <p:sldId id="322" r:id="rId64"/>
    <p:sldId id="323" r:id="rId65"/>
    <p:sldId id="324" r:id="rId66"/>
    <p:sldId id="335" r:id="rId67"/>
    <p:sldId id="328" r:id="rId68"/>
    <p:sldId id="326" r:id="rId69"/>
    <p:sldId id="327" r:id="rId70"/>
    <p:sldId id="329" r:id="rId71"/>
    <p:sldId id="325" r:id="rId72"/>
    <p:sldId id="332" r:id="rId73"/>
    <p:sldId id="331" r:id="rId74"/>
    <p:sldId id="340" r:id="rId75"/>
    <p:sldId id="342" r:id="rId76"/>
    <p:sldId id="336" r:id="rId77"/>
    <p:sldId id="341" r:id="rId78"/>
    <p:sldId id="346" r:id="rId79"/>
    <p:sldId id="348" r:id="rId80"/>
    <p:sldId id="347" r:id="rId81"/>
    <p:sldId id="344" r:id="rId82"/>
    <p:sldId id="345" r:id="rId83"/>
    <p:sldId id="333" r:id="rId84"/>
    <p:sldId id="343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문" id="{176F3107-33F1-4224-8C58-587681F138B8}">
          <p14:sldIdLst>
            <p14:sldId id="256"/>
            <p14:sldId id="301"/>
            <p14:sldId id="259"/>
            <p14:sldId id="273"/>
            <p14:sldId id="257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  <p14:sldId id="296"/>
            <p14:sldId id="290"/>
            <p14:sldId id="291"/>
            <p14:sldId id="292"/>
            <p14:sldId id="293"/>
            <p14:sldId id="294"/>
            <p14:sldId id="295"/>
            <p14:sldId id="297"/>
          </p14:sldIdLst>
        </p14:section>
        <p14:section name="First Attempt" id="{BF9BEA16-E420-44BD-AF34-1A0518173D1F}">
          <p14:sldIdLst>
            <p14:sldId id="272"/>
            <p14:sldId id="261"/>
            <p14:sldId id="262"/>
            <p14:sldId id="305"/>
            <p14:sldId id="263"/>
            <p14:sldId id="268"/>
            <p14:sldId id="269"/>
            <p14:sldId id="264"/>
            <p14:sldId id="265"/>
            <p14:sldId id="270"/>
            <p14:sldId id="267"/>
            <p14:sldId id="266"/>
            <p14:sldId id="298"/>
            <p14:sldId id="300"/>
            <p14:sldId id="304"/>
            <p14:sldId id="302"/>
            <p14:sldId id="303"/>
            <p14:sldId id="306"/>
            <p14:sldId id="311"/>
            <p14:sldId id="337"/>
            <p14:sldId id="338"/>
            <p14:sldId id="310"/>
            <p14:sldId id="313"/>
            <p14:sldId id="312"/>
            <p14:sldId id="314"/>
            <p14:sldId id="318"/>
            <p14:sldId id="309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35"/>
            <p14:sldId id="328"/>
            <p14:sldId id="326"/>
            <p14:sldId id="327"/>
            <p14:sldId id="329"/>
            <p14:sldId id="325"/>
            <p14:sldId id="332"/>
            <p14:sldId id="331"/>
            <p14:sldId id="340"/>
            <p14:sldId id="342"/>
            <p14:sldId id="336"/>
            <p14:sldId id="341"/>
            <p14:sldId id="346"/>
            <p14:sldId id="348"/>
            <p14:sldId id="347"/>
            <p14:sldId id="344"/>
            <p14:sldId id="345"/>
            <p14:sldId id="333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2D6"/>
    <a:srgbClr val="1E1E1E"/>
    <a:srgbClr val="D9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6C46B-D8EA-4C68-B393-68C9F11D914F}" v="5940" dt="2017-05-18T22:46:31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532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F9605-A209-4A85-BB5E-F1DBEA4DEA60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E377-8F5A-491C-9551-25DFA7D60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가벼운 마음가짐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내용이 매우 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이미 아는 내용을 다시 한번</a:t>
            </a:r>
            <a:r>
              <a:rPr lang="en-US" altLang="ko-KR" dirty="0"/>
              <a:t>, </a:t>
            </a:r>
            <a:r>
              <a:rPr lang="ko-KR" altLang="en-US" dirty="0"/>
              <a:t>스토리 있게 복습한다는 느낌으로 </a:t>
            </a:r>
            <a:r>
              <a:rPr lang="ko-KR" altLang="en-US" dirty="0" err="1"/>
              <a:t>들어주시면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약간의 인내심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이 발표는 </a:t>
            </a:r>
            <a:r>
              <a:rPr lang="en-US" altLang="ko-KR" dirty="0"/>
              <a:t>"</a:t>
            </a:r>
            <a:r>
              <a:rPr lang="ko-KR" altLang="en-US" dirty="0"/>
              <a:t>구린</a:t>
            </a:r>
            <a:r>
              <a:rPr lang="en-US" altLang="ko-KR" dirty="0"/>
              <a:t>" </a:t>
            </a:r>
            <a:r>
              <a:rPr lang="ko-KR" altLang="en-US" dirty="0"/>
              <a:t>코드를 가지고 최적화 할 수 있는 부분들을 하나씩 </a:t>
            </a:r>
            <a:r>
              <a:rPr lang="ko-KR" altLang="en-US" dirty="0" err="1"/>
              <a:t>하나씩</a:t>
            </a:r>
            <a:r>
              <a:rPr lang="ko-KR" altLang="en-US" dirty="0"/>
              <a:t> 바꿔가는 식으로 진행됩니다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구린 부분이 너무 많아 암 걸릴 것 같더라도</a:t>
            </a:r>
            <a:r>
              <a:rPr lang="en-US" altLang="ko-KR" dirty="0"/>
              <a:t>, </a:t>
            </a:r>
            <a:r>
              <a:rPr lang="ko-KR" altLang="en-US" dirty="0" err="1"/>
              <a:t>스포는</a:t>
            </a:r>
            <a:r>
              <a:rPr lang="ko-KR" altLang="en-US" dirty="0"/>
              <a:t> 하지 말아주세요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열린 마음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발표 중 제가 잘못 알려드리는 정보가 있거나</a:t>
            </a:r>
            <a:r>
              <a:rPr lang="en-US" altLang="ko-KR" dirty="0"/>
              <a:t>, </a:t>
            </a:r>
            <a:r>
              <a:rPr lang="ko-KR" altLang="en-US" dirty="0"/>
              <a:t>질문이 있으시면</a:t>
            </a:r>
            <a:r>
              <a:rPr lang="en-US" altLang="ko-KR" dirty="0"/>
              <a:t>, </a:t>
            </a:r>
            <a:r>
              <a:rPr lang="ko-KR" altLang="en-US" dirty="0"/>
              <a:t>언제든 손을 들어서 말씀 부탁드립니다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9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내 </a:t>
            </a:r>
            <a:r>
              <a:rPr lang="en-US" altLang="ko-KR" dirty="0"/>
              <a:t>VS</a:t>
            </a:r>
            <a:r>
              <a:rPr lang="ko-KR" altLang="en-US" dirty="0"/>
              <a:t>에서는 </a:t>
            </a:r>
            <a:r>
              <a:rPr lang="en-US" altLang="ko-KR" dirty="0" err="1"/>
              <a:t>esi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저장해놓고</a:t>
            </a:r>
            <a:r>
              <a:rPr lang="ko-KR" altLang="en-US" dirty="0"/>
              <a:t> 써서 </a:t>
            </a:r>
            <a:r>
              <a:rPr lang="ko-KR" altLang="en-US" dirty="0" err="1"/>
              <a:t>두번참조</a:t>
            </a:r>
            <a:r>
              <a:rPr lang="ko-KR" altLang="en-US" dirty="0"/>
              <a:t> </a:t>
            </a:r>
            <a:r>
              <a:rPr lang="ko-KR" altLang="en-US" dirty="0" err="1"/>
              <a:t>안하던데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6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 접근은 비싸다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내 </a:t>
            </a:r>
            <a:r>
              <a:rPr lang="en-US" altLang="ko-KR" dirty="0"/>
              <a:t>VS2015</a:t>
            </a:r>
            <a:r>
              <a:rPr lang="ko-KR" altLang="en-US" dirty="0"/>
              <a:t>에서는 </a:t>
            </a:r>
            <a:r>
              <a:rPr lang="en-US" altLang="ko-KR" dirty="0" err="1"/>
              <a:t>esi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저장해놓고</a:t>
            </a:r>
            <a:r>
              <a:rPr lang="ko-KR" altLang="en-US" dirty="0"/>
              <a:t> 써서 </a:t>
            </a:r>
            <a:r>
              <a:rPr lang="ko-KR" altLang="en-US" dirty="0" err="1"/>
              <a:t>두번참조</a:t>
            </a:r>
            <a:r>
              <a:rPr lang="ko-KR" altLang="en-US" dirty="0"/>
              <a:t> </a:t>
            </a:r>
            <a:r>
              <a:rPr lang="ko-KR" altLang="en-US" dirty="0" err="1"/>
              <a:t>안하던데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7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r>
              <a:rPr lang="ko-KR" altLang="en-US" dirty="0"/>
              <a:t> 역참조는 한번에 값을 접근하므로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메모리 접근비용이 </a:t>
            </a:r>
            <a:r>
              <a:rPr lang="en-US" altLang="ko-KR" dirty="0"/>
              <a:t>pass by value </a:t>
            </a:r>
            <a:r>
              <a:rPr lang="ko-KR" altLang="en-US" dirty="0"/>
              <a:t>시의 </a:t>
            </a:r>
            <a:r>
              <a:rPr lang="en-US" altLang="ko-KR" dirty="0"/>
              <a:t>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2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8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2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84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인라인화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8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8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이런짓을</a:t>
            </a:r>
            <a:r>
              <a:rPr lang="ko-KR" altLang="en-US" dirty="0"/>
              <a:t> </a:t>
            </a:r>
            <a:r>
              <a:rPr lang="ko-KR" altLang="en-US" dirty="0" err="1"/>
              <a:t>왜한다</a:t>
            </a:r>
            <a:r>
              <a:rPr lang="en-US" altLang="ko-KR" dirty="0"/>
              <a:t>? </a:t>
            </a:r>
            <a:r>
              <a:rPr lang="ko-KR" altLang="en-US" dirty="0"/>
              <a:t>비싸니까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4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이런짓을</a:t>
            </a:r>
            <a:r>
              <a:rPr lang="ko-KR" altLang="en-US" dirty="0"/>
              <a:t> </a:t>
            </a:r>
            <a:r>
              <a:rPr lang="ko-KR" altLang="en-US" dirty="0" err="1"/>
              <a:t>왜한다</a:t>
            </a:r>
            <a:r>
              <a:rPr lang="en-US" altLang="ko-KR" dirty="0"/>
              <a:t>? </a:t>
            </a:r>
            <a:r>
              <a:rPr lang="ko-KR" altLang="en-US" dirty="0"/>
              <a:t>비싸니까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4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비효율적인 코드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0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찾은 부분은 </a:t>
            </a:r>
            <a:r>
              <a:rPr lang="ko-KR" altLang="en-US" dirty="0" err="1"/>
              <a:t>칠판등에</a:t>
            </a:r>
            <a:r>
              <a:rPr lang="ko-KR" altLang="en-US" dirty="0"/>
              <a:t>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9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함수본문에 </a:t>
            </a:r>
            <a:r>
              <a:rPr lang="en-US" altLang="ko-KR" dirty="0"/>
              <a:t>46%.. </a:t>
            </a:r>
            <a:r>
              <a:rPr lang="ko-KR" altLang="en-US" dirty="0" err="1"/>
              <a:t>이걸로도</a:t>
            </a:r>
            <a:r>
              <a:rPr lang="ko-KR" altLang="en-US" dirty="0"/>
              <a:t> 재미있는 이야기를 할 수 </a:t>
            </a:r>
            <a:r>
              <a:rPr lang="ko-KR" altLang="en-US" dirty="0" err="1"/>
              <a:t>있을것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cmp</a:t>
            </a:r>
            <a:r>
              <a:rPr lang="en-US" altLang="ko-KR" dirty="0"/>
              <a:t> </a:t>
            </a:r>
            <a:r>
              <a:rPr lang="en-US" altLang="ko-KR" dirty="0" err="1"/>
              <a:t>edx</a:t>
            </a:r>
            <a:r>
              <a:rPr lang="en-US" altLang="ko-KR" dirty="0"/>
              <a:t>, 10h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AE377-8F5A-491C-9551-25DFA7D609E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6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7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5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29E3-A5EF-4E36-AE5B-B76A01B6BA2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492A-7137-428F-89D3-91BF1D12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a/chromium.org/forum/#!msg/chromium-dev/EUqoIz2iFU4/kPZ5ZK0K3gEJ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a/chromium.org/forum/#!msg/chromium-dev/EUqoIz2iFU4/kPZ5ZK0K3gEJ" TargetMode="External"/><Relationship Id="rId2" Type="http://schemas.openxmlformats.org/officeDocument/2006/relationships/hyperlink" Target="http://j00ru.vexillium.org/ntapi_6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Optimize String Use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A Case Study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C++ Korea Optimized C++ Study</a:t>
            </a:r>
          </a:p>
          <a:p>
            <a:pPr algn="r"/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73865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동적 할당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리마인드</a:t>
            </a:r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en-US" altLang="ko-KR" sz="3600" b="1" dirty="0"/>
              <a:t>“</a:t>
            </a:r>
            <a:r>
              <a:rPr lang="ko-KR" altLang="en-US" sz="3600" b="1" dirty="0"/>
              <a:t>동적 할당은 비싸다</a:t>
            </a:r>
            <a:r>
              <a:rPr lang="en-US" altLang="ko-KR" sz="36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35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Objects and Entity Objects (112p)</a:t>
            </a:r>
          </a:p>
          <a:p>
            <a:pPr lvl="1"/>
            <a:r>
              <a:rPr lang="en-US" altLang="ko-KR" dirty="0"/>
              <a:t>C# - struct / class </a:t>
            </a:r>
            <a:r>
              <a:rPr lang="ko-KR" altLang="en-US" dirty="0"/>
              <a:t>와 비슷한 개념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“String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배정</a:t>
            </a:r>
            <a:r>
              <a:rPr lang="en-US" altLang="ko-KR" dirty="0"/>
              <a:t>(Assign)</a:t>
            </a:r>
            <a:r>
              <a:rPr lang="ko-KR" altLang="en-US" dirty="0"/>
              <a:t>과 표현식에서 </a:t>
            </a:r>
            <a:r>
              <a:rPr lang="en-US" altLang="ko-KR" dirty="0"/>
              <a:t>value </a:t>
            </a:r>
            <a:r>
              <a:rPr lang="ko-KR" altLang="en-US" dirty="0"/>
              <a:t>처럼 행동한다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 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, j;</a:t>
            </a:r>
          </a:p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j =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5;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// </a:t>
            </a:r>
            <a:r>
              <a:rPr lang="en-US" altLang="ko-KR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== 5, j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2498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</a:t>
            </a:r>
            <a:r>
              <a:rPr lang="ko-KR" altLang="en-US" dirty="0"/>
              <a:t> 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s2 = s1;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s1[0] = 'n';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s1 == “not”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		// s2 == “hot”</a:t>
            </a:r>
          </a:p>
        </p:txBody>
      </p:sp>
    </p:spTree>
    <p:extLst>
      <p:ext uri="{BB962C8B-B14F-4D97-AF65-F5344CB8AC3E}">
        <p14:creationId xmlns:p14="http://schemas.microsoft.com/office/powerpoint/2010/main" val="42837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s2 = s1;		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동적할당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복사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3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s2 + s3 + s4; 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4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s2 + s3 </a:t>
            </a:r>
            <a:r>
              <a:rPr lang="en-US" altLang="ko-KR" sz="2400" dirty="0">
                <a:latin typeface="Consolas" panose="020B0609020204030204" pitchFamily="49" charset="0"/>
              </a:rPr>
              <a:t>+ s4;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임시변수 생성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2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endParaRPr lang="en-US" altLang="ko-KR" sz="2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= s2 + s3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동적할당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복사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+ s4;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1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+ s4</a:t>
            </a:r>
            <a:r>
              <a:rPr lang="en-US" altLang="ko-KR" sz="2400" dirty="0"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임시변수 또 생성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0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tmp2 =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+ s4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동적할당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복사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tmp2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6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발표하기 전에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가벼운 마음가짐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약간의 인내심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열린 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1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의 행동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s1 = tmp2</a:t>
            </a:r>
            <a:r>
              <a:rPr lang="en-US" altLang="ko-KR" sz="2400" dirty="0"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동적할당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복사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1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리마인드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365496"/>
            <a:ext cx="7664767" cy="426898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720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복사도 비싸다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프로파일링 시 항상 상위권을 차지하는 </a:t>
            </a:r>
            <a:r>
              <a:rPr lang="en-US" altLang="ko-KR" dirty="0" err="1"/>
              <a:t>memcpy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점유율 </a:t>
            </a:r>
            <a:r>
              <a:rPr lang="ko-KR" altLang="en-US" dirty="0" err="1"/>
              <a:t>좀벌레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86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이거 꼭 복사 </a:t>
            </a:r>
            <a:r>
              <a:rPr lang="ko-KR" altLang="en-US" dirty="0" err="1"/>
              <a:t>해야해요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s2 = s1;		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동적할당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복사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Copy on Write</a:t>
            </a:r>
          </a:p>
          <a:p>
            <a:pPr lvl="1"/>
            <a:r>
              <a:rPr lang="ko-KR" altLang="en-US" dirty="0"/>
              <a:t>값이 바뀔 때에만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Implement the “Copy on Write” Idiom (136p)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4640" y="3073241"/>
            <a:ext cx="6441440" cy="1652906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s2 = s1;		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ref counting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482330" y="3952240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68560" y="3952239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/>
          <p:cNvCxnSpPr>
            <a:cxnSpLocks/>
            <a:stCxn id="9" idx="0"/>
            <a:endCxn id="26" idx="2"/>
          </p:cNvCxnSpPr>
          <p:nvPr/>
        </p:nvCxnSpPr>
        <p:spPr>
          <a:xfrm rot="16200000" flipV="1">
            <a:off x="9768960" y="3220838"/>
            <a:ext cx="349488" cy="1113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cxnSpLocks/>
            <a:stCxn id="8" idx="0"/>
            <a:endCxn id="26" idx="2"/>
          </p:cNvCxnSpPr>
          <p:nvPr/>
        </p:nvCxnSpPr>
        <p:spPr>
          <a:xfrm rot="5400000" flipH="1" flipV="1">
            <a:off x="8975844" y="3541038"/>
            <a:ext cx="349489" cy="472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9003030" y="3073241"/>
            <a:ext cx="1353820" cy="529510"/>
            <a:chOff x="8623300" y="3174841"/>
            <a:chExt cx="2113280" cy="624999"/>
          </a:xfrm>
        </p:grpSpPr>
        <p:sp>
          <p:nvSpPr>
            <p:cNvPr id="26" name="직사각형 25"/>
            <p:cNvSpPr/>
            <p:nvPr/>
          </p:nvSpPr>
          <p:spPr>
            <a:xfrm>
              <a:off x="8623300" y="3174841"/>
              <a:ext cx="119888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"hot"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2960" y="3174841"/>
              <a:ext cx="102362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22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Copy on Write</a:t>
            </a:r>
          </a:p>
          <a:p>
            <a:pPr lvl="1"/>
            <a:r>
              <a:rPr lang="ko-KR" altLang="en-US" dirty="0"/>
              <a:t>값이 바뀔 때에만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64640" y="3146821"/>
            <a:ext cx="6441440" cy="235989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s2 = s1;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s1[0] = 'n';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s1 == “not”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		// s2 == “hot”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482330" y="4053840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68560" y="4053839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482330" y="3192107"/>
            <a:ext cx="1353820" cy="529510"/>
            <a:chOff x="8623300" y="3174841"/>
            <a:chExt cx="2113280" cy="624999"/>
          </a:xfrm>
        </p:grpSpPr>
        <p:sp>
          <p:nvSpPr>
            <p:cNvPr id="27" name="직사각형 26"/>
            <p:cNvSpPr/>
            <p:nvPr/>
          </p:nvSpPr>
          <p:spPr>
            <a:xfrm>
              <a:off x="8623300" y="3174841"/>
              <a:ext cx="119888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"not"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2960" y="3174841"/>
              <a:ext cx="102362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063480" y="3195163"/>
            <a:ext cx="1353820" cy="529510"/>
            <a:chOff x="8623300" y="3174841"/>
            <a:chExt cx="2113280" cy="624999"/>
          </a:xfrm>
        </p:grpSpPr>
        <p:sp>
          <p:nvSpPr>
            <p:cNvPr id="30" name="직사각형 29"/>
            <p:cNvSpPr/>
            <p:nvPr/>
          </p:nvSpPr>
          <p:spPr>
            <a:xfrm>
              <a:off x="8623300" y="3174841"/>
              <a:ext cx="119888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"hot"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712960" y="3174841"/>
              <a:ext cx="1023620" cy="624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/>
          <p:cNvCxnSpPr>
            <a:stCxn id="21" idx="0"/>
          </p:cNvCxnSpPr>
          <p:nvPr/>
        </p:nvCxnSpPr>
        <p:spPr>
          <a:xfrm flipV="1">
            <a:off x="8914130" y="3721617"/>
            <a:ext cx="0" cy="3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0504170" y="3721616"/>
            <a:ext cx="0" cy="3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69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Copy on Write 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en-US" altLang="ko-KR" dirty="0"/>
              <a:t>Concurrent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에서 비싸다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75280" y="3174841"/>
            <a:ext cx="6441440" cy="1652906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s2;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</a:rPr>
              <a:t>s1 = "hot";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s2 = s1;	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atomic ref counting</a:t>
            </a:r>
          </a:p>
        </p:txBody>
      </p:sp>
    </p:spTree>
    <p:extLst>
      <p:ext uri="{BB962C8B-B14F-4D97-AF65-F5344CB8AC3E}">
        <p14:creationId xmlns:p14="http://schemas.microsoft.com/office/powerpoint/2010/main" val="70701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이것도 꼭 복사해야 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5280" y="2525086"/>
            <a:ext cx="644144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s1, s2, s3, s4;</a:t>
            </a:r>
          </a:p>
          <a:p>
            <a:pPr lvl="1"/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s1 = s2 + s3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8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C++11 Move Semantics</a:t>
            </a:r>
          </a:p>
          <a:p>
            <a:pPr lvl="1"/>
            <a:r>
              <a:rPr lang="ko-KR" altLang="en-US" dirty="0"/>
              <a:t>버퍼의 소유권 이전</a:t>
            </a:r>
            <a:endParaRPr lang="en-US" altLang="ko-KR" dirty="0"/>
          </a:p>
          <a:p>
            <a:pPr lvl="1"/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일 때에만 사용 가능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837690" y="4328160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3920" y="4328159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71703" y="3466426"/>
            <a:ext cx="768033" cy="52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"hot"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화살표: 오른쪽 11"/>
          <p:cNvSpPr/>
          <p:nvPr/>
        </p:nvSpPr>
        <p:spPr>
          <a:xfrm>
            <a:off x="5577840" y="3637280"/>
            <a:ext cx="1148080" cy="92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16240" y="4328160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2470" y="4328159"/>
            <a:ext cx="863600" cy="773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50253" y="3466426"/>
            <a:ext cx="768033" cy="52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"hot"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6" idx="0"/>
            <a:endCxn id="10" idx="2"/>
          </p:cNvCxnSpPr>
          <p:nvPr/>
        </p:nvCxnSpPr>
        <p:spPr>
          <a:xfrm flipV="1">
            <a:off x="3855720" y="3995936"/>
            <a:ext cx="0" cy="3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3" idx="0"/>
            <a:endCxn id="15" idx="1"/>
          </p:cNvCxnSpPr>
          <p:nvPr/>
        </p:nvCxnSpPr>
        <p:spPr>
          <a:xfrm flipV="1">
            <a:off x="8448040" y="3731181"/>
            <a:ext cx="1202213" cy="59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9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잦은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리마인드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sz="3600" b="1" dirty="0"/>
              <a:t>“</a:t>
            </a:r>
            <a:r>
              <a:rPr lang="ko-KR" altLang="en-US" sz="3600" b="1" dirty="0"/>
              <a:t>복사는 비싸다</a:t>
            </a:r>
            <a:r>
              <a:rPr lang="en-US" altLang="ko-KR" sz="3600" b="1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0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71" y="1734766"/>
            <a:ext cx="6914058" cy="41364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4740" y="2924149"/>
            <a:ext cx="1635854" cy="46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D9534F"/>
                </a:solidFill>
              </a:rPr>
              <a:t>std</a:t>
            </a:r>
            <a:r>
              <a:rPr lang="en-US" altLang="ko-KR" sz="2000" b="1" dirty="0">
                <a:solidFill>
                  <a:srgbClr val="D9534F"/>
                </a:solidFill>
              </a:rPr>
              <a:t>::string</a:t>
            </a:r>
            <a:endParaRPr lang="ko-KR" altLang="en-US" sz="2000" b="1" dirty="0">
              <a:solidFill>
                <a:srgbClr val="D9534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8933" y="3655151"/>
            <a:ext cx="1551965" cy="58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std</a:t>
            </a:r>
            <a:r>
              <a:rPr lang="en-US" altLang="ko-KR" sz="2000" dirty="0">
                <a:solidFill>
                  <a:schemeClr val="tx1"/>
                </a:solidFill>
              </a:rPr>
              <a:t>::vector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4101" y="4451091"/>
            <a:ext cx="1526797" cy="48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std</a:t>
            </a:r>
            <a:r>
              <a:rPr lang="en-US" altLang="ko-KR" sz="2000" dirty="0">
                <a:solidFill>
                  <a:schemeClr val="tx1"/>
                </a:solidFill>
              </a:rPr>
              <a:t>::map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4436" y="5179866"/>
            <a:ext cx="1476462" cy="62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std</a:t>
            </a:r>
            <a:r>
              <a:rPr lang="en-US" altLang="ko-KR" sz="2000" dirty="0">
                <a:solidFill>
                  <a:schemeClr val="tx1"/>
                </a:solidFill>
              </a:rPr>
              <a:t>::pair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11971" y="6516041"/>
            <a:ext cx="1980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http://kdblog.tistory.com/13</a:t>
            </a:r>
          </a:p>
        </p:txBody>
      </p:sp>
    </p:spTree>
    <p:extLst>
      <p:ext uri="{BB962C8B-B14F-4D97-AF65-F5344CB8AC3E}">
        <p14:creationId xmlns:p14="http://schemas.microsoft.com/office/powerpoint/2010/main" val="360323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Attempt at </a:t>
            </a:r>
            <a:br>
              <a:rPr lang="en-US" altLang="ko-KR" dirty="0"/>
            </a:br>
            <a:r>
              <a:rPr lang="en-US" altLang="ko-KR" dirty="0"/>
              <a:t>Optimizing Strings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70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Characters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618" y="1690688"/>
            <a:ext cx="4904764" cy="49721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60401" y="6535868"/>
            <a:ext cx="30315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https://en.wikipedia.org/wiki/Control_character</a:t>
            </a:r>
          </a:p>
        </p:txBody>
      </p:sp>
    </p:spTree>
    <p:extLst>
      <p:ext uri="{BB962C8B-B14F-4D97-AF65-F5344CB8AC3E}">
        <p14:creationId xmlns:p14="http://schemas.microsoft.com/office/powerpoint/2010/main" val="44988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문자열에서 </a:t>
            </a:r>
            <a:r>
              <a:rPr lang="en-US" altLang="ko-KR" dirty="0"/>
              <a:t>Control Character </a:t>
            </a:r>
            <a:r>
              <a:rPr lang="ko-KR" altLang="en-US" dirty="0"/>
              <a:t>를 지우는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77255" y="2525086"/>
            <a:ext cx="983749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remove_ctrl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	result = result + s[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9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9098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895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알고리즘을 고치지 않고 최적화 해볼까요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7255" y="2525086"/>
            <a:ext cx="983749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remove_ctrl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	result = result + s[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2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98" y="1690688"/>
            <a:ext cx="7313604" cy="42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77" y="4109204"/>
            <a:ext cx="7057645" cy="2252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20" y="1582616"/>
            <a:ext cx="7042002" cy="2374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45020" y="65502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VS2015, Release x86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1262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Bottleneck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77255" y="1690688"/>
            <a:ext cx="983749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::string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	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result = result + s[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1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Concatenation Operation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일어나는 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177255" y="2525086"/>
                <a:ext cx="9837490" cy="3516940"/>
              </a:xfrm>
              <a:prstGeom prst="rect">
                <a:avLst/>
              </a:prstGeom>
              <a:solidFill>
                <a:srgbClr val="1E1E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latin typeface="Consolas" panose="020B0609020204030204" pitchFamily="49" charset="0"/>
                  </a:rPr>
                  <a:t>		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result = </a:t>
                </a:r>
                <a:r>
                  <a:rPr lang="en-US" altLang="ko-KR" sz="2400" u="sng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result + s[</a:t>
                </a:r>
                <a:r>
                  <a:rPr lang="en-US" altLang="ko-KR" sz="2400" u="sng" dirty="0" err="1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2400" u="sng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]</a:t>
                </a:r>
                <a:r>
                  <a:rPr lang="en-US" altLang="ko-KR" sz="2400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		// </a:t>
                </a:r>
                <a:r>
                  <a:rPr lang="en-US" altLang="ko-KR" sz="2400" dirty="0" err="1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ko-KR" alt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마다 임시 객체 생성</a:t>
                </a:r>
                <a:endParaRPr lang="en-US" altLang="ko-KR" sz="2400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		// </a:t>
                </a:r>
                <a:r>
                  <a:rPr lang="ko-KR" alt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임시 객체마다 버퍼 할당</a:t>
                </a:r>
                <a:endParaRPr lang="en-US" altLang="ko-KR" sz="2400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		// </a:t>
                </a:r>
                <a:r>
                  <a:rPr lang="ko-KR" alt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기존 </a:t>
                </a:r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result </a:t>
                </a:r>
                <a:r>
                  <a:rPr lang="ko-KR" alt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버퍼를 복사</a:t>
                </a:r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ko-KR" alt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55" y="2525086"/>
                <a:ext cx="9837490" cy="3516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41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Concatenation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operator+ </a:t>
            </a:r>
            <a:r>
              <a:rPr lang="ko-KR" altLang="en-US" dirty="0"/>
              <a:t>내부 성능 측정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309" y="2356961"/>
            <a:ext cx="8093381" cy="32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[DANGER] </a:t>
            </a:r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337752"/>
            <a:ext cx="3962400" cy="3381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77223" y="1814532"/>
            <a:ext cx="9437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std</a:t>
            </a:r>
            <a:r>
              <a:rPr lang="en-US" altLang="ko-KR" sz="2800" dirty="0"/>
              <a:t>::string</a:t>
            </a:r>
            <a:r>
              <a:rPr lang="ko-KR" altLang="en-US" sz="2800" dirty="0"/>
              <a:t>이 메모리 매니저 호출의 절반을 차지해요 </a:t>
            </a:r>
            <a:r>
              <a:rPr lang="ko-KR" altLang="en-US" sz="2800" dirty="0" err="1"/>
              <a:t>ㅜㅜ</a:t>
            </a:r>
            <a:endParaRPr lang="en-US" altLang="ko-KR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3302000" y="6516041"/>
            <a:ext cx="9225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hlinkClick r:id="rId3"/>
              </a:rPr>
              <a:t>https://groups.google.com/a/chromium.org/forum/#!msg/chromium-dev/EUqoIz2iFU4/kPZ5ZK0K3gEJ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189558" y="6267878"/>
            <a:ext cx="40024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/>
              <a:t>Google Chromium </a:t>
            </a:r>
            <a:r>
              <a:rPr lang="ko-KR" altLang="en-US" sz="1200" dirty="0"/>
              <a:t>개발자 포럼에</a:t>
            </a:r>
            <a:r>
              <a:rPr lang="en-US" altLang="ko-KR" sz="1200" dirty="0"/>
              <a:t> </a:t>
            </a:r>
            <a:r>
              <a:rPr lang="ko-KR" altLang="en-US" sz="1200" dirty="0"/>
              <a:t>실제로</a:t>
            </a:r>
            <a:r>
              <a:rPr lang="en-US" altLang="ko-KR" sz="1200" dirty="0"/>
              <a:t> </a:t>
            </a:r>
            <a:r>
              <a:rPr lang="ko-KR" altLang="en-US" sz="1200" dirty="0"/>
              <a:t>올라옴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876482" y="5701115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님들 좀 </a:t>
            </a:r>
            <a:r>
              <a:rPr lang="ko-KR" altLang="en-US" sz="2800" dirty="0" err="1"/>
              <a:t>조심히</a:t>
            </a:r>
            <a:r>
              <a:rPr lang="ko-KR" altLang="en-US" sz="2800" dirty="0"/>
              <a:t> 좀 </a:t>
            </a:r>
            <a:r>
              <a:rPr lang="ko-KR" altLang="en-US" sz="2800" dirty="0" err="1"/>
              <a:t>써주셈</a:t>
            </a:r>
            <a:r>
              <a:rPr lang="en-US" altLang="ko-KR" sz="2800" dirty="0"/>
              <a:t>..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040" y="5011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269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구현에 따른 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77255" y="2525086"/>
            <a:ext cx="9837490" cy="35169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result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 +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기존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result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의 버퍼 해제 후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	Copy on Write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일 경우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– ref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증가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	Non-shared buffer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일 경우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–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버퍼 복사 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(C++03)</a:t>
            </a: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 	C++11 move semantics – pointer copy</a:t>
            </a:r>
          </a:p>
        </p:txBody>
      </p:sp>
    </p:spTree>
    <p:extLst>
      <p:ext uri="{BB962C8B-B14F-4D97-AF65-F5344CB8AC3E}">
        <p14:creationId xmlns:p14="http://schemas.microsoft.com/office/powerpoint/2010/main" val="2656760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operator= </a:t>
            </a:r>
            <a:r>
              <a:rPr lang="ko-KR" altLang="en-US" dirty="0"/>
              <a:t>내부 성능 측정 결과 </a:t>
            </a:r>
            <a:r>
              <a:rPr lang="en-US" altLang="ko-KR" dirty="0"/>
              <a:t>(move semantics 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77" y="2760028"/>
            <a:ext cx="8371046" cy="24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만악의</a:t>
            </a:r>
            <a:r>
              <a:rPr lang="ko-KR" altLang="en-US" dirty="0"/>
              <a:t> 근원 임시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임시 변수 생성을 최소화하자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7255" y="2920841"/>
            <a:ext cx="9837490" cy="2160906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	// result = result + s[</a:t>
            </a:r>
            <a:r>
              <a:rPr lang="en-US" altLang="ko-KR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result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8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remove_ctrl_mutating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Mutating Operation </a:t>
            </a:r>
            <a:r>
              <a:rPr lang="ko-KR" altLang="en-US" dirty="0"/>
              <a:t>사용 버전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7255" y="2575400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remove_ctrl_mutating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result += s[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78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149567"/>
              </p:ext>
            </p:extLst>
          </p:nvPr>
        </p:nvGraphicFramePr>
        <p:xfrm>
          <a:off x="1150619" y="1690688"/>
          <a:ext cx="9890761" cy="457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remove_ctrl_mutating</a:t>
                      </a:r>
                      <a:r>
                        <a:rPr lang="en-US" altLang="ko-KR" sz="2800" b="1" dirty="0"/>
                        <a:t>()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1.72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1,341%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22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45020" y="65502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VS2015, Release x86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00" y="1795976"/>
            <a:ext cx="7046493" cy="1719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00" y="3712964"/>
            <a:ext cx="7057645" cy="22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2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941420" y="1492031"/>
            <a:ext cx="6090201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0379" y="1492031"/>
            <a:ext cx="5781041" cy="521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 (Diff)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81" y="1948376"/>
            <a:ext cx="5677260" cy="1385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981" y="4012029"/>
            <a:ext cx="5686245" cy="1825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3666"/>
          <a:stretch/>
        </p:blipFill>
        <p:spPr>
          <a:xfrm>
            <a:off x="386523" y="4012029"/>
            <a:ext cx="5367783" cy="1778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20" y="1948376"/>
            <a:ext cx="5355886" cy="1805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6390" y="5863608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remove_ctrl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1810" y="5863608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remove_ctrl_mutating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74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Bottleneck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Reallocation (Grow)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393632"/>
            <a:ext cx="6734175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1" y="4544060"/>
            <a:ext cx="6734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62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Reserving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Reallocation </a:t>
            </a:r>
            <a:r>
              <a:rPr lang="ko-KR" altLang="en-US" dirty="0"/>
              <a:t>을 막자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7255" y="2920841"/>
            <a:ext cx="9837490" cy="2160906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793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remove_ctrl_reserve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::string::reserve() </a:t>
            </a:r>
            <a:r>
              <a:rPr lang="ko-KR" altLang="en-US" dirty="0"/>
              <a:t>사용 버전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7255" y="2785904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21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Strings Are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할당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값으로서의</a:t>
            </a:r>
            <a:r>
              <a:rPr lang="ko-KR" altLang="en-US" dirty="0"/>
              <a:t> 행동이 보장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잦은 복사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179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remove_ctrl_reserve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::string::reserve() </a:t>
            </a:r>
            <a:r>
              <a:rPr lang="ko-KR" altLang="en-US" dirty="0"/>
              <a:t>사용 버전</a:t>
            </a:r>
            <a:endParaRPr lang="en-US" altLang="ko-KR" dirty="0"/>
          </a:p>
          <a:p>
            <a:r>
              <a:rPr lang="ko-KR" altLang="en-US" b="1" dirty="0"/>
              <a:t>캐시 적중률</a:t>
            </a:r>
            <a:r>
              <a:rPr lang="ko-KR" altLang="en-US" dirty="0"/>
              <a:t>도 높일 수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7255" y="2785904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373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remove_ctrl_reserve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::string::reserve() </a:t>
            </a:r>
            <a:r>
              <a:rPr lang="ko-KR" altLang="en-US" dirty="0"/>
              <a:t>사용 버전</a:t>
            </a:r>
            <a:endParaRPr lang="en-US" altLang="ko-KR" dirty="0"/>
          </a:p>
          <a:p>
            <a:r>
              <a:rPr lang="ko-KR" altLang="en-US" b="1" dirty="0"/>
              <a:t>캐시 적중률</a:t>
            </a:r>
            <a:r>
              <a:rPr lang="ko-KR" altLang="en-US" dirty="0"/>
              <a:t>도 높일 수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7255" y="2785904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745" y="452279"/>
            <a:ext cx="2286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5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280736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remove_ctrl_mutating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1.72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1,341%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err="1"/>
                        <a:t>remove_crtl_reserve</a:t>
                      </a:r>
                      <a:r>
                        <a:rPr lang="en-US" altLang="ko-KR" sz="3200" b="1" dirty="0"/>
                        <a:t>()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1.47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17%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89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99" y="3712964"/>
            <a:ext cx="7046493" cy="2486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45020" y="65502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VS2015, Release x86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300" y="1791594"/>
            <a:ext cx="7046493" cy="16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4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941420" y="1492031"/>
            <a:ext cx="6090201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0379" y="1492031"/>
            <a:ext cx="5781041" cy="521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 (Diff)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9" y="2055117"/>
            <a:ext cx="5677260" cy="1385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79" y="3753010"/>
            <a:ext cx="5686245" cy="1825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5099" y="5926356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remove_ctrl_mutating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507" y="3753010"/>
            <a:ext cx="5790026" cy="20428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07" y="2055117"/>
            <a:ext cx="5790026" cy="13501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98278" y="5926356"/>
            <a:ext cx="23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remove_ctrl_reserve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700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수정할 곳은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예습 </a:t>
            </a:r>
            <a:r>
              <a:rPr lang="ko-KR" altLang="en-US" dirty="0" err="1"/>
              <a:t>안하신</a:t>
            </a:r>
            <a:r>
              <a:rPr lang="ko-KR" altLang="en-US" dirty="0"/>
              <a:t> 분들</a:t>
            </a:r>
            <a:r>
              <a:rPr lang="en-US" altLang="ko-KR" dirty="0"/>
              <a:t>,</a:t>
            </a:r>
            <a:r>
              <a:rPr lang="ko-KR" altLang="en-US" dirty="0"/>
              <a:t> 찾아보세요</a:t>
            </a:r>
            <a:r>
              <a:rPr lang="en-US" altLang="ko-KR" dirty="0"/>
              <a:t>~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7255" y="2575400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34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66683" y="6581001"/>
            <a:ext cx="1625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http://burrs.tk/think/</a:t>
            </a:r>
          </a:p>
        </p:txBody>
      </p:sp>
    </p:spTree>
    <p:extLst>
      <p:ext uri="{BB962C8B-B14F-4D97-AF65-F5344CB8AC3E}">
        <p14:creationId xmlns:p14="http://schemas.microsoft.com/office/powerpoint/2010/main" val="1099270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5040" y="335280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흠</a:t>
            </a:r>
            <a:r>
              <a:rPr lang="en-US" altLang="ko-KR" sz="3200" dirty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3323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422" y="346133"/>
            <a:ext cx="3849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함수 파라미터가 </a:t>
            </a:r>
            <a:endParaRPr lang="en-US" altLang="ko-KR" sz="3200" dirty="0"/>
          </a:p>
          <a:p>
            <a:r>
              <a:rPr lang="en-US" altLang="ko-KR" sz="3200" dirty="0"/>
              <a:t>pass by value </a:t>
            </a:r>
            <a:r>
              <a:rPr lang="ko-KR" altLang="en-US" sz="3200" dirty="0"/>
              <a:t>잖아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864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422" y="346133"/>
            <a:ext cx="3849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함수 파라미터가 </a:t>
            </a:r>
            <a:endParaRPr lang="en-US" altLang="ko-KR" sz="3200" dirty="0"/>
          </a:p>
          <a:p>
            <a:r>
              <a:rPr lang="en-US" altLang="ko-KR" sz="3200" dirty="0"/>
              <a:t>pass by value </a:t>
            </a:r>
            <a:r>
              <a:rPr lang="ko-KR" altLang="en-US" sz="3200" dirty="0"/>
              <a:t>잖아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5422" y="4616797"/>
            <a:ext cx="4006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열</a:t>
            </a:r>
            <a:r>
              <a:rPr lang="en-US" altLang="ko-KR" sz="3200" dirty="0"/>
              <a:t>X</a:t>
            </a:r>
            <a:r>
              <a:rPr lang="ko-KR" altLang="en-US" sz="3200" dirty="0"/>
              <a:t>강의에서 </a:t>
            </a:r>
            <a:endParaRPr lang="en-US" altLang="ko-KR" sz="3200" dirty="0"/>
          </a:p>
          <a:p>
            <a:r>
              <a:rPr lang="en-US" altLang="ko-KR" sz="3200" dirty="0"/>
              <a:t>pass by reference</a:t>
            </a:r>
            <a:r>
              <a:rPr lang="ko-KR" altLang="en-US" sz="3200" dirty="0"/>
              <a:t>를 </a:t>
            </a:r>
            <a:endParaRPr lang="en-US" altLang="ko-KR" sz="3200" dirty="0"/>
          </a:p>
          <a:p>
            <a:r>
              <a:rPr lang="ko-KR" altLang="en-US" sz="3200" dirty="0" err="1"/>
              <a:t>쓰랬다구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466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동적 할당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은 내부 버퍼를 동적할당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Flexibility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동적 할당 비용은 다른 </a:t>
            </a:r>
            <a:r>
              <a:rPr lang="en-US" altLang="ko-KR" dirty="0"/>
              <a:t>C++ </a:t>
            </a:r>
            <a:r>
              <a:rPr lang="ko-KR" altLang="en-US" dirty="0"/>
              <a:t>기능에 비해 비싸다</a:t>
            </a:r>
            <a:r>
              <a:rPr lang="en-US" altLang="ko-KR" dirty="0"/>
              <a:t>.”</a:t>
            </a:r>
          </a:p>
          <a:p>
            <a:pPr lvl="1"/>
            <a:r>
              <a:rPr lang="en-US" altLang="ko-KR" dirty="0"/>
              <a:t>lock</a:t>
            </a:r>
          </a:p>
          <a:p>
            <a:pPr lvl="1"/>
            <a:r>
              <a:rPr lang="en-US" altLang="ko-KR" dirty="0"/>
              <a:t>system call </a:t>
            </a:r>
            <a:r>
              <a:rPr lang="ko-KR" altLang="en-US" dirty="0"/>
              <a:t>을 야기</a:t>
            </a:r>
            <a:endParaRPr lang="en-US" altLang="ko-KR" dirty="0"/>
          </a:p>
          <a:p>
            <a:pPr lvl="2"/>
            <a:r>
              <a:rPr lang="en-US" altLang="ko-KR" dirty="0"/>
              <a:t>windows : new -&gt; malloc -&gt; </a:t>
            </a:r>
            <a:r>
              <a:rPr lang="en-US" altLang="ko-KR" dirty="0" err="1"/>
              <a:t>HeapAlloc</a:t>
            </a:r>
            <a:r>
              <a:rPr lang="en-US" altLang="ko-KR" dirty="0"/>
              <a:t> -&gt; _</a:t>
            </a:r>
            <a:r>
              <a:rPr lang="en-US" altLang="ko-KR" dirty="0" err="1"/>
              <a:t>NtAllocateVirtualMemory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07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remove_ctrl_ref_args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7255" y="2575400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remove_ctrl_ref_args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::string&amp; 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s[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650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40446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remove_ctrl_mutating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1.72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1,341%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remove_crtl_reserve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1.47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3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remove_ctrl_ref_args</a:t>
                      </a:r>
                      <a:r>
                        <a:rPr lang="en-US" altLang="ko-KR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1.60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-8%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645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더 </a:t>
            </a:r>
            <a:r>
              <a:rPr lang="ko-KR" altLang="en-US" dirty="0" err="1"/>
              <a:t>느려져요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7255" y="2575400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::string&amp; s = source;</a:t>
            </a: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//</a:t>
            </a:r>
            <a:r>
              <a:rPr lang="en-US" altLang="ko-KR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s.reserve</a:t>
            </a:r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::string*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&amp;source;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(*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pS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.reserve();	 </a:t>
            </a:r>
          </a:p>
        </p:txBody>
      </p:sp>
    </p:spTree>
    <p:extLst>
      <p:ext uri="{BB962C8B-B14F-4D97-AF65-F5344CB8AC3E}">
        <p14:creationId xmlns:p14="http://schemas.microsoft.com/office/powerpoint/2010/main" val="2523312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더 </a:t>
            </a:r>
            <a:r>
              <a:rPr lang="ko-KR" altLang="en-US" dirty="0" err="1"/>
              <a:t>느려져요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s </a:t>
            </a:r>
            <a:r>
              <a:rPr lang="ko-KR" altLang="en-US" dirty="0"/>
              <a:t>접근에 </a:t>
            </a:r>
            <a:r>
              <a:rPr lang="ko-KR" altLang="en-US" dirty="0" err="1"/>
              <a:t>역참조</a:t>
            </a:r>
            <a:r>
              <a:rPr lang="ko-KR" altLang="en-US" dirty="0"/>
              <a:t> 하나씩 추가 </a:t>
            </a:r>
            <a:r>
              <a:rPr lang="en-US" altLang="ko-KR" sz="1800" dirty="0"/>
              <a:t>(VS2010 </a:t>
            </a:r>
            <a:r>
              <a:rPr lang="ko-KR" altLang="en-US" sz="1800" dirty="0"/>
              <a:t>에서는</a:t>
            </a:r>
            <a:r>
              <a:rPr lang="en-US" altLang="ko-KR" sz="1800" dirty="0"/>
              <a:t>..)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1177255" y="2575400"/>
            <a:ext cx="9837490" cy="339105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remove_ctrl_ref_args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369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remove_ctrl_ref_args_it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솔루션 </a:t>
            </a:r>
            <a:r>
              <a:rPr lang="en-US" altLang="ko-KR" dirty="0"/>
              <a:t>: iterator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446387" y="2453480"/>
            <a:ext cx="11299225" cy="40692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remove_ctrl_ref_args_it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it =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s.begin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(), end = 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s.end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(); it != end; ++it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*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313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396213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remove_ctrl_mutating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1.72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1,341%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remove_crtl_reserve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1.47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remove_ctrl_ref_args</a:t>
                      </a:r>
                      <a:r>
                        <a:rPr lang="en-US" altLang="ko-K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1.60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-8%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err="1"/>
                        <a:t>remove_ctrl_ref_args_it</a:t>
                      </a:r>
                      <a:r>
                        <a:rPr lang="en-US" altLang="ko-KR" sz="3200" b="1" dirty="0"/>
                        <a:t>()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1.04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53%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717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45020" y="65502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VS2015, Release x86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99" y="3708238"/>
            <a:ext cx="7066690" cy="20225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98" y="1805880"/>
            <a:ext cx="7087419" cy="16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8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수정할 곳은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함께 찾아보아요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46387" y="2453480"/>
            <a:ext cx="11299225" cy="40692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remove_ctrl_ref_args_it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s)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(auto it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s.begin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(), end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s.end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it != end; ++it)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(*it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*it;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852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20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5040" y="335280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흠</a:t>
            </a:r>
            <a:r>
              <a:rPr lang="en-US" altLang="ko-KR" sz="3200" dirty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13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동적 할당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grow</a:t>
            </a:r>
            <a:r>
              <a:rPr lang="ko-KR" altLang="en-US" dirty="0"/>
              <a:t> 전략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잦은 메모리 할당을 막기 위해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필요한 메모리보다 조금 더 많이 할당</a:t>
            </a:r>
            <a:endParaRPr lang="en-US" altLang="ko-KR" dirty="0"/>
          </a:p>
          <a:p>
            <a:pPr lvl="2"/>
            <a:r>
              <a:rPr lang="en-US" altLang="ko-KR"/>
              <a:t>ex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capacity 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배 할당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3318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2942" y="224213"/>
            <a:ext cx="2302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리턴값도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value </a:t>
            </a:r>
            <a:r>
              <a:rPr lang="ko-KR" altLang="en-US" sz="3200" dirty="0"/>
              <a:t>잖아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980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remove_ctrl_ref_result_it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6387" y="2453480"/>
            <a:ext cx="11299225" cy="40692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remove_ctrl_ref_result_it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::string&amp; result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s)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.clear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s.begin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(), end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s.end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it != end; ++it)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(*it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+= *it;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598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61668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remove_ctrl_mutating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1.72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1,341%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remove_crtl_reserve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1.47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remove_ctrl_ref_args</a:t>
                      </a:r>
                      <a:r>
                        <a:rPr lang="en-US" altLang="ko-K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1.60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-8%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remove_ctrl_ref_args_it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1.04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53%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err="1"/>
                        <a:t>remove_ctrl_ref_result_it</a:t>
                      </a:r>
                      <a:r>
                        <a:rPr lang="en-US" altLang="ko-KR" sz="3200" b="1" dirty="0"/>
                        <a:t>()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1.02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2%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06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99" y="1791594"/>
            <a:ext cx="7066690" cy="17847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Profiler Result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45020" y="65502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VS2015, Release x86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99" y="3708239"/>
            <a:ext cx="7046493" cy="20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6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또</a:t>
            </a:r>
            <a:r>
              <a:rPr lang="ko-KR" altLang="en-US" dirty="0"/>
              <a:t> 수정할 곳은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알고리즘을 고치기 전에는 희망이 보이지 않는다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46387" y="2453480"/>
            <a:ext cx="11299225" cy="40692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remove_ctrl_ref_result_it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result,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::string&amp; s)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result.clear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result.reserve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s.begin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(), end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s.end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(); it != end; ++it) 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(*it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result += *it;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687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435" y="352092"/>
            <a:ext cx="848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니네</a:t>
            </a:r>
            <a:r>
              <a:rPr lang="en-US" altLang="ko-KR" sz="2800" dirty="0"/>
              <a:t> zero-overhead </a:t>
            </a:r>
            <a:r>
              <a:rPr lang="ko-KR" altLang="en-US" sz="2800" dirty="0"/>
              <a:t>원칙 같은 거 있지 않았냐</a:t>
            </a:r>
            <a:r>
              <a:rPr lang="en-US" altLang="ko-KR" sz="2800" dirty="0"/>
              <a:t>?</a:t>
            </a:r>
            <a:r>
              <a:rPr lang="ko-KR" altLang="en-US" sz="2800" dirty="0" err="1"/>
              <a:t>ㅎ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4" y="995363"/>
            <a:ext cx="3910792" cy="492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8064" y="5957669"/>
            <a:ext cx="303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(</a:t>
            </a:r>
            <a:r>
              <a:rPr lang="ko-KR" altLang="en-US" dirty="0"/>
              <a:t>故</a:t>
            </a:r>
            <a:r>
              <a:rPr lang="en-US" altLang="ko-KR" dirty="0"/>
              <a:t>)</a:t>
            </a:r>
            <a:r>
              <a:rPr lang="ko-KR" altLang="en-US" dirty="0" err="1"/>
              <a:t>데니스</a:t>
            </a:r>
            <a:r>
              <a:rPr lang="ko-KR" altLang="en-US" dirty="0"/>
              <a:t> 리치</a:t>
            </a:r>
            <a:r>
              <a:rPr lang="en-US" altLang="ko-KR" dirty="0"/>
              <a:t>(1941-2011)</a:t>
            </a:r>
          </a:p>
          <a:p>
            <a:pPr algn="r"/>
            <a:r>
              <a:rPr lang="en-US" altLang="ko-KR" dirty="0"/>
              <a:t>C</a:t>
            </a:r>
            <a:r>
              <a:rPr lang="ko-KR" altLang="en-US" dirty="0"/>
              <a:t>언어 창시자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0" y="658100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100" dirty="0"/>
              <a:t>http://www.koreadaily.com/news/read.asp?art_id=1318353</a:t>
            </a:r>
          </a:p>
        </p:txBody>
      </p:sp>
    </p:spTree>
    <p:extLst>
      <p:ext uri="{BB962C8B-B14F-4D97-AF65-F5344CB8AC3E}">
        <p14:creationId xmlns:p14="http://schemas.microsoft.com/office/powerpoint/2010/main" val="39850123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remove_ctrl_cstrings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7255" y="2204720"/>
            <a:ext cx="9837490" cy="45110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remove_ctrl_cstrings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rgbClr val="3072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srcp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size)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&lt;size; ++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rgbClr val="3072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srcp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 &gt;= 0x20)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		*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++ =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srcp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*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destp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C Style</a:t>
            </a:r>
            <a:r>
              <a:rPr lang="ko-KR" altLang="en-US" dirty="0"/>
              <a:t> 문자열 사용</a:t>
            </a:r>
          </a:p>
        </p:txBody>
      </p:sp>
    </p:spTree>
    <p:extLst>
      <p:ext uri="{BB962C8B-B14F-4D97-AF65-F5344CB8AC3E}">
        <p14:creationId xmlns:p14="http://schemas.microsoft.com/office/powerpoint/2010/main" val="1604355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870084"/>
              </p:ext>
            </p:extLst>
          </p:nvPr>
        </p:nvGraphicFramePr>
        <p:xfrm>
          <a:off x="1150619" y="1690688"/>
          <a:ext cx="9890761" cy="463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970">
                  <a:extLst>
                    <a:ext uri="{9D8B030D-6E8A-4147-A177-3AD203B41FA5}">
                      <a16:colId xmlns:a16="http://schemas.microsoft.com/office/drawing/2014/main" val="1981897042"/>
                    </a:ext>
                  </a:extLst>
                </a:gridCol>
                <a:gridCol w="2933531">
                  <a:extLst>
                    <a:ext uri="{9D8B030D-6E8A-4147-A177-3AD203B41FA5}">
                      <a16:colId xmlns:a16="http://schemas.microsoft.com/office/drawing/2014/main" val="95325386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94238186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걸린 시간 </a:t>
                      </a:r>
                      <a:r>
                        <a:rPr lang="en-US" altLang="ko-KR" sz="3200" dirty="0"/>
                        <a:t>(</a:t>
                      </a:r>
                      <a:r>
                        <a:rPr lang="el-GR" altLang="ko-KR" sz="3200" dirty="0"/>
                        <a:t>μ</a:t>
                      </a:r>
                      <a:r>
                        <a:rPr lang="en-US" altLang="ko-KR" sz="3200" dirty="0"/>
                        <a:t>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3200" dirty="0"/>
                        <a:t>Δ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</a:t>
                      </a:r>
                      <a:r>
                        <a:rPr lang="en-US" altLang="ko-KR" sz="3200" dirty="0"/>
                        <a:t>()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24.8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remove_ctrl_mutating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1.72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1,341%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remove_crtl_reserve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1.47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remove_ctrl_ref_args</a:t>
                      </a:r>
                      <a:r>
                        <a:rPr lang="en-US" altLang="ko-K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1.60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-8%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remove_ctrl_ref_args_it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1.04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53%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remove_ctrl_ref_result_it</a:t>
                      </a:r>
                      <a:r>
                        <a:rPr lang="en-US" altLang="ko-KR" sz="3200" dirty="0"/>
                        <a:t>()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1.02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2%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err="1"/>
                        <a:t>remove_ctrl_cstrings</a:t>
                      </a:r>
                      <a:r>
                        <a:rPr lang="en-US" altLang="ko-KR" sz="3200" b="1" dirty="0"/>
                        <a:t>()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0.15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580%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5094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이리 빠를까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  <a:r>
              <a:rPr lang="en-US" altLang="ko-KR" dirty="0"/>
              <a:t> </a:t>
            </a:r>
            <a:r>
              <a:rPr lang="ko-KR" altLang="en-US" dirty="0"/>
              <a:t>횟수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크기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지역성 증가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테스트 코드라 극단적인 캐시 적중률임을 감안</a:t>
            </a:r>
          </a:p>
        </p:txBody>
      </p:sp>
    </p:spTree>
    <p:extLst>
      <p:ext uri="{BB962C8B-B14F-4D97-AF65-F5344CB8AC3E}">
        <p14:creationId xmlns:p14="http://schemas.microsoft.com/office/powerpoint/2010/main" val="234146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 </a:t>
            </a:r>
            <a:r>
              <a:rPr lang="ko-KR" altLang="en-US" dirty="0" err="1"/>
              <a:t>어셈블</a:t>
            </a:r>
            <a:r>
              <a:rPr lang="ko-KR" altLang="en-US" dirty="0"/>
              <a:t> 해보니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이게 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44" y="2559685"/>
            <a:ext cx="9000712" cy="37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동적 할당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VS2015 string</a:t>
            </a:r>
            <a:r>
              <a:rPr lang="ko-KR" altLang="en-US" dirty="0"/>
              <a:t> </a:t>
            </a:r>
            <a:r>
              <a:rPr lang="en-US" altLang="ko-KR" dirty="0"/>
              <a:t>grow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6" y="2685415"/>
            <a:ext cx="8634488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550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다 </a:t>
            </a:r>
            <a:r>
              <a:rPr lang="en-US" altLang="ko-KR" dirty="0"/>
              <a:t>C</a:t>
            </a:r>
            <a:r>
              <a:rPr lang="ko-KR" altLang="en-US" dirty="0"/>
              <a:t>로 바꾸면 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아니요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remove_ctrl</a:t>
            </a:r>
            <a:r>
              <a:rPr lang="en-US" altLang="ko-KR" dirty="0"/>
              <a:t>() &lt;-&gt;</a:t>
            </a:r>
            <a:r>
              <a:rPr lang="ko-KR" altLang="en-US" dirty="0"/>
              <a:t> </a:t>
            </a:r>
            <a:r>
              <a:rPr lang="en-US" altLang="ko-KR" dirty="0" err="1"/>
              <a:t>remove_ctrl_cstrings</a:t>
            </a:r>
            <a:r>
              <a:rPr lang="en-US" altLang="ko-KR" dirty="0"/>
              <a:t>() </a:t>
            </a:r>
          </a:p>
          <a:p>
            <a:pPr lvl="1"/>
            <a:r>
              <a:rPr lang="ko-KR" altLang="en-US" dirty="0"/>
              <a:t>현저하게 다른 인터페이스</a:t>
            </a:r>
            <a:endParaRPr lang="en-US" altLang="ko-KR" dirty="0"/>
          </a:p>
          <a:p>
            <a:pPr lvl="1"/>
            <a:r>
              <a:rPr lang="ko-KR" altLang="en-US" dirty="0"/>
              <a:t>대규모 코드 수정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 처리 직접 구현</a:t>
            </a:r>
            <a:endParaRPr lang="en-US" altLang="ko-KR" dirty="0"/>
          </a:p>
          <a:p>
            <a:pPr lvl="1"/>
            <a:r>
              <a:rPr lang="en-US" altLang="ko-KR" dirty="0"/>
              <a:t>(Grow, Overflow, Out of Bound…)</a:t>
            </a:r>
          </a:p>
          <a:p>
            <a:endParaRPr lang="en-US" altLang="ko-KR" dirty="0"/>
          </a:p>
          <a:p>
            <a:r>
              <a:rPr lang="ko-KR" altLang="en-US" dirty="0"/>
              <a:t>정말로 그래야만 하는지</a:t>
            </a:r>
            <a:r>
              <a:rPr lang="en-US" altLang="ko-KR" dirty="0"/>
              <a:t> 3</a:t>
            </a:r>
            <a:r>
              <a:rPr lang="ko-KR" altLang="en-US" dirty="0"/>
              <a:t>번 생각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9784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최적화 시도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::string</a:t>
            </a:r>
            <a:r>
              <a:rPr lang="ko-KR" altLang="en-US" dirty="0"/>
              <a:t> 은 </a:t>
            </a:r>
            <a:r>
              <a:rPr lang="ko-KR" altLang="en-US" u="sng" dirty="0" err="1"/>
              <a:t>조심히</a:t>
            </a:r>
            <a:r>
              <a:rPr lang="ko-KR" altLang="en-US" dirty="0"/>
              <a:t> 다뤄야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성능에 영향을 미치는 요소</a:t>
            </a:r>
            <a:endParaRPr lang="en-US" altLang="ko-KR" dirty="0"/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err="1"/>
              <a:t>역참조</a:t>
            </a:r>
            <a:r>
              <a:rPr lang="en-US" altLang="ko-KR" dirty="0"/>
              <a:t>…)</a:t>
            </a:r>
          </a:p>
          <a:p>
            <a:pPr lvl="1"/>
            <a:r>
              <a:rPr lang="ko-KR" altLang="en-US" dirty="0"/>
              <a:t>함수 호출 </a:t>
            </a:r>
            <a:r>
              <a:rPr lang="en-US" altLang="ko-KR" dirty="0"/>
              <a:t>(</a:t>
            </a:r>
            <a:r>
              <a:rPr lang="ko-KR" altLang="en-US" dirty="0"/>
              <a:t>인라인 여부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캐시 적중률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극단적인 최적화가 필요한 경우</a:t>
            </a:r>
            <a:r>
              <a:rPr lang="en-US" altLang="ko-KR" dirty="0"/>
              <a:t>, C</a:t>
            </a:r>
            <a:r>
              <a:rPr lang="ko-KR" altLang="en-US" dirty="0"/>
              <a:t>를 고려해볼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C++</a:t>
            </a:r>
            <a:r>
              <a:rPr lang="ko-KR" altLang="en-US" dirty="0"/>
              <a:t>을 포기함으로써 잃는 것을 감안해야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091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잠시 쉬었다가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이어집니다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2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테스트용 문자열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6387" y="1772760"/>
            <a:ext cx="11299225" cy="406924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s(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"\07Now is the time\07 for all good men\r\n to come to the aid of their country. \07"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 = s + s + s;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검증용</a:t>
            </a:r>
            <a:endParaRPr lang="en-US" altLang="ko-KR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::string test(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"Now is the time for all good men to come to the aid of their country. "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test = test + test + test;</a:t>
            </a:r>
          </a:p>
        </p:txBody>
      </p:sp>
    </p:spTree>
    <p:extLst>
      <p:ext uri="{BB962C8B-B14F-4D97-AF65-F5344CB8AC3E}">
        <p14:creationId xmlns:p14="http://schemas.microsoft.com/office/powerpoint/2010/main" val="22365650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Optimized C++ - Kurt </a:t>
            </a:r>
            <a:r>
              <a:rPr lang="en-US" altLang="ko-KR" dirty="0" err="1"/>
              <a:t>Guntheroth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 system call table </a:t>
            </a:r>
          </a:p>
          <a:p>
            <a:pPr lvl="1"/>
            <a:r>
              <a:rPr lang="en-US" altLang="ko-KR" sz="1800" dirty="0">
                <a:hlinkClick r:id="rId2"/>
              </a:rPr>
              <a:t>http://j00ru.vexillium.org/ntapi_64/</a:t>
            </a:r>
            <a:r>
              <a:rPr lang="en-US" altLang="ko-KR" sz="1800" dirty="0"/>
              <a:t> </a:t>
            </a:r>
          </a:p>
          <a:p>
            <a:pPr lvl="1"/>
            <a:endParaRPr lang="en-US" altLang="ko-KR" sz="1800" dirty="0"/>
          </a:p>
          <a:p>
            <a:r>
              <a:rPr lang="en-US" altLang="ko-KR" dirty="0"/>
              <a:t>Google Chromium Forum</a:t>
            </a:r>
          </a:p>
          <a:p>
            <a:pPr lvl="1"/>
            <a:r>
              <a:rPr lang="en-US" altLang="ko-KR" sz="1800" dirty="0">
                <a:hlinkClick r:id="rId3"/>
              </a:rPr>
              <a:t>https://groups.google.com/a/chromium.org/forum/#!msg/chromium-dev/EUqoIz2iFU4/kPZ5ZK0K3gEJ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9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Problem : </a:t>
            </a:r>
            <a:r>
              <a:rPr lang="ko-KR" altLang="en-US" dirty="0"/>
              <a:t>동적 할당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VS2015 string</a:t>
            </a:r>
            <a:r>
              <a:rPr lang="ko-KR" altLang="en-US" dirty="0"/>
              <a:t> </a:t>
            </a:r>
            <a:r>
              <a:rPr lang="en-US" altLang="ko-KR" dirty="0"/>
              <a:t>grow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6" y="2685415"/>
            <a:ext cx="8634488" cy="3626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1" y="2008372"/>
            <a:ext cx="6685280" cy="171018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93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1793</Words>
  <Application>Microsoft Office PowerPoint</Application>
  <PresentationFormat>와이드스크린</PresentationFormat>
  <Paragraphs>625</Paragraphs>
  <Slides>84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9" baseType="lpstr">
      <vt:lpstr>맑은 고딕</vt:lpstr>
      <vt:lpstr>Arial</vt:lpstr>
      <vt:lpstr>Cambria Math</vt:lpstr>
      <vt:lpstr>Consolas</vt:lpstr>
      <vt:lpstr>Office 테마</vt:lpstr>
      <vt:lpstr>Chapter 4 Optimize String Use</vt:lpstr>
      <vt:lpstr>발표하기 전에...</vt:lpstr>
      <vt:lpstr>std::string </vt:lpstr>
      <vt:lpstr>[DANGER] std::string </vt:lpstr>
      <vt:lpstr>Why Strings Are Problem</vt:lpstr>
      <vt:lpstr>String Problem : 동적 할당</vt:lpstr>
      <vt:lpstr>String Problem : 동적 할당</vt:lpstr>
      <vt:lpstr>String Problem : 동적 할당</vt:lpstr>
      <vt:lpstr>String Problem : 동적 할당</vt:lpstr>
      <vt:lpstr>String Problem : 동적 할당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값으로서의 행동이 보장</vt:lpstr>
      <vt:lpstr>String Problem : 잦은 복사</vt:lpstr>
      <vt:lpstr>String Problem : 잦은 복사</vt:lpstr>
      <vt:lpstr>String Problem : 잦은 복사</vt:lpstr>
      <vt:lpstr>String Problem : 잦은 복사</vt:lpstr>
      <vt:lpstr>String Problem : 잦은 복사</vt:lpstr>
      <vt:lpstr>String Problem : 잦은 복사</vt:lpstr>
      <vt:lpstr>String Problem : 잦은 복사</vt:lpstr>
      <vt:lpstr>String Problem : 잦은 복사</vt:lpstr>
      <vt:lpstr>First Attempt at  Optimizing Strings</vt:lpstr>
      <vt:lpstr>Control Characters</vt:lpstr>
      <vt:lpstr>remove_ctrl()</vt:lpstr>
      <vt:lpstr>성능비교표</vt:lpstr>
      <vt:lpstr>remove_ctrl()</vt:lpstr>
      <vt:lpstr>VS Profiler</vt:lpstr>
      <vt:lpstr>VS Profiler Result</vt:lpstr>
      <vt:lpstr>Bottleneck</vt:lpstr>
      <vt:lpstr>Concatenation Operation</vt:lpstr>
      <vt:lpstr>Concatenation Operation</vt:lpstr>
      <vt:lpstr>Assignment Operation</vt:lpstr>
      <vt:lpstr>Assignment Operation</vt:lpstr>
      <vt:lpstr>만악의 근원 임시 변수</vt:lpstr>
      <vt:lpstr>remove_ctrl_mutating()</vt:lpstr>
      <vt:lpstr>성능비교표</vt:lpstr>
      <vt:lpstr>VS Profiler Result</vt:lpstr>
      <vt:lpstr>VS Profiler Result (Diff)</vt:lpstr>
      <vt:lpstr>Bottleneck</vt:lpstr>
      <vt:lpstr>Reserving Storage</vt:lpstr>
      <vt:lpstr>remove_ctrl_reserve()</vt:lpstr>
      <vt:lpstr>remove_ctrl_reserve()</vt:lpstr>
      <vt:lpstr>remove_ctrl_reserve()</vt:lpstr>
      <vt:lpstr>성능비교표</vt:lpstr>
      <vt:lpstr>VS Profiler Result</vt:lpstr>
      <vt:lpstr>VS Profiler Result (Diff)</vt:lpstr>
      <vt:lpstr>또 수정할 곳은 없을까?</vt:lpstr>
      <vt:lpstr>PowerPoint 프레젠테이션</vt:lpstr>
      <vt:lpstr>PowerPoint 프레젠테이션</vt:lpstr>
      <vt:lpstr>PowerPoint 프레젠테이션</vt:lpstr>
      <vt:lpstr>PowerPoint 프레젠테이션</vt:lpstr>
      <vt:lpstr>remove_ctrl_ref_args()</vt:lpstr>
      <vt:lpstr>성능비교표</vt:lpstr>
      <vt:lpstr>왜 더 느려져요?</vt:lpstr>
      <vt:lpstr>왜 더 느려져요?</vt:lpstr>
      <vt:lpstr>remove_ctrl_ref_args_it()</vt:lpstr>
      <vt:lpstr>성능비교표</vt:lpstr>
      <vt:lpstr>VS Profiler Result</vt:lpstr>
      <vt:lpstr>또 수정할 곳은 없을까?</vt:lpstr>
      <vt:lpstr>PowerPoint 프레젠테이션</vt:lpstr>
      <vt:lpstr>PowerPoint 프레젠테이션</vt:lpstr>
      <vt:lpstr>PowerPoint 프레젠테이션</vt:lpstr>
      <vt:lpstr>remove_ctrl_ref_result_it()</vt:lpstr>
      <vt:lpstr>성능비교표</vt:lpstr>
      <vt:lpstr>VS Profiler Result</vt:lpstr>
      <vt:lpstr>또 수정할 곳은 없을까?</vt:lpstr>
      <vt:lpstr>PowerPoint 프레젠테이션</vt:lpstr>
      <vt:lpstr>remove_ctrl_cstrings()</vt:lpstr>
      <vt:lpstr>성능비교표</vt:lpstr>
      <vt:lpstr>왜 이리 빠를까?</vt:lpstr>
      <vt:lpstr>디스 어셈블 해보니</vt:lpstr>
      <vt:lpstr>그럼 다 C로 바꾸면 되나요?</vt:lpstr>
      <vt:lpstr>1차 최적화 시도 결론</vt:lpstr>
      <vt:lpstr>감사합니다</vt:lpstr>
      <vt:lpstr>(참고)테스트용 문자열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Optimize String Use</dc:title>
  <dc:creator>dongmin choi</dc:creator>
  <cp:lastModifiedBy>dongmin choi</cp:lastModifiedBy>
  <cp:revision>28</cp:revision>
  <dcterms:created xsi:type="dcterms:W3CDTF">2017-05-16T23:38:24Z</dcterms:created>
  <dcterms:modified xsi:type="dcterms:W3CDTF">2017-05-27T03:55:18Z</dcterms:modified>
</cp:coreProperties>
</file>