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259" r:id="rId7"/>
    <p:sldId id="261" r:id="rId8"/>
    <p:sldId id="262" r:id="rId9"/>
    <p:sldId id="265" r:id="rId10"/>
    <p:sldId id="266" r:id="rId11"/>
    <p:sldId id="280" r:id="rId12"/>
    <p:sldId id="279" r:id="rId13"/>
    <p:sldId id="263" r:id="rId14"/>
    <p:sldId id="270" r:id="rId15"/>
    <p:sldId id="271" r:id="rId16"/>
    <p:sldId id="268" r:id="rId17"/>
    <p:sldId id="276" r:id="rId18"/>
    <p:sldId id="267" r:id="rId19"/>
    <p:sldId id="269" r:id="rId20"/>
    <p:sldId id="281" r:id="rId21"/>
    <p:sldId id="272" r:id="rId22"/>
    <p:sldId id="283" r:id="rId23"/>
    <p:sldId id="284" r:id="rId24"/>
    <p:sldId id="273" r:id="rId25"/>
    <p:sldId id="285" r:id="rId26"/>
    <p:sldId id="286" r:id="rId27"/>
    <p:sldId id="274" r:id="rId28"/>
    <p:sldId id="275" r:id="rId29"/>
    <p:sldId id="278" r:id="rId30"/>
    <p:sldId id="277" r:id="rId31"/>
    <p:sldId id="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258E76-246B-4EA0-B75D-3050D6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E80C1B9-6C1F-41D6-A24E-E77D3563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8D8EFFD-07B3-4F7A-BA24-4BC323F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67BF70-7450-48A3-B0CD-3F776BB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8670EF-575A-4236-B478-ED6B4DF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9D566C-E257-4494-8385-D85D7C4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1197200-C209-49F6-A819-D90B544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A7BC4-9159-4057-B3E6-792307A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733D0B-9EA9-4887-B49B-5E0F50A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4CC9EFE-3AB1-4D05-8B45-EE72A29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4DA6D4-2050-47E2-975E-474D7F70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54E99F8-3C91-43E1-A8A4-9A451CAB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12E548-BEDC-44C9-8343-D5E6110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864674-5376-4633-89A0-953FC6E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52449F-090A-4F35-9FE8-479A18F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9D9961-B89F-476C-A341-24FB7BD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E2F89F-FE43-4767-BBCC-998BC34A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098483-F4E1-4D5F-AD6B-7FFFAEE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BAD3FC-6852-487A-8C01-62A964D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78D9E8-E753-4A69-AD8E-3D52C08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89E6F3-A263-476B-A32B-945E08D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FD8206-DF75-4BB4-B72B-03BCE66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2A2F69-1648-4651-8B53-0AEDE37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BE778C-3FC9-4976-83B4-C935E2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AEDD2A-9ACC-4C96-9BB2-C1E4006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4DAA2E-8168-4BD6-923B-A155B4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9F3495-ACCF-46B4-B9D6-C3476F57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2B4D47-4E20-408F-A3F0-99CE8543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B9B1A5-F3A6-4F7B-BD4F-F51734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4DCED4-57F3-48AE-936A-499DC33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C436B4-AC0D-4CC3-A989-C8C7D2E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B1DAC2-C247-4B80-8723-10CA671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FE8E949-EEC1-439C-B5D8-8E1CB98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3A925CF-7E4D-4857-B8C0-54882D48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C75975C-E2D8-4D0F-BF0B-4ED17913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E8C1105-E691-43F6-8FA5-30C387D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3B446F-3612-4C15-B53C-791B80F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CBD388-1B09-4588-B55B-F7B32A5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1D83566-4982-48B5-B735-FDF04F0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92A161-2252-4A3D-AA3C-A06EB30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57FDD11-308A-47FE-8C1F-8436576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FEBFE82-359E-44DF-953B-975186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2DA95E7-65D4-4F93-9443-8BDF0C7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BCE07C6-3267-445E-B9D2-5A66B0D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297574A-AE44-4BC3-AF7A-241715D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EF42156-F18C-43B0-8118-030915F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AC389C-3133-4309-A32A-90B9907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7726478-FFE0-422A-9DF1-4E96F6E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9A6A8C-CB2F-4F23-AFA9-DF2E211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F2101A-7601-4B7D-9BAE-D782E42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353646-B1C4-4802-A32B-5F85CAD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8546F2B-4E2E-484D-8C90-11B4DA2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C1A24F-1861-4635-8CA6-89976BA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E2C7027-AFDA-4FC2-8550-F1B4C4C8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C79E2B-7677-4CAD-90E4-D4299505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23EC67-4BF3-43BA-8309-47EDE4B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3B1580-DCA9-4274-B80B-2930D73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6DE2D7F-A2B6-4512-A8E0-EFAEC9C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7E6547A-E146-414F-A1F7-8F6BFF3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3583D6-1594-4318-84E3-ED7B3A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B1F794-D065-4472-B73B-7BCC00A1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CE0-A72C-4312-A71B-1E10A8986C95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862AC-4FDA-456D-843D-FE6A1B8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EFA32A4-D738-45EA-8955-7083F00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jemalloc(3)" TargetMode="External"/><Relationship Id="rId2" Type="http://schemas.openxmlformats.org/officeDocument/2006/relationships/hyperlink" Target="https://goo.gl/LivB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blackhat.com/bh-us-12/Briefings/Argyoudis/BH_US_12_Argyroudis_Exploiting_the_%20jemalloc_Memory_%20Allocator_WP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Optimized C++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Ch12. Optimize Memory Management part 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57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단편화는 잦은 할당과 해제로 인해 메모리가 여러 조각으로 나뉘는 현상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큰 크기의 메모리를 할당 받으려고 할 때 할당이 실패할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E4FBB53-7966-4F4F-ACE8-F806499C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9002"/>
              </p:ext>
            </p:extLst>
          </p:nvPr>
        </p:nvGraphicFramePr>
        <p:xfrm>
          <a:off x="942594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xmlns="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xmlns="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0733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B8BBC990-9DD0-4FF5-AC6E-AC29ECF6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099"/>
              </p:ext>
            </p:extLst>
          </p:nvPr>
        </p:nvGraphicFramePr>
        <p:xfrm>
          <a:off x="5741670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xmlns="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xmlns="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0733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9BF1C9F-D7B0-40AB-915D-C26812E95E90}"/>
              </a:ext>
            </a:extLst>
          </p:cNvPr>
          <p:cNvCxnSpPr>
            <a:cxnSpLocks/>
          </p:cNvCxnSpPr>
          <p:nvPr/>
        </p:nvCxnSpPr>
        <p:spPr>
          <a:xfrm>
            <a:off x="3273552" y="4617720"/>
            <a:ext cx="1719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3DA737C-82E0-4630-B901-0C2816A2A71D}"/>
              </a:ext>
            </a:extLst>
          </p:cNvPr>
          <p:cNvSpPr txBox="1"/>
          <p:nvPr/>
        </p:nvSpPr>
        <p:spPr>
          <a:xfrm>
            <a:off x="2628900" y="4113451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0x03, 0x05</a:t>
            </a:r>
            <a:r>
              <a:rPr lang="ko-KR" altLang="en-US" dirty="0"/>
              <a:t>번지 메모리 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15597D-4F2A-41DB-B1D8-CC64129E7BCF}"/>
              </a:ext>
            </a:extLst>
          </p:cNvPr>
          <p:cNvSpPr txBox="1"/>
          <p:nvPr/>
        </p:nvSpPr>
        <p:spPr>
          <a:xfrm>
            <a:off x="7498519" y="4113451"/>
            <a:ext cx="3042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3byte</a:t>
            </a:r>
            <a:r>
              <a:rPr lang="ko-KR" altLang="en-US" dirty="0"/>
              <a:t>의 여유공간이 있지만 </a:t>
            </a:r>
            <a:r>
              <a:rPr lang="en-US" altLang="ko-KR" dirty="0"/>
              <a:t>3byte</a:t>
            </a:r>
            <a:r>
              <a:rPr lang="ko-KR" altLang="en-US" dirty="0"/>
              <a:t>를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단편화를 피하기 위한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미리 정의된 크기가 다른 블록을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이를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 크기에 가장 잘 맞는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B3A9190A-66BD-4DF8-B4E8-5C68B537E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7996" y="3345180"/>
          <a:ext cx="463600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xmlns="" val="93621971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xmlns="" val="145570585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xmlns="" val="425071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Buckets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Granularity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Range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9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0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33~48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257~512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62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49~64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513~1024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56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65~80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1025~2048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18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81~96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2049~4096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97~112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4097~8194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21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113~128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8195~16384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236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0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최대 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16</a:t>
            </a: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KB </a:t>
            </a:r>
            <a:r>
              <a:rPr lang="ko-KR" altLang="en-US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까지의 할당요청에 대응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HEAP_NO_SERIALIZE</a:t>
            </a:r>
            <a:r>
              <a:rPr lang="en-US" altLang="ko-KR" sz="2400" dirty="0"/>
              <a:t> 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혹은 고정크기로 생성된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힙에는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적용되지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힙에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적용했을 경우 다시 끌 수 없음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할당 할 수 없는 요청을 처리하는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일반적으로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불리는 리스트 테이블과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 Bitmap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불리는 자료구조를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41407"/>
              </p:ext>
            </p:extLst>
          </p:nvPr>
        </p:nvGraphicFramePr>
        <p:xfrm>
          <a:off x="4142232" y="3677400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5367A5-A08D-484D-BC8B-3CE882262B2D}"/>
              </a:ext>
            </a:extLst>
          </p:cNvPr>
          <p:cNvSpPr txBox="1"/>
          <p:nvPr/>
        </p:nvSpPr>
        <p:spPr>
          <a:xfrm>
            <a:off x="5221224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A301C8-A0A1-4BAF-ADC5-426EE2E13A1E}"/>
              </a:ext>
            </a:extLst>
          </p:cNvPr>
          <p:cNvSpPr txBox="1"/>
          <p:nvPr/>
        </p:nvSpPr>
        <p:spPr>
          <a:xfrm>
            <a:off x="5894832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067A1C-E482-47CD-9688-0171A7387B0D}"/>
              </a:ext>
            </a:extLst>
          </p:cNvPr>
          <p:cNvSpPr txBox="1"/>
          <p:nvPr/>
        </p:nvSpPr>
        <p:spPr>
          <a:xfrm>
            <a:off x="6568440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4892040" y="426675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60136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3744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B2ACE7-74E8-42ED-B373-E08CC3CCD68F}"/>
              </a:ext>
            </a:extLst>
          </p:cNvPr>
          <p:cNvSpPr txBox="1"/>
          <p:nvPr/>
        </p:nvSpPr>
        <p:spPr>
          <a:xfrm>
            <a:off x="5221224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C0E382-D693-4E89-A2B9-2AE627580FE2}"/>
              </a:ext>
            </a:extLst>
          </p:cNvPr>
          <p:cNvSpPr txBox="1"/>
          <p:nvPr/>
        </p:nvSpPr>
        <p:spPr>
          <a:xfrm>
            <a:off x="6185916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BCA3CB-FAED-4155-952E-F3A76CA189DE}"/>
              </a:ext>
            </a:extLst>
          </p:cNvPr>
          <p:cNvSpPr txBox="1"/>
          <p:nvPr/>
        </p:nvSpPr>
        <p:spPr>
          <a:xfrm>
            <a:off x="7150608" y="363196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2040" y="381662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03392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768084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204"/>
              </p:ext>
            </p:extLst>
          </p:nvPr>
        </p:nvGraphicFramePr>
        <p:xfrm>
          <a:off x="5870448" y="4784368"/>
          <a:ext cx="1848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22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xmlns="" val="3793515396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xmlns="" val="1081105507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xmlns="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8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 받은 크기의 프리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블록을 찾을 수 없을 경우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Splitting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통해 작은 크기로 나눠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1597"/>
              </p:ext>
            </p:extLst>
          </p:nvPr>
        </p:nvGraphicFramePr>
        <p:xfrm>
          <a:off x="1316736" y="3311640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8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059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5367A5-A08D-484D-BC8B-3CE882262B2D}"/>
              </a:ext>
            </a:extLst>
          </p:cNvPr>
          <p:cNvSpPr txBox="1"/>
          <p:nvPr/>
        </p:nvSpPr>
        <p:spPr>
          <a:xfrm>
            <a:off x="2395728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A301C8-A0A1-4BAF-ADC5-426EE2E13A1E}"/>
              </a:ext>
            </a:extLst>
          </p:cNvPr>
          <p:cNvSpPr txBox="1"/>
          <p:nvPr/>
        </p:nvSpPr>
        <p:spPr>
          <a:xfrm>
            <a:off x="30845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067A1C-E482-47CD-9688-0171A7387B0D}"/>
              </a:ext>
            </a:extLst>
          </p:cNvPr>
          <p:cNvSpPr txBox="1"/>
          <p:nvPr/>
        </p:nvSpPr>
        <p:spPr>
          <a:xfrm>
            <a:off x="3742944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2066544" y="49997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34640" y="4999714"/>
            <a:ext cx="249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3488" y="4999714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B2ACE7-74E8-42ED-B373-E08CC3CCD68F}"/>
              </a:ext>
            </a:extLst>
          </p:cNvPr>
          <p:cNvSpPr txBox="1"/>
          <p:nvPr/>
        </p:nvSpPr>
        <p:spPr>
          <a:xfrm>
            <a:off x="2395728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0C0E382-D693-4E89-A2B9-2AE627580FE2}"/>
              </a:ext>
            </a:extLst>
          </p:cNvPr>
          <p:cNvSpPr txBox="1"/>
          <p:nvPr/>
        </p:nvSpPr>
        <p:spPr>
          <a:xfrm>
            <a:off x="3360420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BCA3CB-FAED-4155-952E-F3A76CA189DE}"/>
              </a:ext>
            </a:extLst>
          </p:cNvPr>
          <p:cNvSpPr txBox="1"/>
          <p:nvPr/>
        </p:nvSpPr>
        <p:spPr>
          <a:xfrm>
            <a:off x="4325112" y="326620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66544" y="345086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77896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42588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3308"/>
              </p:ext>
            </p:extLst>
          </p:nvPr>
        </p:nvGraphicFramePr>
        <p:xfrm>
          <a:off x="3045139" y="5646913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xmlns="" id="{12BB61FE-0978-46E4-B596-B4C23518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3641"/>
              </p:ext>
            </p:extLst>
          </p:nvPr>
        </p:nvGraphicFramePr>
        <p:xfrm>
          <a:off x="6931152" y="3301889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1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8611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5A06E5-190F-4569-BE8D-3573E3D074AC}"/>
              </a:ext>
            </a:extLst>
          </p:cNvPr>
          <p:cNvSpPr txBox="1"/>
          <p:nvPr/>
        </p:nvSpPr>
        <p:spPr>
          <a:xfrm>
            <a:off x="8010144" y="4064046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663672D-7D24-4643-A475-4ABDE019431E}"/>
              </a:ext>
            </a:extLst>
          </p:cNvPr>
          <p:cNvSpPr txBox="1"/>
          <p:nvPr/>
        </p:nvSpPr>
        <p:spPr>
          <a:xfrm>
            <a:off x="8705108" y="4808579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B5E448B-CA85-4DE7-B4EC-CA2986E2DA8A}"/>
              </a:ext>
            </a:extLst>
          </p:cNvPr>
          <p:cNvSpPr txBox="1"/>
          <p:nvPr/>
        </p:nvSpPr>
        <p:spPr>
          <a:xfrm>
            <a:off x="93634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10B9874C-C02B-4344-AC20-D70826A71EFB}"/>
              </a:ext>
            </a:extLst>
          </p:cNvPr>
          <p:cNvCxnSpPr>
            <a:cxnSpLocks/>
          </p:cNvCxnSpPr>
          <p:nvPr/>
        </p:nvCxnSpPr>
        <p:spPr>
          <a:xfrm>
            <a:off x="7680960" y="4242842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46588F3-71DB-4E54-AA04-CB9F5D7027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80960" y="4993245"/>
            <a:ext cx="1024148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6345BE7-E0CA-4D67-9AB3-6FDE8389C71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144020" y="4993245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188B8B-24F4-4E55-A71A-5FF9DE437085}"/>
              </a:ext>
            </a:extLst>
          </p:cNvPr>
          <p:cNvSpPr txBox="1"/>
          <p:nvPr/>
        </p:nvSpPr>
        <p:spPr>
          <a:xfrm>
            <a:off x="8010144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B6848C1-67BE-4973-9568-2D2A8641EAD5}"/>
              </a:ext>
            </a:extLst>
          </p:cNvPr>
          <p:cNvSpPr txBox="1"/>
          <p:nvPr/>
        </p:nvSpPr>
        <p:spPr>
          <a:xfrm>
            <a:off x="8974836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97AF5CA-4442-4AE3-A541-385519F89CF5}"/>
              </a:ext>
            </a:extLst>
          </p:cNvPr>
          <p:cNvSpPr txBox="1"/>
          <p:nvPr/>
        </p:nvSpPr>
        <p:spPr>
          <a:xfrm>
            <a:off x="9939528" y="3256451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0CA296E5-C0C0-4717-92DB-D3D1152FAF6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680960" y="3441117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DCA60C4-DCE2-4F42-9768-F2981C14A8F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592312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18EE8AB6-C9AE-41D9-8374-878626BAC34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557004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F86784DC-50F8-4D5A-B86B-8CFBB8AED36A}"/>
              </a:ext>
            </a:extLst>
          </p:cNvPr>
          <p:cNvCxnSpPr/>
          <p:nvPr/>
        </p:nvCxnSpPr>
        <p:spPr>
          <a:xfrm>
            <a:off x="5486400" y="4130052"/>
            <a:ext cx="987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4E969CD-43D2-4DFE-8718-335B4B0BA577}"/>
              </a:ext>
            </a:extLst>
          </p:cNvPr>
          <p:cNvSpPr txBox="1"/>
          <p:nvPr/>
        </p:nvSpPr>
        <p:spPr>
          <a:xfrm>
            <a:off x="4573142" y="2776285"/>
            <a:ext cx="2814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8byte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할당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요청이 왔다면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…</a:t>
            </a:r>
            <a:endParaRPr lang="ko-KR" altLang="en-US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08C603CE-65F1-4348-BA12-70C00B5D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5558"/>
              </p:ext>
            </p:extLst>
          </p:nvPr>
        </p:nvGraphicFramePr>
        <p:xfrm>
          <a:off x="8924564" y="5645638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xmlns="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해제시에는 주변의 프리 블록을 살펴보고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힙을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합병함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휴먼옛체" panose="02030504000101010101" pitchFamily="18" charset="-127"/>
                <a:cs typeface="FrankRuehl" panose="020E0503060101010101" pitchFamily="34" charset="-79"/>
              </a:rPr>
              <a:t>→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Coalescing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이는 단편화를 피하기 위함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B6C313BC-B947-414A-986D-BE0350D9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5140"/>
              </p:ext>
            </p:extLst>
          </p:nvPr>
        </p:nvGraphicFramePr>
        <p:xfrm>
          <a:off x="4197096" y="3919637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17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8611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2768016-7CEC-4EFB-8032-6E58A840F176}"/>
              </a:ext>
            </a:extLst>
          </p:cNvPr>
          <p:cNvSpPr txBox="1"/>
          <p:nvPr/>
        </p:nvSpPr>
        <p:spPr>
          <a:xfrm>
            <a:off x="5284876" y="469712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7C40973-5B3A-4D01-8B74-8620ACA3C32B}"/>
              </a:ext>
            </a:extLst>
          </p:cNvPr>
          <p:cNvSpPr txBox="1"/>
          <p:nvPr/>
        </p:nvSpPr>
        <p:spPr>
          <a:xfrm>
            <a:off x="6061760" y="5442442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3CC7048-47C5-420E-83F8-13E286CCFD5D}"/>
              </a:ext>
            </a:extLst>
          </p:cNvPr>
          <p:cNvSpPr txBox="1"/>
          <p:nvPr/>
        </p:nvSpPr>
        <p:spPr>
          <a:xfrm>
            <a:off x="6720128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E70221C4-6582-4B21-A277-53AF323E4C40}"/>
              </a:ext>
            </a:extLst>
          </p:cNvPr>
          <p:cNvCxnSpPr>
            <a:endCxn id="38" idx="1"/>
          </p:cNvCxnSpPr>
          <p:nvPr/>
        </p:nvCxnSpPr>
        <p:spPr>
          <a:xfrm>
            <a:off x="4955692" y="488179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17E8442-5B86-4B4E-A713-C5428FAB0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946904" y="5618477"/>
            <a:ext cx="1114856" cy="8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3F2F3B8-ACDB-49B8-B649-9D22EB58969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500672" y="5627108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3862AAB-FD06-4F1A-90FD-FEF5AF406B33}"/>
              </a:ext>
            </a:extLst>
          </p:cNvPr>
          <p:cNvSpPr txBox="1"/>
          <p:nvPr/>
        </p:nvSpPr>
        <p:spPr>
          <a:xfrm>
            <a:off x="5276088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9E155A1-5BE7-4A68-9954-BDAACFDC238B}"/>
              </a:ext>
            </a:extLst>
          </p:cNvPr>
          <p:cNvSpPr txBox="1"/>
          <p:nvPr/>
        </p:nvSpPr>
        <p:spPr>
          <a:xfrm>
            <a:off x="6240780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BF5F39-9E20-4BAF-9125-D0C0A12C44EC}"/>
              </a:ext>
            </a:extLst>
          </p:cNvPr>
          <p:cNvSpPr txBox="1"/>
          <p:nvPr/>
        </p:nvSpPr>
        <p:spPr>
          <a:xfrm>
            <a:off x="7205472" y="3874199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D8B2E4B7-E9EF-46FC-A5A6-B40954352FE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946904" y="4058865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B2005B32-1816-456A-85CF-004C7E0EC3E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858256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34255F9D-4FE2-48B6-A7F1-79D9903A7FC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822948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49DF3AD9-97DA-4B76-9EF4-51E41096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979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A5A5F198-1A3A-4921-BB1B-4A26360D92AB}"/>
              </a:ext>
            </a:extLst>
          </p:cNvPr>
          <p:cNvSpPr txBox="1"/>
          <p:nvPr/>
        </p:nvSpPr>
        <p:spPr>
          <a:xfrm>
            <a:off x="3520440" y="3397080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3044ADA7-E16F-4680-BDE0-B60135962FC4}"/>
              </a:ext>
            </a:extLst>
          </p:cNvPr>
          <p:cNvCxnSpPr>
            <a:cxnSpLocks/>
            <a:stCxn id="51" idx="3"/>
            <a:endCxn id="37" idx="0"/>
          </p:cNvCxnSpPr>
          <p:nvPr/>
        </p:nvCxnSpPr>
        <p:spPr>
          <a:xfrm>
            <a:off x="3959352" y="3581746"/>
            <a:ext cx="612648" cy="3378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6B60F7E-E009-4DE1-AEA3-D860AA76C63C}"/>
              </a:ext>
            </a:extLst>
          </p:cNvPr>
          <p:cNvSpPr txBox="1"/>
          <p:nvPr/>
        </p:nvSpPr>
        <p:spPr>
          <a:xfrm>
            <a:off x="7378496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563F03DE-2CD7-4B92-8565-C5301405FB1B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7159040" y="5633577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3B39F66B-48A8-496F-B109-F82F1396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44831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xmlns="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10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Segment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이런 모양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0E6EC65-BC25-4AB2-B925-102B741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92667"/>
            <a:ext cx="6172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Tree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647C66-66FA-49FE-916E-3B3E728F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48719"/>
            <a:ext cx="6057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 Manager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동기화를 위해 싱글 스레드로 동작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해제에 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 성능에 병목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HEAP_NO_SERIALIZE 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생성하면 동기화 과정이 생략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하지만 지금은 멀티 코어 시대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여러 스레드에서의 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 요청에 대한 빠른 처리가 필요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CAB6475-1012-4E50-BE0C-2913ACEC3BBF}"/>
              </a:ext>
            </a:extLst>
          </p:cNvPr>
          <p:cNvSpPr/>
          <p:nvPr/>
        </p:nvSpPr>
        <p:spPr>
          <a:xfrm>
            <a:off x="1866467" y="3198153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HeapCreate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HEAP_NO_SERIALIZE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..., ...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Facebook,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Redis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사용하는 메모리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 회피와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확장성 있는 동시성 지원을 목적으로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사용에 관련된 여러 문제를 해결하기 위한 툴도 제공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보편적으로 쓰이는지 모르겠지만 책에는 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 언급하여 소개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Window Heap Management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www.c-sharpcorner.com/UploadFile/FreeBookArticles/addisonwesley/2009Aug19232329PM/Heaps/Images/Figure-6.1.gif">
            <a:extLst>
              <a:ext uri="{FF2B5EF4-FFF2-40B4-BE49-F238E27FC236}">
                <a16:creationId xmlns:a16="http://schemas.microsoft.com/office/drawing/2014/main" xmlns="" id="{1148E7F7-3AC0-4498-873F-43D6DFE0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38" l="3612" r="97968">
                        <a14:foregroundMark x1="56659" y1="5053" x2="56659" y2="5053"/>
                        <a14:foregroundMark x1="78555" y1="92287" x2="78555" y2="92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38" y="1977631"/>
            <a:ext cx="4768524" cy="40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6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Jemalloc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메모리를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단위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MB)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로 할당하는데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메모리 단편화를 피하기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/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위해서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같이 미리 정의된 크기로 메모리 공간을 나눠 놓음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설정에서 일부분을 살펴보면 아래와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67F93C37-1736-4E0A-869C-B3F4C7BF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0822"/>
              </p:ext>
            </p:extLst>
          </p:nvPr>
        </p:nvGraphicFramePr>
        <p:xfrm>
          <a:off x="2618509" y="3107267"/>
          <a:ext cx="695498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xmlns="" val="1032139255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xmlns="" val="1746951517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xmlns="" val="905518998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Category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Spacing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Size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70882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Small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4679489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[16, 32, 48, 64,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236710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350438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Large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 KiB]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1585665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 KiB, 24 KiB,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7234673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4270507"/>
                  </a:ext>
                </a:extLst>
              </a:tr>
              <a:tr h="31713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Huge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 </a:t>
                      </a:r>
                      <a:r>
                        <a:rPr lang="en-US" altLang="ko-KR" dirty="0" err="1"/>
                        <a:t>MiB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9411671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[2560 KiB, 3 </a:t>
                      </a:r>
                      <a:r>
                        <a:rPr lang="en-US" altLang="ko-KR" dirty="0" err="1"/>
                        <a:t>MiB</a:t>
                      </a:r>
                      <a:r>
                        <a:rPr lang="en-US" altLang="ko-KR" dirty="0"/>
                        <a:t>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10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라고 불리우는 메모리 공간을 복수 할당하여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경합을 완화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최대 개수는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CPU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코어 수에 따라서 다름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Single-core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Multi-core 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코어 수의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B5F1BFE-F17B-4A7A-A276-229FCBA28702}"/>
              </a:ext>
            </a:extLst>
          </p:cNvPr>
          <p:cNvSpPr/>
          <p:nvPr/>
        </p:nvSpPr>
        <p:spPr>
          <a:xfrm>
            <a:off x="3048000" y="331464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…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== 0)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&gt; 1)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&lt;&lt; 2;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8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는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Small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Large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카테고리의 메모리 요청을 처리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Huge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의 경우 별도로 관리 됨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708614"/>
            <a:ext cx="9878123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</a:p>
          <a:p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imalloct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try_tcache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*arena)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!= 0);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 &lt;= </a:t>
            </a:r>
            <a:r>
              <a:rPr lang="en-US" altLang="ko-KR" dirty="0" err="1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arena_maxclass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(arena,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try_tcache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huge_dss_prec_get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(arena)));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스레드에</a:t>
            </a:r>
            <a:r>
              <a:rPr lang="ko-KR" altLang="en-US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대한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배정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은기본적으로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Round Robin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한번 배정되면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SD (Thread Specific Data)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라고 불리는 전용 자료구조에 의해서 연결되어 다시 할당 받지 않음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하나의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여러 스레드가 배정받을 수도 있음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따라서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 대한 할당 요청은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 필요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3887707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 err="1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arena_malloc_large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*ret;</a:t>
            </a:r>
          </a:p>
          <a:p>
            <a:pPr lvl="1"/>
            <a:r>
              <a:rPr lang="en-US" altLang="ko-KR" dirty="0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UNUSED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idump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Large allocation.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PAGE_CEILING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 smtClean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malloc_mutex_lock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-&gt;lock);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=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*)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arena_run_alloc_large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과 같이 스레드 별 캐시 자료구조를 두어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tCache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이나 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아레나를 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/>
            </a:r>
            <a:b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탐색하지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않고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메모리를 할당 받을 수 있게 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함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483644"/>
            <a:ext cx="964208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</a:p>
          <a:p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tcache_alloc_small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*ret;</a:t>
            </a:r>
          </a:p>
          <a:p>
            <a:pPr lvl="1"/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tcache_bin_t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SMALL_SIZE2BIN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NBINS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&amp;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arena_bin_info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reg_size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tcache_alloc_easy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026" name="Picture 2" descr="Arena and thread cach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15" y="1411907"/>
            <a:ext cx="5674112" cy="52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0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그만큼 메모리 사용량은 증가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그래서인지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는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꺼놓았다고 함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25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 Class-Specific Memory Mangers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지금까지 살펴본 내용은 범용적인 메모리 할당에 관한 이야기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만약 특정 클래스에서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구현하면 전역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호출되지 않아 커스터마이즈 된 메모리 할당 방식이 사용가능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특정 클래스에 대한 메모리 할당자는 모든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 요청이 동일한 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크기로 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/>
            </a:r>
            <a:b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요청된다는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점을 이용하여 효율적인 메모리 할당이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7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고정크기 메모리 매니저는 아래와 같은 이유로 매우 효율적임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1.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모든 요청의 크기가 같으므로 단편화가 발생하지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2.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오버헤드가 적게 구현가능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3.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상한선을 지정가능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4.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해제 작업이 매우 간단하여 효과적으로 인라인화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5.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캐시 친화적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2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구현은 헤더 하나로 매우 간단함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Default Process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프로세스마다 기본적으로 가지고 있는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GetProcessHeap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()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사용해서 핸들을 얻을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설정을 변경하지 않았다면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1MB.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/HEAP Linker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특정 크기를 지정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설정한 크기를 넘어서면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확장이 발생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확장 시 성능저하가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A91CFB30-97D8-4F09-AE61-036C6FE09579}"/>
              </a:ext>
            </a:extLst>
          </p:cNvPr>
          <p:cNvGrpSpPr/>
          <p:nvPr/>
        </p:nvGrpSpPr>
        <p:grpSpPr>
          <a:xfrm>
            <a:off x="1477817" y="3067225"/>
            <a:ext cx="10104582" cy="795524"/>
            <a:chOff x="1422399" y="3205770"/>
            <a:chExt cx="10104582" cy="795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BDA6776C-28FD-4277-A02B-67AA2D69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399" y="3205770"/>
              <a:ext cx="10104582" cy="795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320DF64-EF16-4D5E-9C36-1F2033EC11FA}"/>
                </a:ext>
              </a:extLst>
            </p:cNvPr>
            <p:cNvSpPr/>
            <p:nvPr/>
          </p:nvSpPr>
          <p:spPr>
            <a:xfrm>
              <a:off x="2401456" y="3205770"/>
              <a:ext cx="2660072" cy="397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5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결국 고정크기 메모리 매니저는 메모리 블록의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 Linked-list.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D080E898-C944-44B0-9785-ECAA898C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9411"/>
              </p:ext>
            </p:extLst>
          </p:nvPr>
        </p:nvGraphicFramePr>
        <p:xfrm>
          <a:off x="3913632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xmlns="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00284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37BCC6-6E9E-4FE8-AECA-D7D2F1A21C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3216274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17EDFD56-1750-41AE-B8DB-92CAC3863AF9}"/>
              </a:ext>
            </a:extLst>
          </p:cNvPr>
          <p:cNvCxnSpPr/>
          <p:nvPr/>
        </p:nvCxnSpPr>
        <p:spPr>
          <a:xfrm flipH="1">
            <a:off x="5349240" y="3216275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14181BEF-E545-451D-8F79-47FECD7BBBE4}"/>
              </a:ext>
            </a:extLst>
          </p:cNvPr>
          <p:cNvCxnSpPr/>
          <p:nvPr/>
        </p:nvCxnSpPr>
        <p:spPr>
          <a:xfrm>
            <a:off x="5349240" y="3584448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781D4B68-7E1E-4DF3-93AE-2BB3EEB5BC6E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5268553" y="3665135"/>
            <a:ext cx="636862" cy="475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117B1A56-B45B-4E35-BC26-E77E96F04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4353170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335E84CC-A068-48D0-9CF6-41260A89CB0D}"/>
              </a:ext>
            </a:extLst>
          </p:cNvPr>
          <p:cNvCxnSpPr/>
          <p:nvPr/>
        </p:nvCxnSpPr>
        <p:spPr>
          <a:xfrm flipH="1">
            <a:off x="5349240" y="4353171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688CD038-E934-49AD-858C-9CC1389C28FD}"/>
              </a:ext>
            </a:extLst>
          </p:cNvPr>
          <p:cNvCxnSpPr>
            <a:cxnSpLocks/>
          </p:cNvCxnSpPr>
          <p:nvPr/>
        </p:nvCxnSpPr>
        <p:spPr>
          <a:xfrm rot="5400000">
            <a:off x="5247176" y="4819460"/>
            <a:ext cx="679617" cy="475489"/>
          </a:xfrm>
          <a:prstGeom prst="bentConnector3">
            <a:avLst>
              <a:gd name="adj1" fmla="val 99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0AA5C365-5A37-461E-9BB6-0E01D57FAAAE}"/>
              </a:ext>
            </a:extLst>
          </p:cNvPr>
          <p:cNvCxnSpPr/>
          <p:nvPr/>
        </p:nvCxnSpPr>
        <p:spPr>
          <a:xfrm flipH="1">
            <a:off x="5349240" y="4717397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B1606842-BE6B-47A6-910A-6E9DD281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4234"/>
              </p:ext>
            </p:extLst>
          </p:nvPr>
        </p:nvGraphicFramePr>
        <p:xfrm>
          <a:off x="2478023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xmlns="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5000284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48B3848B-FB58-4B94-AAA1-B598F5E2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5800"/>
              </p:ext>
            </p:extLst>
          </p:nvPr>
        </p:nvGraphicFramePr>
        <p:xfrm>
          <a:off x="6986872" y="2923370"/>
          <a:ext cx="279443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xmlns="" val="2231561175"/>
                    </a:ext>
                  </a:extLst>
                </a:gridCol>
              </a:tblGrid>
              <a:tr h="789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ko-KR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  <a:endParaRPr lang="en-US" altLang="ko-K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next;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4255028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garbage value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0834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BEB6373E-DD2B-4C10-9623-8ACAEBDF2488}"/>
              </a:ext>
            </a:extLst>
          </p:cNvPr>
          <p:cNvCxnSpPr/>
          <p:nvPr/>
        </p:nvCxnSpPr>
        <p:spPr>
          <a:xfrm>
            <a:off x="5349238" y="2923370"/>
            <a:ext cx="1615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E58EC7B7-0E38-42C4-9631-2D908AFC0FB9}"/>
              </a:ext>
            </a:extLst>
          </p:cNvPr>
          <p:cNvCxnSpPr>
            <a:cxnSpLocks/>
          </p:cNvCxnSpPr>
          <p:nvPr/>
        </p:nvCxnSpPr>
        <p:spPr>
          <a:xfrm>
            <a:off x="5349238" y="3287595"/>
            <a:ext cx="1637635" cy="118532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4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Reference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실전 윈도우 디버깅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원제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: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advanced windows debugging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2"/>
              </a:rPr>
              <a:t>WINDOWS 10 SEGMENT HEAP INTERNALS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Jemalloc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 Manual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Page</a:t>
            </a:r>
            <a:endParaRPr lang="en-US" altLang="ko-KR" sz="2400" dirty="0" smtClean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hlinkClick r:id="rId4"/>
              </a:rPr>
              <a:t>Exploiting the </a:t>
            </a:r>
            <a:r>
              <a:rPr lang="en-US" altLang="ko-KR" sz="2400" dirty="0" err="1">
                <a:hlinkClick r:id="rId4"/>
              </a:rPr>
              <a:t>jemalloc</a:t>
            </a:r>
            <a:r>
              <a:rPr lang="en-US" altLang="ko-KR" sz="2400" dirty="0">
                <a:hlinkClick r:id="rId4"/>
              </a:rPr>
              <a:t> Memory Allocator: Owning Firefox's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54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C/C++ Run-time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라이브러리가 할당하는 전용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malloc(), free(), new, delete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할당하는 메모리는 해당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힙을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사용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895580"/>
            <a:ext cx="881318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vs2008 version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heap_init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mtflag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_M_AMD64 ||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_M_IA64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HEAP_NO_SERIALIZE is incompatible with the LFH heap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mtflag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endif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defined _M_AMD64 || defined _M_IA64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crtheap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HeapCreate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mtflag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? 0 : HEAP_NO_SERIALIZE,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                         BYTES_PER_PAGE, 0 ))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37133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2012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부터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Process Heap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을 </a:t>
            </a:r>
            <a:r>
              <a:rPr lang="ko-KR" altLang="en-US" sz="2400">
                <a:latin typeface="BusanBada" panose="02000603000000000000" pitchFamily="2" charset="-127"/>
                <a:ea typeface="BusanBada" panose="02000603000000000000" pitchFamily="2" charset="-127"/>
              </a:rPr>
              <a:t>사용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b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</a:b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부터는 </a:t>
            </a:r>
            <a:r>
              <a:rPr lang="en-US" altLang="ko-KR" sz="2400" dirty="0" err="1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heapinit.c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를 찾아 볼 수 없었지만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 err="1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VMmap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을 사용해서 검증해본 결과 </a:t>
            </a:r>
            <a:r>
              <a:rPr lang="en-US" altLang="ko-KR" sz="2400" dirty="0" smtClean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smtClean="0">
                <a:latin typeface="BusanBada" panose="02000603000000000000" pitchFamily="2" charset="-127"/>
                <a:ea typeface="BusanBada" panose="02000603000000000000" pitchFamily="2" charset="-127"/>
              </a:rPr>
              <a:t>도 마찬가지</a:t>
            </a:r>
            <a:r>
              <a:rPr lang="en-US" altLang="ko-KR" sz="2400" dirty="0" smtClean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174477"/>
            <a:ext cx="73914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</a:t>
            </a:r>
            <a:r>
              <a:rPr lang="en-US" altLang="ko-KR" dirty="0" smtClean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vs2012 version</a:t>
            </a:r>
            <a:endParaRPr lang="en-US" altLang="ko-KR" dirty="0" smtClean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heap_init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crtheap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GetProcessHeap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5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Private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HeapCreate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통해서 추가로 생성한 전용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Page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크기에 정렬되어 할당되는 것을 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88710F-A010-4EF0-8574-ED1F4B02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9" y="2677433"/>
            <a:ext cx="10388357" cy="71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4F63D11-E18F-4930-A8A9-D5651C052D32}"/>
              </a:ext>
            </a:extLst>
          </p:cNvPr>
          <p:cNvSpPr/>
          <p:nvPr/>
        </p:nvSpPr>
        <p:spPr>
          <a:xfrm>
            <a:off x="1267933" y="2308101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HeapCreate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( 0, 1, 1 );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345EFA6-E2ED-460B-812F-397048CC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69" y="4507313"/>
            <a:ext cx="10388357" cy="68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BC7C33C-07AF-4C68-88FC-C0AB7C178697}"/>
              </a:ext>
            </a:extLst>
          </p:cNvPr>
          <p:cNvSpPr/>
          <p:nvPr/>
        </p:nvSpPr>
        <p:spPr>
          <a:xfrm>
            <a:off x="1267933" y="4137976"/>
            <a:ext cx="69154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privateHeap2 = HeapCreate( 0, 7 * KB, 7 * KB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3717" y="4507308"/>
            <a:ext cx="657922" cy="688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주의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최신 윈도우에 관한 내용은 아님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크게 두가지로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	Back-end Allocator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Front-end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Back-end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최적화 계층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XP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까지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Look-Aside Lists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Vista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Low Fragmentation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Look-Aside Lists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128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개의 단방향 연결 리스트 테이블로 구성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테이블 내의 단방향 연결 리스트에는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특정 크기에 이르는 메모리 블록이 포함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블록의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메타 데이터로 사용하므로 실제 사용 공간은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블록의 경우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756510C-F409-45EC-8731-C353D3D0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05349"/>
              </p:ext>
            </p:extLst>
          </p:nvPr>
        </p:nvGraphicFramePr>
        <p:xfrm>
          <a:off x="3182112" y="4322763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xmlns="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xmlns="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5C6420-27F5-4CD8-9DEB-05834A4E7EE5}"/>
              </a:ext>
            </a:extLst>
          </p:cNvPr>
          <p:cNvSpPr txBox="1"/>
          <p:nvPr/>
        </p:nvSpPr>
        <p:spPr>
          <a:xfrm>
            <a:off x="4261104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231FD2-CB0D-4A59-B275-FF21596C3F50}"/>
              </a:ext>
            </a:extLst>
          </p:cNvPr>
          <p:cNvSpPr txBox="1"/>
          <p:nvPr/>
        </p:nvSpPr>
        <p:spPr>
          <a:xfrm>
            <a:off x="4934712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5A18C4-8A44-4B32-937F-91FC85261E00}"/>
              </a:ext>
            </a:extLst>
          </p:cNvPr>
          <p:cNvSpPr txBox="1"/>
          <p:nvPr/>
        </p:nvSpPr>
        <p:spPr>
          <a:xfrm>
            <a:off x="5608320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82A8F10E-628D-4713-8C9E-FC50A2239E06}"/>
              </a:ext>
            </a:extLst>
          </p:cNvPr>
          <p:cNvCxnSpPr>
            <a:endCxn id="5" idx="1"/>
          </p:cNvCxnSpPr>
          <p:nvPr/>
        </p:nvCxnSpPr>
        <p:spPr>
          <a:xfrm>
            <a:off x="3931920" y="49121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D5C8A66-15A3-4354-B938-178F30D8C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00016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9B0979E-15B8-4BDB-A2F3-8E577C87B2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73624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13E437D-B2F0-488A-880B-9965C967948D}"/>
              </a:ext>
            </a:extLst>
          </p:cNvPr>
          <p:cNvSpPr txBox="1"/>
          <p:nvPr/>
        </p:nvSpPr>
        <p:spPr>
          <a:xfrm>
            <a:off x="4261104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248AD02-7F6D-4255-9292-24428DA1A25C}"/>
              </a:ext>
            </a:extLst>
          </p:cNvPr>
          <p:cNvSpPr txBox="1"/>
          <p:nvPr/>
        </p:nvSpPr>
        <p:spPr>
          <a:xfrm>
            <a:off x="4934712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A091E2E0-FA87-4536-A2EF-CC008195A8A8}"/>
              </a:ext>
            </a:extLst>
          </p:cNvPr>
          <p:cNvCxnSpPr>
            <a:endCxn id="14" idx="1"/>
          </p:cNvCxnSpPr>
          <p:nvPr/>
        </p:nvCxnSpPr>
        <p:spPr>
          <a:xfrm>
            <a:off x="3931920" y="563687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C75CA6A7-60E3-4723-BF47-A9FCAFDCED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700016" y="563687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1228</Words>
  <Application>Microsoft Office PowerPoint</Application>
  <PresentationFormat>와이드스크린</PresentationFormat>
  <Paragraphs>403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BusanBada</vt:lpstr>
      <vt:lpstr>돋움체</vt:lpstr>
      <vt:lpstr>맑은 고딕</vt:lpstr>
      <vt:lpstr>서울남산체 L</vt:lpstr>
      <vt:lpstr>휴먼옛체</vt:lpstr>
      <vt:lpstr>Arial</vt:lpstr>
      <vt:lpstr>Consolas</vt:lpstr>
      <vt:lpstr>FrankRuehl</vt:lpstr>
      <vt:lpstr>Office 테마</vt:lpstr>
      <vt:lpstr>Optimized C++</vt:lpstr>
      <vt:lpstr>Window Heap Management</vt:lpstr>
      <vt:lpstr>Default Process Heap</vt:lpstr>
      <vt:lpstr>CRT Heap</vt:lpstr>
      <vt:lpstr>CRT Heap</vt:lpstr>
      <vt:lpstr>Private Heap</vt:lpstr>
      <vt:lpstr>Heap Manager</vt:lpstr>
      <vt:lpstr>Front-end Allocator</vt:lpstr>
      <vt:lpstr>Look-Aside Lists</vt:lpstr>
      <vt:lpstr>Low Fragmentation Heap</vt:lpstr>
      <vt:lpstr>Low Fragmentation Heap</vt:lpstr>
      <vt:lpstr>Low Fragmentation Heap</vt:lpstr>
      <vt:lpstr>Back-end Allocator</vt:lpstr>
      <vt:lpstr>Back-end Allocator</vt:lpstr>
      <vt:lpstr>Back-end Allocator</vt:lpstr>
      <vt:lpstr>Heap Manager</vt:lpstr>
      <vt:lpstr>Heap Manager</vt:lpstr>
      <vt:lpstr>Heap Manager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Provide Class-Specific Memory Mangers</vt:lpstr>
      <vt:lpstr>Fixed-Size-Block Memory Manager</vt:lpstr>
      <vt:lpstr>Fixed-Size-Block Memory Manager</vt:lpstr>
      <vt:lpstr>Fixed-Size-Block Memory Manager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C++</dc:title>
  <dc:creator>xtozero</dc:creator>
  <cp:lastModifiedBy>조봉석 [xtozero]</cp:lastModifiedBy>
  <cp:revision>109</cp:revision>
  <dcterms:created xsi:type="dcterms:W3CDTF">2017-07-26T12:18:38Z</dcterms:created>
  <dcterms:modified xsi:type="dcterms:W3CDTF">2017-07-31T09:15:17Z</dcterms:modified>
</cp:coreProperties>
</file>