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73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3"/>
    <p:restoredTop sz="96391"/>
  </p:normalViewPr>
  <p:slideViewPr>
    <p:cSldViewPr snapToObjects="1">
      <p:cViewPr>
        <p:scale>
          <a:sx n="100" d="100"/>
          <a:sy n="100" d="100"/>
        </p:scale>
        <p:origin x="-1380" y="-330"/>
      </p:cViewPr>
      <p:guideLst>
        <p:guide orient="horz" pos="2157"/>
        <p:guide orient="horz" pos="3333"/>
        <p:guide pos="3839"/>
        <p:guide pos="4824"/>
        <p:guide pos="-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2017-04-29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72793"/>
            <a:ext cx="12192000" cy="700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/>
              <a:t>최적화에 영향을 미치는 컴퓨터 동작 방식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64396" y="4760976"/>
            <a:ext cx="2495552" cy="390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/>
              <a:t>13</a:t>
            </a:r>
            <a:r>
              <a:rPr lang="ko-KR" altLang="en-US" sz="2000"/>
              <a:t>조</a:t>
            </a:r>
            <a:r>
              <a:rPr lang="en-US" altLang="ko-KR" sz="2000"/>
              <a:t>:</a:t>
            </a:r>
            <a:r>
              <a:rPr lang="ko-KR" altLang="en-US" sz="2000"/>
              <a:t> 정기수</a:t>
            </a:r>
            <a:r>
              <a:rPr lang="en-US" altLang="ko-KR" sz="2000"/>
              <a:t>,</a:t>
            </a:r>
            <a:r>
              <a:rPr lang="ko-KR" altLang="en-US" sz="2000"/>
              <a:t> 차승인</a:t>
            </a: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1464945" y="2636858"/>
            <a:ext cx="9239631" cy="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64945" y="1268730"/>
            <a:ext cx="767336" cy="45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/>
              <a:t>2</a:t>
            </a:r>
            <a:r>
              <a:rPr lang="ko-KR" altLang="en-US" sz="2400"/>
              <a:t>장</a:t>
            </a:r>
            <a:r>
              <a:rPr lang="en-US" altLang="ko-KR" sz="24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명령어 실행은 느리다</a:t>
            </a:r>
            <a:r>
              <a:rPr lang="en-US" altLang="ko-KR" sz="2000" b="1" dirty="0" smtClean="0"/>
              <a:t>, </a:t>
            </a:r>
            <a:r>
              <a:rPr lang="ko-KR" altLang="en-US" sz="2000" b="1" dirty="0"/>
              <a:t>의사결정에는 비용이 많이 </a:t>
            </a:r>
            <a:r>
              <a:rPr lang="ko-KR" altLang="en-US" sz="2000" b="1" dirty="0" smtClean="0"/>
              <a:t>든다 </a:t>
            </a:r>
            <a:r>
              <a:rPr lang="en-US" altLang="ko-KR" sz="2000" b="1" dirty="0" smtClean="0"/>
              <a:t>” =&gt; Pipeline Hazard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ko-KR" altLang="en-US" sz="2000" dirty="0" smtClean="0"/>
              <a:t>명령어 실행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▶ </a:t>
            </a:r>
            <a:r>
              <a:rPr lang="ko-KR" altLang="en-US" sz="2000" dirty="0" smtClean="0"/>
              <a:t>일반적인 상황에서의 명령어 실행은 굉장히 빠르다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▶ 명령어 실행의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단계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명령어 인출</a:t>
            </a:r>
            <a:r>
              <a:rPr lang="en-US" altLang="ko-KR" sz="2000" dirty="0" smtClean="0"/>
              <a:t>(IF), </a:t>
            </a:r>
            <a:r>
              <a:rPr lang="ko-KR" altLang="en-US" sz="2000" dirty="0" smtClean="0"/>
              <a:t>명령어 해독</a:t>
            </a:r>
            <a:r>
              <a:rPr lang="en-US" altLang="ko-KR" sz="2000" dirty="0" smtClean="0"/>
              <a:t>(ID), </a:t>
            </a:r>
            <a:r>
              <a:rPr lang="ko-KR" altLang="en-US" sz="2000" dirty="0" err="1" smtClean="0"/>
              <a:t>피연산자</a:t>
            </a:r>
            <a:r>
              <a:rPr lang="ko-KR" altLang="en-US" sz="2000" dirty="0" smtClean="0"/>
              <a:t> 인출</a:t>
            </a:r>
            <a:r>
              <a:rPr lang="en-US" altLang="ko-KR" sz="2000" dirty="0" smtClean="0"/>
              <a:t>(OF), </a:t>
            </a:r>
            <a:r>
              <a:rPr lang="ko-KR" altLang="en-US" sz="2000" dirty="0" smtClean="0"/>
              <a:t>명령어 실행</a:t>
            </a:r>
            <a:r>
              <a:rPr lang="en-US" altLang="ko-KR" sz="2000" dirty="0" smtClean="0"/>
              <a:t>(EX), </a:t>
            </a:r>
            <a:r>
              <a:rPr lang="ko-KR" altLang="en-US" sz="2000" dirty="0" smtClean="0"/>
              <a:t>결과저장</a:t>
            </a:r>
            <a:r>
              <a:rPr lang="en-US" altLang="ko-KR" sz="2000" dirty="0" smtClean="0"/>
              <a:t>(OS or WB)    	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명령어 파이프라인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  ▶ 명령어 실행을 병렬화하여 성능향상에 기여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파이프라인 해저드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  ▶ 데이터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컨트롤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메모리 의존성으로 인해 발생하는 문제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▶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해저드가 발생하면 </a:t>
            </a:r>
            <a:r>
              <a:rPr lang="en-US" altLang="ko-KR" sz="2000" dirty="0" smtClean="0"/>
              <a:t>Stall</a:t>
            </a:r>
            <a:r>
              <a:rPr lang="ko-KR" altLang="en-US" sz="2000" dirty="0" smtClean="0"/>
              <a:t>로 해결하기 때문에 성능이 저하됨 </a:t>
            </a: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media.redgamingtech.com/rgt-website/2016/09/cpu-performance-enhancements-7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" t="21881"/>
          <a:stretch/>
        </p:blipFill>
        <p:spPr bwMode="auto">
          <a:xfrm>
            <a:off x="8112280" y="3068950"/>
            <a:ext cx="3870554" cy="23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9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명령어 실행은 느리다</a:t>
            </a:r>
            <a:r>
              <a:rPr lang="en-US" altLang="ko-KR" sz="2000" b="1" dirty="0" smtClean="0"/>
              <a:t>, </a:t>
            </a:r>
            <a:r>
              <a:rPr lang="ko-KR" altLang="en-US" sz="2000" b="1" dirty="0"/>
              <a:t>의사결정에는 비용이 많이 </a:t>
            </a:r>
            <a:r>
              <a:rPr lang="ko-KR" altLang="en-US" sz="2000" b="1" dirty="0" smtClean="0"/>
              <a:t>든다 </a:t>
            </a:r>
            <a:r>
              <a:rPr lang="en-US" altLang="ko-KR" sz="2000" b="1" dirty="0" smtClean="0"/>
              <a:t>” =&gt; Pipeline Hazard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가지 주요 해저드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▶ </a:t>
            </a:r>
            <a:r>
              <a:rPr lang="ko-KR" altLang="en-US" sz="2000" dirty="0" smtClean="0"/>
              <a:t>구조 해저드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  ▶ </a:t>
            </a:r>
            <a:r>
              <a:rPr lang="ko-KR" altLang="en-US" sz="2000" dirty="0" smtClean="0"/>
              <a:t>프로세서의 자원이 부족해서 발생하는 </a:t>
            </a:r>
            <a:r>
              <a:rPr lang="ko-KR" altLang="en-US" sz="2000" dirty="0" err="1" smtClean="0"/>
              <a:t>스톨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▶ 컨트롤 해저드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  ▶ </a:t>
            </a:r>
            <a:r>
              <a:rPr lang="ko-KR" altLang="en-US" sz="2000" dirty="0" err="1" smtClean="0"/>
              <a:t>분기문이</a:t>
            </a:r>
            <a:r>
              <a:rPr lang="ko-KR" altLang="en-US" sz="2000" dirty="0" smtClean="0"/>
              <a:t> 있는 경우 다음 동작을 예측할 수 없으므로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</a:t>
            </a:r>
            <a:r>
              <a:rPr lang="ko-KR" altLang="en-US" sz="2000" dirty="0" smtClean="0"/>
              <a:t>결과가 나올 때까지 대기 해야 함</a:t>
            </a:r>
            <a:r>
              <a:rPr lang="en-US" altLang="ko-KR" sz="2000" dirty="0" smtClean="0"/>
              <a:t>	</a:t>
            </a: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▶ 데이터 해저드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    </a:t>
            </a:r>
            <a:r>
              <a:rPr lang="en-US" altLang="ko-KR" sz="2000" dirty="0" smtClean="0"/>
              <a:t>▶ Read-After-Write, Write-After-Read, Write-After-Write </a:t>
            </a:r>
            <a:r>
              <a:rPr lang="ko-KR" altLang="en-US" sz="2000" dirty="0" smtClean="0"/>
              <a:t>의존성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     ▶ 데이터 흐름의 의존성으로 인해 발생되는 </a:t>
            </a:r>
            <a:r>
              <a:rPr lang="ko-KR" altLang="en-US" sz="2000" dirty="0" err="1" smtClean="0"/>
              <a:t>스톨</a:t>
            </a:r>
            <a:r>
              <a:rPr lang="en-US" altLang="ko-KR" sz="2000" dirty="0" smtClean="0"/>
              <a:t>  </a:t>
            </a:r>
          </a:p>
          <a:p>
            <a:pPr>
              <a:lnSpc>
                <a:spcPct val="150000"/>
              </a:lnSpc>
              <a:defRPr/>
            </a:pP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763" y="1206114"/>
            <a:ext cx="4030037" cy="164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320" y="2996940"/>
            <a:ext cx="3384501" cy="194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84" y="5229251"/>
            <a:ext cx="4149126" cy="102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프로그램은 동시에 실행 된다</a:t>
            </a:r>
            <a:r>
              <a:rPr lang="en-US" altLang="ko-KR" sz="2000" b="1" dirty="0" smtClean="0"/>
              <a:t>.”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ko-KR" altLang="en-US" sz="2000" dirty="0" smtClean="0"/>
              <a:t>현대의 운영체제에서는 여러 프로그램들이 동시에 실행된다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프로그램들은 운영체제 자원들을 사용하기 위해 다른 프로그램들과 경쟁한다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일반적으로 프로그램들은 경쟁상황을 인지하지 못하고 단지 조금 늦게 실행될 뿐이다 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현재 </a:t>
            </a:r>
            <a:r>
              <a:rPr lang="en-US" altLang="ko-KR" sz="2000" dirty="0" smtClean="0"/>
              <a:t>PC, Mobile </a:t>
            </a:r>
            <a:r>
              <a:rPr lang="ko-KR" altLang="en-US" sz="2000" dirty="0" smtClean="0"/>
              <a:t>기기에는 많은 수의 프로세스 코어가 있지만 실행중인 프로그램은 그보다 더 많다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많은 프로그램을 동시에 실행 하기 위해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이용하며 프로그램들 간에 </a:t>
            </a:r>
            <a:r>
              <a:rPr lang="ko-KR" altLang="en-US" sz="2000" dirty="0" err="1" smtClean="0"/>
              <a:t>컨텍스트를</a:t>
            </a:r>
            <a:r>
              <a:rPr lang="ko-KR" altLang="en-US" sz="2000" dirty="0" smtClean="0"/>
              <a:t> 전환시켜가며 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프로그램을 실행한다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같은 프로그램 내의 </a:t>
            </a:r>
            <a:r>
              <a:rPr lang="ko-KR" altLang="en-US" sz="2000" dirty="0" err="1" smtClean="0"/>
              <a:t>스레드간의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컨텍스트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스위칭에는</a:t>
            </a:r>
            <a:r>
              <a:rPr lang="ko-KR" altLang="en-US" sz="2000" dirty="0" smtClean="0"/>
              <a:t> 비용이 많이 든다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다른 프로그램 간의 </a:t>
            </a:r>
            <a:r>
              <a:rPr lang="ko-KR" altLang="en-US" sz="2000" dirty="0" err="1" smtClean="0"/>
              <a:t>컨텍스트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스위칭에는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더더더</a:t>
            </a:r>
            <a:r>
              <a:rPr lang="ko-KR" altLang="en-US" sz="2000" dirty="0" smtClean="0"/>
              <a:t> 많은 비용이 든다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여러 프로그램에서 메인 메모리에 접근 할 때는 상호간의 독립상태를 위지 하기 위해 동기화 되어야 함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공유되지 않은 데이터보다 </a:t>
            </a:r>
            <a:r>
              <a:rPr lang="ko-KR" altLang="en-US" sz="2000" dirty="0" err="1" smtClean="0"/>
              <a:t>스레드간에</a:t>
            </a:r>
            <a:r>
              <a:rPr lang="ko-KR" altLang="en-US" sz="2000" dirty="0" smtClean="0"/>
              <a:t> 공유된 데이터에 접근하는 것이 훨씬 느리다</a:t>
            </a:r>
            <a:r>
              <a:rPr lang="en-US" altLang="ko-KR" sz="2000" dirty="0" smtClean="0"/>
              <a:t>.  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3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운영체제를 호출하는 것은 비용이 많이 든다</a:t>
            </a:r>
            <a:r>
              <a:rPr lang="en-US" altLang="ko-KR" sz="2000" b="1" dirty="0" smtClean="0"/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운영체제는 프로세스간의 독립성을 유지 하기 위해 모든 시스템을 추상화 하고 프로세스간에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ko-KR" altLang="en-US" sz="2000" dirty="0" smtClean="0"/>
              <a:t>접근을 방지하고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프로세스에서 시스템 자원을 사용할 수 있게 시스템 콜을 제공하고 있으나 이러한 구조 때문에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ko-KR" altLang="en-US" sz="2000" dirty="0" smtClean="0"/>
              <a:t>시스템 콜을 사용하는 것은 비용이 많이 든다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operating system process isola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10" y="3356990"/>
            <a:ext cx="5616780" cy="293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 smtClean="0"/>
              <a:t>C++</a:t>
            </a:r>
            <a:r>
              <a:rPr lang="ko-KR" altLang="en-US" sz="2800" dirty="0" smtClean="0"/>
              <a:t>도 거짓말은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i="1" dirty="0" smtClean="0"/>
              <a:t># C++ </a:t>
            </a:r>
            <a:r>
              <a:rPr lang="ko-KR" altLang="en-US" i="1" dirty="0" smtClean="0"/>
              <a:t>의 거짓말로 인해 어셈블리로 코딩 하지 않아도 된다</a:t>
            </a:r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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모든 </a:t>
            </a:r>
            <a:r>
              <a:rPr lang="ko-KR" altLang="en-US" sz="2000" b="1" dirty="0" err="1" smtClean="0"/>
              <a:t>표현식은</a:t>
            </a:r>
            <a:r>
              <a:rPr lang="ko-KR" altLang="en-US" sz="2000" b="1" dirty="0" smtClean="0"/>
              <a:t> 비용이 같이 않다</a:t>
            </a:r>
            <a:r>
              <a:rPr lang="en-US" altLang="ko-KR" sz="2000" b="1" dirty="0" smtClean="0"/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</a:t>
            </a:r>
            <a:r>
              <a:rPr lang="en-US" altLang="ko-KR" sz="2000" dirty="0" smtClean="0"/>
              <a:t>C </a:t>
            </a:r>
            <a:r>
              <a:rPr lang="ko-KR" altLang="en-US" sz="2000" dirty="0" smtClean="0"/>
              <a:t>에서 </a:t>
            </a:r>
            <a:r>
              <a:rPr lang="ko-KR" altLang="en-US" sz="2000" dirty="0" smtClean="0"/>
              <a:t>대입</a:t>
            </a:r>
            <a:r>
              <a:rPr lang="ko-KR" altLang="en-US" sz="2000" dirty="0"/>
              <a:t>은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동일한 비용으로 처리됨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en-US" altLang="ko-KR" sz="2000" dirty="0"/>
              <a:t>C++ </a:t>
            </a:r>
            <a:r>
              <a:rPr lang="ko-KR" altLang="en-US" sz="2000" dirty="0" smtClean="0"/>
              <a:t>에서는 </a:t>
            </a:r>
            <a:r>
              <a:rPr lang="ko-KR" altLang="en-US" sz="2000" dirty="0" err="1" smtClean="0"/>
              <a:t>생성자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연산자 오버로딩 으로 </a:t>
            </a:r>
            <a:r>
              <a:rPr lang="ko-KR" altLang="en-US" sz="2000" dirty="0" smtClean="0"/>
              <a:t>인한 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추가적인 </a:t>
            </a:r>
            <a:r>
              <a:rPr lang="ko-KR" altLang="en-US" sz="2000" dirty="0" smtClean="0"/>
              <a:t>비용이 </a:t>
            </a:r>
            <a:r>
              <a:rPr lang="ko-KR" altLang="en-US" sz="2000" dirty="0" smtClean="0"/>
              <a:t>발생 될 수 있음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76" y="1196690"/>
            <a:ext cx="6376854" cy="500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8895" y="3861060"/>
            <a:ext cx="856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i,j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...</a:t>
            </a:r>
          </a:p>
          <a:p>
            <a:r>
              <a:rPr lang="en-US" altLang="ko-KR" sz="2000" dirty="0" err="1"/>
              <a:t>i</a:t>
            </a:r>
            <a:r>
              <a:rPr lang="en-US" altLang="ko-KR" sz="2000" dirty="0"/>
              <a:t> = j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  <p:sp>
        <p:nvSpPr>
          <p:cNvPr id="9" name="부등호 8"/>
          <p:cNvSpPr/>
          <p:nvPr/>
        </p:nvSpPr>
        <p:spPr>
          <a:xfrm>
            <a:off x="2257035" y="3992280"/>
            <a:ext cx="792110" cy="79211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3165" y="3861060"/>
            <a:ext cx="1678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Point p1, p2;</a:t>
            </a:r>
            <a:endParaRPr lang="en-US" altLang="ko-KR" sz="2000" dirty="0"/>
          </a:p>
          <a:p>
            <a:r>
              <a:rPr lang="en-US" altLang="ko-KR" sz="2000" dirty="0"/>
              <a:t>...</a:t>
            </a:r>
          </a:p>
          <a:p>
            <a:r>
              <a:rPr lang="en-US" altLang="ko-KR" sz="2000" dirty="0" smtClean="0"/>
              <a:t>p1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p2;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74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 smtClean="0"/>
              <a:t>C++</a:t>
            </a:r>
            <a:r>
              <a:rPr lang="ko-KR" altLang="en-US" sz="2800" dirty="0" smtClean="0"/>
              <a:t>도 거짓말은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명령들은 순서대로 실행되지 않는다</a:t>
            </a:r>
            <a:r>
              <a:rPr lang="en-US" altLang="ko-KR" sz="2000" b="1" dirty="0" smtClean="0"/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컴파일러는 데이터 의존성을 파악 할 수 있으므로 프로세서의 성능향상을 위해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ko-KR" altLang="en-US" sz="2000" dirty="0" smtClean="0"/>
              <a:t>명령어 순서를 바꿀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▶ 컨트롤 해저드 상황에서 의존관계 없는 연산을 선행 시켜 성능을 향상 시킴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  ▶ 데이터 해저드 상황에서 데이터를 </a:t>
            </a:r>
            <a:r>
              <a:rPr lang="en-US" altLang="ko-KR" sz="2000" dirty="0" smtClean="0"/>
              <a:t>Bypass </a:t>
            </a:r>
            <a:r>
              <a:rPr lang="ko-KR" altLang="en-US" sz="2000" dirty="0" smtClean="0"/>
              <a:t>시켜 성능을 향상 시킴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</a:t>
            </a:r>
            <a:r>
              <a:rPr lang="ko-KR" altLang="en-US" sz="2000" dirty="0" err="1" smtClean="0"/>
              <a:t>멀티스레드</a:t>
            </a:r>
            <a:r>
              <a:rPr lang="ko-KR" altLang="en-US" sz="2000" dirty="0" smtClean="0"/>
              <a:t> 환경에서는 실행순서가 보장되지 않으므로 동기화 처리가 필요함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a-e-bypass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00" y="4419227"/>
            <a:ext cx="7768226" cy="232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67510" y="3610911"/>
            <a:ext cx="5472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/>
              <a:t>add     </a:t>
            </a:r>
            <a:r>
              <a:rPr lang="en-US" altLang="ko-KR" sz="1400" b="1" dirty="0"/>
              <a:t>t3, t2, t1    /* t3 = t2 + t1 */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/>
              <a:t>sub     t4, t3, t7    /* t4 = t3 - t7 (HAZARD: t3 not written yet!) */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894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 smtClean="0"/>
              <a:t>Summary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메모리에 대한 액세스는 프로세서의 다른 비용을 </a:t>
            </a:r>
            <a:r>
              <a:rPr lang="ko-KR" altLang="en-US" sz="2000" dirty="0" smtClean="0"/>
              <a:t>압도한다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  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정렬되지 </a:t>
            </a:r>
            <a:r>
              <a:rPr lang="ko-KR" altLang="en-US" sz="2000" dirty="0"/>
              <a:t>않은 액세스는 모든 바이트가 동일한 </a:t>
            </a:r>
            <a:r>
              <a:rPr lang="ko-KR" altLang="en-US" sz="2000" dirty="0" smtClean="0"/>
              <a:t>워드 에있는 </a:t>
            </a:r>
            <a:r>
              <a:rPr lang="ko-KR" altLang="en-US" sz="2000" dirty="0"/>
              <a:t>경우보다 두 배 오래 </a:t>
            </a:r>
            <a:r>
              <a:rPr lang="ko-KR" altLang="en-US" sz="2000" dirty="0" smtClean="0"/>
              <a:t>걸린다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사용 빈도가 높은 메모리 위치는 덜 많이 사용되는 위치보다 더 빨리 액세스 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인접한 위치의 메모리는 멀리 떨어진 위치의 메모리보다 빠르게 액세스 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ko-KR" altLang="en-US" sz="2000" dirty="0" err="1"/>
              <a:t>캐싱으로</a:t>
            </a:r>
            <a:r>
              <a:rPr lang="ko-KR" altLang="en-US" sz="2000" dirty="0"/>
              <a:t> 인해 전체 프로그램의 </a:t>
            </a:r>
            <a:r>
              <a:rPr lang="ko-KR" altLang="en-US" sz="2000" dirty="0" err="1"/>
              <a:t>컨텍스트에서</a:t>
            </a:r>
            <a:r>
              <a:rPr lang="ko-KR" altLang="en-US" sz="2000" dirty="0"/>
              <a:t> 실행되는 함수가 테스트 </a:t>
            </a:r>
            <a:r>
              <a:rPr lang="ko-KR" altLang="en-US" sz="2000" dirty="0" smtClean="0"/>
              <a:t>장</a:t>
            </a:r>
            <a:r>
              <a:rPr lang="ko-KR" altLang="en-US" sz="2000" dirty="0"/>
              <a:t>치</a:t>
            </a:r>
            <a:r>
              <a:rPr lang="ko-KR" altLang="en-US" sz="2000" dirty="0" smtClean="0"/>
              <a:t>에서 </a:t>
            </a:r>
            <a:r>
              <a:rPr lang="ko-KR" altLang="en-US" sz="2000" dirty="0"/>
              <a:t>실행되는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ko-KR" altLang="en-US" sz="2000" dirty="0" smtClean="0"/>
              <a:t>동일한 </a:t>
            </a:r>
            <a:r>
              <a:rPr lang="ko-KR" altLang="en-US" sz="2000" dirty="0"/>
              <a:t>함수보다 느리게 실행될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ko-KR" altLang="en-US" sz="2000" dirty="0" err="1"/>
              <a:t>비공유</a:t>
            </a:r>
            <a:r>
              <a:rPr lang="ko-KR" altLang="en-US" sz="2000" dirty="0"/>
              <a:t> 데이터보다 실행 </a:t>
            </a:r>
            <a:r>
              <a:rPr lang="ko-KR" altLang="en-US" sz="2000" dirty="0" err="1"/>
              <a:t>스레드간에</a:t>
            </a:r>
            <a:r>
              <a:rPr lang="ko-KR" altLang="en-US" sz="2000" dirty="0"/>
              <a:t> 공유되는 데이터에 액세스하는 것이 훨씬 </a:t>
            </a:r>
            <a:r>
              <a:rPr lang="ko-KR" altLang="en-US" sz="2000" dirty="0" smtClean="0"/>
              <a:t>느리다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/>
              <a:t>▷ </a:t>
            </a:r>
            <a:r>
              <a:rPr lang="ko-KR" altLang="en-US" sz="2000" dirty="0"/>
              <a:t>계산은 결정보다 </a:t>
            </a:r>
            <a:r>
              <a:rPr lang="ko-KR" altLang="en-US" sz="2000" dirty="0" smtClean="0"/>
              <a:t>빠르다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모든 프로그램은 컴퓨터 </a:t>
            </a:r>
            <a:r>
              <a:rPr lang="ko-KR" altLang="en-US" sz="2000" dirty="0" smtClean="0"/>
              <a:t>리소스 때문에 </a:t>
            </a:r>
            <a:r>
              <a:rPr lang="ko-KR" altLang="en-US" sz="2000" dirty="0"/>
              <a:t>다른 프로그램과 </a:t>
            </a:r>
            <a:r>
              <a:rPr lang="ko-KR" altLang="en-US" sz="2000" dirty="0" smtClean="0"/>
              <a:t>경쟁한다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프로그램이 </a:t>
            </a:r>
            <a:r>
              <a:rPr lang="ko-KR" altLang="en-US" sz="2000" dirty="0" smtClean="0"/>
              <a:t>시작 시 </a:t>
            </a:r>
            <a:r>
              <a:rPr lang="ko-KR" altLang="en-US" sz="2000" dirty="0"/>
              <a:t>또는 최대로드 시간에 </a:t>
            </a:r>
            <a:r>
              <a:rPr lang="ko-KR" altLang="en-US" sz="2000" dirty="0" smtClean="0"/>
              <a:t>실행 되어야 하는 </a:t>
            </a:r>
            <a:r>
              <a:rPr lang="ko-KR" altLang="en-US" sz="2000" dirty="0"/>
              <a:t>경우 </a:t>
            </a:r>
            <a:r>
              <a:rPr lang="ko-KR" altLang="en-US" sz="2000" dirty="0" smtClean="0"/>
              <a:t>성능은 로드 </a:t>
            </a:r>
            <a:r>
              <a:rPr lang="ko-KR" altLang="en-US" sz="2000" dirty="0"/>
              <a:t>상태에서 </a:t>
            </a:r>
            <a:r>
              <a:rPr lang="ko-KR" altLang="en-US" sz="2000" dirty="0" smtClean="0"/>
              <a:t>측정 해야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모든 할당</a:t>
            </a:r>
            <a:r>
              <a:rPr lang="en-US" altLang="ko-KR" sz="2000" dirty="0"/>
              <a:t>, </a:t>
            </a:r>
            <a:r>
              <a:rPr lang="ko-KR" altLang="en-US" sz="2000" dirty="0"/>
              <a:t>함수 인수 초기화 및 함수 반환은 임의의 양의 코드를 숨길 </a:t>
            </a:r>
            <a:r>
              <a:rPr lang="ko-KR" altLang="en-US" sz="2000" dirty="0" smtClean="0"/>
              <a:t>수 있는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호출한다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일부 </a:t>
            </a:r>
            <a:r>
              <a:rPr lang="ko-KR" altLang="en-US" sz="2000" dirty="0" err="1" smtClean="0"/>
              <a:t>표현식은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많은 양의 계산을 </a:t>
            </a:r>
            <a:r>
              <a:rPr lang="ko-KR" altLang="en-US" sz="2000" dirty="0" smtClean="0"/>
              <a:t>숨기고 그것이 얼마나 비용이 드는지 알려주지 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ko-KR" altLang="en-US" sz="2000" dirty="0" smtClean="0"/>
              <a:t>동기화 </a:t>
            </a:r>
            <a:r>
              <a:rPr lang="ko-KR" altLang="en-US" sz="2000" dirty="0"/>
              <a:t>코드는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동시에 데이터를 </a:t>
            </a:r>
            <a:r>
              <a:rPr lang="ko-KR" altLang="en-US" sz="2000" dirty="0"/>
              <a:t>공유 할 때 얻을 </a:t>
            </a:r>
            <a:r>
              <a:rPr lang="ko-KR" altLang="en-US" sz="2000" dirty="0" smtClean="0"/>
              <a:t>수 있는 </a:t>
            </a:r>
            <a:r>
              <a:rPr lang="ko-KR" altLang="en-US" sz="2000" dirty="0"/>
              <a:t>동시성을 </a:t>
            </a:r>
            <a:r>
              <a:rPr lang="ko-KR" altLang="en-US" sz="2000" dirty="0" smtClean="0"/>
              <a:t>줄인다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서론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8"/>
            <a:ext cx="12192000" cy="5584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/>
              <a:t>목적</a:t>
            </a:r>
            <a:endParaRPr lang="ko-KR" altLang="en-US" sz="2000"/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최적화를 위해 필요한 컴퓨터 하드웨어에 관한 최소한의 지식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지금의 장치들은 엄청나게 다양하지만 의미있는 공통점을 지님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/>
          </a:p>
          <a:p>
            <a:pPr>
              <a:lnSpc>
                <a:spcPct val="150000"/>
              </a:lnSpc>
              <a:defRPr/>
            </a:pPr>
            <a:r>
              <a:rPr lang="ko-KR" altLang="en-US" sz="2000" b="1"/>
              <a:t>컴퓨터 장치들의 유사성</a:t>
            </a:r>
            <a:endParaRPr lang="ko-KR" altLang="en-US" sz="2000"/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메모리에 저장되어 있는 명령어(</a:t>
            </a:r>
            <a:r>
              <a:rPr lang="ko-KR" altLang="en-US" sz="2000" b="1" i="1"/>
              <a:t>instruction</a:t>
            </a:r>
            <a:r>
              <a:rPr lang="ko-KR" altLang="en-US" sz="2000"/>
              <a:t>)을 실행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메모리는 워드(</a:t>
            </a:r>
            <a:r>
              <a:rPr lang="ko-KR" altLang="en-US" sz="2000" b="1" i="1"/>
              <a:t>word</a:t>
            </a:r>
            <a:r>
              <a:rPr lang="ko-KR" altLang="en-US" sz="2000"/>
              <a:t>)라고 불리는 수많은 작은 조각 단위로</a:t>
            </a:r>
            <a:r>
              <a:rPr lang="en-US" altLang="ko-KR" sz="2000"/>
              <a:t> </a:t>
            </a:r>
            <a:r>
              <a:rPr lang="ko-KR" altLang="en-US" sz="2000"/>
              <a:t>사용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그 중 특별한 메모리 워드를 레지스터(</a:t>
            </a:r>
            <a:r>
              <a:rPr lang="ko-KR" altLang="en-US" sz="2000" b="1" i="1"/>
              <a:t>register</a:t>
            </a:r>
            <a:r>
              <a:rPr lang="ko-KR" altLang="en-US" sz="2000"/>
              <a:t>)라고 부름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  ▶ 예 </a:t>
            </a:r>
            <a:r>
              <a:rPr lang="en-US" altLang="ko-KR" sz="2000"/>
              <a:t>:</a:t>
            </a:r>
            <a:r>
              <a:rPr lang="ko-KR" altLang="en-US" sz="2000"/>
              <a:t> 다음 명령을 실행하기 위한 주소를 저장하는 레지스터(</a:t>
            </a:r>
            <a:r>
              <a:rPr lang="ko-KR" altLang="en-US" sz="2000" b="1" i="1"/>
              <a:t>PC, Program Counter</a:t>
            </a:r>
            <a:r>
              <a:rPr lang="ko-KR" altLang="en-US" sz="20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실행 유닛(</a:t>
            </a:r>
            <a:r>
              <a:rPr lang="ko-KR" altLang="en-US" sz="2000" b="1" i="1"/>
              <a:t>execution unit</a:t>
            </a:r>
            <a:r>
              <a:rPr lang="ko-KR" altLang="en-US" sz="2000"/>
              <a:t>)은 읽어들인 해당 명령어에 따라 행동을 수행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컴퓨터는 물리 법칙을 따르는 장치들로 구성</a:t>
            </a:r>
            <a:r>
              <a:rPr lang="en-US" altLang="ko-KR" sz="2000"/>
              <a:t>,</a:t>
            </a:r>
            <a:endParaRPr lang="ko-KR" altLang="en-US" sz="2000"/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    메모리 주소를 읽고 쓰거나 명령어에 따른 데이터 처리에 0이 아닌 시간을 소모함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C++</a:t>
            </a:r>
            <a:r>
              <a:rPr lang="ko-KR" altLang="en-US" sz="2800"/>
              <a:t>에서 가정하는 컴퓨터의 동작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7"/>
            <a:ext cx="12192000" cy="5127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/>
              <a:t>기본적인 것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메모리는 </a:t>
            </a:r>
            <a:r>
              <a:rPr lang="en-US" altLang="ko-KR" sz="2000"/>
              <a:t>char </a:t>
            </a:r>
            <a:r>
              <a:rPr lang="ko-KR" altLang="en-US" sz="2000"/>
              <a:t>크기 바이트들의 주소로 접근 가능</a:t>
            </a:r>
            <a:r>
              <a:rPr lang="en-US" altLang="ko-KR" sz="2000"/>
              <a:t>,</a:t>
            </a:r>
            <a:r>
              <a:rPr lang="ko-KR" altLang="en-US" sz="2000"/>
              <a:t> 기본적으로는 무한한 크기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정수 </a:t>
            </a:r>
            <a:r>
              <a:rPr lang="en-US" altLang="ko-KR" sz="2000"/>
              <a:t>0</a:t>
            </a:r>
            <a:r>
              <a:rPr lang="ko-KR" altLang="en-US" sz="2000"/>
              <a:t>은 </a:t>
            </a:r>
            <a:r>
              <a:rPr lang="en-US" altLang="ko-KR" sz="2000"/>
              <a:t>nullptr </a:t>
            </a:r>
            <a:r>
              <a:rPr lang="ko-KR" altLang="en-US" sz="2000"/>
              <a:t>이라는 특별한 주소로 변환 가능 </a:t>
            </a:r>
            <a:r>
              <a:rPr lang="en-US" altLang="ko-KR" sz="2000"/>
              <a:t>(</a:t>
            </a:r>
            <a:r>
              <a:rPr lang="ko-KR" altLang="en-US" sz="2000"/>
              <a:t>실제 주소가 </a:t>
            </a:r>
            <a:r>
              <a:rPr lang="en-US" altLang="ko-KR" sz="2000"/>
              <a:t>0</a:t>
            </a:r>
            <a:r>
              <a:rPr lang="ko-KR" altLang="en-US" sz="2000"/>
              <a:t>이 아니더라도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현재 수행 중인 코드 구문을 가리키는 하나의 실행 주소가 있음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/>
          </a:p>
          <a:p>
            <a:pPr>
              <a:lnSpc>
                <a:spcPct val="150000"/>
              </a:lnSpc>
              <a:defRPr/>
            </a:pPr>
            <a:r>
              <a:rPr lang="en-US" altLang="ko-KR" sz="2000" b="1"/>
              <a:t>C++</a:t>
            </a:r>
            <a:r>
              <a:rPr lang="ko-KR" altLang="en-US" sz="2000" b="1"/>
              <a:t>에서 알고 있는 것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코드 구문은 순차적으로 실행되어야 한다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단 하나의 실행 주소만 존재하는 것은 아니다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C++11</a:t>
            </a:r>
            <a:r>
              <a:rPr lang="ko-KR" altLang="en-US" sz="2000"/>
              <a:t> </a:t>
            </a:r>
            <a:r>
              <a:rPr lang="en-US" altLang="ko-KR" sz="2000"/>
              <a:t>thread, synchronization</a:t>
            </a:r>
            <a:r>
              <a:rPr lang="ko-KR" altLang="en-US" sz="2000"/>
              <a:t> 개념 탑재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어떤 메모리 주소는 </a:t>
            </a:r>
            <a:r>
              <a:rPr lang="en-US" altLang="ko-KR" sz="2000"/>
              <a:t>device</a:t>
            </a:r>
            <a:r>
              <a:rPr lang="ko-KR" altLang="en-US" sz="2000"/>
              <a:t>의 </a:t>
            </a:r>
            <a:r>
              <a:rPr lang="en-US" altLang="ko-KR" sz="2000"/>
              <a:t>register</a:t>
            </a:r>
            <a:r>
              <a:rPr lang="ko-KR" altLang="en-US" sz="2000"/>
              <a:t>를 가리킬 수도 있다 </a:t>
            </a:r>
            <a:r>
              <a:rPr lang="en-US" altLang="ko-KR" sz="2000"/>
              <a:t>(volatile </a:t>
            </a:r>
            <a:r>
              <a:rPr lang="ko-KR" altLang="en-US" sz="2000"/>
              <a:t>키워드</a:t>
            </a:r>
            <a:r>
              <a:rPr lang="en-US" altLang="ko-KR" sz="20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어떤 변수에는 동기화가 필요할 수 있다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C++11</a:t>
            </a:r>
            <a:r>
              <a:rPr lang="ko-KR" altLang="en-US" sz="2000"/>
              <a:t>의 </a:t>
            </a:r>
            <a:r>
              <a:rPr lang="en-US" altLang="ko-KR" sz="2000"/>
              <a:t>std::atomic&lt;&gt;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  ▶ 마치 일반적인 변수 접근처럼 보이지만 실제로는 여러 </a:t>
            </a:r>
            <a:r>
              <a:rPr lang="en-US" altLang="ko-KR" sz="2000"/>
              <a:t>thread</a:t>
            </a:r>
            <a:r>
              <a:rPr lang="ko-KR" altLang="en-US" sz="2000"/>
              <a:t> 간 동기화가 보장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__MyData\02.Study &amp; Seminar\20170408_cppkorea_optimized c++\a7jW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" y="1055376"/>
            <a:ext cx="8277485" cy="49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16350" y="620610"/>
            <a:ext cx="34961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i="1" dirty="0">
                <a:solidFill>
                  <a:srgbClr val="002060"/>
                </a:solidFill>
              </a:rPr>
              <a:t>multiply all these durations by a billion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### </a:t>
            </a:r>
            <a:r>
              <a:rPr lang="en-US" altLang="ko-KR" sz="1100" dirty="0"/>
              <a:t>Minute: </a:t>
            </a:r>
            <a:endParaRPr lang="en-US" altLang="ko-KR" sz="11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L1 </a:t>
            </a:r>
            <a:r>
              <a:rPr lang="en-US" altLang="ko-KR" sz="1100" dirty="0"/>
              <a:t>cache reference 0.5 s One heart beat (0.5 s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err="1" smtClean="0"/>
              <a:t>Mutex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lock/unlock 25 s Making a coffee </a:t>
            </a:r>
            <a:endParaRPr lang="en-US" altLang="ko-KR" sz="1100" dirty="0" smtClean="0"/>
          </a:p>
          <a:p>
            <a:pPr>
              <a:lnSpc>
                <a:spcPct val="150000"/>
              </a:lnSpc>
              <a:defRPr/>
            </a:pPr>
            <a:endParaRPr lang="en-US" altLang="ko-KR" sz="1100" dirty="0"/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### </a:t>
            </a:r>
            <a:r>
              <a:rPr lang="en-US" altLang="ko-KR" sz="1100" dirty="0"/>
              <a:t>Hour: </a:t>
            </a:r>
            <a:endParaRPr lang="en-US" altLang="ko-KR" sz="11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Main </a:t>
            </a:r>
            <a:r>
              <a:rPr lang="en-US" altLang="ko-KR" sz="1100" dirty="0"/>
              <a:t>memory reference 100 s </a:t>
            </a:r>
            <a:r>
              <a:rPr lang="en-US" altLang="ko-KR" sz="1100" dirty="0" smtClean="0"/>
              <a:t>Brushing</a:t>
            </a:r>
          </a:p>
          <a:p>
            <a:pPr>
              <a:lnSpc>
                <a:spcPct val="150000"/>
              </a:lnSpc>
              <a:defRPr/>
            </a:pPr>
            <a:endParaRPr lang="en-US" altLang="ko-KR" sz="1100" dirty="0"/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### </a:t>
            </a:r>
            <a:r>
              <a:rPr lang="en-US" altLang="ko-KR" sz="1100" dirty="0"/>
              <a:t>Day: </a:t>
            </a:r>
            <a:endParaRPr lang="en-US" altLang="ko-KR" sz="11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Send </a:t>
            </a:r>
            <a:r>
              <a:rPr lang="en-US" altLang="ko-KR" sz="1100" dirty="0"/>
              <a:t>2K bytes over 1 </a:t>
            </a:r>
            <a:r>
              <a:rPr lang="en-US" altLang="ko-KR" sz="1100" dirty="0" err="1"/>
              <a:t>Gbps</a:t>
            </a:r>
            <a:r>
              <a:rPr lang="en-US" altLang="ko-KR" sz="1100" dirty="0"/>
              <a:t> network 5.5 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>
              <a:lnSpc>
                <a:spcPct val="150000"/>
              </a:lnSpc>
              <a:defRPr/>
            </a:pPr>
            <a:endParaRPr lang="en-US" altLang="ko-KR" sz="1100" dirty="0"/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### Week: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SSD </a:t>
            </a:r>
            <a:r>
              <a:rPr lang="en-US" altLang="ko-KR" sz="1100" dirty="0"/>
              <a:t>random read 1.7 </a:t>
            </a:r>
            <a:r>
              <a:rPr lang="en-US" altLang="ko-KR" sz="1100" dirty="0" smtClean="0"/>
              <a:t>days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Read </a:t>
            </a:r>
            <a:r>
              <a:rPr lang="en-US" altLang="ko-KR" sz="1100" dirty="0"/>
              <a:t>1 MB sequentially from memory 2.9 days </a:t>
            </a:r>
            <a:endParaRPr lang="en-US" altLang="ko-KR" sz="1100" dirty="0" smtClean="0"/>
          </a:p>
          <a:p>
            <a:pPr>
              <a:lnSpc>
                <a:spcPct val="150000"/>
              </a:lnSpc>
              <a:defRPr/>
            </a:pPr>
            <a:endParaRPr lang="en-US" altLang="ko-KR" sz="1100" dirty="0"/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### Year: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Disk </a:t>
            </a:r>
            <a:r>
              <a:rPr lang="en-US" altLang="ko-KR" sz="1100" dirty="0"/>
              <a:t>seek 16.5 weeks A semester in university </a:t>
            </a:r>
            <a:endParaRPr lang="en-US" altLang="ko-KR" sz="11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Read </a:t>
            </a:r>
            <a:r>
              <a:rPr lang="en-US" altLang="ko-KR" sz="1100" dirty="0"/>
              <a:t>1 MB sequentially from disk 7.8 months Almost producing a new human being </a:t>
            </a:r>
            <a:endParaRPr lang="en-US" altLang="ko-KR" sz="1100" dirty="0" smtClean="0"/>
          </a:p>
          <a:p>
            <a:pPr>
              <a:lnSpc>
                <a:spcPct val="150000"/>
              </a:lnSpc>
              <a:defRPr/>
            </a:pPr>
            <a:endParaRPr lang="en-US" altLang="ko-KR" sz="11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### Decade: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/>
              <a:t>Send </a:t>
            </a:r>
            <a:r>
              <a:rPr lang="en-US" altLang="ko-KR" sz="1100" dirty="0"/>
              <a:t>packet CA-&gt;Netherlands-&gt;CA 4.8 years Average time it takes to complete a bachelor's degree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353" y="6017047"/>
            <a:ext cx="1941087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/>
              <a:t>Assuming ~1GB/sec SSD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624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604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/>
              <a:t>“</a:t>
            </a:r>
            <a:r>
              <a:rPr lang="ko-KR" altLang="en-US" sz="2000" b="1" dirty="0"/>
              <a:t>메모리는 느리다</a:t>
            </a:r>
            <a:r>
              <a:rPr lang="en-US" altLang="ko-KR" sz="2000" b="1" dirty="0"/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en-US" altLang="ko-KR" sz="2000" dirty="0"/>
              <a:t>CPU</a:t>
            </a:r>
            <a:r>
              <a:rPr lang="ko-KR" altLang="en-US" sz="2000" dirty="0"/>
              <a:t> 내 </a:t>
            </a:r>
            <a:r>
              <a:rPr lang="ko-KR" altLang="en-US" sz="2000" dirty="0" err="1"/>
              <a:t>게이트나</a:t>
            </a:r>
            <a:r>
              <a:rPr lang="ko-KR" altLang="en-US" sz="2000" dirty="0"/>
              <a:t> 레지스터에 비해서는 매우 느리다는 의미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메인 메모리에서 </a:t>
            </a:r>
            <a:r>
              <a:rPr lang="en-US" altLang="ko-KR" sz="2000" dirty="0"/>
              <a:t>1</a:t>
            </a:r>
            <a:r>
              <a:rPr lang="ko-KR" altLang="en-US" sz="2000" dirty="0"/>
              <a:t>개 </a:t>
            </a:r>
            <a:r>
              <a:rPr lang="en-US" altLang="ko-KR" sz="2000" dirty="0"/>
              <a:t>word</a:t>
            </a:r>
            <a:r>
              <a:rPr lang="ko-KR" altLang="en-US" sz="2000" dirty="0"/>
              <a:t>를 </a:t>
            </a:r>
            <a:r>
              <a:rPr lang="en-US" altLang="ko-KR" sz="2000" dirty="0"/>
              <a:t>fetch</a:t>
            </a:r>
            <a:r>
              <a:rPr lang="ko-KR" altLang="en-US" sz="2000" dirty="0"/>
              <a:t>하는 시간은 수백 개의 명령어를 실행하는 속도와 맞먹음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ko-KR" altLang="en-US" sz="2000" b="1" dirty="0">
                <a:solidFill>
                  <a:srgbClr val="42C7F1"/>
                </a:solidFill>
              </a:rPr>
              <a:t>메모리 접근 비용은 프로세서 내에서 동작하는 어떤 것보다 압도적으로 높다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대표적인 예 </a:t>
            </a:r>
            <a:r>
              <a:rPr lang="en-US" altLang="ko-KR" sz="2000" dirty="0"/>
              <a:t>:</a:t>
            </a:r>
            <a:r>
              <a:rPr lang="ko-KR" altLang="en-US" sz="2000" dirty="0"/>
              <a:t>폰 </a:t>
            </a:r>
            <a:r>
              <a:rPr lang="ko-KR" altLang="en-US" sz="2000" dirty="0" err="1"/>
              <a:t>노이만</a:t>
            </a:r>
            <a:r>
              <a:rPr lang="ko-KR" altLang="en-US" sz="2000" dirty="0"/>
              <a:t> 병목 현상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 </a:t>
            </a:r>
            <a:r>
              <a:rPr lang="ko-KR" altLang="en-US" sz="2000" dirty="0"/>
              <a:t>▶ 폰 </a:t>
            </a:r>
            <a:r>
              <a:rPr lang="ko-KR" altLang="en-US" sz="2000" dirty="0" err="1"/>
              <a:t>노이만</a:t>
            </a:r>
            <a:r>
              <a:rPr lang="ko-KR" altLang="en-US" sz="2000" dirty="0"/>
              <a:t> 구조 </a:t>
            </a:r>
            <a:r>
              <a:rPr lang="en-US" altLang="ko-KR" sz="2000" dirty="0"/>
              <a:t>-</a:t>
            </a:r>
            <a:r>
              <a:rPr lang="ko-KR" altLang="en-US" sz="2000" dirty="0"/>
              <a:t> 프로그램 내장 구조</a:t>
            </a:r>
            <a:r>
              <a:rPr lang="en-US" altLang="ko-KR" sz="2000" dirty="0"/>
              <a:t>,</a:t>
            </a:r>
            <a:r>
              <a:rPr lang="ko-KR" altLang="en-US" sz="2000" dirty="0"/>
              <a:t> 명령어와 데이터를 메모리에 저장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     (</a:t>
            </a:r>
            <a:r>
              <a:rPr lang="ko-KR" altLang="en-US" sz="2000" dirty="0"/>
              <a:t>장점</a:t>
            </a:r>
            <a:r>
              <a:rPr lang="en-US" altLang="ko-KR" sz="2000" dirty="0"/>
              <a:t>)</a:t>
            </a:r>
            <a:r>
              <a:rPr lang="ko-KR" altLang="en-US" sz="2000" dirty="0"/>
              <a:t> 프로그램</a:t>
            </a:r>
            <a:r>
              <a:rPr lang="en-US" altLang="ko-KR" sz="2000" dirty="0"/>
              <a:t>(SW)</a:t>
            </a:r>
            <a:r>
              <a:rPr lang="ko-KR" altLang="en-US" sz="2000" dirty="0"/>
              <a:t>을 바꾸면 동일한 </a:t>
            </a:r>
            <a:r>
              <a:rPr lang="en-US" altLang="ko-KR" sz="2000" dirty="0"/>
              <a:t>HW</a:t>
            </a:r>
            <a:r>
              <a:rPr lang="ko-KR" altLang="en-US" sz="2000" dirty="0"/>
              <a:t>로 다른 동작이 가능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      </a:t>
            </a:r>
            <a:r>
              <a:rPr lang="en-US" altLang="ko-KR" sz="2000" dirty="0"/>
              <a:t>(</a:t>
            </a:r>
            <a:r>
              <a:rPr lang="ko-KR" altLang="en-US" sz="2000" dirty="0"/>
              <a:t>단점</a:t>
            </a:r>
            <a:r>
              <a:rPr lang="en-US" altLang="ko-KR" sz="2000" dirty="0"/>
              <a:t>)</a:t>
            </a:r>
            <a:r>
              <a:rPr lang="ko-KR" altLang="en-US" sz="2000" dirty="0"/>
              <a:t> 프로그램의 속도는 메모리 접근 속도까지로 제한됨</a:t>
            </a:r>
          </a:p>
          <a:p>
            <a:pPr>
              <a:lnSpc>
                <a:spcPct val="150000"/>
              </a:lnSpc>
              <a:defRPr/>
            </a:pPr>
            <a:endParaRPr lang="ko-KR" altLang="en-US" sz="2000" dirty="0"/>
          </a:p>
          <a:p>
            <a:pPr>
              <a:lnSpc>
                <a:spcPct val="150000"/>
              </a:lnSpc>
              <a:defRPr/>
            </a:pPr>
            <a:endParaRPr lang="ko-KR" altLang="en-US" sz="2000" dirty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메모리 접근 속도를 개선한 것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  ▶ 캐시 메모리 </a:t>
            </a:r>
            <a:r>
              <a:rPr lang="en-US" altLang="ko-KR" sz="2000" dirty="0"/>
              <a:t>: </a:t>
            </a:r>
            <a:r>
              <a:rPr lang="ko-KR" altLang="en-US" sz="2000" dirty="0"/>
              <a:t>메인 메모리보다 접근이 더 빠른 메모리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  ▶ 하버드 구조 </a:t>
            </a:r>
            <a:r>
              <a:rPr lang="en-US" altLang="ko-KR" sz="2000" dirty="0"/>
              <a:t>: CPU - </a:t>
            </a:r>
            <a:r>
              <a:rPr lang="ko-KR" altLang="en-US" sz="2000" dirty="0"/>
              <a:t>메모리 연결통로인 </a:t>
            </a:r>
            <a:r>
              <a:rPr lang="en-US" altLang="ko-KR" sz="2000" dirty="0"/>
              <a:t>Bus</a:t>
            </a:r>
            <a:r>
              <a:rPr lang="ko-KR" altLang="en-US" sz="2000" dirty="0"/>
              <a:t>를 하나 더 추가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6135" y="3429000"/>
            <a:ext cx="4857750" cy="2809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57666" y="6381369"/>
            <a:ext cx="4934334" cy="29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400"/>
              <a:t>https://en.wikipedia.org/wiki/Von_Neumann_architecture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7379" y="4293108"/>
            <a:ext cx="3863722" cy="9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u="sng">
                <a:solidFill>
                  <a:srgbClr val="008000"/>
                </a:solidFill>
              </a:rPr>
              <a:t>폰 노이만 구조 기본 동작</a:t>
            </a:r>
            <a:endParaRPr lang="ko-KR" altLang="en-US" sz="1400">
              <a:solidFill>
                <a:srgbClr val="008000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rgbClr val="008000"/>
                </a:solidFill>
              </a:rPr>
              <a:t>메모리 → </a:t>
            </a:r>
            <a:r>
              <a:rPr lang="en-US" altLang="ko-KR" sz="1400">
                <a:solidFill>
                  <a:srgbClr val="008000"/>
                </a:solidFill>
              </a:rPr>
              <a:t>CPU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008000"/>
                </a:solidFill>
              </a:rPr>
              <a:t>:</a:t>
            </a:r>
            <a:r>
              <a:rPr lang="ko-KR" altLang="en-US" sz="1400">
                <a:solidFill>
                  <a:srgbClr val="008000"/>
                </a:solidFill>
              </a:rPr>
              <a:t> 명령어와 데이터를 읽어들임</a:t>
            </a:r>
          </a:p>
          <a:p>
            <a:pPr>
              <a:defRPr/>
            </a:pPr>
            <a:r>
              <a:rPr lang="en-US" altLang="ko-KR" sz="1400">
                <a:solidFill>
                  <a:srgbClr val="008000"/>
                </a:solidFill>
              </a:rPr>
              <a:t>CPU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008000"/>
                </a:solidFill>
              </a:rPr>
              <a:t>:</a:t>
            </a:r>
            <a:r>
              <a:rPr lang="ko-KR" altLang="en-US" sz="1400">
                <a:solidFill>
                  <a:srgbClr val="008000"/>
                </a:solidFill>
              </a:rPr>
              <a:t> 명령을 실행하고 데이터를 조작</a:t>
            </a:r>
          </a:p>
          <a:p>
            <a:pPr>
              <a:defRPr/>
            </a:pPr>
            <a:r>
              <a:rPr lang="en-US" altLang="ko-KR" sz="1400">
                <a:solidFill>
                  <a:srgbClr val="008000"/>
                </a:solidFill>
              </a:rPr>
              <a:t>CPU </a:t>
            </a:r>
            <a:r>
              <a:rPr lang="ko-KR" altLang="en-US" sz="1400">
                <a:solidFill>
                  <a:srgbClr val="008000"/>
                </a:solidFill>
              </a:rPr>
              <a:t>→ 메모리 </a:t>
            </a:r>
            <a:r>
              <a:rPr lang="en-US" altLang="ko-KR" sz="1400">
                <a:solidFill>
                  <a:srgbClr val="008000"/>
                </a:solidFill>
              </a:rPr>
              <a:t>:</a:t>
            </a:r>
            <a:r>
              <a:rPr lang="ko-KR" altLang="en-US" sz="1400">
                <a:solidFill>
                  <a:srgbClr val="008000"/>
                </a:solidFill>
              </a:rPr>
              <a:t> 결과값을 저장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3288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/>
              <a:t>“</a:t>
            </a:r>
            <a:r>
              <a:rPr lang="ko-KR" altLang="en-US" sz="2000" b="1"/>
              <a:t>메모리는 바이트 단위로 접근하지 않는다</a:t>
            </a:r>
            <a:r>
              <a:rPr lang="en-US" altLang="ko-KR" sz="2000" b="1"/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메모리를 접근할 때마다 바이트 단위로 읽어오는 것은 비효율적임 </a:t>
            </a:r>
            <a:r>
              <a:rPr lang="en-US" altLang="ko-KR" sz="2000"/>
              <a:t>(</a:t>
            </a:r>
            <a:r>
              <a:rPr lang="ko-KR" altLang="en-US" sz="2000"/>
              <a:t>메모리 접근은 느리다</a:t>
            </a:r>
            <a:r>
              <a:rPr lang="en-US" altLang="ko-KR" sz="2000"/>
              <a:t>!)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보통 한 번 접근할 때 뭉태기</a:t>
            </a:r>
            <a:r>
              <a:rPr lang="en-US" altLang="ko-KR" sz="2000"/>
              <a:t>(chunk)</a:t>
            </a:r>
            <a:r>
              <a:rPr lang="ko-KR" altLang="en-US" sz="2000"/>
              <a:t>로 읽어옴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/>
              <a:t>  </a:t>
            </a:r>
            <a:r>
              <a:rPr lang="ko-KR" altLang="en-US" sz="2000"/>
              <a:t>▶ 데스크탑 컴퓨터라면 한 번에 </a:t>
            </a:r>
            <a:r>
              <a:rPr lang="en-US" altLang="ko-KR" sz="2000"/>
              <a:t>64 </a:t>
            </a:r>
            <a:r>
              <a:rPr lang="ko-KR" altLang="en-US" sz="2000"/>
              <a:t>바이트를</a:t>
            </a:r>
            <a:r>
              <a:rPr lang="en-US" altLang="ko-KR" sz="2000"/>
              <a:t> </a:t>
            </a:r>
            <a:r>
              <a:rPr lang="ko-KR" altLang="en-US" sz="2000"/>
              <a:t>읽어오기도 함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</a:t>
            </a:r>
            <a:r>
              <a:rPr lang="ko-KR" altLang="en-US" sz="2000" b="1">
                <a:solidFill>
                  <a:srgbClr val="42C7F1"/>
                </a:solidFill>
              </a:rPr>
              <a:t>하나의 데이터가 물리적 메모리 상에 나란히</a:t>
            </a:r>
            <a:r>
              <a:rPr lang="en-US" altLang="ko-KR" sz="2000" b="1">
                <a:solidFill>
                  <a:srgbClr val="42C7F1"/>
                </a:solidFill>
              </a:rPr>
              <a:t>(aligned)</a:t>
            </a:r>
            <a:r>
              <a:rPr lang="ko-KR" altLang="en-US" sz="2000" b="1">
                <a:solidFill>
                  <a:srgbClr val="42C7F1"/>
                </a:solidFill>
              </a:rPr>
              <a:t> 있지 않으면 접근</a:t>
            </a:r>
            <a:r>
              <a:rPr lang="en-US" altLang="ko-KR" sz="2000" b="1">
                <a:solidFill>
                  <a:srgbClr val="42C7F1"/>
                </a:solidFill>
              </a:rPr>
              <a:t> </a:t>
            </a:r>
            <a:r>
              <a:rPr lang="ko-KR" altLang="en-US" sz="2000" b="1">
                <a:solidFill>
                  <a:srgbClr val="42C7F1"/>
                </a:solidFill>
              </a:rPr>
              <a:t>속도는 </a:t>
            </a:r>
            <a:r>
              <a:rPr lang="en-US" altLang="ko-KR" sz="2000" b="1">
                <a:solidFill>
                  <a:srgbClr val="42C7F1"/>
                </a:solidFill>
              </a:rPr>
              <a:t>2</a:t>
            </a:r>
            <a:r>
              <a:rPr lang="ko-KR" altLang="en-US" sz="2000" b="1">
                <a:solidFill>
                  <a:srgbClr val="42C7F1"/>
                </a:solidFill>
              </a:rPr>
              <a:t>배 느려진다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대표적인 예 </a:t>
            </a:r>
            <a:r>
              <a:rPr lang="en-US" altLang="ko-KR" sz="2000"/>
              <a:t>:</a:t>
            </a:r>
            <a:r>
              <a:rPr lang="ko-KR" altLang="en-US" sz="2000"/>
              <a:t>구조체 정렬</a:t>
            </a:r>
            <a:r>
              <a:rPr lang="en-US" altLang="ko-KR" sz="2000"/>
              <a:t>(structure alignment)</a:t>
            </a:r>
            <a:r>
              <a:rPr lang="ko-KR" altLang="en-US" sz="2000"/>
              <a:t>과 패딩</a:t>
            </a:r>
            <a:r>
              <a:rPr lang="en-US" altLang="ko-KR" sz="2000"/>
              <a:t>(padding)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/>
              <a:t>  </a:t>
            </a:r>
            <a:r>
              <a:rPr lang="ko-KR" altLang="en-US" sz="2000"/>
              <a:t>▶ 구조체 선언 시 데이터 필드의 크기와 순서가 중요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048368" y="2852928"/>
            <a:ext cx="2808351" cy="1379957"/>
            <a:chOff x="8976360" y="2913151"/>
            <a:chExt cx="2808351" cy="1379957"/>
          </a:xfrm>
        </p:grpSpPr>
        <p:sp>
          <p:nvSpPr>
            <p:cNvPr id="12" name="직사각형 11"/>
            <p:cNvSpPr/>
            <p:nvPr/>
          </p:nvSpPr>
          <p:spPr>
            <a:xfrm>
              <a:off x="10056495" y="3356991"/>
              <a:ext cx="432054" cy="2160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488549" y="3356991"/>
              <a:ext cx="432054" cy="2160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20603" y="3356991"/>
              <a:ext cx="432054" cy="216027"/>
            </a:xfrm>
            <a:prstGeom prst="rect">
              <a:avLst/>
            </a:prstGeom>
            <a:solidFill>
              <a:srgbClr val="00A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352657" y="3356991"/>
              <a:ext cx="432054" cy="216027"/>
            </a:xfrm>
            <a:prstGeom prst="rect">
              <a:avLst/>
            </a:prstGeom>
            <a:solidFill>
              <a:srgbClr val="00A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53564" y="3325803"/>
              <a:ext cx="788099" cy="300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400">
                  <a:solidFill>
                    <a:srgbClr val="0059FF"/>
                  </a:solidFill>
                </a:rPr>
                <a:t>aligned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056495" y="3748223"/>
              <a:ext cx="432054" cy="2160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88549" y="3748223"/>
              <a:ext cx="432054" cy="2160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920603" y="3748223"/>
              <a:ext cx="432054" cy="21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352657" y="3748223"/>
              <a:ext cx="432054" cy="216027"/>
            </a:xfrm>
            <a:prstGeom prst="rect">
              <a:avLst/>
            </a:prstGeom>
            <a:solidFill>
              <a:srgbClr val="00A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76360" y="3861054"/>
              <a:ext cx="1065303" cy="300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400" b="1">
                  <a:solidFill>
                    <a:srgbClr val="0059FF"/>
                  </a:solidFill>
                </a:rPr>
                <a:t>un</a:t>
              </a:r>
              <a:r>
                <a:rPr lang="en-US" altLang="ko-KR" sz="1400">
                  <a:solidFill>
                    <a:srgbClr val="0059FF"/>
                  </a:solidFill>
                </a:rPr>
                <a:t>aligned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056495" y="4077081"/>
              <a:ext cx="432054" cy="216027"/>
            </a:xfrm>
            <a:prstGeom prst="rect">
              <a:avLst/>
            </a:prstGeom>
            <a:solidFill>
              <a:srgbClr val="00A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488549" y="4077081"/>
              <a:ext cx="432054" cy="2160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920603" y="4077081"/>
              <a:ext cx="432054" cy="21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352657" y="4077081"/>
              <a:ext cx="432054" cy="21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왼쪽 대괄호 27"/>
            <p:cNvSpPr/>
            <p:nvPr/>
          </p:nvSpPr>
          <p:spPr>
            <a:xfrm rot="5400000">
              <a:off x="10884336" y="2384609"/>
              <a:ext cx="72747" cy="1728000"/>
            </a:xfrm>
            <a:prstGeom prst="leftBracket">
              <a:avLst>
                <a:gd name="adj" fmla="val 8333"/>
              </a:avLst>
            </a:prstGeom>
            <a:ln>
              <a:solidFill>
                <a:schemeClr val="accent1">
                  <a:satMod val="10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26554" y="2913151"/>
              <a:ext cx="788099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chunk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9325572" y="3265580"/>
            <a:ext cx="788099" cy="30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rgbClr val="0059FF"/>
                </a:solidFill>
              </a:rPr>
              <a:t>aligned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257966" y="4116324"/>
            <a:ext cx="6278214" cy="1832991"/>
            <a:chOff x="1257966" y="3684270"/>
            <a:chExt cx="6278214" cy="183299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57966" y="3684270"/>
              <a:ext cx="1471612" cy="1357312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100131" y="3939063"/>
              <a:ext cx="2647950" cy="84772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748081" y="3883533"/>
              <a:ext cx="788099" cy="338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rgbClr val="B949EE"/>
                  </a:solidFill>
                </a:rPr>
                <a:t>→ </a:t>
              </a:r>
              <a:r>
                <a:rPr lang="en-US" altLang="ko-KR" sz="1600" b="1">
                  <a:solidFill>
                    <a:srgbClr val="B949EE"/>
                  </a:solidFill>
                </a:rPr>
                <a:t>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48081" y="4171569"/>
              <a:ext cx="788099" cy="339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rgbClr val="B949EE"/>
                  </a:solidFill>
                </a:rPr>
                <a:t>→ </a:t>
              </a:r>
              <a:r>
                <a:rPr lang="en-US" altLang="ko-KR" sz="1600" b="1">
                  <a:solidFill>
                    <a:srgbClr val="B949EE"/>
                  </a:solidFill>
                </a:rPr>
                <a:t>b, 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8081" y="4459605"/>
              <a:ext cx="788099" cy="339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rgbClr val="B949EE"/>
                  </a:solidFill>
                </a:rPr>
                <a:t>→ </a:t>
              </a:r>
              <a:r>
                <a:rPr lang="en-US" altLang="ko-KR" sz="1600" b="1">
                  <a:solidFill>
                    <a:srgbClr val="B949EE"/>
                  </a:solidFill>
                </a:rPr>
                <a:t>d</a:t>
              </a:r>
            </a:p>
          </p:txBody>
        </p:sp>
        <p:sp>
          <p:nvSpPr>
            <p:cNvPr id="44" name="오른쪽 화살표 43"/>
            <p:cNvSpPr/>
            <p:nvPr/>
          </p:nvSpPr>
          <p:spPr>
            <a:xfrm>
              <a:off x="3071622" y="4221099"/>
              <a:ext cx="720090" cy="238506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71622" y="3939063"/>
              <a:ext cx="788099" cy="338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align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57966" y="5179123"/>
              <a:ext cx="1957674" cy="338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>
                  <a:solidFill>
                    <a:srgbClr val="0000FF"/>
                  </a:solidFill>
                </a:rPr>
                <a:t>sizeof</a:t>
              </a:r>
              <a:r>
                <a:rPr lang="en-US" altLang="ko-KR" sz="1600" b="1">
                  <a:solidFill>
                    <a:schemeClr val="tx1"/>
                  </a:solidFill>
                </a:rPr>
                <a:t>(</a:t>
              </a:r>
              <a:r>
                <a:rPr lang="en-US" altLang="ko-KR" sz="1600" b="1">
                  <a:solidFill>
                    <a:schemeClr val="accent5">
                      <a:lumMod val="80000"/>
                      <a:lumOff val="20000"/>
                    </a:schemeClr>
                  </a:solidFill>
                </a:rPr>
                <a:t>data_t</a:t>
              </a:r>
              <a:r>
                <a:rPr lang="en-US" altLang="ko-KR" sz="1600" b="1">
                  <a:solidFill>
                    <a:schemeClr val="tx1"/>
                  </a:solidFill>
                </a:rPr>
                <a:t>) = 12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5584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/>
              <a:t>“</a:t>
            </a:r>
            <a:r>
              <a:rPr lang="ko-KR" altLang="en-US" sz="2000" b="1"/>
              <a:t>메모리 접근도 빠른 게 있고 느린 게 있다</a:t>
            </a:r>
            <a:r>
              <a:rPr lang="en-US" altLang="ko-KR" sz="2000" b="1"/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캐시 메모리와 메인 메모리의 차이를 의미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캐시</a:t>
            </a:r>
            <a:r>
              <a:rPr lang="en-US" altLang="ko-KR" sz="2000"/>
              <a:t>(cache)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프로세서와 아주 가깝게 위치해 있어 접근이 빠른 임시 저장 공간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/>
              <a:t>  </a:t>
            </a:r>
            <a:r>
              <a:rPr lang="ko-KR" altLang="en-US" sz="2000"/>
              <a:t>▶ 작고 빠를수록 비쌈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/>
              <a:t>  </a:t>
            </a:r>
            <a:r>
              <a:rPr lang="ko-KR" altLang="en-US" sz="2000"/>
              <a:t>▶ 데스크탑 컴퓨터의 경우 </a:t>
            </a:r>
            <a:r>
              <a:rPr lang="en-US" altLang="ko-KR" sz="2000"/>
              <a:t>5</a:t>
            </a:r>
            <a:r>
              <a:rPr lang="ko-KR" altLang="en-US" sz="2000"/>
              <a:t> 단계</a:t>
            </a:r>
            <a:r>
              <a:rPr lang="en-US" altLang="ko-KR" sz="2000"/>
              <a:t> </a:t>
            </a:r>
            <a:r>
              <a:rPr lang="ko-KR" altLang="en-US" sz="2000"/>
              <a:t>정도로 구성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1</a:t>
            </a:r>
            <a:r>
              <a:rPr lang="ko-KR" altLang="en-US" sz="2000"/>
              <a:t>차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2</a:t>
            </a:r>
            <a:r>
              <a:rPr lang="ko-KR" altLang="en-US" sz="2000"/>
              <a:t>차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3</a:t>
            </a:r>
            <a:r>
              <a:rPr lang="ko-KR" altLang="en-US" sz="2000"/>
              <a:t>차 캐시</a:t>
            </a:r>
            <a:r>
              <a:rPr lang="en-US" altLang="ko-KR" sz="2000"/>
              <a:t>,</a:t>
            </a:r>
            <a:r>
              <a:rPr lang="ko-KR" altLang="en-US" sz="2000"/>
              <a:t> 메인 메모리</a:t>
            </a:r>
            <a:r>
              <a:rPr lang="en-US" altLang="ko-KR" sz="2000"/>
              <a:t>,</a:t>
            </a:r>
            <a:r>
              <a:rPr lang="ko-KR" altLang="en-US" sz="2000"/>
              <a:t> 디스크 위 가상 메모리</a:t>
            </a:r>
            <a:endParaRPr lang="en-US" altLang="ko-KR" sz="2000"/>
          </a:p>
          <a:p>
            <a:pPr>
              <a:lnSpc>
                <a:spcPct val="150000"/>
              </a:lnSpc>
              <a:defRPr/>
            </a:pPr>
            <a:r>
              <a:rPr lang="en-US" altLang="ko-KR" sz="2000"/>
              <a:t>  </a:t>
            </a:r>
            <a:r>
              <a:rPr lang="ko-KR" altLang="en-US" sz="2000"/>
              <a:t>▶ 경험적으로 어림 잡아 직전 단계보다 </a:t>
            </a:r>
            <a:r>
              <a:rPr lang="en-US" altLang="ko-KR" sz="2000"/>
              <a:t>10</a:t>
            </a:r>
            <a:r>
              <a:rPr lang="ko-KR" altLang="en-US" sz="2000"/>
              <a:t>배 빠름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캐시에</a:t>
            </a:r>
            <a:r>
              <a:rPr lang="en-US" altLang="ko-KR" sz="2000"/>
              <a:t> </a:t>
            </a:r>
            <a:r>
              <a:rPr lang="ko-KR" altLang="en-US" sz="2000"/>
              <a:t>데이터가 </a:t>
            </a:r>
            <a:r>
              <a:rPr lang="en-US" altLang="ko-KR" sz="2000"/>
              <a:t>fetch</a:t>
            </a:r>
            <a:r>
              <a:rPr lang="ko-KR" altLang="en-US" sz="2000"/>
              <a:t>될 때는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/>
              <a:t>  </a:t>
            </a:r>
            <a:r>
              <a:rPr lang="ko-KR" altLang="en-US" sz="2000"/>
              <a:t>▶ 가장 사용되지 않던</a:t>
            </a:r>
            <a:r>
              <a:rPr lang="en-US" altLang="ko-KR" sz="2000"/>
              <a:t>(</a:t>
            </a:r>
            <a:r>
              <a:rPr lang="en-US" altLang="ko-KR" sz="2000" i="1"/>
              <a:t>the least recently used</a:t>
            </a:r>
            <a:r>
              <a:rPr lang="en-US" altLang="ko-KR" sz="2000"/>
              <a:t>)</a:t>
            </a:r>
            <a:r>
              <a:rPr lang="ko-KR" altLang="en-US" sz="2000"/>
              <a:t> 데이터를 버림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/>
              <a:t>  </a:t>
            </a:r>
            <a:r>
              <a:rPr lang="ko-KR" altLang="en-US" sz="2000"/>
              <a:t>▶ 여러 바이트를 함께</a:t>
            </a:r>
            <a:r>
              <a:rPr lang="en-US" altLang="ko-KR" sz="2000"/>
              <a:t> fetch</a:t>
            </a:r>
            <a:r>
              <a:rPr lang="ko-KR" altLang="en-US" sz="2000"/>
              <a:t>시킴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</a:t>
            </a:r>
            <a:r>
              <a:rPr lang="ko-KR" altLang="en-US" sz="2000" b="1">
                <a:solidFill>
                  <a:srgbClr val="42C7F1"/>
                </a:solidFill>
              </a:rPr>
              <a:t>자주 사용되는 메모리 공간일수록 덜 사용되는 곳보다 더 빠르게 접근될 수 있다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/>
              <a:t>▷ </a:t>
            </a:r>
            <a:r>
              <a:rPr lang="ko-KR" altLang="en-US" sz="2000" b="1">
                <a:solidFill>
                  <a:srgbClr val="42C7F1"/>
                </a:solidFill>
              </a:rPr>
              <a:t>인접한 메모리 영역일수록 멀리 떨어진 것보다 더 빠르게 접근될 수 있다</a:t>
            </a:r>
          </a:p>
          <a:p>
            <a:pPr>
              <a:lnSpc>
                <a:spcPct val="150000"/>
              </a:lnSpc>
              <a:defRPr/>
            </a:pP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3093" y="5733288"/>
            <a:ext cx="6669024" cy="29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008000"/>
                </a:solidFill>
              </a:rPr>
              <a:t>※ </a:t>
            </a:r>
            <a:r>
              <a:rPr lang="en-US" altLang="ko-KR" sz="1400">
                <a:solidFill>
                  <a:srgbClr val="008000"/>
                </a:solidFill>
              </a:rPr>
              <a:t>if</a:t>
            </a:r>
            <a:r>
              <a:rPr lang="ko-KR" altLang="en-US" sz="1400">
                <a:solidFill>
                  <a:srgbClr val="008000"/>
                </a:solidFill>
              </a:rPr>
              <a:t> 구문이나 함수 호출보다는 </a:t>
            </a:r>
            <a:r>
              <a:rPr lang="en-US" altLang="ko-KR" sz="1400">
                <a:solidFill>
                  <a:srgbClr val="008000"/>
                </a:solidFill>
              </a:rPr>
              <a:t>loop</a:t>
            </a:r>
            <a:r>
              <a:rPr lang="ko-KR" altLang="en-US" sz="1400">
                <a:solidFill>
                  <a:srgbClr val="008000"/>
                </a:solidFill>
              </a:rPr>
              <a:t> 구문이 일반적으로 더 빠를 수 있다</a:t>
            </a:r>
            <a:r>
              <a:rPr lang="en-US" altLang="ko-KR" sz="140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3093" y="6021324"/>
            <a:ext cx="5444871" cy="298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008000"/>
                </a:solidFill>
              </a:rPr>
              <a:t>※</a:t>
            </a:r>
            <a:r>
              <a:rPr lang="en-US" altLang="ko-KR" sz="1400">
                <a:solidFill>
                  <a:srgbClr val="008000"/>
                </a:solidFill>
              </a:rPr>
              <a:t> array,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008000"/>
                </a:solidFill>
              </a:rPr>
              <a:t>vector</a:t>
            </a:r>
            <a:r>
              <a:rPr lang="ko-KR" altLang="en-US" sz="1400">
                <a:solidFill>
                  <a:srgbClr val="008000"/>
                </a:solidFill>
              </a:rPr>
              <a:t>가 </a:t>
            </a:r>
            <a:r>
              <a:rPr lang="en-US" altLang="ko-KR" sz="1400">
                <a:solidFill>
                  <a:srgbClr val="008000"/>
                </a:solidFill>
              </a:rPr>
              <a:t>list, tree</a:t>
            </a:r>
            <a:r>
              <a:rPr lang="ko-KR" altLang="en-US" sz="1400">
                <a:solidFill>
                  <a:srgbClr val="008000"/>
                </a:solidFill>
              </a:rPr>
              <a:t>보다 일반적으로 더 빠를 수 있다</a:t>
            </a:r>
            <a:r>
              <a:rPr lang="en-US" altLang="ko-KR" sz="1400">
                <a:solidFill>
                  <a:srgbClr val="0080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6955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/>
              <a:t>“</a:t>
            </a:r>
            <a:r>
              <a:rPr lang="ko-KR" altLang="en-US" sz="2000" b="1" dirty="0"/>
              <a:t>연속된 메모리 바이트에는 배치된 순서</a:t>
            </a:r>
            <a:r>
              <a:rPr lang="en-US" altLang="ko-KR" sz="2000" b="1" dirty="0"/>
              <a:t>(</a:t>
            </a:r>
            <a:r>
              <a:rPr lang="en-US" altLang="ko-KR" sz="2000" b="1" i="1" dirty="0"/>
              <a:t>byte order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가 있다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Endian</a:t>
            </a:r>
            <a:r>
              <a:rPr lang="ko-KR" altLang="en-US" sz="2000" b="1" dirty="0"/>
              <a:t> 개념</a:t>
            </a:r>
            <a:r>
              <a:rPr lang="en-US" altLang="ko-KR" sz="2000" b="1" dirty="0"/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en-US" altLang="ko-KR" sz="2000" dirty="0"/>
              <a:t>Big Endian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MSB(Most significant bit)</a:t>
            </a:r>
            <a:r>
              <a:rPr lang="ko-KR" altLang="en-US" sz="2000" dirty="0"/>
              <a:t>를 첫 번째 바이트에 저장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</a:t>
            </a:r>
            <a:r>
              <a:rPr lang="en-US" altLang="ko-KR" sz="2000" dirty="0"/>
              <a:t>Little Endian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LSB(Least significant bit)</a:t>
            </a:r>
            <a:r>
              <a:rPr lang="ko-KR" altLang="en-US" sz="2000" dirty="0"/>
              <a:t>를 첫 번째 바이트에 저장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endParaRPr lang="ko-KR" altLang="en-US" sz="2000" dirty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컴퓨터에 따라 </a:t>
            </a:r>
            <a:r>
              <a:rPr lang="en-US" altLang="ko-KR" sz="2000" dirty="0"/>
              <a:t>Endian</a:t>
            </a:r>
            <a:r>
              <a:rPr lang="ko-KR" altLang="en-US" sz="2000" dirty="0"/>
              <a:t> 처리가 다를 수 있음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데이터가 직렬화</a:t>
            </a:r>
            <a:r>
              <a:rPr lang="en-US" altLang="ko-KR" sz="2000" dirty="0"/>
              <a:t>(</a:t>
            </a:r>
            <a:r>
              <a:rPr lang="en-US" altLang="ko-KR" sz="2000" i="1" dirty="0"/>
              <a:t>serialization</a:t>
            </a:r>
            <a:r>
              <a:rPr lang="en-US" altLang="ko-KR" sz="2000" dirty="0"/>
              <a:t>)</a:t>
            </a:r>
            <a:r>
              <a:rPr lang="ko-KR" altLang="en-US" sz="2000" dirty="0"/>
              <a:t>된 경우 </a:t>
            </a:r>
            <a:r>
              <a:rPr lang="en-US" altLang="ko-KR" sz="2000" dirty="0"/>
              <a:t>Endian</a:t>
            </a:r>
            <a:r>
              <a:rPr lang="ko-KR" altLang="en-US" sz="2000" dirty="0"/>
              <a:t>이 고려되지 않으면 정상적인 데이터 해석이 불가능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 </a:t>
            </a:r>
            <a:r>
              <a:rPr lang="ko-KR" altLang="en-US" sz="2000" dirty="0"/>
              <a:t>▶ 예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network</a:t>
            </a:r>
            <a:r>
              <a:rPr lang="ko-KR" altLang="en-US" sz="2000" dirty="0"/>
              <a:t>를 통한 데이터 송수신 시</a:t>
            </a:r>
            <a:r>
              <a:rPr lang="en-US" altLang="ko-KR" sz="2000" dirty="0"/>
              <a:t>,</a:t>
            </a:r>
            <a:r>
              <a:rPr lang="ko-KR" altLang="en-US" sz="2000" dirty="0"/>
              <a:t> 음성 파일 </a:t>
            </a:r>
            <a:r>
              <a:rPr lang="ko-KR" altLang="en-US" sz="2000" dirty="0" err="1"/>
              <a:t>디코딩</a:t>
            </a:r>
            <a:r>
              <a:rPr lang="ko-KR" altLang="en-US" sz="2000" dirty="0"/>
              <a:t> 시</a:t>
            </a:r>
          </a:p>
          <a:p>
            <a:pPr>
              <a:lnSpc>
                <a:spcPct val="150000"/>
              </a:lnSpc>
              <a:defRPr/>
            </a:pPr>
            <a:endParaRPr lang="ko-KR" altLang="en-US" sz="2000" dirty="0"/>
          </a:p>
          <a:p>
            <a:pPr>
              <a:lnSpc>
                <a:spcPct val="150000"/>
              </a:lnSpc>
              <a:defRPr/>
            </a:pP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551307" y="2203323"/>
            <a:ext cx="7920990" cy="2809875"/>
            <a:chOff x="839343" y="2571732"/>
            <a:chExt cx="7920990" cy="2809875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39343" y="2571732"/>
              <a:ext cx="2808351" cy="2513474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007739" y="2571732"/>
              <a:ext cx="2808351" cy="2513474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983361" y="3523960"/>
              <a:ext cx="792099" cy="294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79973" y="3476625"/>
              <a:ext cx="792099" cy="294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75460" y="3306222"/>
              <a:ext cx="788099" cy="338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>
                  <a:solidFill>
                    <a:srgbClr val="FF0000"/>
                  </a:solidFill>
                </a:rPr>
                <a:t>MSB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31892" y="3234070"/>
              <a:ext cx="788099" cy="338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72072" y="3450097"/>
              <a:ext cx="2088261" cy="338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b="1">
                  <a:solidFill>
                    <a:srgbClr val="FF0000"/>
                  </a:solidFill>
                </a:rPr>
                <a:t>1st byte address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8694" y="5080635"/>
              <a:ext cx="5971413" cy="300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https://ko.wikipedia.org/wiki/%EC%97%94%EB%94%94%EC%96%B8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컴퓨터에 대한 진실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0502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/>
              <a:t>“</a:t>
            </a:r>
            <a:r>
              <a:rPr lang="ko-KR" altLang="en-US" sz="2000" b="1" dirty="0"/>
              <a:t>메모리 용량은 유한하다</a:t>
            </a:r>
            <a:r>
              <a:rPr lang="en-US" altLang="ko-KR" sz="2000" b="1" dirty="0" smtClean="0"/>
              <a:t>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가상 메모리의 </a:t>
            </a:r>
            <a:r>
              <a:rPr lang="ko-KR" altLang="en-US" sz="2000" dirty="0" smtClean="0"/>
              <a:t>등장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▶ </a:t>
            </a:r>
            <a:r>
              <a:rPr lang="ko-KR" altLang="en-US" sz="2000" dirty="0"/>
              <a:t>단순한 컴퓨터 모델에서 가정하는 메모리의 무한함은 실제로 존재 하지 </a:t>
            </a:r>
            <a:r>
              <a:rPr lang="ko-KR" altLang="en-US" sz="2000" dirty="0" smtClean="0"/>
              <a:t>않음</a:t>
            </a:r>
            <a:endParaRPr lang="en-US" altLang="ko-KR" sz="2000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▶ </a:t>
            </a:r>
            <a:r>
              <a:rPr lang="ko-KR" altLang="en-US" sz="2000" dirty="0"/>
              <a:t>운영체제는 메모리가 </a:t>
            </a:r>
            <a:r>
              <a:rPr lang="ko-KR" altLang="en-US" sz="2000" dirty="0" smtClean="0"/>
              <a:t>무한한 것 처럼 </a:t>
            </a:r>
            <a:r>
              <a:rPr lang="ko-KR" altLang="en-US" sz="2000" dirty="0"/>
              <a:t>보이게 하기 위해 가상메모리를 제공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가상 메모리의 동작 방식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▶  </a:t>
            </a:r>
            <a:r>
              <a:rPr lang="ko-KR" altLang="en-US" sz="2000" dirty="0"/>
              <a:t>물리적인 메모리에 저장하기 어려운 데이터는 디스크에 파일로 저장함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▷ 가상 메모리의 문제점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</a:t>
            </a:r>
            <a:r>
              <a:rPr lang="ko-KR" altLang="en-US" sz="2000" dirty="0"/>
              <a:t>▶ 디스크에서 </a:t>
            </a:r>
            <a:r>
              <a:rPr lang="ko-KR" altLang="en-US" sz="2000" dirty="0" smtClean="0"/>
              <a:t>메모리 </a:t>
            </a:r>
            <a:r>
              <a:rPr lang="ko-KR" altLang="en-US" sz="2000" dirty="0" err="1" smtClean="0"/>
              <a:t>블럭을</a:t>
            </a:r>
            <a:r>
              <a:rPr lang="ko-KR" altLang="en-US" sz="2000" dirty="0" smtClean="0"/>
              <a:t> 검색하는 데는 </a:t>
            </a:r>
            <a:r>
              <a:rPr lang="ko-KR" altLang="en-US" sz="2000" dirty="0"/>
              <a:t>수십 </a:t>
            </a:r>
            <a:r>
              <a:rPr lang="ko-KR" altLang="en-US" sz="2000" dirty="0" smtClean="0"/>
              <a:t>밀리 초 가 걸림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2000" dirty="0"/>
              <a:t>  ▶ 같은 기능을 성능 </a:t>
            </a:r>
            <a:r>
              <a:rPr lang="ko-KR" altLang="en-US" sz="2000" dirty="0" smtClean="0"/>
              <a:t>테스트처럼 여러 번 </a:t>
            </a:r>
            <a:r>
              <a:rPr lang="ko-KR" altLang="en-US" sz="2000" dirty="0"/>
              <a:t>동작시키는 것보다 여러 </a:t>
            </a:r>
            <a:r>
              <a:rPr lang="ko-KR" altLang="en-US" sz="2000" dirty="0" smtClean="0"/>
              <a:t>프로그램으로 </a:t>
            </a:r>
            <a:r>
              <a:rPr lang="ko-KR" altLang="en-US" sz="2000" dirty="0"/>
              <a:t>동작시키는 것이 더 </a:t>
            </a:r>
            <a:r>
              <a:rPr lang="ko-KR" altLang="en-US" sz="2000" dirty="0" smtClean="0"/>
              <a:t>느림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  ▶ </a:t>
            </a:r>
            <a:r>
              <a:rPr lang="ko-KR" altLang="en-US" sz="2000" dirty="0"/>
              <a:t>실행 </a:t>
            </a:r>
            <a:r>
              <a:rPr lang="ko-KR" altLang="en-US" sz="2000" dirty="0" err="1"/>
              <a:t>컨텍스트</a:t>
            </a:r>
            <a:r>
              <a:rPr lang="ko-KR" altLang="en-US" sz="2000" dirty="0"/>
              <a:t> 간에는 캐시가 공유되지 않으므로 최적화가 되지 </a:t>
            </a:r>
            <a:r>
              <a:rPr lang="ko-KR" altLang="en-US" sz="2000" dirty="0" smtClean="0"/>
              <a:t>않음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  ▶ Page Thrashing </a:t>
            </a:r>
            <a:r>
              <a:rPr lang="ko-KR" altLang="en-US" sz="2000" dirty="0"/>
              <a:t>이 </a:t>
            </a:r>
            <a:r>
              <a:rPr lang="ko-KR" altLang="en-US" sz="2000" dirty="0" smtClean="0"/>
              <a:t>일어날 때 </a:t>
            </a:r>
            <a:r>
              <a:rPr lang="ko-KR" altLang="en-US" sz="2000" dirty="0"/>
              <a:t>성능저하가 </a:t>
            </a:r>
            <a:r>
              <a:rPr lang="en-US" altLang="ko-KR" sz="2000" dirty="0"/>
              <a:t>CPU </a:t>
            </a:r>
            <a:r>
              <a:rPr lang="ko-KR" altLang="en-US" sz="2000" dirty="0"/>
              <a:t>캐시 메모리에서 발생한 경우보다 </a:t>
            </a:r>
            <a:r>
              <a:rPr lang="ko-KR" altLang="en-US" sz="2000" dirty="0" smtClean="0"/>
              <a:t>수 천 배 </a:t>
            </a:r>
            <a:r>
              <a:rPr lang="ko-KR" altLang="en-US" sz="2000" dirty="0"/>
              <a:t>더 느려짐</a:t>
            </a:r>
            <a:endParaRPr lang="en-US" altLang="ko-KR" sz="20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smtClean="0"/>
              <a:t>    ▶ Thrashing - </a:t>
            </a:r>
            <a:r>
              <a:rPr lang="ko-KR" altLang="en-US" sz="2000" dirty="0"/>
              <a:t>잦은 페이지 부재</a:t>
            </a:r>
            <a:r>
              <a:rPr lang="en-US" altLang="ko-KR" sz="2000" dirty="0"/>
              <a:t>·</a:t>
            </a:r>
            <a:r>
              <a:rPr lang="ko-KR" altLang="en-US" sz="2000" dirty="0"/>
              <a:t>교체로 지연이 심한 상태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8279" y="0"/>
            <a:ext cx="3863722" cy="2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400"/>
              <a:t>Ch2.</a:t>
            </a:r>
            <a:r>
              <a:rPr lang="ko-KR" altLang="en-US" sz="1400"/>
              <a:t> 최적화에 영향을 미치는 컴퓨터 동작 방식</a:t>
            </a: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0" y="604965"/>
            <a:ext cx="12192000" cy="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__MyData\02.Study &amp; Seminar\20170408_cppkorea_optimized c++\620px-Virtual_memory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95" y="836640"/>
            <a:ext cx="2141195" cy="338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1560</Words>
  <Application>Microsoft Office PowerPoint</Application>
  <PresentationFormat>사용자 지정</PresentationFormat>
  <Paragraphs>217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</dc:creator>
  <cp:lastModifiedBy>Administrator</cp:lastModifiedBy>
  <cp:revision>162</cp:revision>
  <dcterms:created xsi:type="dcterms:W3CDTF">2017-04-23T13:04:07Z</dcterms:created>
  <dcterms:modified xsi:type="dcterms:W3CDTF">2017-04-28T17:01:18Z</dcterms:modified>
  <cp:version>0906.0100.01</cp:version>
</cp:coreProperties>
</file>