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6" r:id="rId3"/>
    <p:sldId id="268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3" autoAdjust="0"/>
    <p:restoredTop sz="97073" autoAdjust="0"/>
  </p:normalViewPr>
  <p:slideViewPr>
    <p:cSldViewPr snapToGrid="0">
      <p:cViewPr varScale="1">
        <p:scale>
          <a:sx n="250" d="100"/>
          <a:sy n="25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1CBC-1EAB-4E7E-9841-3C9A772170E5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19AE8-B7E9-4521-ADF8-140E8678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19AE8-B7E9-4521-ADF8-140E867841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6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8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5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FCD5-92D1-40A1-9CB6-70F7D1B43596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A225-B3BA-4D15-87C6-B852DE935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7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462" y="692105"/>
            <a:ext cx="6085212" cy="2718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가상 메모리</a:t>
            </a:r>
            <a:r>
              <a:rPr lang="en-US" altLang="ko-KR" dirty="0" smtClean="0"/>
              <a:t>(Virtual Memory)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79050" y="1468939"/>
            <a:ext cx="2330507" cy="163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 메모리</a:t>
            </a:r>
            <a:r>
              <a:rPr lang="en-US" altLang="ko-KR" dirty="0" smtClean="0"/>
              <a:t>(Physical Memory)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34944" y="1468938"/>
            <a:ext cx="2330507" cy="163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Page File</a:t>
            </a:r>
          </a:p>
          <a:p>
            <a:pPr algn="ctr"/>
            <a:r>
              <a:rPr lang="en-US" altLang="ko-KR" dirty="0" smtClean="0"/>
              <a:t>(Paging File)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15" y="1333145"/>
            <a:ext cx="5257800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349595" y="3000109"/>
            <a:ext cx="420784" cy="234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3" y="4735328"/>
            <a:ext cx="5526861" cy="1419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55443" y="5289419"/>
            <a:ext cx="4470848" cy="234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70130" y="840979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물리 메모리</a:t>
            </a:r>
            <a:r>
              <a:rPr lang="en-US" altLang="ko-KR" dirty="0" smtClean="0"/>
              <a:t>(Physical Memory)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50343" y="425852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 File(Paging File)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6101" y="1946406"/>
            <a:ext cx="612299" cy="679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69130" y="37733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34" y="3684273"/>
            <a:ext cx="4933667" cy="29178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0677" y="4006919"/>
            <a:ext cx="1457698" cy="21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0677" y="6064319"/>
            <a:ext cx="1748211" cy="58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93166" y="76690"/>
            <a:ext cx="3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메모리</a:t>
            </a:r>
            <a:r>
              <a:rPr lang="en-US" altLang="ko-KR" dirty="0" smtClean="0"/>
              <a:t>(Virtual Memory)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2045" y="28998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Placement New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6" y="980016"/>
            <a:ext cx="81915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2989" y="6140183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파괴자는 동적 객체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당 딱 한번만 호출될 수 있도록 신경 써 주어야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- 10 -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7794" y="333827"/>
            <a:ext cx="414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Handler Getter/Setter Example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78" y="964417"/>
            <a:ext cx="6657295" cy="5468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2535" y="190500"/>
            <a:ext cx="461665" cy="64418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Handler </a:t>
            </a:r>
            <a:r>
              <a:rPr lang="ko-KR" altLang="en-US" dirty="0" smtClean="0"/>
              <a:t>내부에서 로그를 출력해줘도 좋을 것 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7794" y="333827"/>
            <a:ext cx="414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Handler Getter/Setter Example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52535" y="190500"/>
            <a:ext cx="461665" cy="64418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Handler </a:t>
            </a:r>
            <a:r>
              <a:rPr lang="ko-KR" altLang="en-US" dirty="0" smtClean="0"/>
              <a:t>내부에서 로그를 출력해줘도 좋을 것 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58" y="951442"/>
            <a:ext cx="9655175" cy="5573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4697" y="39370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할당의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비용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7078" y="6083536"/>
            <a:ext cx="102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Windows 10 Pro 1703 64-Bit, 4-Core(8-Thread), 16GB Physical Memory PC</a:t>
            </a:r>
            <a:r>
              <a:rPr lang="ko-KR" altLang="en-US" dirty="0" smtClean="0"/>
              <a:t>에서 실험한 내용임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95776"/>
              </p:ext>
            </p:extLst>
          </p:nvPr>
        </p:nvGraphicFramePr>
        <p:xfrm>
          <a:off x="636661" y="1062566"/>
          <a:ext cx="109982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36"/>
                <a:gridCol w="7251700"/>
                <a:gridCol w="2122564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64-Bit Process, Debug or Release Mode,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1-Thread</a:t>
                      </a:r>
                      <a:r>
                        <a:rPr lang="en-US" altLang="ko-KR" dirty="0" smtClean="0"/>
                        <a:t>, new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100,000,000</a:t>
                      </a:r>
                      <a:r>
                        <a:rPr lang="ko-KR" altLang="en-US" baseline="0" dirty="0" smtClean="0"/>
                        <a:t>번 수행 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모두 약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r>
                        <a:rPr lang="ko-KR" altLang="en-US" baseline="0" dirty="0" smtClean="0"/>
                        <a:t> 소요됨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예상 소요 바이트 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실제 소요 바이트 수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char;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8-Byte * 1-Byte * 100,000,000</a:t>
                      </a:r>
                      <a:r>
                        <a:rPr lang="en-US" altLang="ko-KR" baseline="0" dirty="0" smtClean="0"/>
                        <a:t> -&gt; 900,000,000-Byte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1.7GB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8-Byte * 4-Byte * 100,000,000</a:t>
                      </a:r>
                      <a:r>
                        <a:rPr lang="en-US" altLang="ko-KR" baseline="0" dirty="0" smtClean="0"/>
                        <a:t> -&gt; 1,200,000,000-Byte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1.7GB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int64_t;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8-Byte * 8-Byte * 100,000,000</a:t>
                      </a:r>
                      <a:r>
                        <a:rPr lang="en-US" altLang="ko-KR" baseline="0" dirty="0" smtClean="0"/>
                        <a:t> -&gt; 1,600,000,000-Byte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1.7GB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16-Byte;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8-Byte * 16-Byte * 100,000,000</a:t>
                      </a:r>
                      <a:r>
                        <a:rPr lang="en-US" altLang="ko-KR" baseline="0" dirty="0" smtClean="0"/>
                        <a:t> -&gt; 2,400,000,000-Byte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3.2GB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72852"/>
              </p:ext>
            </p:extLst>
          </p:nvPr>
        </p:nvGraphicFramePr>
        <p:xfrm>
          <a:off x="636661" y="3602380"/>
          <a:ext cx="109982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536"/>
                <a:gridCol w="7277100"/>
                <a:gridCol w="2122564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64-Bit Process, Debug or Release Mode,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4-Thread</a:t>
                      </a:r>
                      <a:r>
                        <a:rPr lang="en-US" altLang="ko-KR" dirty="0" smtClean="0"/>
                        <a:t>, new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100,000,000</a:t>
                      </a:r>
                      <a:r>
                        <a:rPr lang="ko-KR" altLang="en-US" baseline="0" dirty="0" smtClean="0"/>
                        <a:t>번 수행 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모두 약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초</a:t>
                      </a:r>
                      <a:r>
                        <a:rPr lang="ko-KR" altLang="en-US" baseline="0" dirty="0" smtClean="0"/>
                        <a:t> 소요됨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예상 소요 바이트 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실제 소요 바이트 수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char;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8-Byte * 1-Byte * 100,000,000</a:t>
                      </a:r>
                      <a:r>
                        <a:rPr lang="en-US" altLang="ko-KR" baseline="0" dirty="0" smtClean="0"/>
                        <a:t> -&gt; 900,000,000-Byte * 4 -&gt; 3.6GB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6.8GB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8-Byte * 4-Byte * 100,000,000</a:t>
                      </a:r>
                      <a:r>
                        <a:rPr lang="en-US" altLang="ko-KR" baseline="0" dirty="0" smtClean="0"/>
                        <a:t> -&gt; 1,200,000,000-Byte * 4 -&gt; 4.8GB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6.8GB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int64_t;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8-Byte * 8-Byte * 100,000,000</a:t>
                      </a:r>
                      <a:r>
                        <a:rPr lang="en-US" altLang="ko-KR" baseline="0" dirty="0" smtClean="0"/>
                        <a:t> -&gt; 1,600,000,000-Byte * 4 -&gt; 6.4GB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6.8GB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16-Byte;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8-Byte * 16-Byte * 100,000,000</a:t>
                      </a:r>
                      <a:r>
                        <a:rPr lang="en-US" altLang="ko-KR" baseline="0" dirty="0" smtClean="0"/>
                        <a:t> -&gt; 2,400,000,000-Byte * 4 -&gt; 9.6GB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13GB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- 13 -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2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803" y="238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 계층도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989" y="4102575"/>
            <a:ext cx="1882221" cy="2385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960" y="3650256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i7-4770K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Sample </a:t>
            </a:r>
            <a:r>
              <a:rPr lang="ko-KR" altLang="en-US" dirty="0" smtClean="0"/>
              <a:t>모델임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9960" y="4001729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i7-4770K</a:t>
            </a:r>
            <a:r>
              <a:rPr lang="ko-KR" altLang="en-US" dirty="0" smtClean="0"/>
              <a:t>의 동작 속도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3.5GHz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27220"/>
              </p:ext>
            </p:extLst>
          </p:nvPr>
        </p:nvGraphicFramePr>
        <p:xfrm>
          <a:off x="236218" y="688616"/>
          <a:ext cx="772714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7"/>
                <a:gridCol w="1885951"/>
                <a:gridCol w="1905000"/>
                <a:gridCol w="1743075"/>
                <a:gridCol w="15054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Level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Latency(Delay)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Bandwidth</a:t>
                      </a:r>
                      <a:endParaRPr lang="ko-KR" altLang="en-US" sz="1600" dirty="0"/>
                    </a:p>
                  </a:txBody>
                  <a:tcPr/>
                </a:tc>
              </a:tr>
              <a:tr h="136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CPU Register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용도</a:t>
                      </a:r>
                      <a:r>
                        <a:rPr lang="ko-KR" altLang="en-US" sz="1600" baseline="0" smtClean="0"/>
                        <a:t> 마다 다름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285</a:t>
                      </a:r>
                      <a:r>
                        <a:rPr lang="en-US" altLang="ko-KR" sz="1600" baseline="0" dirty="0" smtClean="0"/>
                        <a:t>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L1 Cache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128KB(I)+128KB(D)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99GB/s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L2 Cache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1MB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66GB/s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L3 Cache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8MB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33GB/s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Physical</a:t>
                      </a:r>
                      <a:r>
                        <a:rPr lang="en-US" altLang="ko-KR" sz="1600" baseline="0" dirty="0" smtClean="0"/>
                        <a:t> Memory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16GB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20GB/s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SSD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256GB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R:120us, W:40us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500MB/s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HDD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2TB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RW: 5</a:t>
                      </a:r>
                      <a:r>
                        <a:rPr lang="en-US" altLang="ko-KR" sz="1600" baseline="0" dirty="0" smtClean="0"/>
                        <a:t>~15ms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100~150MB/s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9222"/>
          <a:stretch/>
        </p:blipFill>
        <p:spPr>
          <a:xfrm>
            <a:off x="8177668" y="238303"/>
            <a:ext cx="3875681" cy="3498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43" y="4432495"/>
            <a:ext cx="2207335" cy="2201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5" y="4432496"/>
            <a:ext cx="2200256" cy="2194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0" y="4432495"/>
            <a:ext cx="2286560" cy="21847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7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Chapter 6(</a:t>
            </a:r>
            <a:r>
              <a:rPr lang="ko-KR" altLang="en-US" sz="3600" dirty="0" smtClean="0"/>
              <a:t>동적으로 할당된 변수 최적화 하기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65489"/>
            <a:ext cx="10515600" cy="39278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변수 개론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동적 변수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개론</a:t>
            </a:r>
            <a:endParaRPr lang="en-US" altLang="ko-KR" dirty="0" smtClean="0"/>
          </a:p>
          <a:p>
            <a:r>
              <a:rPr lang="ko-KR" altLang="en-US" dirty="0" smtClean="0"/>
              <a:t>동적 변수의 사용 줄이기</a:t>
            </a:r>
            <a:endParaRPr lang="en-US" altLang="ko-KR" dirty="0" smtClean="0"/>
          </a:p>
          <a:p>
            <a:r>
              <a:rPr lang="ko-KR" altLang="en-US" dirty="0" smtClean="0"/>
              <a:t>동적 변수의 재할당 줄이기</a:t>
            </a:r>
            <a:endParaRPr lang="en-US" altLang="ko-KR" dirty="0" smtClean="0"/>
          </a:p>
          <a:p>
            <a:r>
              <a:rPr lang="ko-KR" altLang="en-US" dirty="0" smtClean="0"/>
              <a:t>불필요한 복사 제거하기</a:t>
            </a:r>
            <a:endParaRPr lang="en-US" altLang="ko-KR" dirty="0" smtClean="0"/>
          </a:p>
          <a:p>
            <a:r>
              <a:rPr lang="en-US" altLang="ko-KR" dirty="0" smtClean="0"/>
              <a:t>Move Semantics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  <a:p>
            <a:r>
              <a:rPr lang="ko-KR" altLang="en-US" dirty="0" smtClean="0"/>
              <a:t>데이터 구조 최적화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53"/>
          <a:stretch/>
        </p:blipFill>
        <p:spPr>
          <a:xfrm>
            <a:off x="6768055" y="1690688"/>
            <a:ext cx="4244891" cy="4765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- 15 -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8473" y="285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6" y="836377"/>
            <a:ext cx="11734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C++ </a:t>
            </a:r>
            <a:r>
              <a:rPr lang="ko-KR" altLang="en-US" dirty="0" smtClean="0"/>
              <a:t>프로그램에서 별 생각 없이 동적 할당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것은 최대의 성능 살인자이다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내부적으로 동적 할당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en-US" altLang="ko-KR" dirty="0" smtClean="0"/>
              <a:t>STL Container, Smart Pointer(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unique_ptr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), </a:t>
            </a:r>
          </a:p>
          <a:p>
            <a:r>
              <a:rPr lang="en-US" altLang="ko-KR" dirty="0" smtClean="0"/>
              <a:t>  C++ String(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::string) </a:t>
            </a:r>
            <a:r>
              <a:rPr lang="ko-KR" altLang="en-US" dirty="0" smtClean="0"/>
              <a:t>기능 등은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프로그래밍을 생산적으로 만들어 주지만 그러한 강력한 힘 이면에는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성능상 어두운 그림자가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성능이 중요한 프로그램이라면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당신의 친구가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이번 장의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최적화의 목표는 동적 할당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사용하는 그러한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기능들을 사용하지 말자는 것이 </a:t>
            </a:r>
            <a:endParaRPr lang="en-US" altLang="ko-KR" dirty="0" smtClean="0"/>
          </a:p>
          <a:p>
            <a:r>
              <a:rPr lang="ko-KR" altLang="en-US" dirty="0" smtClean="0"/>
              <a:t>  아니라 그러한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기능들을 노련하게 사용하여 불필요한 성능 저하를 피해보자는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타입</a:t>
            </a:r>
            <a:r>
              <a:rPr lang="en-US" altLang="ko-KR" dirty="0" smtClean="0"/>
              <a:t>(Primitive Type),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사이즈는 바이트 단위로 </a:t>
            </a:r>
            <a:endParaRPr lang="en-US" altLang="ko-KR" dirty="0" smtClean="0"/>
          </a:p>
          <a:p>
            <a:r>
              <a:rPr lang="ko-KR" altLang="en-US" dirty="0" smtClean="0"/>
              <a:t>  컴파일 타임</a:t>
            </a:r>
            <a:r>
              <a:rPr lang="en-US" altLang="ko-KR" dirty="0" smtClean="0"/>
              <a:t>(Compile-Time)</a:t>
            </a:r>
            <a:r>
              <a:rPr lang="ko-KR" altLang="en-US" dirty="0" smtClean="0"/>
              <a:t>에 알 수 있다</a:t>
            </a:r>
            <a:r>
              <a:rPr lang="en-US" altLang="ko-KR" dirty="0" smtClean="0"/>
              <a:t>. C++</a:t>
            </a:r>
            <a:r>
              <a:rPr lang="ko-KR" altLang="en-US" dirty="0" smtClean="0"/>
              <a:t>은 그 변수의 주소를 바이트 단위로 구할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그러나 비트 단위의 조작은 기본적으로 허용하지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3883" y="3787571"/>
            <a:ext cx="44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변수의 </a:t>
            </a:r>
            <a:r>
              <a:rPr lang="en-US" altLang="ko-KR" dirty="0" smtClean="0"/>
              <a:t>Storage Duration(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6" y="4338358"/>
            <a:ext cx="10880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Storage Duration(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 Type</a:t>
            </a:r>
            <a:r>
              <a:rPr lang="ko-KR" altLang="en-US" dirty="0" smtClean="0"/>
              <a:t>에 따라 변수를 위한 메모리 할당의 비용에 차이가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Storage Duration</a:t>
            </a:r>
            <a:r>
              <a:rPr lang="ko-KR" altLang="en-US" dirty="0" smtClean="0"/>
              <a:t>은 직접 기술 및 지정할 수도 있지만 변수의 선언에 의해 자동으로 추론될 수도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Static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Thread-Local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Automatic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- 16 -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4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833" y="485374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 Storage Duration(Static 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5431" y="1407016"/>
            <a:ext cx="77090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Static Storage Duration</a:t>
            </a:r>
            <a:r>
              <a:rPr lang="ko-KR" altLang="en-US" dirty="0" smtClean="0"/>
              <a:t>의 변수는 컴파일러에 의해 컴파일 타임에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고정된 주소의 메모리에 상주하게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변수는 프로그램이 종료할 때까지 수명을 갖는 변수이다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Global Static </a:t>
            </a:r>
            <a:r>
              <a:rPr lang="ko-KR" altLang="en-US" dirty="0"/>
              <a:t>변수는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dirty="0"/>
              <a:t> </a:t>
            </a:r>
            <a:r>
              <a:rPr lang="ko-KR" altLang="en-US" dirty="0"/>
              <a:t>함수가 실행되기 전에 초기화 및 생성되고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dirty="0"/>
              <a:t> </a:t>
            </a:r>
            <a:r>
              <a:rPr lang="ko-KR" altLang="en-US" dirty="0"/>
              <a:t>함수가 끝난 뒤에 파괴된다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함수 내부에 선언된 </a:t>
            </a:r>
            <a:r>
              <a:rPr lang="en-US" altLang="ko-KR" dirty="0"/>
              <a:t>Local Static </a:t>
            </a:r>
            <a:r>
              <a:rPr lang="ko-KR" altLang="en-US" dirty="0"/>
              <a:t>변수는 그 함수의 첫 호출 및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실행 전에 초기화 및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혹은 </a:t>
            </a:r>
            <a:r>
              <a:rPr lang="en-US" altLang="ko-KR" dirty="0"/>
              <a:t>Global Static </a:t>
            </a:r>
            <a:r>
              <a:rPr lang="ko-KR" altLang="en-US" dirty="0"/>
              <a:t>변수가 초기화될 때 같이 초기화 및 생성될 수도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Static </a:t>
            </a:r>
            <a:r>
              <a:rPr lang="ko-KR" altLang="en-US" dirty="0"/>
              <a:t>변수들을 생성하기 위한 </a:t>
            </a:r>
            <a:r>
              <a:rPr lang="en-US" altLang="ko-KR" dirty="0"/>
              <a:t>Run-Time(</a:t>
            </a:r>
            <a:r>
              <a:rPr lang="ko-KR" altLang="en-US" dirty="0"/>
              <a:t>실행 시간</a:t>
            </a:r>
            <a:r>
              <a:rPr lang="en-US" altLang="ko-KR" dirty="0"/>
              <a:t>) </a:t>
            </a:r>
            <a:r>
              <a:rPr lang="ko-KR" altLang="en-US" dirty="0"/>
              <a:t>비용은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그러나 그 </a:t>
            </a:r>
            <a:r>
              <a:rPr lang="en-US" altLang="ko-KR" dirty="0"/>
              <a:t>Static </a:t>
            </a:r>
            <a:r>
              <a:rPr lang="ko-KR" altLang="en-US" dirty="0"/>
              <a:t>변수를 위한 메모리 공간은 재사용될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en-US" altLang="ko-KR" dirty="0"/>
              <a:t>Static </a:t>
            </a:r>
            <a:r>
              <a:rPr lang="ko-KR" altLang="en-US" dirty="0"/>
              <a:t>변수는 프로그램의 전체 수명과 같이 사용될 데이터에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적합하다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namespace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선언된 변수나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extern</a:t>
            </a:r>
            <a:r>
              <a:rPr lang="en-US" altLang="ko-KR" dirty="0" smtClean="0"/>
              <a:t> Keyword</a:t>
            </a:r>
            <a:r>
              <a:rPr lang="ko-KR" altLang="en-US" dirty="0" smtClean="0"/>
              <a:t>로 선언된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변수들은 </a:t>
            </a:r>
            <a:r>
              <a:rPr lang="en-US" altLang="ko-KR" dirty="0" smtClean="0"/>
              <a:t>Static Storage Duration(Static 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2063" y="5394188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Static </a:t>
            </a:r>
            <a:r>
              <a:rPr lang="ko-KR" altLang="en-US" dirty="0" smtClean="0"/>
              <a:t>변수의 예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6" y="1407015"/>
            <a:ext cx="4267171" cy="3987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- 17 -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3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9169" y="316325"/>
            <a:ext cx="64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Thread-Local Storage Duration(Thread-Local 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0847" y="3450336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Thread-Local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300" y="1066800"/>
            <a:ext cx="63627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C++11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부터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chemeClr val="accent1">
                    <a:lumMod val="75000"/>
                  </a:schemeClr>
                </a:solidFill>
              </a:rPr>
              <a:t>thread_local</a:t>
            </a:r>
            <a:r>
              <a:rPr lang="en-US" altLang="ko-KR" sz="1600" dirty="0" smtClean="0"/>
              <a:t> Keyword</a:t>
            </a:r>
            <a:r>
              <a:rPr lang="ko-KR" altLang="en-US" sz="1600" dirty="0" smtClean="0"/>
              <a:t>를 통해 변수를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Thread-Local </a:t>
            </a:r>
            <a:r>
              <a:rPr lang="ko-KR" altLang="en-US" sz="1600" dirty="0" smtClean="0"/>
              <a:t>최소 존속 기간으로 선언할 수 있게 되었다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변수는 실행의 흐름이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진입 시에 초기화 및 생성되고 실행의 흐름이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종료를 맞을 때 파괴된다</a:t>
            </a:r>
            <a:r>
              <a:rPr lang="en-US" altLang="ko-KR" sz="1600" dirty="0" smtClean="0"/>
              <a:t>. Thread-Local </a:t>
            </a:r>
            <a:r>
              <a:rPr lang="ko-KR" altLang="en-US" sz="1600" dirty="0" smtClean="0"/>
              <a:t>변수의 생명 주기는 해당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생명 주기와 같다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스레드들은</a:t>
            </a:r>
            <a:r>
              <a:rPr lang="ko-KR" altLang="en-US" sz="1600" dirty="0" smtClean="0"/>
              <a:t> 자기만의 고유한 독립된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변수를 갖게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운영체제와 컴파일러에 따라 다르지만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변수를 읽고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쓰는 것은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변수를 읽고 쓰는 것에 비해 비용이 비쌀 수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몇몇 시스템에서는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Thread</a:t>
            </a:r>
            <a:r>
              <a:rPr lang="ko-KR" altLang="en-US" sz="1600" dirty="0" smtClean="0"/>
              <a:t>에 의해서 할당 되는데 그 결과로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변수를 읽고 쓰는 비용은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변수를 읽고 쓰는 것에 비해 조금 더 비싼 정도이다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다른 몇몇 시스템에서는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Thread ID</a:t>
            </a:r>
            <a:r>
              <a:rPr lang="ko-KR" altLang="en-US" sz="1600" dirty="0" smtClean="0"/>
              <a:t>로 인덱싱 되는 전역 테이블을 통해 읽고 쓰여져야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작업은 함수 호출과 몇몇의 계산을 필요로 하는데 이러한 것들이 액세스 비용을 크게 증가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C++11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>
                <a:solidFill>
                  <a:schemeClr val="accent1">
                    <a:lumMod val="75000"/>
                  </a:schemeClr>
                </a:solidFill>
              </a:rPr>
              <a:t>thread_local</a:t>
            </a:r>
            <a:r>
              <a:rPr lang="en-US" altLang="ko-KR" sz="1600" dirty="0" smtClean="0"/>
              <a:t> Keyword</a:t>
            </a:r>
            <a:r>
              <a:rPr lang="ko-KR" altLang="en-US" sz="1600" dirty="0" smtClean="0"/>
              <a:t>로 선언된 변수는 </a:t>
            </a:r>
            <a:r>
              <a:rPr lang="en-US" altLang="ko-KR" sz="1600" dirty="0" smtClean="0"/>
              <a:t>Thread-Local </a:t>
            </a:r>
            <a:r>
              <a:rPr lang="ko-KR" altLang="en-US" sz="1600" dirty="0" smtClean="0"/>
              <a:t>최소 존속 기간</a:t>
            </a:r>
            <a:r>
              <a:rPr lang="en-US" altLang="ko-KR" sz="1600" dirty="0" smtClean="0"/>
              <a:t>(Storage Duration)</a:t>
            </a:r>
            <a:r>
              <a:rPr lang="ko-KR" altLang="en-US" sz="1600" dirty="0" smtClean="0"/>
              <a:t>을 갖는다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0" y="4054776"/>
            <a:ext cx="2994957" cy="2198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2410" y="625307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대륙의 요금 </a:t>
            </a:r>
            <a:r>
              <a:rPr lang="ko-KR" altLang="en-US" dirty="0" err="1" smtClean="0"/>
              <a:t>먹튀</a:t>
            </a:r>
            <a:r>
              <a:rPr lang="ko-KR" altLang="en-US" dirty="0" smtClean="0"/>
              <a:t> 방지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9" y="920765"/>
            <a:ext cx="5602940" cy="2505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- 18 -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9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214" y="178553"/>
            <a:ext cx="596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Automatic Storage Duration(Automatic 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3" y="685077"/>
            <a:ext cx="4024071" cy="2673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000" y="3366054"/>
            <a:ext cx="380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Main Thread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Stack Size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Default 1MB.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71102" y="663104"/>
            <a:ext cx="976686" cy="198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2077" y="1372717"/>
            <a:ext cx="343273" cy="15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9898" y="1794770"/>
            <a:ext cx="343273" cy="15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42849" y="1382243"/>
            <a:ext cx="2975966" cy="15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86012" y="2911952"/>
            <a:ext cx="970581" cy="15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82902" y="685077"/>
            <a:ext cx="793627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Storage Duration</a:t>
            </a:r>
            <a:r>
              <a:rPr lang="ko-KR" altLang="en-US" sz="1400" dirty="0" smtClean="0"/>
              <a:t>의 변수는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컴파일러에 의해 </a:t>
            </a:r>
            <a:r>
              <a:rPr lang="ko-KR" altLang="en-US" sz="1400" dirty="0" err="1" smtClean="0"/>
              <a:t>스택에</a:t>
            </a:r>
            <a:r>
              <a:rPr lang="ko-KR" altLang="en-US" sz="1400" dirty="0" smtClean="0"/>
              <a:t> 자리잡게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Storage Duration</a:t>
            </a:r>
            <a:r>
              <a:rPr lang="ko-KR" altLang="en-US" sz="1400" dirty="0" smtClean="0"/>
              <a:t>의 변수는 </a:t>
            </a:r>
            <a:r>
              <a:rPr lang="en-US" altLang="ko-KR" sz="1400" dirty="0" smtClean="0"/>
              <a:t>Compile-Time</a:t>
            </a:r>
            <a:r>
              <a:rPr lang="ko-KR" altLang="en-US" sz="1400" dirty="0" smtClean="0"/>
              <a:t>에 결정되는 </a:t>
            </a:r>
            <a:r>
              <a:rPr lang="ko-KR" altLang="en-US" sz="1400" dirty="0" err="1" smtClean="0"/>
              <a:t>스택</a:t>
            </a:r>
            <a:r>
              <a:rPr lang="ko-KR" altLang="en-US" sz="1400" dirty="0" smtClean="0"/>
              <a:t> 포인터로부터의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Offset(</a:t>
            </a:r>
            <a:r>
              <a:rPr lang="ko-KR" altLang="en-US" sz="1400" dirty="0" smtClean="0"/>
              <a:t>상대 위치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만큼 떨어진 곳의 위치에 자리 잡는다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절대 주소는 실행의 흐름이 그 변수의 선언이 있는 블록에 도달하기 전까지는 알 수 없다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변수의 존속 기간은 실행의 흐름이 변수가 선언되어 있는 중괄호 쌍</a:t>
            </a:r>
            <a:r>
              <a:rPr lang="en-US" altLang="ko-KR" sz="1400" dirty="0" smtClean="0"/>
              <a:t>({})</a:t>
            </a:r>
            <a:r>
              <a:rPr lang="ko-KR" altLang="en-US" sz="1400" dirty="0" smtClean="0"/>
              <a:t>으로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둘러 쌓인 코드 블록 안에 머물러 있을 때 까지 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변수는 실행의 흐름이 해당 변수의 선언문에 도달할 때 생성되고 실행의 흐름이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해당 코드 블록을 떠날 때 파괴된다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변수는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변수와 마찬가지로 변수 명에 의해서 사용되어 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또한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변수와는 다르게 변수가 생성된 후에만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파괴되기 전까지만 사용될 수 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Automatic </a:t>
            </a:r>
            <a:r>
              <a:rPr lang="ko-KR" altLang="en-US" sz="1400" dirty="0" smtClean="0"/>
              <a:t>변수에 대한 참조나 포인터가 해당 </a:t>
            </a: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변수가 파괴된 후에도 유효하게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존재할 수도 있지만 실제로 이 참조나 포인터를 </a:t>
            </a:r>
            <a:r>
              <a:rPr lang="ko-KR" altLang="en-US" sz="1400" dirty="0" err="1" smtClean="0"/>
              <a:t>역참조</a:t>
            </a:r>
            <a:r>
              <a:rPr lang="ko-KR" altLang="en-US" sz="1400" dirty="0" smtClean="0"/>
              <a:t> 하는 행위는 미정의 행위로서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크래쉬를</a:t>
            </a:r>
            <a:r>
              <a:rPr lang="ko-KR" altLang="en-US" sz="1400" dirty="0" smtClean="0"/>
              <a:t> 유발할 수도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변수는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변수와 마찬가지로 변수를 위한 메모리 공간을 할당 하는데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소요되는 </a:t>
            </a:r>
            <a:r>
              <a:rPr lang="en-US" altLang="ko-KR" sz="1400" dirty="0" smtClean="0"/>
              <a:t>Runtime </a:t>
            </a:r>
            <a:r>
              <a:rPr lang="ko-KR" altLang="en-US" sz="1400" dirty="0" smtClean="0"/>
              <a:t>비용은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변수와 다르게 특정 시점에 </a:t>
            </a: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변수에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의해 점유 되고 사용될 수 있는 메모리 총 량의 제한이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한도를 넘어서게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되면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아주 깊은 함수 재귀 함수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대용량 배열의 선언에 의해</a:t>
            </a:r>
            <a:r>
              <a:rPr lang="en-US" altLang="ko-KR" sz="1400" dirty="0" smtClean="0"/>
              <a:t>) Stack Overflow</a:t>
            </a:r>
            <a:r>
              <a:rPr lang="ko-KR" altLang="en-US" sz="1400" dirty="0" smtClean="0"/>
              <a:t>를 유발하고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이는 갑작스런 프로그램의 종료</a:t>
            </a:r>
            <a:r>
              <a:rPr lang="en-US" altLang="ko-KR" sz="1400" dirty="0" smtClean="0"/>
              <a:t>(Crash)</a:t>
            </a:r>
            <a:r>
              <a:rPr lang="ko-KR" altLang="en-US" sz="1400" dirty="0" smtClean="0"/>
              <a:t>를 유발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Automatic </a:t>
            </a:r>
            <a:r>
              <a:rPr lang="ko-KR" altLang="en-US" sz="1400" dirty="0" smtClean="0"/>
              <a:t>변수는 그 주변을 둘러 싸고 있는 코드들에 의해 단기적으로 사용되는 것에 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적절하다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함수의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변수들도 </a:t>
            </a:r>
            <a:r>
              <a:rPr lang="en-US" altLang="ko-KR" sz="1400" dirty="0" smtClean="0"/>
              <a:t>Automatic Storage Duration</a:t>
            </a:r>
            <a:r>
              <a:rPr lang="ko-KR" altLang="en-US" sz="1400" dirty="0" smtClean="0"/>
              <a:t>을 갖고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3" y="5166107"/>
            <a:ext cx="3968653" cy="1556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3104" y="5652067"/>
            <a:ext cx="393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Automatic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Size </a:t>
            </a:r>
            <a:r>
              <a:rPr lang="ko-KR" altLang="en-US" sz="1600" dirty="0" smtClean="0"/>
              <a:t>총량 제한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※ MS </a:t>
            </a:r>
            <a:r>
              <a:rPr lang="ko-KR" altLang="en-US" sz="1600" dirty="0" smtClean="0"/>
              <a:t>독자적인지 </a:t>
            </a:r>
            <a:r>
              <a:rPr lang="en-US" altLang="ko-KR" sz="1600" dirty="0" smtClean="0"/>
              <a:t>C++ </a:t>
            </a:r>
            <a:r>
              <a:rPr lang="ko-KR" altLang="en-US" sz="1600" dirty="0" smtClean="0"/>
              <a:t>공통인지는 모름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- 19 -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9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974" y="550333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운영체제</a:t>
            </a:r>
            <a:r>
              <a:rPr lang="ko-KR" altLang="en-US" dirty="0"/>
              <a:t>의</a:t>
            </a:r>
            <a:r>
              <a:rPr lang="ko-KR" altLang="en-US" dirty="0" smtClean="0"/>
              <a:t> 최대 물리 메모리 지원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79438" y="111759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Windows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65325" y="1117598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Windows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645" y="6436998"/>
            <a:ext cx="83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URL: https://msdn.microsoft.com/en-us/library/aa366778(v=vs.85).aspx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645" y="4803871"/>
            <a:ext cx="11790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OS</a:t>
            </a:r>
            <a:r>
              <a:rPr lang="ko-KR" altLang="en-US" dirty="0" smtClean="0"/>
              <a:t>별 최대 물리 메모리 지원은 각 윈도우 버전의 </a:t>
            </a:r>
            <a:r>
              <a:rPr lang="en-US" altLang="ko-KR" dirty="0" smtClean="0"/>
              <a:t>Edition</a:t>
            </a:r>
            <a:r>
              <a:rPr lang="ko-KR" altLang="en-US" dirty="0" smtClean="0"/>
              <a:t>별로 다르나 위 자료는 각 윈도우 버전의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최상급 </a:t>
            </a:r>
            <a:r>
              <a:rPr lang="en-US" altLang="ko-KR" dirty="0" smtClean="0"/>
              <a:t>Edition </a:t>
            </a:r>
            <a:r>
              <a:rPr lang="ko-KR" altLang="en-US" dirty="0" smtClean="0"/>
              <a:t>기준으로 작성된 자료임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※ 32-Bit Client 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의 물리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지원을 하지만 일반적으로 실 사용은 </a:t>
            </a:r>
            <a:r>
              <a:rPr lang="en-US" altLang="ko-KR" dirty="0" smtClean="0"/>
              <a:t>2GB</a:t>
            </a:r>
            <a:r>
              <a:rPr lang="ko-KR" altLang="en-US" dirty="0" smtClean="0"/>
              <a:t>까지 밖에 사용 할 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- 4GT</a:t>
            </a:r>
            <a:r>
              <a:rPr lang="ko-KR" altLang="en-US" dirty="0" smtClean="0"/>
              <a:t>을 통해서 약 </a:t>
            </a:r>
            <a:r>
              <a:rPr lang="en-US" altLang="ko-KR" dirty="0" smtClean="0"/>
              <a:t>3GB</a:t>
            </a:r>
            <a:r>
              <a:rPr lang="ko-KR" altLang="en-US" dirty="0" smtClean="0"/>
              <a:t>까지 물리 메모리를 사용하도록 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645" y="6000578"/>
            <a:ext cx="867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최대 지원 </a:t>
            </a:r>
            <a:r>
              <a:rPr lang="en-US" altLang="ko-KR" dirty="0" smtClean="0"/>
              <a:t>CPU Count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Client Windows: 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Server Windows: 64</a:t>
            </a:r>
            <a:r>
              <a:rPr lang="ko-KR" altLang="en-US" dirty="0" smtClean="0"/>
              <a:t>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23827"/>
              </p:ext>
            </p:extLst>
          </p:nvPr>
        </p:nvGraphicFramePr>
        <p:xfrm>
          <a:off x="591081" y="1665276"/>
          <a:ext cx="5193235" cy="28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/>
                <a:gridCol w="1131986"/>
                <a:gridCol w="874866"/>
                <a:gridCol w="870566"/>
              </a:tblGrid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10.0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6.2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512GB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</a:t>
                      </a:r>
                      <a:r>
                        <a:rPr lang="en-US" altLang="ko-KR" baseline="0" dirty="0" smtClean="0"/>
                        <a:t>dows XP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5.1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128GB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8348"/>
              </p:ext>
            </p:extLst>
          </p:nvPr>
        </p:nvGraphicFramePr>
        <p:xfrm>
          <a:off x="6442884" y="1665276"/>
          <a:ext cx="5193235" cy="28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/>
                <a:gridCol w="1131986"/>
                <a:gridCol w="874866"/>
                <a:gridCol w="870566"/>
              </a:tblGrid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Windows Server 2016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10.0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Windows Server 2012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6.2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Windows Server 2008</a:t>
                      </a:r>
                      <a:r>
                        <a:rPr lang="en-US" altLang="ko-KR" sz="1400" baseline="0" dirty="0" smtClean="0"/>
                        <a:t> 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Windows Server 2008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NT 6.0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1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214" y="178553"/>
            <a:ext cx="562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 Storage Duration(Dynamic </a:t>
            </a:r>
            <a:r>
              <a:rPr lang="ko-KR" altLang="en-US" dirty="0" smtClean="0"/>
              <a:t>최소 존속 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52" y="637452"/>
            <a:ext cx="118810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Dynamic Storage Duration</a:t>
            </a:r>
            <a:r>
              <a:rPr lang="ko-KR" altLang="en-US" sz="1600" dirty="0" smtClean="0"/>
              <a:t>의 변수는 구동 중인 프로그램의 요청에 의해 메모리에 할당되어 자리 잡게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프로그램은 </a:t>
            </a:r>
            <a:endParaRPr lang="en-US" altLang="ko-KR" sz="1600" dirty="0" smtClean="0"/>
          </a:p>
          <a:p>
            <a:r>
              <a:rPr lang="en-US" altLang="ko-KR" sz="1600" dirty="0" smtClean="0"/>
              <a:t>    Memory Manager</a:t>
            </a:r>
            <a:r>
              <a:rPr lang="ko-KR" altLang="en-US" sz="1600" dirty="0" smtClean="0"/>
              <a:t>를 이용하여 이를 요청할 수 있다</a:t>
            </a:r>
            <a:r>
              <a:rPr lang="en-US" altLang="ko-KR" sz="1600" dirty="0" smtClean="0"/>
              <a:t>. Memory Manager</a:t>
            </a:r>
            <a:r>
              <a:rPr lang="ko-KR" altLang="en-US" sz="1600" dirty="0" smtClean="0"/>
              <a:t>는 프로그램의 메모리 풀</a:t>
            </a:r>
            <a:r>
              <a:rPr lang="en-US" altLang="ko-KR" sz="1600" dirty="0" smtClean="0"/>
              <a:t>(a pool of memory)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관장하는 </a:t>
            </a:r>
            <a:r>
              <a:rPr lang="en-US" altLang="ko-KR" sz="1600" dirty="0" smtClean="0"/>
              <a:t>C++ Runtime </a:t>
            </a:r>
            <a:r>
              <a:rPr lang="ko-KR" altLang="en-US" sz="1600" dirty="0" smtClean="0"/>
              <a:t>시스템 함수와 자료 구조의 모음이라고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프로그램은 명시적으로 </a:t>
            </a:r>
            <a:r>
              <a:rPr lang="en-US" altLang="ko-KR" sz="1600" dirty="0" smtClean="0"/>
              <a:t>new-expression(328p</a:t>
            </a:r>
            <a:r>
              <a:rPr lang="ko-KR" altLang="en-US" sz="1600" dirty="0" smtClean="0"/>
              <a:t>에 자세한 내용이 있음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이용하여 변수를 위한 메모리 공간을 요청하고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생성한다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new-expression</a:t>
            </a:r>
            <a:r>
              <a:rPr lang="ko-KR" altLang="en-US" sz="1600" dirty="0" smtClean="0"/>
              <a:t>은 프로그램의 어디에서도 사용될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Automatic </a:t>
            </a:r>
            <a:r>
              <a:rPr lang="ko-KR" altLang="en-US" sz="1600" dirty="0" smtClean="0"/>
              <a:t>변수와 같이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그러나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변수와는 다르게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주소는 </a:t>
            </a:r>
            <a:r>
              <a:rPr lang="en-US" altLang="ko-KR" sz="1600" dirty="0" smtClean="0"/>
              <a:t>Runtime</a:t>
            </a:r>
            <a:r>
              <a:rPr lang="ko-KR" altLang="en-US" sz="1600" dirty="0" smtClean="0"/>
              <a:t>에 결정된다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Static, Thread-Local, Automatic </a:t>
            </a:r>
            <a:r>
              <a:rPr lang="ko-KR" altLang="en-US" sz="1600" dirty="0" smtClean="0"/>
              <a:t>변수와는 다르게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배열 변수의 가장 상위 차원은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비 상수</a:t>
            </a:r>
            <a:r>
              <a:rPr lang="en-US" altLang="ko-KR" sz="1600" dirty="0" smtClean="0"/>
              <a:t>‘ </a:t>
            </a:r>
            <a:r>
              <a:rPr lang="ko-KR" altLang="en-US" sz="1600" dirty="0" smtClean="0"/>
              <a:t>값에 의해 </a:t>
            </a:r>
            <a:r>
              <a:rPr lang="en-US" altLang="ko-KR" sz="1600" dirty="0" smtClean="0"/>
              <a:t>Runtime </a:t>
            </a:r>
            <a:r>
              <a:rPr lang="ko-KR" altLang="en-US" sz="1600" dirty="0" smtClean="0"/>
              <a:t>시간에 결정될 수 있다</a:t>
            </a:r>
            <a:r>
              <a:rPr lang="en-US" altLang="ko-KR" sz="1600" dirty="0" smtClean="0"/>
              <a:t>. C++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Compile-Time</a:t>
            </a:r>
            <a:r>
              <a:rPr lang="ko-KR" altLang="en-US" sz="1600" dirty="0" smtClean="0"/>
              <a:t>에 변수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 변수를 의미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가 결정되지 않는 경우는 오직 이 경우 뿐이다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변수는 자체적으로 이름을 갖지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대신 </a:t>
            </a:r>
            <a:r>
              <a:rPr lang="en-US" altLang="ko-KR" sz="1600" dirty="0" smtClean="0"/>
              <a:t>C++ Memory Manager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 생성을 요청 받으면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가리키는 </a:t>
            </a:r>
            <a:r>
              <a:rPr lang="en-US" altLang="ko-KR" sz="1600" dirty="0" smtClean="0"/>
              <a:t>Pointer(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리턴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프로그램은 그 포인터를 받아 포인터를 저장하는 포인터 변수에 저장해야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그래야만 </a:t>
            </a:r>
            <a:r>
              <a:rPr lang="en-US" altLang="ko-KR" sz="1600" dirty="0" smtClean="0"/>
              <a:t>Memory Manager</a:t>
            </a:r>
            <a:r>
              <a:rPr lang="ko-KR" altLang="en-US" sz="1600" dirty="0" smtClean="0"/>
              <a:t>에 그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가리키는 포인터를 반환할 수 있고 그래야만 메모리가 동이 나는 메모리 부족 현상을 피할 수 있다</a:t>
            </a:r>
            <a:r>
              <a:rPr lang="en-US" altLang="ko-KR" sz="1600" dirty="0" smtClean="0"/>
              <a:t>. Dynamic </a:t>
            </a:r>
            <a:r>
              <a:rPr lang="ko-KR" altLang="en-US" sz="1600" dirty="0" smtClean="0"/>
              <a:t>변수가 변환되지 않는다면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현대 사회의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는 수 기가 바이트의 메모리를 단 몇 분 만에 모두 소모할 수도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Static, Thread-Local </a:t>
            </a:r>
            <a:r>
              <a:rPr lang="ko-KR" altLang="en-US" sz="1600" dirty="0" smtClean="0"/>
              <a:t>변수와는 다르게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변수에 사용되었던 메모리 공간은 제한 없이 몇 번이고 다양한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과 길이로 재 사용될 수 있다</a:t>
            </a:r>
            <a:r>
              <a:rPr lang="en-US" altLang="ko-KR" sz="1600" dirty="0" smtClean="0"/>
              <a:t>. Static, Automatic </a:t>
            </a:r>
            <a:r>
              <a:rPr lang="ko-KR" altLang="en-US" sz="1600" dirty="0" smtClean="0"/>
              <a:t>변수와는 다르게 </a:t>
            </a:r>
            <a:r>
              <a:rPr lang="en-US" altLang="ko-KR" sz="1600" dirty="0" smtClean="0"/>
              <a:t>Memory Manager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Memory Management</a:t>
            </a:r>
            <a:r>
              <a:rPr lang="ko-KR" altLang="en-US" sz="1600" dirty="0" smtClean="0"/>
              <a:t>를 필요로 하는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사용은 아주 큰 </a:t>
            </a:r>
            <a:r>
              <a:rPr lang="en-US" altLang="ko-KR" sz="1600" dirty="0" smtClean="0"/>
              <a:t>Runtime </a:t>
            </a:r>
            <a:r>
              <a:rPr lang="ko-KR" altLang="en-US" sz="1600" dirty="0" smtClean="0"/>
              <a:t>비용이 소모된다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New-expression</a:t>
            </a:r>
            <a:r>
              <a:rPr lang="ko-KR" altLang="en-US" sz="1600" dirty="0" smtClean="0"/>
              <a:t>에 의해 반환된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Dynamic Storage Duration</a:t>
            </a:r>
            <a:r>
              <a:rPr lang="ko-KR" altLang="en-US" sz="1600" dirty="0" smtClean="0"/>
              <a:t>을 갖는다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- 20 -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3369" y="1944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변수의 소유권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52" y="637452"/>
            <a:ext cx="11881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변수의 소유자는 변수가 만들어질 때와 파괴될 때를 결정한다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때때로 최소 존속 기간</a:t>
            </a:r>
            <a:r>
              <a:rPr lang="en-US" altLang="ko-KR" sz="1600" dirty="0" smtClean="0"/>
              <a:t>(Storage Duration)</a:t>
            </a:r>
            <a:r>
              <a:rPr lang="ko-KR" altLang="en-US" sz="1600" dirty="0" smtClean="0"/>
              <a:t>이 이를 말해주기도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변수의 소유권은 이와는 별개의 개념이다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변수의 소유권은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최적화 부분에 있어서 중요한 주제이다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Global </a:t>
            </a:r>
            <a:r>
              <a:rPr lang="ko-KR" altLang="en-US" sz="1600" dirty="0" smtClean="0"/>
              <a:t>소유권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Lexically Scoped </a:t>
            </a:r>
            <a:r>
              <a:rPr lang="ko-KR" altLang="en-US" sz="1600" dirty="0" smtClean="0"/>
              <a:t>소유권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어휘 범위 소유권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중괄호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한정 소유권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Member </a:t>
            </a:r>
            <a:r>
              <a:rPr lang="ko-KR" altLang="en-US" sz="1600" dirty="0" smtClean="0"/>
              <a:t>소유권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소유권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82651" y="2903986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Global </a:t>
            </a:r>
            <a:r>
              <a:rPr lang="ko-KR" altLang="en-US" dirty="0" smtClean="0"/>
              <a:t>소유권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834" y="3346983"/>
            <a:ext cx="1188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변수는 프로그램 전체에 걸쳐서 소유된다</a:t>
            </a:r>
            <a:r>
              <a:rPr lang="en-US" altLang="ko-KR" sz="1600" dirty="0" smtClean="0"/>
              <a:t>. Static </a:t>
            </a:r>
            <a:r>
              <a:rPr lang="ko-KR" altLang="en-US" sz="1600" dirty="0" smtClean="0"/>
              <a:t>변수는 실행의 흐름이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함수에 진입하기 전에 생성되고 프로그램이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한 뒤에 파괴된다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4832" y="4005423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Lexically Scoped </a:t>
            </a:r>
            <a:r>
              <a:rPr lang="ko-KR" altLang="en-US" dirty="0" smtClean="0"/>
              <a:t>소유권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어휘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한정 소유권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834" y="4448420"/>
            <a:ext cx="11881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Automatic </a:t>
            </a:r>
            <a:r>
              <a:rPr lang="ko-KR" altLang="en-US" sz="1600" dirty="0" smtClean="0"/>
              <a:t>변수는 중괄호 쌍</a:t>
            </a:r>
            <a:r>
              <a:rPr lang="en-US" altLang="ko-KR" sz="1600" dirty="0" smtClean="0"/>
              <a:t>({})</a:t>
            </a:r>
            <a:r>
              <a:rPr lang="ko-KR" altLang="en-US" sz="1600" dirty="0" smtClean="0"/>
              <a:t>의 블록 내에서만 사용될 수 있는 </a:t>
            </a:r>
            <a:r>
              <a:rPr lang="en-US" altLang="ko-KR" sz="1600" dirty="0" smtClean="0"/>
              <a:t>Lexical Scope </a:t>
            </a:r>
            <a:r>
              <a:rPr lang="ko-KR" altLang="en-US" sz="1600" dirty="0" smtClean="0"/>
              <a:t>소유권을 가진다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중괄호 쌍은 함수의 </a:t>
            </a:r>
            <a:r>
              <a:rPr lang="en-US" altLang="ko-KR" sz="1600" dirty="0" smtClean="0"/>
              <a:t>Body</a:t>
            </a:r>
            <a:r>
              <a:rPr lang="ko-KR" altLang="en-US" sz="1600" dirty="0" smtClean="0"/>
              <a:t>일 수도 있고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등과 같은 </a:t>
            </a:r>
            <a:r>
              <a:rPr lang="ko-KR" altLang="en-US" sz="1600" dirty="0" err="1" smtClean="0"/>
              <a:t>제어문일</a:t>
            </a:r>
            <a:r>
              <a:rPr lang="ko-KR" altLang="en-US" sz="1600" dirty="0" smtClean="0"/>
              <a:t> 수도 있고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문일 수도 있고 단지 중괄호 쌍에 의해 구분되는 문장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일 수도 있다</a:t>
            </a:r>
            <a:r>
              <a:rPr lang="en-US" altLang="ko-KR" sz="1600" dirty="0" smtClean="0"/>
              <a:t>. Automatic </a:t>
            </a:r>
            <a:r>
              <a:rPr lang="ko-KR" altLang="en-US" sz="1600" dirty="0" smtClean="0"/>
              <a:t>변수는 실행의 흐름이 중괄호</a:t>
            </a:r>
            <a:r>
              <a:rPr lang="en-US" altLang="ko-KR" sz="1600" dirty="0" smtClean="0"/>
              <a:t>(Lexical Scope)</a:t>
            </a:r>
            <a:r>
              <a:rPr lang="ko-KR" altLang="en-US" sz="1600" dirty="0" smtClean="0"/>
              <a:t>에 진입할 때 변수를 위한 메모리 공간이 생성되고 실행의 흐름이 중괄호</a:t>
            </a:r>
            <a:r>
              <a:rPr lang="en-US" altLang="ko-KR" sz="1600" dirty="0" smtClean="0"/>
              <a:t>(Lexical Scope)</a:t>
            </a:r>
            <a:r>
              <a:rPr lang="ko-KR" altLang="en-US" sz="1600" dirty="0" smtClean="0"/>
              <a:t>를 벗어날 때 변수를 위해 할당 되었던 메모리 공간이 파괴된다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변수의 값 초기화와 클래스의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호출은 실행의 흐름이 변수의 선언을 만났을 때 이루어 짐</a:t>
            </a:r>
            <a:r>
              <a:rPr lang="en-US" altLang="ko-KR" sz="1600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가장 외곽의 중괄호 쌍</a:t>
            </a:r>
            <a:r>
              <a:rPr lang="en-US" altLang="ko-KR" sz="1600" dirty="0" smtClean="0"/>
              <a:t>(Lexical Scope)</a:t>
            </a:r>
            <a:r>
              <a:rPr lang="ko-KR" altLang="en-US" sz="1600" dirty="0" smtClean="0"/>
              <a:t>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함수의 </a:t>
            </a:r>
            <a:r>
              <a:rPr lang="en-US" altLang="ko-KR" sz="1600" dirty="0" smtClean="0"/>
              <a:t>Body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내부에서 선언된 </a:t>
            </a:r>
            <a:r>
              <a:rPr lang="en-US" altLang="ko-KR" sz="1600" dirty="0" smtClean="0"/>
              <a:t>Automatic 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변수와 동일한 생명 주기를 갖는다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4559" y="7986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소유권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742" y="522863"/>
            <a:ext cx="1188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Member </a:t>
            </a:r>
            <a:r>
              <a:rPr lang="ko-KR" altLang="en-US" sz="1600" dirty="0" smtClean="0"/>
              <a:t>변수는 클래스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구조체의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의해 소유된다</a:t>
            </a:r>
            <a:r>
              <a:rPr lang="en-US" altLang="ko-KR" sz="1600" dirty="0" smtClean="0"/>
              <a:t>. Member </a:t>
            </a:r>
            <a:r>
              <a:rPr lang="ko-KR" altLang="en-US" sz="1600" dirty="0" smtClean="0"/>
              <a:t>변수는 클래스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구조체의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생성될 때 </a:t>
            </a:r>
            <a:r>
              <a:rPr lang="ko-KR" altLang="en-US" sz="1600" dirty="0" err="1" smtClean="0"/>
              <a:t>생성자에</a:t>
            </a:r>
            <a:r>
              <a:rPr lang="ko-KR" altLang="en-US" sz="1600" dirty="0" smtClean="0"/>
              <a:t> 의해서 생성되고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파괴될 때 파괴된다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7816" y="118130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변수의 소유권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742" y="1624300"/>
            <a:ext cx="11881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변수는 특별히 정해진 소유자는 없다</a:t>
            </a:r>
            <a:r>
              <a:rPr lang="en-US" altLang="ko-KR" sz="1600" dirty="0" smtClean="0"/>
              <a:t>. new-expression</a:t>
            </a:r>
            <a:r>
              <a:rPr lang="ko-KR" altLang="en-US" sz="1600" dirty="0" smtClean="0"/>
              <a:t>에 의해 반환된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가리키는 포인터는 프로그램 전반에 걸쳐서 잘 관리 되어야 한다</a:t>
            </a:r>
            <a:r>
              <a:rPr lang="en-US" altLang="ko-KR" sz="1600" dirty="0" smtClean="0"/>
              <a:t>. Dynamic </a:t>
            </a:r>
            <a:r>
              <a:rPr lang="ko-KR" altLang="en-US" sz="1600" dirty="0" smtClean="0"/>
              <a:t>변수는 사용을 마친 후 이를 파괴하기 위해서 </a:t>
            </a:r>
            <a:r>
              <a:rPr lang="en-US" altLang="ko-KR" sz="1600" dirty="0" smtClean="0"/>
              <a:t>delete-expression</a:t>
            </a:r>
            <a:r>
              <a:rPr lang="ko-KR" altLang="en-US" sz="1600" dirty="0" smtClean="0"/>
              <a:t>을 통해 반드시 </a:t>
            </a:r>
            <a:r>
              <a:rPr lang="en-US" altLang="ko-KR" sz="1600" dirty="0" smtClean="0"/>
              <a:t>Memory Manager</a:t>
            </a:r>
            <a:r>
              <a:rPr lang="ko-KR" altLang="en-US" sz="1600" dirty="0" smtClean="0"/>
              <a:t>에게 반환 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생명 주기는 완전히 프로그래밍 하기에 달려 있다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이는 강력한 기능이긴 하지만 위험하기도 함</a:t>
            </a:r>
            <a:r>
              <a:rPr lang="en-US" altLang="ko-KR" sz="1600" dirty="0" smtClean="0"/>
              <a:t>). </a:t>
            </a:r>
            <a:r>
              <a:rPr lang="ko-KR" altLang="en-US" sz="1600" dirty="0" smtClean="0"/>
              <a:t>만약 모두 사용을 마친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</a:t>
            </a:r>
            <a:r>
              <a:rPr lang="en-US" altLang="ko-KR" sz="1600" dirty="0" smtClean="0"/>
              <a:t>delete-expression</a:t>
            </a:r>
            <a:r>
              <a:rPr lang="ko-KR" altLang="en-US" sz="1600" dirty="0" smtClean="0"/>
              <a:t>에 의해 </a:t>
            </a:r>
            <a:r>
              <a:rPr lang="en-US" altLang="ko-KR" sz="1600" dirty="0" smtClean="0"/>
              <a:t>Memory Manager</a:t>
            </a:r>
            <a:r>
              <a:rPr lang="ko-KR" altLang="en-US" sz="1600" dirty="0" smtClean="0"/>
              <a:t>로 반환되어 파괴되지 않으면 </a:t>
            </a:r>
            <a:r>
              <a:rPr lang="en-US" altLang="ko-KR" sz="1600" dirty="0" smtClean="0"/>
              <a:t>Memory Manager</a:t>
            </a:r>
            <a:r>
              <a:rPr lang="ko-KR" altLang="en-US" sz="1600" dirty="0" smtClean="0"/>
              <a:t>는 프로그램이 실행되는 나머지 시간 전체에 걸쳐서 그 </a:t>
            </a: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변수를 추적할 수 있는 수단을 잃게 되는 것이다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Dynamic </a:t>
            </a:r>
            <a:r>
              <a:rPr lang="ko-KR" altLang="en-US" sz="1600" dirty="0" smtClean="0"/>
              <a:t>변수의 소유권은 프로그램 개발자에 의해 결정되고 프로그램의 </a:t>
            </a:r>
            <a:r>
              <a:rPr lang="ko-KR" altLang="en-US" sz="1600" dirty="0" err="1" smtClean="0"/>
              <a:t>로직에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나타나게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컴파일러나 </a:t>
            </a:r>
            <a:r>
              <a:rPr lang="en-US" altLang="ko-KR" sz="1600" dirty="0" smtClean="0"/>
              <a:t>C++</a:t>
            </a:r>
            <a:r>
              <a:rPr lang="ko-KR" altLang="en-US" sz="1600" dirty="0" smtClean="0"/>
              <a:t>에 의해서 제어되거나 결정되지 않는다</a:t>
            </a:r>
            <a:r>
              <a:rPr lang="en-US" altLang="ko-KR" sz="1600" dirty="0" smtClean="0"/>
              <a:t>. Dynamic </a:t>
            </a:r>
            <a:r>
              <a:rPr lang="ko-KR" altLang="en-US" sz="1600" dirty="0" smtClean="0"/>
              <a:t>변수의 소유권은 최적화에 중요한 주제이다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조밀이 잘 짜여진 소유권의 프로그램은 넓고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짜여진 소유권의 프로그램보다 더 효율적으로 동작한다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544" y="-1054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4" y="417667"/>
            <a:ext cx="121860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/>
              <a:t>변수 중 일부는 그것이 갖는 값이 프로그램에서 의미가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그러한 변수들을 값 객체라고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 다른 변수들은 그들이 수행하는 역할이 프로그램에서 의미가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그러한 변수들을 </a:t>
            </a:r>
            <a:r>
              <a:rPr lang="ko-KR" altLang="en-US" sz="1200" dirty="0" err="1" smtClean="0"/>
              <a:t>엔티티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객체라고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C++</a:t>
            </a:r>
            <a:r>
              <a:rPr lang="ko-KR" altLang="en-US" sz="1200" dirty="0" smtClean="0"/>
              <a:t>은 어떤 변수가 값 객체를 수행해야 하고 어떤 변수가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객체를 수행해야 하는지 강제하지 않는다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그것은 개발자가 변수를 프로그램 내부에서 어떻게 사용하는가에 달려 있다</a:t>
            </a:r>
            <a:r>
              <a:rPr lang="en-US" altLang="ko-KR" sz="1200" dirty="0" smtClean="0"/>
              <a:t>. C++</a:t>
            </a:r>
            <a:r>
              <a:rPr lang="ko-KR" altLang="en-US" sz="1200" dirty="0" smtClean="0"/>
              <a:t>은 개발자가 클래스의 복사 </a:t>
            </a:r>
            <a:r>
              <a:rPr lang="ko-KR" altLang="en-US" sz="1200" dirty="0" err="1" smtClean="0"/>
              <a:t>생성자와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operator==()</a:t>
            </a:r>
            <a:r>
              <a:rPr lang="ko-KR" altLang="en-US" sz="1200" dirty="0" smtClean="0"/>
              <a:t>를 정의하는 것을 허락한다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두 역할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 객체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결정하는 것은 이 두 연산자들을 정의해야만 하는가 </a:t>
            </a:r>
            <a:r>
              <a:rPr lang="ko-KR" altLang="en-US" sz="1200" dirty="0" err="1" smtClean="0"/>
              <a:t>아닌가로</a:t>
            </a:r>
            <a:r>
              <a:rPr lang="ko-KR" altLang="en-US" sz="1200" dirty="0" smtClean="0"/>
              <a:t> 결정된다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다음과 같은 기준으로 정의될 수 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고유하다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smtClean="0"/>
              <a:t>몇몇의 객체는 프로그램 내에서 개념적으로 고유한 </a:t>
            </a:r>
            <a:r>
              <a:rPr lang="ko-KR" altLang="en-US" sz="1200" dirty="0" err="1" smtClean="0"/>
              <a:t>식별자를</a:t>
            </a:r>
            <a:r>
              <a:rPr lang="ko-KR" altLang="en-US" sz="1200" dirty="0" smtClean="0"/>
              <a:t> 가지고 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뮤텍스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특정한 임계 영역을 보호함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나 많은 내용을 가지는 심볼 테이블이 프로그램에서 고유한 </a:t>
            </a:r>
            <a:r>
              <a:rPr lang="ko-KR" altLang="en-US" sz="1200" dirty="0" err="1" smtClean="0"/>
              <a:t>식별자를</a:t>
            </a:r>
            <a:r>
              <a:rPr lang="ko-KR" altLang="en-US" sz="1200" dirty="0" smtClean="0"/>
              <a:t> 가지는 객체들의 예라고 할 수 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</a:t>
            </a:r>
            <a:r>
              <a:rPr lang="en-US" altLang="ko-KR" sz="1200" dirty="0" smtClean="0"/>
              <a:t>Mutable 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smtClean="0"/>
              <a:t>프로그램은 </a:t>
            </a:r>
            <a:r>
              <a:rPr lang="en-US" altLang="ko-KR" sz="1200" dirty="0" err="1" smtClean="0"/>
              <a:t>Mutex</a:t>
            </a:r>
            <a:r>
              <a:rPr lang="ko-KR" altLang="en-US" sz="1200" dirty="0" smtClean="0"/>
              <a:t>를 획득</a:t>
            </a:r>
            <a:r>
              <a:rPr lang="en-US" altLang="ko-KR" sz="1200" dirty="0" smtClean="0"/>
              <a:t>(Lock)</a:t>
            </a:r>
            <a:r>
              <a:rPr lang="ko-KR" altLang="en-US" sz="1200" dirty="0" smtClean="0"/>
              <a:t>하거나 해지</a:t>
            </a:r>
            <a:r>
              <a:rPr lang="en-US" altLang="ko-KR" sz="1200" dirty="0" smtClean="0"/>
              <a:t>(Unlock) </a:t>
            </a:r>
            <a:r>
              <a:rPr lang="ko-KR" altLang="en-US" sz="1200" dirty="0" smtClean="0"/>
              <a:t>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그것은 여전히 같은 </a:t>
            </a:r>
            <a:r>
              <a:rPr lang="en-US" altLang="ko-KR" sz="1200" dirty="0" err="1" smtClean="0"/>
              <a:t>Mutex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프로그램은 심볼을 심볼 테이블에 추가할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그것은 여전히 같은 심볼 테이블이다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당신은 당신의 자동차에 시동을 걸고 그것을 운전하여 일하러 갈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여전히 그것은 당신의 자동차이다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상태를 변경하는 것은 그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근본적인 의미에 영향을 주지 않는다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복사 불가능하다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err="1" smtClean="0"/>
              <a:t>엔티티는</a:t>
            </a:r>
            <a:r>
              <a:rPr lang="ko-KR" altLang="en-US" sz="1200" dirty="0" smtClean="0"/>
              <a:t> 복사할 수 없다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본질은 그것들이 가지고 있는 데이터가 아니라 사용되는 방식에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당신은 시스템 심볼 테이블이 가진 모든 데이터를 똑같이 다른 변수에 저장했다고 하더라도 그것이 시스템 심볼 테이블이 되지는 않는다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프로그램은 여전히 옛날 위치와 장소에서 심볼 테이블이 있다고 생각할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그리고는 그 복사된 사본의 시스템 심볼 테이블은 사용되지 않을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당신은 아마도 어떤 </a:t>
            </a:r>
            <a:r>
              <a:rPr lang="ko-KR" altLang="en-US" sz="1200" dirty="0" err="1" smtClean="0"/>
              <a:t>뮤텍스가</a:t>
            </a:r>
            <a:r>
              <a:rPr lang="ko-KR" altLang="en-US" sz="1200" dirty="0" smtClean="0"/>
              <a:t> 가지고 있는 모든 데이터들을 똑같이 다른 곳에 사본으로 복사할 수 있을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그 사본 </a:t>
            </a:r>
            <a:r>
              <a:rPr lang="ko-KR" altLang="en-US" sz="1200" dirty="0" err="1" smtClean="0"/>
              <a:t>뮤텍스를</a:t>
            </a:r>
            <a:r>
              <a:rPr lang="ko-KR" altLang="en-US" sz="1200" dirty="0" smtClean="0"/>
              <a:t> 획득</a:t>
            </a:r>
            <a:r>
              <a:rPr lang="en-US" altLang="ko-KR" sz="1200" dirty="0" smtClean="0"/>
              <a:t>(Lock)</a:t>
            </a:r>
            <a:r>
              <a:rPr lang="ko-KR" altLang="en-US" sz="1200" dirty="0" smtClean="0"/>
              <a:t>하는 것은 어떠한 상호 배제도 수행할 수 없을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상호 배제는 두 </a:t>
            </a:r>
            <a:r>
              <a:rPr lang="ko-KR" altLang="en-US" sz="1200" dirty="0" err="1" smtClean="0"/>
              <a:t>스레드가</a:t>
            </a:r>
            <a:r>
              <a:rPr lang="ko-KR" altLang="en-US" sz="1200" dirty="0" smtClean="0"/>
              <a:t> 특정 비트 셋을 사용하여 서로 신호를 주고 받기를 하고자 할 때 의미가 생기는 것이다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비교 불가능하다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객체의 동일성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동등성을 비교한다는 것은 말이 되지 않는다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엔티티들은</a:t>
            </a:r>
            <a:r>
              <a:rPr lang="ko-KR" altLang="en-US" sz="1200" dirty="0" smtClean="0"/>
              <a:t> 본질적으로 독립적이다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비교는 항상 </a:t>
            </a:r>
            <a:r>
              <a:rPr lang="en-US" altLang="ko-KR" sz="1200" dirty="0" smtClean="0"/>
              <a:t>false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리턴할</a:t>
            </a:r>
            <a:r>
              <a:rPr lang="ko-KR" altLang="en-US" sz="1200" dirty="0" smtClean="0"/>
              <a:t> 것이다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마찬가지로 값 객체는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객체와는 반대되는 다음과 같은 기준이 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/>
              <a:t>값이 상호 교환 가능하고 비교 가능하다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err="1" smtClean="0"/>
              <a:t>정수값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와 문자열 </a:t>
            </a:r>
            <a:r>
              <a:rPr lang="en-US" altLang="ko-KR" sz="1200" dirty="0" smtClean="0"/>
              <a:t>“Hello, World!”</a:t>
            </a:r>
            <a:r>
              <a:rPr lang="ko-KR" altLang="en-US" sz="1200" dirty="0" smtClean="0"/>
              <a:t>는 값이다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식 </a:t>
            </a:r>
            <a:r>
              <a:rPr lang="en-US" altLang="ko-KR" sz="1200" dirty="0" smtClean="0"/>
              <a:t>2*2</a:t>
            </a:r>
            <a:r>
              <a:rPr lang="ko-KR" altLang="en-US" sz="1200" dirty="0" smtClean="0"/>
              <a:t>는 값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와 비교하여 같고 값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와 비교하여 같지 않다</a:t>
            </a:r>
            <a:r>
              <a:rPr lang="en-US" altLang="ko-KR" sz="1200" dirty="0" smtClean="0"/>
              <a:t>. string(“Hello”) + string(“!”)</a:t>
            </a:r>
            <a:r>
              <a:rPr lang="ko-KR" altLang="en-US" sz="1200" dirty="0" smtClean="0"/>
              <a:t>은 문자열 </a:t>
            </a:r>
            <a:r>
              <a:rPr lang="en-US" altLang="ko-KR" sz="1200" dirty="0" smtClean="0"/>
              <a:t>“Hello!”</a:t>
            </a:r>
            <a:r>
              <a:rPr lang="ko-KR" altLang="en-US" sz="1200" dirty="0" smtClean="0"/>
              <a:t>와 비교하여 같고 문자열 </a:t>
            </a:r>
            <a:r>
              <a:rPr lang="en-US" altLang="ko-KR" sz="1200" dirty="0" smtClean="0"/>
              <a:t>“Hi”</a:t>
            </a:r>
            <a:r>
              <a:rPr lang="ko-KR" altLang="en-US" sz="1200" dirty="0" smtClean="0"/>
              <a:t>와 비교하여 같지 않다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값 객체의 의미는 그들이 가지는 값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데이터에서부터 발생하는 것이 그것이 사용되는 형태에서 오는 것이 아니다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Immutable 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en-US" altLang="ko-KR" sz="1200" dirty="0" smtClean="0"/>
              <a:t>2+2 = 5</a:t>
            </a:r>
            <a:r>
              <a:rPr lang="ko-KR" altLang="en-US" sz="1200" dirty="0" smtClean="0"/>
              <a:t>라는 식이 성립 가능하도록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라는 값을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라는 값으로 변경하는 방법은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당신이 할 수 있는 것은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값을 가지는 정수형 변수의 값을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를 가지도록 변경할 수 있을 뿐이다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/>
              <a:t>값은 복사 가능하다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객체와는 다르게 값을 복사하는 것은 말이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두 개의 문자열을 갖는 변수가 있는데 각각 </a:t>
            </a:r>
            <a:r>
              <a:rPr lang="en-US" altLang="ko-KR" sz="1200" dirty="0" smtClean="0"/>
              <a:t>“foo”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갖을</a:t>
            </a:r>
            <a:r>
              <a:rPr lang="ko-KR" altLang="en-US" sz="1200" dirty="0" smtClean="0"/>
              <a:t> 수 있고 이는 유효한 프로그램이다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어떤 변수가 값 객체인지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객체인지 결정하는 것은 복사하는 것과 동등성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동일성을 체크하기 위해 비교하는 것이 말이 되는 일인지 </a:t>
            </a:r>
            <a:r>
              <a:rPr lang="ko-KR" altLang="en-US" sz="1200" dirty="0" err="1" smtClean="0"/>
              <a:t>아닌지로</a:t>
            </a:r>
            <a:r>
              <a:rPr lang="ko-KR" altLang="en-US" sz="1200" dirty="0" smtClean="0"/>
              <a:t> 판단할 수 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객체는 복사나 비교되어서는 안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맴버</a:t>
            </a:r>
            <a:r>
              <a:rPr lang="ko-KR" altLang="en-US" sz="1200" dirty="0" smtClean="0"/>
              <a:t> 변수가 값 객체인지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객체인지를 결정하는 것은 그 클래스의 복사 생성자가 어떻게 작성되는가에 달려있다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값 객체와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객체를 구별하여 이해하는 것은 중요하다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왜냐하면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객체들은 종종 구조체로 구현이 되는데 이 구조체 내부는 동적 할당된 변수들을 많이 가지고 있고 이 동적 할당된 변수들은 복사하려고 한다면 많은 비용이 들 것이다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- 23 -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3084" y="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 Dynamic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관련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4" y="417667"/>
            <a:ext cx="121860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C++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Dynamic </a:t>
            </a:r>
            <a:r>
              <a:rPr lang="ko-KR" altLang="en-US" sz="1400" dirty="0" smtClean="0"/>
              <a:t>변수를 관리하기 위한 강력한 도구들을 포함하고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자동화에서부터 메모리 관리와 동적 할당 변수의 생성에 관련된 섬세한 제어까지 다양한 옵션들이 존재한다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경험 많은 개발자들 조차도 다양한 기능들 중 기본적인 기능들만을 사용해 왔을 가능성이 많다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최적화 관련된 기능들에 대해서 깊이 알아보기 전에 우리는 이러한 기능들을 빠르게 간단히 살펴볼 것이다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포인터와 참조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C++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Dynamic </a:t>
            </a:r>
            <a:r>
              <a:rPr lang="ko-KR" altLang="en-US" sz="1400" dirty="0" smtClean="0"/>
              <a:t>변수는 이름이 없다</a:t>
            </a:r>
            <a:r>
              <a:rPr lang="en-US" altLang="ko-KR" sz="1400" dirty="0" smtClean="0"/>
              <a:t>. Dynamic </a:t>
            </a:r>
            <a:r>
              <a:rPr lang="ko-KR" altLang="en-US" sz="1400" dirty="0" smtClean="0"/>
              <a:t>변수는 </a:t>
            </a:r>
            <a:r>
              <a:rPr lang="en-US" altLang="ko-KR" sz="1400" dirty="0" smtClean="0"/>
              <a:t>C-</a:t>
            </a:r>
            <a:r>
              <a:rPr lang="en-US" altLang="ko-KR" sz="1400" dirty="0" err="1" smtClean="0"/>
              <a:t>Stle</a:t>
            </a:r>
            <a:r>
              <a:rPr lang="ko-KR" altLang="en-US" sz="1400" dirty="0" smtClean="0"/>
              <a:t>의 포인터 변수 아니면 참조 변수에 의해서 액세스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포인터는 컴퓨터 </a:t>
            </a:r>
            <a:r>
              <a:rPr lang="ko-KR" altLang="en-US" sz="1400" dirty="0" err="1" smtClean="0"/>
              <a:t>아키텍쳐의</a:t>
            </a:r>
            <a:r>
              <a:rPr lang="ko-KR" altLang="en-US" sz="1400" dirty="0" smtClean="0"/>
              <a:t> 다양성과 복잡성을 감추기 위해 하드웨어 주소를 추상화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포인터 변수는 사용 가능한 메모리 위치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값으로 가질 수 있다</a:t>
            </a:r>
            <a:r>
              <a:rPr lang="en-US" altLang="ko-KR" sz="1400" dirty="0" smtClean="0"/>
              <a:t>. C++11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nullptr</a:t>
            </a:r>
            <a:r>
              <a:rPr lang="ko-KR" altLang="en-US" sz="1400" dirty="0" smtClean="0"/>
              <a:t>이라는 값은 유효한 메모리 위치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가리키지 않는다는 특정한 값이다</a:t>
            </a:r>
            <a:r>
              <a:rPr lang="en-US" altLang="ko-KR" sz="1400" dirty="0" smtClean="0"/>
              <a:t>. C++11 </a:t>
            </a:r>
            <a:r>
              <a:rPr lang="ko-KR" altLang="en-US" sz="1400" dirty="0" smtClean="0"/>
              <a:t>이전에서는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nullptr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대신에 </a:t>
            </a:r>
            <a:r>
              <a:rPr lang="ko-KR" altLang="en-US" sz="1400" dirty="0" err="1" smtClean="0"/>
              <a:t>정수값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사용해왔는데 이제 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C++11</a:t>
            </a:r>
            <a:r>
              <a:rPr lang="ko-KR" altLang="en-US" sz="1400" dirty="0" smtClean="0"/>
              <a:t>부터는 </a:t>
            </a:r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nullptr</a:t>
            </a:r>
            <a:r>
              <a:rPr lang="ko-KR" altLang="en-US" sz="1400" dirty="0" smtClean="0"/>
              <a:t>로 대체 사용할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초기값 없이 선언된 </a:t>
            </a:r>
            <a:r>
              <a:rPr lang="en-US" altLang="ko-KR" sz="1400" dirty="0" smtClean="0"/>
              <a:t>C-Style</a:t>
            </a:r>
            <a:r>
              <a:rPr lang="ko-KR" altLang="en-US" sz="1400" dirty="0" smtClean="0"/>
              <a:t>의 포인터 변수의 값은 정해진 것이 없다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쓰레기 값을 갖게 된다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효율성을 위해</a:t>
            </a:r>
            <a:r>
              <a:rPr lang="en-US" altLang="ko-KR" sz="1400" dirty="0" smtClean="0"/>
              <a:t>)). </a:t>
            </a:r>
            <a:r>
              <a:rPr lang="ko-KR" altLang="en-US" sz="1400" dirty="0" smtClean="0"/>
              <a:t>참조 변수는 초기값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다른 변수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없이 선언될 수 없는데 이는 항상 올바른 위치를 가리키기 위함이다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new-expression, delete-expression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C++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Dynamic </a:t>
            </a:r>
            <a:r>
              <a:rPr lang="ko-KR" altLang="en-US" sz="1400" dirty="0" smtClean="0"/>
              <a:t>변수는</a:t>
            </a:r>
            <a:r>
              <a:rPr lang="en-US" altLang="ko-KR" sz="1400" dirty="0" smtClean="0"/>
              <a:t> new-expression</a:t>
            </a:r>
            <a:r>
              <a:rPr lang="ko-KR" altLang="en-US" sz="1400" dirty="0" smtClean="0"/>
              <a:t>을 통해 생성한다</a:t>
            </a:r>
            <a:r>
              <a:rPr lang="en-US" altLang="ko-KR" sz="1400" dirty="0" smtClean="0"/>
              <a:t>(328p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). new-expression</a:t>
            </a:r>
            <a:r>
              <a:rPr lang="ko-KR" altLang="en-US" sz="1400" dirty="0" smtClean="0"/>
              <a:t>은 요청된 변수를 저장하기 위한 메모리 공간을 얻고 이를 생성한 뒤에 이 </a:t>
            </a:r>
            <a:r>
              <a:rPr lang="en-US" altLang="ko-KR" sz="1400" dirty="0" smtClean="0"/>
              <a:t>Dynamic </a:t>
            </a:r>
            <a:r>
              <a:rPr lang="ko-KR" altLang="en-US" sz="1400" dirty="0" smtClean="0"/>
              <a:t>변수를 가리키는 포인터를 </a:t>
            </a:r>
            <a:r>
              <a:rPr lang="ko-KR" altLang="en-US" sz="1400" dirty="0" err="1" smtClean="0"/>
              <a:t>리턴하다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배열을 생성하기 위한 </a:t>
            </a:r>
            <a:r>
              <a:rPr lang="en-US" altLang="ko-KR" sz="1400" dirty="0" smtClean="0"/>
              <a:t>new-expression</a:t>
            </a:r>
            <a:r>
              <a:rPr lang="ko-KR" altLang="en-US" sz="1400" dirty="0" smtClean="0"/>
              <a:t>은 단일 객체를 생성하기 위한 </a:t>
            </a:r>
            <a:r>
              <a:rPr lang="en-US" altLang="ko-KR" sz="1400" dirty="0" smtClean="0"/>
              <a:t>new-expression</a:t>
            </a:r>
            <a:r>
              <a:rPr lang="ko-KR" altLang="en-US" sz="1400" dirty="0" smtClean="0"/>
              <a:t>과는 사용 방법과 내부적 생성 방식이 다르지만 둘 다 새로운 변수에 대한 포인터를 리턴 한다는 점은 같다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메모리 관리 함수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new-expression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delete-expression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“Free Store”</a:t>
            </a:r>
            <a:r>
              <a:rPr lang="ko-KR" altLang="en-US" sz="1400" dirty="0" smtClean="0"/>
              <a:t>라 부르는 메모리 풀로부터 메모리 공간을 할당 받거나 반환하기 위해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표준 라이브러리의 메모리 관리 함수들을 호출한다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메모리 관리 함수들은 </a:t>
            </a:r>
            <a:r>
              <a:rPr lang="en-US" altLang="ko-KR" sz="1400" dirty="0" smtClean="0"/>
              <a:t>operator new(), </a:t>
            </a:r>
            <a:r>
              <a:rPr lang="ko-KR" altLang="en-US" sz="1400" dirty="0" smtClean="0"/>
              <a:t>배열을 위한 </a:t>
            </a:r>
            <a:r>
              <a:rPr lang="en-US" altLang="ko-KR" sz="1400" dirty="0" smtClean="0"/>
              <a:t>operator new[](), operator delete(), </a:t>
            </a:r>
            <a:r>
              <a:rPr lang="ko-KR" altLang="en-US" sz="1400" dirty="0" smtClean="0"/>
              <a:t>배열을 위한 </a:t>
            </a:r>
            <a:r>
              <a:rPr lang="en-US" altLang="ko-KR" sz="1400" dirty="0" smtClean="0"/>
              <a:t>operator delete[]()</a:t>
            </a:r>
            <a:r>
              <a:rPr lang="ko-KR" altLang="en-US" sz="1400" dirty="0" smtClean="0"/>
              <a:t>를 중복 정의</a:t>
            </a:r>
            <a:r>
              <a:rPr lang="en-US" altLang="ko-KR" sz="1400" dirty="0" smtClean="0"/>
              <a:t>(Overload) </a:t>
            </a:r>
            <a:r>
              <a:rPr lang="ko-KR" altLang="en-US" sz="1400" dirty="0" smtClean="0"/>
              <a:t>버전들이다</a:t>
            </a:r>
            <a:r>
              <a:rPr lang="en-US" altLang="ko-KR" sz="1400" dirty="0" smtClean="0"/>
              <a:t>. C++</a:t>
            </a:r>
            <a:r>
              <a:rPr lang="ko-KR" altLang="en-US" sz="1400" dirty="0" smtClean="0"/>
              <a:t>은 또한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free()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전통적인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라이브러리 메모리 관리 함수들을 제공한다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free()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명시하지 않고 메모리 저장 공간을 할당 받거나 반환할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(Class Constructor)</a:t>
            </a:r>
            <a:r>
              <a:rPr lang="ko-KR" altLang="en-US" sz="1400" dirty="0" smtClean="0"/>
              <a:t>와 클래스 파괴자</a:t>
            </a:r>
            <a:r>
              <a:rPr lang="en-US" altLang="ko-KR" sz="1400" dirty="0" smtClean="0"/>
              <a:t>(Class Destructor)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C++</a:t>
            </a:r>
            <a:r>
              <a:rPr lang="ko-KR" altLang="en-US" sz="1400" dirty="0" smtClean="0"/>
              <a:t>에서는 각 클래스가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함수를 정의하는 것이 가능하다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함수는 초기화나 초기 값을 설정하기 위해 클래스의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생성될 때 호출된다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파괴자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함수는 클래스의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파괴될 때 호출이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특수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함수들을 통해서 </a:t>
            </a:r>
            <a:r>
              <a:rPr lang="en-US" altLang="ko-KR" sz="1400" dirty="0" smtClean="0"/>
              <a:t>Dynamic </a:t>
            </a:r>
            <a:r>
              <a:rPr lang="ko-KR" altLang="en-US" sz="1400" dirty="0" err="1" smtClean="0"/>
              <a:t>맴버</a:t>
            </a:r>
            <a:r>
              <a:rPr lang="ko-KR" altLang="en-US" sz="1400" dirty="0" smtClean="0"/>
              <a:t> 변수들을 일괄적으로 동시에 관리할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스마트 포인터</a:t>
            </a:r>
            <a:r>
              <a:rPr lang="en-US" altLang="ko-KR" sz="1400" dirty="0" smtClean="0"/>
              <a:t>(Smart Pointer)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C++ </a:t>
            </a:r>
            <a:r>
              <a:rPr lang="ko-KR" altLang="en-US" sz="1400" dirty="0" smtClean="0"/>
              <a:t>표준 라이브러리는 스마트 포인터</a:t>
            </a:r>
            <a:r>
              <a:rPr lang="en-US" altLang="ko-KR" sz="1400" dirty="0" smtClean="0"/>
              <a:t>(Smart Pointer) </a:t>
            </a:r>
            <a:r>
              <a:rPr lang="ko-KR" altLang="en-US" sz="1400" dirty="0" smtClean="0"/>
              <a:t>템플릿 클래스들을 제공한다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이들은 기본적인 포인터 타입들과 비슷하게 동작하는데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한가지 다른 점은 실행의 흐름이 존속 범위를 벗어나면 포인터가 가리키고 있던 </a:t>
            </a:r>
            <a:r>
              <a:rPr lang="en-US" altLang="ko-KR" sz="1400" dirty="0" smtClean="0"/>
              <a:t>Dynamic </a:t>
            </a:r>
            <a:r>
              <a:rPr lang="ko-KR" altLang="en-US" sz="1400" dirty="0" smtClean="0"/>
              <a:t>변수를 자동으로 반환해준다는 점이다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스마트 포인터는 할당된 메모리 공간이 배열인지 아니면 단일 객체인지를 기억하고 있다가 그와 일</a:t>
            </a:r>
            <a:r>
              <a:rPr lang="ko-KR" altLang="en-US" sz="1400" dirty="0"/>
              <a:t>치</a:t>
            </a:r>
            <a:r>
              <a:rPr lang="ko-KR" altLang="en-US" sz="1400" dirty="0" smtClean="0"/>
              <a:t>하는 타입의 </a:t>
            </a:r>
            <a:r>
              <a:rPr lang="en-US" altLang="ko-KR" sz="1400" dirty="0" smtClean="0"/>
              <a:t>delete-expression</a:t>
            </a:r>
            <a:r>
              <a:rPr lang="ko-KR" altLang="en-US" sz="1400" dirty="0" smtClean="0"/>
              <a:t>을 사용하여 해당 메모리 공간을 반환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할당자</a:t>
            </a:r>
            <a:r>
              <a:rPr lang="en-US" altLang="ko-KR" sz="1400" dirty="0" smtClean="0"/>
              <a:t>(Allocator) </a:t>
            </a:r>
            <a:r>
              <a:rPr lang="ko-KR" altLang="en-US" sz="1400" dirty="0" smtClean="0"/>
              <a:t>템플릿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C++ </a:t>
            </a:r>
            <a:r>
              <a:rPr lang="ko-KR" altLang="en-US" sz="1400" dirty="0" smtClean="0"/>
              <a:t>표준 라이브러리는 </a:t>
            </a:r>
            <a:r>
              <a:rPr lang="ko-KR" altLang="en-US" sz="1400" dirty="0" err="1" smtClean="0"/>
              <a:t>할당자</a:t>
            </a:r>
            <a:r>
              <a:rPr lang="en-US" altLang="ko-KR" sz="1400" dirty="0" smtClean="0"/>
              <a:t>(Allocator) </a:t>
            </a:r>
            <a:r>
              <a:rPr lang="ko-KR" altLang="en-US" sz="1400" dirty="0" smtClean="0"/>
              <a:t>템플릿들을 제공한다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통해서 표준 컨테이너에서 사용할 </a:t>
            </a:r>
            <a:r>
              <a:rPr lang="en-US" altLang="ko-KR" sz="1400" dirty="0" smtClean="0"/>
              <a:t>new-expression, delete-expression</a:t>
            </a:r>
            <a:r>
              <a:rPr lang="ko-KR" altLang="en-US" sz="1400" dirty="0" smtClean="0"/>
              <a:t>을 일반화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정형화 할 수 있다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커스텀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할당자</a:t>
            </a:r>
            <a:r>
              <a:rPr lang="ko-KR" altLang="en-US" sz="1400" dirty="0" smtClean="0"/>
              <a:t> 관련 내용은 </a:t>
            </a:r>
            <a:r>
              <a:rPr lang="en-US" altLang="ko-KR" sz="1400" dirty="0" smtClean="0"/>
              <a:t>343p).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1399" y="6488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9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854" y="303476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운영체제</a:t>
            </a:r>
            <a:r>
              <a:rPr lang="ko-KR" altLang="en-US" dirty="0"/>
              <a:t>의</a:t>
            </a:r>
            <a:r>
              <a:rPr lang="ko-KR" altLang="en-US" dirty="0" smtClean="0"/>
              <a:t> 최대 페이지 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7331" y="84566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Windows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0111" y="845662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Windows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62356"/>
              </p:ext>
            </p:extLst>
          </p:nvPr>
        </p:nvGraphicFramePr>
        <p:xfrm>
          <a:off x="304969" y="1300207"/>
          <a:ext cx="4061249" cy="28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/>
                <a:gridCol w="874866"/>
                <a:gridCol w="870566"/>
              </a:tblGrid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8.1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</a:t>
                      </a:r>
                      <a:r>
                        <a:rPr lang="en-US" altLang="ko-KR" baseline="0" dirty="0" smtClean="0"/>
                        <a:t>dows XP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49548"/>
              </p:ext>
            </p:extLst>
          </p:nvPr>
        </p:nvGraphicFramePr>
        <p:xfrm>
          <a:off x="4568462" y="1300207"/>
          <a:ext cx="4061249" cy="230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/>
                <a:gridCol w="874866"/>
                <a:gridCol w="870566"/>
              </a:tblGrid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Windows Server 2016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Windows Server 2012</a:t>
                      </a:r>
                      <a:r>
                        <a:rPr lang="en-US" altLang="ko-KR" sz="1400" baseline="0" dirty="0" smtClean="0"/>
                        <a:t> 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Windows Server 2008</a:t>
                      </a:r>
                      <a:r>
                        <a:rPr lang="en-US" altLang="ko-KR" sz="1400" baseline="0" dirty="0" smtClean="0"/>
                        <a:t> 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40" y="3692588"/>
            <a:ext cx="2523617" cy="2652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681" y="6345464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파일 크기 설정 모습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4" y="4269380"/>
            <a:ext cx="3165943" cy="2108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1790" y="637789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견반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1"/>
          <a:stretch/>
        </p:blipFill>
        <p:spPr>
          <a:xfrm>
            <a:off x="8754079" y="928781"/>
            <a:ext cx="3294444" cy="5712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9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25798" y="28955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프로세스의 가상 주소 공간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27133" y="84057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Windows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00998" y="840579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Windows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81134"/>
              </p:ext>
            </p:extLst>
          </p:nvPr>
        </p:nvGraphicFramePr>
        <p:xfrm>
          <a:off x="931334" y="1295124"/>
          <a:ext cx="5008122" cy="30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996"/>
                <a:gridCol w="849600"/>
                <a:gridCol w="850276"/>
                <a:gridCol w="857250"/>
              </a:tblGrid>
              <a:tr h="288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88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32-Bit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64-Bit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8.1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</a:t>
                      </a:r>
                      <a:r>
                        <a:rPr lang="en-US" altLang="ko-KR" baseline="0" dirty="0" smtClean="0"/>
                        <a:t>dows XP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70695"/>
              </p:ext>
            </p:extLst>
          </p:nvPr>
        </p:nvGraphicFramePr>
        <p:xfrm>
          <a:off x="6307665" y="1292467"/>
          <a:ext cx="4864617" cy="246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/>
                <a:gridCol w="849600"/>
                <a:gridCol w="849600"/>
                <a:gridCol w="849600"/>
              </a:tblGrid>
              <a:tr h="2883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32-Bit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64-Bit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88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32-Bit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64-Bit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Windows Server 2016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Windows Server 2012</a:t>
                      </a:r>
                      <a:r>
                        <a:rPr lang="en-US" altLang="ko-KR" sz="1400" baseline="0" dirty="0" smtClean="0"/>
                        <a:t> 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6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Windows Server 2008</a:t>
                      </a:r>
                      <a:r>
                        <a:rPr lang="en-US" altLang="ko-KR" sz="1400" baseline="0" dirty="0" smtClean="0"/>
                        <a:t> 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750" y="4652201"/>
            <a:ext cx="1146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32-Bit Windows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32-Bit Process</a:t>
            </a:r>
            <a:r>
              <a:rPr lang="ko-KR" altLang="en-US" dirty="0" smtClean="0"/>
              <a:t>의 가상 주소 공간을 최대 약 </a:t>
            </a:r>
            <a:r>
              <a:rPr lang="en-US" altLang="ko-KR" dirty="0" smtClean="0"/>
              <a:t>3GB</a:t>
            </a:r>
            <a:r>
              <a:rPr lang="ko-KR" altLang="en-US" dirty="0" smtClean="0"/>
              <a:t>까지 늘리는 아래와 같은 옵션이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- </a:t>
            </a:r>
            <a:r>
              <a:rPr lang="en-US" altLang="ko-KR" dirty="0" smtClean="0"/>
              <a:t>IMAGE_FILE_LARGE_ADDRESS_AWARE, 4GT</a:t>
            </a:r>
            <a:r>
              <a:rPr lang="ko-KR" altLang="en-US" dirty="0" smtClean="0"/>
              <a:t>을 써야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※ 64-Bit Windows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32-Bit Process</a:t>
            </a:r>
            <a:r>
              <a:rPr lang="ko-KR" altLang="en-US" dirty="0" smtClean="0"/>
              <a:t>의 가상 주소 공간을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까지 늘리는 아래와 같은 옵션도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IMAGE_FILE_LARGE_ADDRESS_AWARE</a:t>
            </a:r>
            <a:r>
              <a:rPr lang="ko-KR" altLang="en-US" dirty="0" smtClean="0"/>
              <a:t>을 써야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50" y="6170919"/>
            <a:ext cx="914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위 표의 정보는 </a:t>
            </a:r>
            <a:r>
              <a:rPr lang="en-US" altLang="ko-KR" dirty="0" err="1" smtClean="0"/>
              <a:t>GetSystemInfo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GetNativeSystemInfo</a:t>
            </a:r>
            <a:r>
              <a:rPr lang="en-US" altLang="ko-KR" dirty="0" smtClean="0"/>
              <a:t>() API </a:t>
            </a:r>
            <a:r>
              <a:rPr lang="ko-KR" altLang="en-US" dirty="0" smtClean="0"/>
              <a:t>함수를 통해 알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53663"/>
              </p:ext>
            </p:extLst>
          </p:nvPr>
        </p:nvGraphicFramePr>
        <p:xfrm>
          <a:off x="418463" y="1611789"/>
          <a:ext cx="5571069" cy="343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068"/>
                <a:gridCol w="1295400"/>
                <a:gridCol w="1244601"/>
              </a:tblGrid>
              <a:tr h="67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마이크로아키텍쳐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출시 년도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최대 물리 메모리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i7-7700K(</a:t>
                      </a:r>
                      <a:r>
                        <a:rPr lang="en-US" altLang="ko-KR" dirty="0" err="1" smtClean="0"/>
                        <a:t>Kaby</a:t>
                      </a:r>
                      <a:r>
                        <a:rPr lang="en-US" altLang="ko-KR" dirty="0" smtClean="0"/>
                        <a:t> Lake)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i7-6700K(</a:t>
                      </a:r>
                      <a:r>
                        <a:rPr lang="en-US" altLang="ko-KR" dirty="0" err="1" smtClean="0"/>
                        <a:t>Skylake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i7-5775R(Broadwell)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i7-4790K(Haswell)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2013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i7-3770K(Ivy Bridge)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0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i7-2700K(Sandy Bridge)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6036" y="507286"/>
            <a:ext cx="379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Intel CPU</a:t>
            </a:r>
            <a:r>
              <a:rPr lang="ko-KR" altLang="en-US" dirty="0" smtClean="0"/>
              <a:t>의 최대 물리 메모리 지원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19138" y="1100780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Desktop CPU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0007" y="1100780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CPU(Xeon)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031" y="6282275"/>
            <a:ext cx="851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URL: </a:t>
            </a:r>
            <a:r>
              <a:rPr lang="en-US" altLang="ko-KR" dirty="0"/>
              <a:t>http://ark.intel.com/ko/?_ga=1.123265419.1623385958.1460786035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7031" y="5758970"/>
            <a:ext cx="855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최대 구성 가능한 </a:t>
            </a:r>
            <a:r>
              <a:rPr lang="en-US" altLang="ko-KR" dirty="0" smtClean="0"/>
              <a:t>CPU Count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Desktop CPU: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Server CPU: 8</a:t>
            </a:r>
            <a:r>
              <a:rPr lang="ko-KR" altLang="en-US" dirty="0" smtClean="0"/>
              <a:t>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50155"/>
              </p:ext>
            </p:extLst>
          </p:nvPr>
        </p:nvGraphicFramePr>
        <p:xfrm>
          <a:off x="6302797" y="1611789"/>
          <a:ext cx="5571069" cy="290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068"/>
                <a:gridCol w="1295400"/>
                <a:gridCol w="1244601"/>
              </a:tblGrid>
              <a:tr h="67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마이크로아키텍쳐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출시 년도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최대 물리 메모리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58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E7-8894 v4(Broadwell)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E7-8890</a:t>
                      </a:r>
                      <a:r>
                        <a:rPr lang="en-US" altLang="ko-KR" baseline="0" dirty="0" smtClean="0"/>
                        <a:t> v3(Haswell)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E7-8890</a:t>
                      </a:r>
                      <a:r>
                        <a:rPr lang="en-US" altLang="ko-KR" baseline="0" dirty="0" smtClean="0"/>
                        <a:t> v2(Ivy Bridge)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1.5TB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E7-8870(Sandy Bridge)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4TB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7033" y="5357713"/>
            <a:ext cx="109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CPU</a:t>
            </a:r>
            <a:r>
              <a:rPr lang="ko-KR" altLang="en-US" dirty="0" smtClean="0"/>
              <a:t>별 최대 물리 메모리 지원은 각 모델 별로 다르나 위 자료는 최상급 모델 기준으로 작성된 자료임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- 5 -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0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2736" y="417717"/>
            <a:ext cx="596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Computer(4 </a:t>
            </a:r>
            <a:r>
              <a:rPr lang="en-US" altLang="ko-KR" dirty="0" smtClean="0"/>
              <a:t>CPUs, </a:t>
            </a:r>
            <a:r>
              <a:rPr lang="en-US" altLang="ko-KR" dirty="0"/>
              <a:t>1TB </a:t>
            </a:r>
            <a:r>
              <a:rPr lang="en-US" altLang="ko-KR" dirty="0" smtClean="0"/>
              <a:t>Memory)</a:t>
            </a:r>
            <a:r>
              <a:rPr lang="ko-KR" altLang="en-US" dirty="0" smtClean="0"/>
              <a:t>의 내부 모습 예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48108" y="1271401"/>
            <a:ext cx="388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Memory Module</a:t>
            </a:r>
            <a:r>
              <a:rPr lang="ko-KR" altLang="en-US" dirty="0" smtClean="0"/>
              <a:t>이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Memory Module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32GB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0679" y="2274890"/>
            <a:ext cx="693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이러한 서버 컴퓨터는 일반적으로 구매할 수는 없고</a:t>
            </a:r>
            <a:endParaRPr lang="en-US" altLang="ko-KR" dirty="0" smtClean="0"/>
          </a:p>
          <a:p>
            <a:r>
              <a:rPr lang="en-US" altLang="ko-KR" dirty="0" smtClean="0"/>
              <a:t>Super Computer Manufacturer</a:t>
            </a:r>
            <a:r>
              <a:rPr lang="ko-KR" altLang="en-US" dirty="0" smtClean="0"/>
              <a:t>에 의뢰하여 주문 제작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4" y="1152939"/>
            <a:ext cx="4663671" cy="53373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43" y="3316004"/>
            <a:ext cx="4762500" cy="2676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74828" y="6089009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난로를 쬐는 </a:t>
            </a:r>
            <a:r>
              <a:rPr lang="ko-KR" altLang="en-US" dirty="0" err="1" smtClean="0"/>
              <a:t>시바견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6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1" y="1611312"/>
            <a:ext cx="6135158" cy="40257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42" y="1611312"/>
            <a:ext cx="3883025" cy="4041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0866" y="465665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할당</a:t>
            </a:r>
            <a:r>
              <a:rPr lang="en-US" altLang="ko-KR" dirty="0" smtClean="0"/>
              <a:t>(Dynamic Allocation)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8259" y="366181"/>
            <a:ext cx="56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할당 실패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방법 </a:t>
            </a:r>
            <a:r>
              <a:rPr lang="en-US" altLang="ko-KR" dirty="0" smtClean="0"/>
              <a:t>1(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, Exception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6" y="1323910"/>
            <a:ext cx="7491858" cy="390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956" y="5266663"/>
            <a:ext cx="7573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32-Bit, 64-Bit Process </a:t>
            </a:r>
            <a:r>
              <a:rPr lang="ko-KR" altLang="en-US" sz="1400" dirty="0" smtClean="0"/>
              <a:t>내부에서 공통적으로 적용되는 내용으로</a:t>
            </a:r>
            <a:endParaRPr lang="en-US" altLang="ko-KR" sz="1400" dirty="0" smtClean="0"/>
          </a:p>
          <a:p>
            <a:r>
              <a:rPr lang="en-US" altLang="ko-KR" sz="1400" dirty="0" smtClean="0"/>
              <a:t>new char[4,294,967,295]</a:t>
            </a:r>
            <a:r>
              <a:rPr lang="ko-KR" altLang="en-US" sz="1400" dirty="0" smtClean="0"/>
              <a:t>을 초과하여 동적 할당 요청 할 수 없음</a:t>
            </a:r>
            <a:r>
              <a:rPr lang="en-US" altLang="ko-KR" sz="1400" dirty="0" smtClean="0"/>
              <a:t>(Compile-Error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).</a:t>
            </a:r>
          </a:p>
          <a:p>
            <a:r>
              <a:rPr lang="en-US" altLang="ko-KR" sz="1400" dirty="0" smtClean="0"/>
              <a:t>※ Compile-Time </a:t>
            </a:r>
            <a:r>
              <a:rPr lang="ko-KR" altLang="en-US" sz="1400" dirty="0" smtClean="0"/>
              <a:t>총 동적 할당 요청 </a:t>
            </a:r>
            <a:r>
              <a:rPr lang="en-US" altLang="ko-KR" sz="1400" dirty="0" smtClean="0"/>
              <a:t>Byte </a:t>
            </a:r>
            <a:r>
              <a:rPr lang="ko-KR" altLang="en-US" sz="1400" dirty="0" smtClean="0"/>
              <a:t>수 제한이 </a:t>
            </a:r>
            <a:r>
              <a:rPr lang="en-US" altLang="ko-KR" sz="1400" dirty="0" smtClean="0"/>
              <a:t>4’294’967’295 Bytes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(Type</a:t>
            </a:r>
            <a:r>
              <a:rPr lang="ko-KR" altLang="en-US" sz="1400" dirty="0" smtClean="0"/>
              <a:t>과는 무관</a:t>
            </a:r>
            <a:r>
              <a:rPr lang="ko-KR" altLang="en-US" sz="1400" dirty="0"/>
              <a:t>함</a:t>
            </a:r>
            <a:r>
              <a:rPr lang="en-US" altLang="ko-KR" sz="1400" dirty="0" smtClean="0"/>
              <a:t>).</a:t>
            </a:r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그러나 이러한 제한이 </a:t>
            </a:r>
            <a:r>
              <a:rPr lang="en-US" altLang="ko-KR" sz="1400" dirty="0" smtClean="0"/>
              <a:t>MS Compiler</a:t>
            </a:r>
            <a:r>
              <a:rPr lang="ko-KR" altLang="en-US" sz="1400" dirty="0" smtClean="0"/>
              <a:t>에서만 그런 것인지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표준인지는 잘 모름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40" y="1323910"/>
            <a:ext cx="3990975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0473" y="249548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가능함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정상 동작함도 확인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9"/>
          <a:stretch/>
        </p:blipFill>
        <p:spPr>
          <a:xfrm>
            <a:off x="8683991" y="2983452"/>
            <a:ext cx="2489072" cy="36205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- 8 -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4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7215" y="455081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할당 실패 시 처리 방법 </a:t>
            </a:r>
            <a:r>
              <a:rPr lang="en-US" altLang="ko-KR" dirty="0" smtClean="0"/>
              <a:t>2(</a:t>
            </a:r>
            <a:r>
              <a:rPr lang="en-US" altLang="ko-KR" dirty="0" err="1" smtClean="0"/>
              <a:t>nullptr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4" y="1023937"/>
            <a:ext cx="11099800" cy="22501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98" y="3473615"/>
            <a:ext cx="4176184" cy="2814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52" y="3473615"/>
            <a:ext cx="3374997" cy="2814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2422" y="6360065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90</a:t>
            </a:r>
            <a:r>
              <a:rPr lang="ko-KR" altLang="en-US" dirty="0" smtClean="0"/>
              <a:t>년대 여대생 </a:t>
            </a:r>
            <a:r>
              <a:rPr lang="en-US" altLang="ko-KR" dirty="0" smtClean="0"/>
              <a:t>MT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0710" y="628836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광어의 근성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- 9 -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3756</Words>
  <Application>Microsoft Office PowerPoint</Application>
  <PresentationFormat>와이드스크린</PresentationFormat>
  <Paragraphs>441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Chapter 6(동적으로 할당된 변수 최적화 하기)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minth82</dc:creator>
  <cp:lastModifiedBy>minth82</cp:lastModifiedBy>
  <cp:revision>293</cp:revision>
  <dcterms:created xsi:type="dcterms:W3CDTF">2017-05-03T07:25:48Z</dcterms:created>
  <dcterms:modified xsi:type="dcterms:W3CDTF">2017-06-11T01:58:19Z</dcterms:modified>
</cp:coreProperties>
</file>