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4" r:id="rId13"/>
    <p:sldId id="273" r:id="rId14"/>
    <p:sldId id="271" r:id="rId15"/>
    <p:sldId id="272" r:id="rId16"/>
    <p:sldId id="275" r:id="rId17"/>
    <p:sldId id="276" r:id="rId18"/>
    <p:sldId id="277" r:id="rId19"/>
    <p:sldId id="282" r:id="rId20"/>
    <p:sldId id="278" r:id="rId21"/>
    <p:sldId id="279" r:id="rId22"/>
    <p:sldId id="280" r:id="rId23"/>
    <p:sldId id="281" r:id="rId24"/>
    <p:sldId id="28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0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9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6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3A50-B39C-4356-A4ED-C6BE99C44C54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CF28-10EE-4803-9968-1E277FFE1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0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8326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불필요한 복사 제</a:t>
            </a:r>
            <a:r>
              <a:rPr lang="ko-KR" altLang="en-US" sz="2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88843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C, C++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char,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float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등 기본 타입들의 할당은 많은 비용을 요구하지 않는다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클래스의 객체나 동적 크기를 가진 컨테이너의 경우 엄청난 비용을 요구할 가능성이 있다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개발자들은 항상 신경을 곤두세우고 비싼 복사가 숨어있는 지 확인하고 불필요한 복사들을 제거해야 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52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함수 반환 시 발생하는 복사 제거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48472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이미 생성되어 있는 객체를 사용하기 때문에 객체 생성에 필요한 비용을 피할 수 있다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값을 반환하지 않기 때문에 임시 변수로의 복사와 반환된 값의 할당이 발생하지 않는다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반환값을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이나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로 대신하여 상태나 오류 정보에 사용할 수 있다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scalar_product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&amp; v, 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c,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&gt;&amp; result)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result.clear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result.reserve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v.size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v)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result.push_back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 c);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2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깊은 복사</a:t>
            </a:r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(Deep Copy)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1276" y="1196752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</a:t>
            </a:r>
            <a:r>
              <a:rPr lang="ko-KR" altLang="en-US" dirty="0">
                <a:solidFill>
                  <a:schemeClr val="tx1"/>
                </a:solidFill>
              </a:rPr>
              <a:t>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211960" y="1931807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복</a:t>
            </a:r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사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910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8" idx="0"/>
            <a:endCxn id="5" idx="2"/>
          </p:cNvCxnSpPr>
          <p:nvPr/>
        </p:nvCxnSpPr>
        <p:spPr>
          <a:xfrm flipH="1" flipV="1">
            <a:off x="1509368" y="2348880"/>
            <a:ext cx="2292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7910" y="1196752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</a:t>
            </a:r>
            <a:r>
              <a:rPr lang="ko-KR" altLang="en-US" dirty="0">
                <a:solidFill>
                  <a:schemeClr val="tx1"/>
                </a:solidFill>
              </a:rPr>
              <a:t>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6" idx="2"/>
            <a:endCxn id="15" idx="0"/>
          </p:cNvCxnSpPr>
          <p:nvPr/>
        </p:nvCxnSpPr>
        <p:spPr>
          <a:xfrm>
            <a:off x="7606002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2339752" y="1484784"/>
            <a:ext cx="4438158" cy="6555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얕은 복사</a:t>
            </a:r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(Shallow Copy)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7904" y="1196752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</a:t>
            </a:r>
            <a:r>
              <a:rPr lang="ko-KR" altLang="en-US" dirty="0">
                <a:solidFill>
                  <a:schemeClr val="tx1"/>
                </a:solidFill>
              </a:rPr>
              <a:t>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151620" y="4509120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</a:t>
            </a:r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조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910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8" idx="0"/>
            <a:endCxn id="5" idx="2"/>
          </p:cNvCxnSpPr>
          <p:nvPr/>
        </p:nvCxnSpPr>
        <p:spPr>
          <a:xfrm flipV="1">
            <a:off x="1511660" y="2348880"/>
            <a:ext cx="3024336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5" idx="0"/>
            <a:endCxn id="5" idx="2"/>
          </p:cNvCxnSpPr>
          <p:nvPr/>
        </p:nvCxnSpPr>
        <p:spPr>
          <a:xfrm flipH="1" flipV="1">
            <a:off x="4535996" y="2348880"/>
            <a:ext cx="3070006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7245962" y="4495460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</a:t>
            </a:r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조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275856" y="3507601"/>
            <a:ext cx="2637958" cy="6555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175956" y="3954623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복</a:t>
            </a:r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사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0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COW (Copy on Write)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7904" y="1196752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</a:t>
            </a:r>
            <a:r>
              <a:rPr lang="ko-KR" altLang="en-US" dirty="0">
                <a:solidFill>
                  <a:schemeClr val="tx1"/>
                </a:solidFill>
              </a:rPr>
              <a:t>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공유 포인터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663788" y="3472491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</a:t>
            </a:r>
            <a:r>
              <a:rPr lang="ko-KR" altLang="en-US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조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910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공유 포인터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8" idx="0"/>
            <a:endCxn id="5" idx="2"/>
          </p:cNvCxnSpPr>
          <p:nvPr/>
        </p:nvCxnSpPr>
        <p:spPr>
          <a:xfrm flipV="1">
            <a:off x="1511660" y="2348880"/>
            <a:ext cx="3024336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5" idx="0"/>
            <a:endCxn id="5" idx="2"/>
          </p:cNvCxnSpPr>
          <p:nvPr/>
        </p:nvCxnSpPr>
        <p:spPr>
          <a:xfrm flipH="1" flipV="1">
            <a:off x="4535996" y="2348880"/>
            <a:ext cx="3070006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3809331" y="2348880"/>
            <a:ext cx="1525338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참조횟수 </a:t>
            </a: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710959" y="3472490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</a:t>
            </a:r>
            <a:r>
              <a:rPr lang="ko-KR" altLang="en-US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조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0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COW (Copy on Write)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7904" y="1196752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</a:t>
            </a:r>
            <a:r>
              <a:rPr lang="ko-KR" altLang="en-US" dirty="0">
                <a:solidFill>
                  <a:schemeClr val="tx1"/>
                </a:solidFill>
              </a:rPr>
              <a:t>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공유 포인터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910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공유 포인터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8" idx="0"/>
            <a:endCxn id="5" idx="2"/>
          </p:cNvCxnSpPr>
          <p:nvPr/>
        </p:nvCxnSpPr>
        <p:spPr>
          <a:xfrm flipV="1">
            <a:off x="1511660" y="2348880"/>
            <a:ext cx="3024336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5" idx="0"/>
            <a:endCxn id="5" idx="2"/>
          </p:cNvCxnSpPr>
          <p:nvPr/>
        </p:nvCxnSpPr>
        <p:spPr>
          <a:xfrm flipH="1" flipV="1">
            <a:off x="4535996" y="2348880"/>
            <a:ext cx="3070006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5710959" y="3472490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</a:t>
            </a:r>
            <a:r>
              <a:rPr lang="ko-KR" altLang="en-US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조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 rot="19120105">
            <a:off x="1061610" y="3320988"/>
            <a:ext cx="3924436" cy="720080"/>
          </a:xfrm>
          <a:prstGeom prst="rightArrow">
            <a:avLst>
              <a:gd name="adj1" fmla="val 34127"/>
              <a:gd name="adj2" fmla="val 785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663788" y="3472491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사</a:t>
            </a:r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용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3773327" y="2348880"/>
            <a:ext cx="1525338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참조횟수 </a:t>
            </a: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0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COW (Copy on Write)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77910" y="1268760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</a:t>
            </a:r>
            <a:r>
              <a:rPr lang="ko-KR" altLang="en-US" dirty="0">
                <a:solidFill>
                  <a:schemeClr val="tx1"/>
                </a:solidFill>
              </a:rPr>
              <a:t>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공유 포인터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151620" y="4582443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</a:t>
            </a:r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조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910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공유 포인터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5" idx="0"/>
            <a:endCxn id="5" idx="2"/>
          </p:cNvCxnSpPr>
          <p:nvPr/>
        </p:nvCxnSpPr>
        <p:spPr>
          <a:xfrm flipV="1">
            <a:off x="7606002" y="2420888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6843333" y="2420888"/>
            <a:ext cx="1525338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참조횟수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245962" y="4582444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</a:t>
            </a:r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조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268760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</a:t>
            </a:r>
            <a:r>
              <a:rPr lang="ko-KR" altLang="en-US" dirty="0">
                <a:solidFill>
                  <a:schemeClr val="tx1"/>
                </a:solidFill>
              </a:rPr>
              <a:t>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748991" y="2420887"/>
            <a:ext cx="1525338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참조횟수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cxnSp>
        <p:nvCxnSpPr>
          <p:cNvPr id="13" name="직선 연결선 12"/>
          <p:cNvCxnSpPr>
            <a:stCxn id="8" idx="0"/>
            <a:endCxn id="16" idx="2"/>
          </p:cNvCxnSpPr>
          <p:nvPr/>
        </p:nvCxnSpPr>
        <p:spPr>
          <a:xfrm flipV="1">
            <a:off x="1511660" y="2420888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1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비표준</a:t>
            </a:r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Copy Semantics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C++ 11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이전엔 </a:t>
            </a:r>
            <a:r>
              <a:rPr lang="ko-KR" alt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비표준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방식으로 이동을 구현했다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복사의 의미를 떨어뜨리는 것은 변칙적인 동작에 대한 단서를 제공하지 않는 끔찍한 코딩이다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hacky_ptr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operator=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hacky_ptr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ko-K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hs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(*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ko-K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hs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 = </a:t>
            </a:r>
            <a:r>
              <a:rPr lang="en-US" altLang="ko-K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hs.ptr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hs.ptr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 =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461318" y="3429000"/>
            <a:ext cx="2124236" cy="17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hacky_ptr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p, q;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 = new Foo;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 = p;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p-&gt;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foo_func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ko-KR" alt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148064" y="3933056"/>
            <a:ext cx="1008112" cy="648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5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swap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wap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으로 구현 하기도 했다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 C++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의 표준은 두 변수의 내용을 교환하는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::swap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을 제공한다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기본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::swap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은 복사가 활성화된 객체에 대해서만 작동을 하며 매우 비효율적이다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T&gt;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::swap(T&amp; a, T&amp; b)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a;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b;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20072" y="3753036"/>
            <a:ext cx="3744416" cy="15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a(1000000, 0);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b;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::swap(a, b);</a:t>
            </a:r>
            <a:endParaRPr lang="ko-KR" alt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007366" y="4203938"/>
            <a:ext cx="1008112" cy="648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6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Move Semantics </a:t>
            </a:r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확인 사항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09634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 semantics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로 얻을 수 있는 이득을 확인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컴파일러 버전이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 semantics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지원하는 지 확인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타사 라이브러리를 사용할 경우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 semantics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지원하는 최신 버전이 있는 지 확인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0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이동 </a:t>
            </a:r>
            <a:r>
              <a:rPr lang="ko-KR" altLang="en-US" sz="2400" dirty="0" err="1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이동 </a:t>
            </a:r>
            <a:r>
              <a:rPr lang="ko-KR" alt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생성자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이동 할당 연산자를 직접 정의해주지 않으면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복사 </a:t>
            </a:r>
            <a:r>
              <a:rPr lang="ko-KR" alt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생성자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복사 할당 연산자로 대체 되므로 사용할 경우 정의해주고 사용하지 않는다면 비활성화 해두는 것이 좋다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Foo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unique_ptr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value_;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ublic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Foo(Foo&amp;&amp;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value_ =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rhs.release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Foo(Foo 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&amp;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: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value_(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rhs.value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_)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value_ =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make_unique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*&gt;(*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rhs.value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비싼 복사 </a:t>
            </a:r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(Expensive Copy)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초기화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(Initialize)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할당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(Assignment)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함수 인자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(Function arguments)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함수 반환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(Function return)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표준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라이브러리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컨테이너에 아이템 넣기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(Inserting items into a standard library container)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벡터에 아이템 넣기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(Inserting items into a vector)</a:t>
            </a:r>
            <a:endParaRPr lang="ko-KR" alt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5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Move Semantics </a:t>
            </a:r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예제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26568" y="1988840"/>
            <a:ext cx="4690864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::string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MoveExample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::string&amp;&amp; s)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::string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::move(s));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::string s1 = “hello”;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::string s2 = “everyone”;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::string s3 =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MoveExample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(s1 + s2);</a:t>
            </a:r>
            <a:endParaRPr lang="en-US" altLang="ko-KR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5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Move swap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19872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이 함수는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 semantics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지원하지 않을 경우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복사가 일어난다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T&gt;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::swap(T&amp; a, T&amp; b)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::move(a);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::move(b);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::move(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6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Move Semantics </a:t>
            </a:r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주의 사항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앞서 언급됐던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RVO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와 같은 반환 값 최적화 구조를 방해하기 때문에 웬만하면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참조를 반환해선 안 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클래스를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 Semantics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지원하도록 하려면 모든 멤버에 대한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 Semantics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지원해야 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Base {…}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Derived :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Base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unique_ptr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&lt;Foo&gt; member_;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Bar*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barmember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Derived::Derived(Derived&amp;&amp;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: Base(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::move(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)), 	member_(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::move(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rhs.member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_)),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barmember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_(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::swap(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barmember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_,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rhs.barmember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1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Flatten Data Structures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08512"/>
          </a:xfrm>
        </p:spPr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플랫 데이터 구조는 포인터로 연결된 여러 데이터 구조보다 메모리 관리자 호출을 덜 필요로 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유사한 연산이 동일한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Big-O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성능을 가지고 있더라도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::vector,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::array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같은 플랫 데이터 구조가 더 이점을 가지고 있다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노드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기반 구조는 링크 포인터의 비용으로 인해 플랫 데이터 구조보다 더 많은 메모리를 사용한다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C++11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부터는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 Semantics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로 인해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나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에 넣을 데이터 타입을 스마트 포인터로 감싸주는 요령은 더 이상 필요하지 않기 때문에 객체를 할당하는 데 드는 상당한 런타임 비용을 제거할 수 있다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23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Summary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04456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포인터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참조 등을 활용하여 복사를 최대한 피하자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컴파일러 최적화 중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RVO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지원할 수 있으나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그것만 기대하지 말자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얕은 복사 진행 후 데이터 사용 시 깊은 복사를 진행하는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COW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는 항상 좋은 최적화가 아니기 때문에 신중하게 사용해야 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 Semantics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구현하자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Flat Data Structure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선호하자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클래스 정의 시 불필요한 복사 비활성화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rivate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으로 복사 </a:t>
            </a:r>
            <a:r>
              <a:rPr lang="ko-KR" alt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생성자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복사 할당 연산자 비활성화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rivate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operator=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ublic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1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클래스 정의 시 불필요한 복사 비활성화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C++ 11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이후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delete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키워드를 사용하여 비활성화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컴파일러가 더욱 명확한 오류 메시지를 제공한다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&amp;) =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operator=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BigClass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&amp;) =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함수 호출 시 발생하는 복사 제거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함수 호출 시 넣어주는 매개 변수가 복사된다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Sum(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::list&lt;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v)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it : v)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sum += *it;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52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함수 호출 시 발생하는 복사 제거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포인터나 참조에 의한 호출을 하는 것만으로도 상당한 비용 절감을 기대할 수 있다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Sum(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::list&lt;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&amp; v)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it : v)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sum += *it;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6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함수 반환 시 발생하는 복사 제거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함수가 값을 반환할 때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반환할 형식의 임시 변수에 값이 복사 생성된다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반환이 발생하는 함수의 경우 대체로 반환과 동시에 변수에 할당해주기 때문에 추가 복사가 일어난다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scalar_product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&amp; v,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result;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result.reserve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v.size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v)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result.push_back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 c);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5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함수 반환 시 발생하는 복사 제거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반환되는 값이 로컬 변수일 경우 함수가 반환됨과 동시에 소멸되기 때문에 알 수 없는 바이트에 대한 참조가 반환될 것이다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&gt;&amp;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scalar_product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&amp; v,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result;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result.reserve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v.size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v)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result.push_back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 c);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1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함수 반환 시 발생하는 복사 제거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5212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 Elision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또는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RVO (Return Value Optimization)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RVO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수행할 수 있는 조건은 매우 구체적이고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사용하는 컴파일러가 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RVO</a:t>
            </a:r>
            <a:r>
              <a:rPr lang="ko-KR" alt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를 지원해준다고 판단하기 어렵다</a:t>
            </a:r>
            <a:r>
              <a:rPr lang="en-US" altLang="ko-KR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708910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로컬 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2240" y="5013166"/>
            <a:ext cx="194421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반환 받을 </a:t>
            </a:r>
            <a:r>
              <a:rPr lang="ko-KR" altLang="en-US" dirty="0" smtClean="0">
                <a:solidFill>
                  <a:schemeClr val="tx1"/>
                </a:solidFill>
              </a:rPr>
              <a:t>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13176"/>
            <a:ext cx="165618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r>
              <a:rPr lang="ko-KR" altLang="en-US" dirty="0">
                <a:solidFill>
                  <a:schemeClr val="tx1"/>
                </a:solidFill>
              </a:rPr>
              <a:t>시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>
            <a:off x="1511660" y="3861038"/>
            <a:ext cx="0" cy="1152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1"/>
          </p:cNvCxnSpPr>
          <p:nvPr/>
        </p:nvCxnSpPr>
        <p:spPr>
          <a:xfrm>
            <a:off x="2339752" y="5589230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 rot="1069235">
            <a:off x="2213738" y="3948020"/>
            <a:ext cx="5364596" cy="576064"/>
          </a:xfrm>
          <a:prstGeom prst="rightArrow">
            <a:avLst>
              <a:gd name="adj1" fmla="val 34127"/>
              <a:gd name="adj2" fmla="val 317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151620" y="4228570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복사</a:t>
            </a: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240295" y="5380693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복사</a:t>
            </a:r>
            <a:endParaRPr lang="en-US" altLang="ko-KR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175956" y="3873476"/>
            <a:ext cx="720080" cy="41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RVO</a:t>
            </a:r>
            <a:endParaRPr lang="en-US" altLang="ko-KR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2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900</Words>
  <Application>Microsoft Office PowerPoint</Application>
  <PresentationFormat>화면 슬라이드 쇼(4:3)</PresentationFormat>
  <Paragraphs>263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불필요한 복사 제거</vt:lpstr>
      <vt:lpstr>비싼 복사 (Expensive Copy)</vt:lpstr>
      <vt:lpstr>클래스 정의 시 불필요한 복사 비활성화</vt:lpstr>
      <vt:lpstr>클래스 정의 시 불필요한 복사 비활성화</vt:lpstr>
      <vt:lpstr>함수 호출 시 발생하는 복사 제거</vt:lpstr>
      <vt:lpstr>함수 호출 시 발생하는 복사 제거</vt:lpstr>
      <vt:lpstr>함수 반환 시 발생하는 복사 제거</vt:lpstr>
      <vt:lpstr>함수 반환 시 발생하는 복사 제거</vt:lpstr>
      <vt:lpstr>함수 반환 시 발생하는 복사 제거</vt:lpstr>
      <vt:lpstr>함수 반환 시 발생하는 복사 제거</vt:lpstr>
      <vt:lpstr>깊은 복사 (Deep Copy)</vt:lpstr>
      <vt:lpstr>얕은 복사 (Shallow Copy)</vt:lpstr>
      <vt:lpstr>COW (Copy on Write)</vt:lpstr>
      <vt:lpstr>COW (Copy on Write)</vt:lpstr>
      <vt:lpstr>COW (Copy on Write)</vt:lpstr>
      <vt:lpstr>비표준 Copy Semantics</vt:lpstr>
      <vt:lpstr>swap</vt:lpstr>
      <vt:lpstr>Move Semantics 확인 사항</vt:lpstr>
      <vt:lpstr>이동 생성자</vt:lpstr>
      <vt:lpstr>Move Semantics 예제</vt:lpstr>
      <vt:lpstr>Move swap</vt:lpstr>
      <vt:lpstr>Move Semantics 주의 사항</vt:lpstr>
      <vt:lpstr>Flatten Data Structures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불필요한 복사</dc:title>
  <dc:creator>wcchoe</dc:creator>
  <cp:lastModifiedBy>wcchoe</cp:lastModifiedBy>
  <cp:revision>33</cp:revision>
  <dcterms:created xsi:type="dcterms:W3CDTF">2017-06-09T09:08:21Z</dcterms:created>
  <dcterms:modified xsi:type="dcterms:W3CDTF">2017-06-10T01:24:12Z</dcterms:modified>
</cp:coreProperties>
</file>