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sldIdLst>
    <p:sldId id="320" r:id="rId2"/>
    <p:sldId id="332" r:id="rId3"/>
    <p:sldId id="333" r:id="rId4"/>
    <p:sldId id="334" r:id="rId5"/>
    <p:sldId id="335" r:id="rId6"/>
    <p:sldId id="336" r:id="rId7"/>
    <p:sldId id="337" r:id="rId8"/>
    <p:sldId id="338" r:id="rId9"/>
    <p:sldId id="339" r:id="rId10"/>
    <p:sldId id="340" r:id="rId11"/>
    <p:sldId id="341" r:id="rId12"/>
    <p:sldId id="342" r:id="rId13"/>
    <p:sldId id="34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49" autoAdjust="0"/>
  </p:normalViewPr>
  <p:slideViewPr>
    <p:cSldViewPr>
      <p:cViewPr varScale="1">
        <p:scale>
          <a:sx n="73" d="100"/>
          <a:sy n="73" d="100"/>
        </p:scale>
        <p:origin x="173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803CC-5717-43EE-910A-4BFF65149CFE}" type="datetimeFigureOut">
              <a:rPr lang="en-US" smtClean="0"/>
              <a:pPr/>
              <a:t>7/8/2024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74232-F218-47F3-9539-CB8D6BBBD0C9}" type="slidenum">
              <a:rPr lang="en-US" smtClean="0"/>
              <a:pPr/>
              <a:t>‹#›</a:t>
            </a:fld>
            <a:endParaRPr lang="en-US"/>
          </a:p>
        </p:txBody>
      </p:sp>
    </p:spTree>
    <p:extLst>
      <p:ext uri="{BB962C8B-B14F-4D97-AF65-F5344CB8AC3E}">
        <p14:creationId xmlns:p14="http://schemas.microsoft.com/office/powerpoint/2010/main" val="258787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9E174232-F218-47F3-9539-CB8D6BBBD0C9}" type="slidenum">
              <a:rPr lang="en-US" smtClean="0"/>
              <a:pPr/>
              <a:t>2</a:t>
            </a:fld>
            <a:endParaRPr lang="en-US"/>
          </a:p>
        </p:txBody>
      </p:sp>
    </p:spTree>
    <p:extLst>
      <p:ext uri="{BB962C8B-B14F-4D97-AF65-F5344CB8AC3E}">
        <p14:creationId xmlns:p14="http://schemas.microsoft.com/office/powerpoint/2010/main" val="44613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9E174232-F218-47F3-9539-CB8D6BBBD0C9}" type="slidenum">
              <a:rPr lang="en-US" smtClean="0"/>
              <a:pPr/>
              <a:t>3</a:t>
            </a:fld>
            <a:endParaRPr lang="en-US"/>
          </a:p>
        </p:txBody>
      </p:sp>
    </p:spTree>
    <p:extLst>
      <p:ext uri="{BB962C8B-B14F-4D97-AF65-F5344CB8AC3E}">
        <p14:creationId xmlns:p14="http://schemas.microsoft.com/office/powerpoint/2010/main" val="1581759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9E174232-F218-47F3-9539-CB8D6BBBD0C9}" type="slidenum">
              <a:rPr lang="en-US" smtClean="0"/>
              <a:pPr/>
              <a:t>4</a:t>
            </a:fld>
            <a:endParaRPr lang="en-US"/>
          </a:p>
        </p:txBody>
      </p:sp>
    </p:spTree>
    <p:extLst>
      <p:ext uri="{BB962C8B-B14F-4D97-AF65-F5344CB8AC3E}">
        <p14:creationId xmlns:p14="http://schemas.microsoft.com/office/powerpoint/2010/main" val="2700284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a:p>
        </p:txBody>
      </p:sp>
      <p:sp>
        <p:nvSpPr>
          <p:cNvPr id="4" name="Slide Number Placeholder 3"/>
          <p:cNvSpPr>
            <a:spLocks noGrp="1"/>
          </p:cNvSpPr>
          <p:nvPr>
            <p:ph type="sldNum" sz="quarter" idx="5"/>
          </p:nvPr>
        </p:nvSpPr>
        <p:spPr/>
        <p:txBody>
          <a:bodyPr/>
          <a:lstStyle/>
          <a:p>
            <a:fld id="{9E174232-F218-47F3-9539-CB8D6BBBD0C9}" type="slidenum">
              <a:rPr lang="en-US" smtClean="0"/>
              <a:pPr/>
              <a:t>5</a:t>
            </a:fld>
            <a:endParaRPr lang="en-US"/>
          </a:p>
        </p:txBody>
      </p:sp>
    </p:spTree>
    <p:extLst>
      <p:ext uri="{BB962C8B-B14F-4D97-AF65-F5344CB8AC3E}">
        <p14:creationId xmlns:p14="http://schemas.microsoft.com/office/powerpoint/2010/main" val="292814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7/8/2024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0" y="2819400"/>
            <a:ext cx="4343400" cy="1143000"/>
          </a:xfrm>
        </p:spPr>
        <p:txBody>
          <a:bodyPr>
            <a:normAutofit/>
          </a:bodyPr>
          <a:lstStyle/>
          <a:p>
            <a:pPr>
              <a:buNone/>
            </a:pPr>
            <a:r>
              <a:rPr lang="ja-JP" altLang="en-US" sz="4400">
                <a:solidFill>
                  <a:schemeClr val="accent5"/>
                </a:solidFill>
                <a:latin typeface="ＭＳ ゴシック" pitchFamily="49" charset="-128"/>
                <a:ea typeface="ＭＳ ゴシック" pitchFamily="49" charset="-128"/>
              </a:rPr>
              <a:t>テスト技法</a:t>
            </a:r>
            <a:endParaRPr lang="en-US" sz="4400">
              <a:solidFill>
                <a:schemeClr val="accent5"/>
              </a:solidFill>
              <a:latin typeface="ＭＳ ゴシック" pitchFamily="49" charset="-128"/>
              <a:ea typeface="ＭＳ ゴシック" pitchFamily="49"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954107"/>
          </a:xfrm>
          <a:prstGeom prst="rect">
            <a:avLst/>
          </a:prstGeom>
          <a:noFill/>
        </p:spPr>
        <p:txBody>
          <a:bodyPr wrap="square" rtlCol="0">
            <a:spAutoFit/>
          </a:bodyPr>
          <a:lstStyle/>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
        <p:nvSpPr>
          <p:cNvPr id="4" name="TextBox 3">
            <a:extLst>
              <a:ext uri="{FF2B5EF4-FFF2-40B4-BE49-F238E27FC236}">
                <a16:creationId xmlns:a16="http://schemas.microsoft.com/office/drawing/2014/main" id="{2A96127B-139F-4A98-900C-A4215808433C}"/>
              </a:ext>
            </a:extLst>
          </p:cNvPr>
          <p:cNvSpPr txBox="1"/>
          <p:nvPr/>
        </p:nvSpPr>
        <p:spPr>
          <a:xfrm>
            <a:off x="1600200" y="284356"/>
            <a:ext cx="6553200" cy="5355312"/>
          </a:xfrm>
          <a:prstGeom prst="rect">
            <a:avLst/>
          </a:prstGeom>
          <a:noFill/>
        </p:spPr>
        <p:txBody>
          <a:bodyPr wrap="square">
            <a:spAutoFit/>
          </a:bodyPr>
          <a:lstStyle/>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class</a:t>
            </a:r>
            <a:r>
              <a:rPr lang="en-US" altLang="ja-JP" sz="1800" b="1">
                <a:solidFill>
                  <a:srgbClr val="000000"/>
                </a:solidFill>
                <a:latin typeface="ＭＳ ゴシック" panose="020B0609070205080204" pitchFamily="49" charset="-128"/>
                <a:ea typeface="ＭＳ ゴシック" panose="020B0609070205080204" pitchFamily="49" charset="-128"/>
              </a:rPr>
              <a:t> test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static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void</a:t>
            </a:r>
            <a:r>
              <a:rPr lang="en-US" altLang="ja-JP" sz="1800" b="1">
                <a:solidFill>
                  <a:srgbClr val="000000"/>
                </a:solidFill>
                <a:latin typeface="ＭＳ ゴシック" panose="020B0609070205080204" pitchFamily="49" charset="-128"/>
                <a:ea typeface="ＭＳ ゴシック" panose="020B0609070205080204" pitchFamily="49" charset="-128"/>
              </a:rPr>
              <a:t> test_method(</a:t>
            </a:r>
            <a:r>
              <a:rPr lang="en-US" altLang="ja-JP" sz="1800" b="1">
                <a:solidFill>
                  <a:srgbClr val="7F0055"/>
                </a:solidFill>
                <a:latin typeface="ＭＳ ゴシック" panose="020B0609070205080204" pitchFamily="49" charset="-128"/>
                <a:ea typeface="ＭＳ ゴシック" panose="020B0609070205080204" pitchFamily="49" charset="-128"/>
              </a:rPr>
              <a:t>boolean</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a</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boolean</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b</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boolean</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c</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    if</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a</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System.</a:t>
            </a:r>
            <a:r>
              <a:rPr lang="en-US" altLang="ja-JP" sz="1800" b="1">
                <a:solidFill>
                  <a:srgbClr val="0000C0"/>
                </a:solidFill>
                <a:latin typeface="ＭＳ ゴシック" panose="020B0609070205080204" pitchFamily="49" charset="-128"/>
                <a:ea typeface="ＭＳ ゴシック" panose="020B0609070205080204" pitchFamily="49" charset="-128"/>
              </a:rPr>
              <a:t>out</a:t>
            </a:r>
            <a:r>
              <a:rPr lang="en-US" altLang="ja-JP" sz="1800" b="1">
                <a:solidFill>
                  <a:srgbClr val="000000"/>
                </a:solidFill>
                <a:latin typeface="ＭＳ ゴシック" panose="020B0609070205080204" pitchFamily="49" charset="-128"/>
                <a:ea typeface="ＭＳ ゴシック" panose="020B0609070205080204" pitchFamily="49" charset="-128"/>
              </a:rPr>
              <a:t>.println(</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ja-JP" altLang="en-US" sz="1800" b="1">
                <a:solidFill>
                  <a:srgbClr val="2A00FF"/>
                </a:solidFill>
                <a:latin typeface="ＭＳ ゴシック" panose="020B0609070205080204" pitchFamily="49" charset="-128"/>
                <a:ea typeface="ＭＳ ゴシック" panose="020B0609070205080204" pitchFamily="49" charset="-128"/>
              </a:rPr>
              <a:t>処理１</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en-US" altLang="ja-JP" sz="1800" b="1">
                <a:solidFill>
                  <a:srgbClr val="000000"/>
                </a:solidFill>
                <a:latin typeface="ＭＳ ゴシック" panose="020B0609070205080204" pitchFamily="49" charset="-128"/>
                <a:ea typeface="ＭＳ ゴシック" panose="020B0609070205080204" pitchFamily="49" charset="-128"/>
              </a:rPr>
              <a:t>);</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 </a:t>
            </a:r>
            <a:endParaRPr lang="en-US" altLang="ja-JP" b="1">
              <a:solidFill>
                <a:srgbClr val="7F0055"/>
              </a:solidFill>
              <a:latin typeface="ＭＳ ゴシック" panose="020B0609070205080204" pitchFamily="49" charset="-128"/>
              <a:ea typeface="ＭＳ ゴシック" panose="020B0609070205080204" pitchFamily="49" charset="-128"/>
            </a:endParaRPr>
          </a:p>
          <a:p>
            <a:pPr algn="l"/>
            <a:r>
              <a:rPr lang="ja-JP" altLang="en-US" sz="1800" b="1">
                <a:solidFill>
                  <a:srgbClr val="7F0055"/>
                </a:solidFill>
                <a:latin typeface="ＭＳ ゴシック" panose="020B0609070205080204" pitchFamily="49" charset="-128"/>
                <a:ea typeface="ＭＳ ゴシック" panose="020B0609070205080204" pitchFamily="49" charset="-128"/>
              </a:rPr>
              <a:t>　 </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if</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b</a:t>
            </a:r>
            <a:r>
              <a:rPr lang="en-US" altLang="ja-JP" sz="1800" b="1">
                <a:solidFill>
                  <a:srgbClr val="000000"/>
                </a:solidFill>
                <a:latin typeface="ＭＳ ゴシック" panose="020B0609070205080204" pitchFamily="49" charset="-128"/>
                <a:ea typeface="ＭＳ ゴシック" panose="020B0609070205080204" pitchFamily="49" charset="-128"/>
              </a:rPr>
              <a:t> || </a:t>
            </a:r>
            <a:r>
              <a:rPr lang="en-US" altLang="ja-JP" sz="1800" b="1">
                <a:solidFill>
                  <a:srgbClr val="FF0000"/>
                </a:solidFill>
                <a:latin typeface="ＭＳ ゴシック" panose="020B0609070205080204" pitchFamily="49" charset="-128"/>
                <a:ea typeface="ＭＳ ゴシック" panose="020B0609070205080204" pitchFamily="49" charset="-128"/>
              </a:rPr>
              <a:t>c</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System.</a:t>
            </a:r>
            <a:r>
              <a:rPr lang="en-US" altLang="ja-JP" sz="1800" b="1">
                <a:solidFill>
                  <a:srgbClr val="0000C0"/>
                </a:solidFill>
                <a:latin typeface="ＭＳ ゴシック" panose="020B0609070205080204" pitchFamily="49" charset="-128"/>
                <a:ea typeface="ＭＳ ゴシック" panose="020B0609070205080204" pitchFamily="49" charset="-128"/>
              </a:rPr>
              <a:t>out</a:t>
            </a:r>
            <a:r>
              <a:rPr lang="en-US" altLang="ja-JP" sz="1800" b="1">
                <a:solidFill>
                  <a:srgbClr val="000000"/>
                </a:solidFill>
                <a:latin typeface="ＭＳ ゴシック" panose="020B0609070205080204" pitchFamily="49" charset="-128"/>
                <a:ea typeface="ＭＳ ゴシック" panose="020B0609070205080204" pitchFamily="49" charset="-128"/>
              </a:rPr>
              <a:t>.println(</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ja-JP" altLang="en-US" sz="1800" b="1">
                <a:solidFill>
                  <a:srgbClr val="2A00FF"/>
                </a:solidFill>
                <a:latin typeface="ＭＳ ゴシック" panose="020B0609070205080204" pitchFamily="49" charset="-128"/>
                <a:ea typeface="ＭＳ ゴシック" panose="020B0609070205080204" pitchFamily="49" charset="-128"/>
              </a:rPr>
              <a:t>処理②</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en-US" altLang="ja-JP" sz="1800" b="1">
                <a:solidFill>
                  <a:srgbClr val="000000"/>
                </a:solidFill>
                <a:latin typeface="ＭＳ ゴシック" panose="020B0609070205080204" pitchFamily="49" charset="-128"/>
                <a:ea typeface="ＭＳ ゴシック" panose="020B0609070205080204" pitchFamily="49" charset="-128"/>
              </a:rPr>
              <a:t>);</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261151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C5D6E7-51CA-4AD3-8331-618F2222673D}"/>
              </a:ext>
            </a:extLst>
          </p:cNvPr>
          <p:cNvSpPr txBox="1"/>
          <p:nvPr/>
        </p:nvSpPr>
        <p:spPr>
          <a:xfrm>
            <a:off x="1295400" y="304800"/>
            <a:ext cx="7848600" cy="5416868"/>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・繰り返しの場合の網羅</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class</a:t>
            </a:r>
            <a:r>
              <a:rPr lang="en-US" altLang="ja-JP" sz="1800" b="1">
                <a:solidFill>
                  <a:srgbClr val="000000"/>
                </a:solidFill>
                <a:latin typeface="ＭＳ ゴシック" panose="020B0609070205080204" pitchFamily="49" charset="-128"/>
                <a:ea typeface="ＭＳ ゴシック" panose="020B0609070205080204" pitchFamily="49" charset="-128"/>
              </a:rPr>
              <a:t> test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static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void</a:t>
            </a:r>
            <a:r>
              <a:rPr lang="en-US" altLang="ja-JP" sz="1800" b="1">
                <a:solidFill>
                  <a:srgbClr val="000000"/>
                </a:solidFill>
                <a:latin typeface="ＭＳ ゴシック" panose="020B0609070205080204" pitchFamily="49" charset="-128"/>
                <a:ea typeface="ＭＳ ゴシック" panose="020B0609070205080204" pitchFamily="49" charset="-128"/>
              </a:rPr>
              <a:t> test_method(List&lt;String&gt; </a:t>
            </a:r>
            <a:r>
              <a:rPr lang="en-US" altLang="ja-JP" sz="1800" b="1">
                <a:solidFill>
                  <a:srgbClr val="FF0000"/>
                </a:solidFill>
                <a:latin typeface="ＭＳ ゴシック" panose="020B0609070205080204" pitchFamily="49" charset="-128"/>
                <a:ea typeface="ＭＳ ゴシック" panose="020B0609070205080204" pitchFamily="49" charset="-128"/>
              </a:rPr>
              <a:t>list</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for</a:t>
            </a:r>
            <a:r>
              <a:rPr lang="en-US" altLang="ja-JP" sz="1800" b="1">
                <a:solidFill>
                  <a:srgbClr val="000000"/>
                </a:solidFill>
                <a:latin typeface="ＭＳ ゴシック" panose="020B0609070205080204" pitchFamily="49" charset="-128"/>
                <a:ea typeface="ＭＳ ゴシック" panose="020B0609070205080204" pitchFamily="49" charset="-128"/>
              </a:rPr>
              <a:t>(String </a:t>
            </a:r>
            <a:r>
              <a:rPr lang="en-US" altLang="ja-JP" sz="1800" b="1" u="sng">
                <a:solidFill>
                  <a:srgbClr val="FF00FF"/>
                </a:solidFill>
                <a:latin typeface="ＭＳ ゴシック" panose="020B0609070205080204" pitchFamily="49" charset="-128"/>
                <a:ea typeface="ＭＳ ゴシック" panose="020B0609070205080204" pitchFamily="49" charset="-128"/>
              </a:rPr>
              <a:t>s</a:t>
            </a:r>
            <a:r>
              <a:rPr lang="en-US" altLang="ja-JP" sz="1800" b="1" u="sng">
                <a:solidFill>
                  <a:srgbClr val="000000"/>
                </a:solidFill>
                <a:latin typeface="ＭＳ ゴシック" panose="020B0609070205080204" pitchFamily="49" charset="-128"/>
                <a:ea typeface="ＭＳ ゴシック" panose="020B0609070205080204" pitchFamily="49" charset="-128"/>
              </a:rPr>
              <a:t>:</a:t>
            </a:r>
            <a:r>
              <a:rPr lang="en-US" altLang="ja-JP" sz="1800" b="1" u="sng">
                <a:solidFill>
                  <a:srgbClr val="FF0000"/>
                </a:solidFill>
                <a:latin typeface="ＭＳ ゴシック" panose="020B0609070205080204" pitchFamily="49" charset="-128"/>
                <a:ea typeface="ＭＳ ゴシック" panose="020B0609070205080204" pitchFamily="49" charset="-128"/>
              </a:rPr>
              <a:t>list</a:t>
            </a:r>
            <a:r>
              <a:rPr lang="en-US" altLang="ja-JP" sz="1800" b="1" u="sng">
                <a:solidFill>
                  <a:srgbClr val="000000"/>
                </a:solidFill>
                <a:latin typeface="ＭＳ ゴシック" panose="020B0609070205080204" pitchFamily="49" charset="-128"/>
                <a:ea typeface="ＭＳ ゴシック" panose="020B0609070205080204" pitchFamily="49" charset="-128"/>
              </a:rPr>
              <a:t>) {</a:t>
            </a:r>
          </a:p>
          <a:p>
            <a:pPr algn="l"/>
            <a:endParaRPr lang="en-US" altLang="ja-JP" sz="1800" b="1" u="sng">
              <a:solidFill>
                <a:srgbClr val="000000"/>
              </a:solidFill>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System.</a:t>
            </a:r>
            <a:r>
              <a:rPr lang="en-US" altLang="ja-JP" sz="1800" b="1">
                <a:solidFill>
                  <a:srgbClr val="0000C0"/>
                </a:solidFill>
                <a:latin typeface="ＭＳ ゴシック" panose="020B0609070205080204" pitchFamily="49" charset="-128"/>
                <a:ea typeface="ＭＳ ゴシック" panose="020B0609070205080204" pitchFamily="49" charset="-128"/>
              </a:rPr>
              <a:t>out</a:t>
            </a:r>
            <a:r>
              <a:rPr lang="en-US" altLang="ja-JP" sz="1800" b="1">
                <a:solidFill>
                  <a:srgbClr val="000000"/>
                </a:solidFill>
                <a:latin typeface="ＭＳ ゴシック" panose="020B0609070205080204" pitchFamily="49" charset="-128"/>
                <a:ea typeface="ＭＳ ゴシック" panose="020B0609070205080204" pitchFamily="49" charset="-128"/>
              </a:rPr>
              <a:t>.println(</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ja-JP" altLang="en-US" sz="1800" b="1">
                <a:solidFill>
                  <a:srgbClr val="2A00FF"/>
                </a:solidFill>
                <a:latin typeface="ＭＳ ゴシック" panose="020B0609070205080204" pitchFamily="49" charset="-128"/>
                <a:ea typeface="ＭＳ ゴシック" panose="020B0609070205080204" pitchFamily="49" charset="-128"/>
              </a:rPr>
              <a:t>処理</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en-US" altLang="ja-JP" sz="1800" b="1">
                <a:solidFill>
                  <a:srgbClr val="000000"/>
                </a:solidFill>
                <a:latin typeface="ＭＳ ゴシック" panose="020B0609070205080204" pitchFamily="49" charset="-128"/>
                <a:ea typeface="ＭＳ ゴシック" panose="020B0609070205080204" pitchFamily="49" charset="-128"/>
              </a:rPr>
              <a:t>);</a:t>
            </a:r>
          </a:p>
          <a:p>
            <a:pPr algn="l"/>
            <a:endParaRPr lang="en-US" altLang="ja-JP" sz="1800" b="1">
              <a:solidFill>
                <a:srgbClr val="000000"/>
              </a:solidFill>
              <a:latin typeface="ＭＳ ゴシック" panose="020B0609070205080204" pitchFamily="49" charset="-128"/>
              <a:ea typeface="ＭＳ ゴシック" panose="020B0609070205080204" pitchFamily="49" charset="-128"/>
            </a:endParaRPr>
          </a:p>
          <a:p>
            <a:pPr algn="l"/>
            <a:r>
              <a:rPr lang="ja-JP" altLang="en-US" sz="1800">
                <a:solidFill>
                  <a:srgbClr val="000000"/>
                </a:solidFill>
                <a:latin typeface="ＭＳ ゴシック" panose="020B0609070205080204" pitchFamily="49" charset="-128"/>
                <a:ea typeface="ＭＳ ゴシック" panose="020B0609070205080204" pitchFamily="49" charset="-128"/>
              </a:rPr>
              <a:t>        </a:t>
            </a:r>
            <a:r>
              <a:rPr lang="en-US" altLang="ja-JP" sz="1800">
                <a:solidFill>
                  <a:srgbClr val="000000"/>
                </a:solidFill>
                <a:latin typeface="ＭＳ ゴシック" panose="020B0609070205080204" pitchFamily="49" charset="-128"/>
                <a:ea typeface="ＭＳ ゴシック" panose="020B0609070205080204" pitchFamily="49" charset="-128"/>
              </a:rPr>
              <a:t>}</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a:t>
            </a:r>
          </a:p>
          <a:p>
            <a:endParaRPr lang="en-US" altLang="ja-JP" sz="1400">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
        <p:nvSpPr>
          <p:cNvPr id="8" name="TextBox 7">
            <a:extLst>
              <a:ext uri="{FF2B5EF4-FFF2-40B4-BE49-F238E27FC236}">
                <a16:creationId xmlns:a16="http://schemas.microsoft.com/office/drawing/2014/main" id="{667C2A1B-6783-493B-BA18-968655164D9C}"/>
              </a:ext>
            </a:extLst>
          </p:cNvPr>
          <p:cNvSpPr txBox="1"/>
          <p:nvPr/>
        </p:nvSpPr>
        <p:spPr>
          <a:xfrm>
            <a:off x="1219200" y="4572000"/>
            <a:ext cx="7848600" cy="1815882"/>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ポイント：</a:t>
            </a:r>
            <a:r>
              <a:rPr lang="en-US" altLang="ja-JP" sz="1400">
                <a:solidFill>
                  <a:srgbClr val="FF0000"/>
                </a:solidFill>
                <a:latin typeface="HG明朝B" panose="02020809000000000000" pitchFamily="17" charset="-128"/>
                <a:ea typeface="HG明朝B" panose="02020809000000000000" pitchFamily="17" charset="-128"/>
              </a:rPr>
              <a:t>List</a:t>
            </a:r>
            <a:r>
              <a:rPr lang="ja-JP" altLang="en-US" sz="1400">
                <a:solidFill>
                  <a:srgbClr val="FF0000"/>
                </a:solidFill>
                <a:latin typeface="HG明朝B" panose="02020809000000000000" pitchFamily="17" charset="-128"/>
                <a:ea typeface="HG明朝B" panose="02020809000000000000" pitchFamily="17" charset="-128"/>
              </a:rPr>
              <a:t>　</a:t>
            </a:r>
            <a:r>
              <a:rPr lang="en-US" altLang="ja-JP" sz="1400">
                <a:solidFill>
                  <a:srgbClr val="FF0000"/>
                </a:solidFill>
                <a:latin typeface="HG明朝B" panose="02020809000000000000" pitchFamily="17" charset="-128"/>
                <a:ea typeface="HG明朝B" panose="02020809000000000000" pitchFamily="17" charset="-128"/>
              </a:rPr>
              <a:t>0</a:t>
            </a:r>
            <a:r>
              <a:rPr lang="ja-JP" altLang="en-US" sz="1400">
                <a:solidFill>
                  <a:srgbClr val="FF0000"/>
                </a:solidFill>
                <a:latin typeface="HG明朝B" panose="02020809000000000000" pitchFamily="17" charset="-128"/>
                <a:ea typeface="HG明朝B" panose="02020809000000000000" pitchFamily="17" charset="-128"/>
              </a:rPr>
              <a:t>件、</a:t>
            </a:r>
            <a:r>
              <a:rPr lang="en-US" altLang="ja-JP" sz="1400">
                <a:solidFill>
                  <a:srgbClr val="FF0000"/>
                </a:solidFill>
                <a:latin typeface="HG明朝B" panose="02020809000000000000" pitchFamily="17" charset="-128"/>
                <a:ea typeface="HG明朝B" panose="02020809000000000000" pitchFamily="17" charset="-128"/>
              </a:rPr>
              <a:t>1</a:t>
            </a:r>
            <a:r>
              <a:rPr lang="ja-JP" altLang="en-US" sz="1400">
                <a:solidFill>
                  <a:srgbClr val="FF0000"/>
                </a:solidFill>
                <a:latin typeface="HG明朝B" panose="02020809000000000000" pitchFamily="17" charset="-128"/>
                <a:ea typeface="HG明朝B" panose="02020809000000000000" pitchFamily="17" charset="-128"/>
              </a:rPr>
              <a:t>件、複数件</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　　</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
        <p:nvSpPr>
          <p:cNvPr id="10" name="TextBox 9">
            <a:extLst>
              <a:ext uri="{FF2B5EF4-FFF2-40B4-BE49-F238E27FC236}">
                <a16:creationId xmlns:a16="http://schemas.microsoft.com/office/drawing/2014/main" id="{DEF1833A-B58B-4F11-9E2C-90F5F9F301CB}"/>
              </a:ext>
            </a:extLst>
          </p:cNvPr>
          <p:cNvSpPr txBox="1"/>
          <p:nvPr/>
        </p:nvSpPr>
        <p:spPr>
          <a:xfrm>
            <a:off x="1295400" y="304800"/>
            <a:ext cx="7848600" cy="738664"/>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Tree>
    <p:extLst>
      <p:ext uri="{BB962C8B-B14F-4D97-AF65-F5344CB8AC3E}">
        <p14:creationId xmlns:p14="http://schemas.microsoft.com/office/powerpoint/2010/main" val="153674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954107"/>
          </a:xfrm>
          <a:prstGeom prst="rect">
            <a:avLst/>
          </a:prstGeom>
          <a:noFill/>
        </p:spPr>
        <p:txBody>
          <a:bodyPr wrap="square" rtlCol="0">
            <a:spAutoFit/>
          </a:bodyPr>
          <a:lstStyle/>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
        <p:nvSpPr>
          <p:cNvPr id="4" name="TextBox 3">
            <a:extLst>
              <a:ext uri="{FF2B5EF4-FFF2-40B4-BE49-F238E27FC236}">
                <a16:creationId xmlns:a16="http://schemas.microsoft.com/office/drawing/2014/main" id="{2A96127B-139F-4A98-900C-A4215808433C}"/>
              </a:ext>
            </a:extLst>
          </p:cNvPr>
          <p:cNvSpPr txBox="1"/>
          <p:nvPr/>
        </p:nvSpPr>
        <p:spPr>
          <a:xfrm>
            <a:off x="1600200" y="284356"/>
            <a:ext cx="6553200" cy="5355312"/>
          </a:xfrm>
          <a:prstGeom prst="rect">
            <a:avLst/>
          </a:prstGeom>
          <a:noFill/>
        </p:spPr>
        <p:txBody>
          <a:bodyPr wrap="square">
            <a:spAutoFit/>
          </a:bodyPr>
          <a:lstStyle/>
          <a:p>
            <a:pPr algn="l"/>
            <a:r>
              <a:rPr lang="ja-JP" altLang="en-US" sz="1800">
                <a:solidFill>
                  <a:srgbClr val="000000"/>
                </a:solidFill>
                <a:latin typeface="ＭＳ ゴシック" panose="020B0609070205080204" pitchFamily="49" charset="-128"/>
                <a:ea typeface="ＭＳ ゴシック" panose="020B0609070205080204" pitchFamily="49" charset="-128"/>
              </a:rPr>
              <a:t>練習：</a:t>
            </a:r>
            <a:endParaRPr lang="en-US" altLang="ja-JP" sz="1800">
              <a:solidFill>
                <a:srgbClr val="000000"/>
              </a:solidFill>
              <a:latin typeface="ＭＳ ゴシック" panose="020B0609070205080204" pitchFamily="49" charset="-128"/>
              <a:ea typeface="ＭＳ ゴシック" panose="020B0609070205080204" pitchFamily="49" charset="-128"/>
            </a:endParaRPr>
          </a:p>
          <a:p>
            <a:pPr algn="l"/>
            <a:endParaRPr lang="en-US" altLang="ja-JP">
              <a:solidFill>
                <a:srgbClr val="000000"/>
              </a:solidFill>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class</a:t>
            </a:r>
            <a:r>
              <a:rPr lang="en-US" altLang="ja-JP" sz="1800" b="1">
                <a:solidFill>
                  <a:srgbClr val="000000"/>
                </a:solidFill>
                <a:latin typeface="ＭＳ ゴシック" panose="020B0609070205080204" pitchFamily="49" charset="-128"/>
                <a:ea typeface="ＭＳ ゴシック" panose="020B0609070205080204" pitchFamily="49" charset="-128"/>
              </a:rPr>
              <a:t> test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public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static</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7F0055"/>
                </a:solidFill>
                <a:latin typeface="ＭＳ ゴシック" panose="020B0609070205080204" pitchFamily="49" charset="-128"/>
                <a:ea typeface="ＭＳ ゴシック" panose="020B0609070205080204" pitchFamily="49" charset="-128"/>
              </a:rPr>
              <a:t>void</a:t>
            </a:r>
            <a:r>
              <a:rPr lang="en-US" altLang="ja-JP" sz="1800" b="1">
                <a:solidFill>
                  <a:srgbClr val="000000"/>
                </a:solidFill>
                <a:latin typeface="ＭＳ ゴシック" panose="020B0609070205080204" pitchFamily="49" charset="-128"/>
                <a:ea typeface="ＭＳ ゴシック" panose="020B0609070205080204" pitchFamily="49" charset="-128"/>
              </a:rPr>
              <a:t> test_method(</a:t>
            </a:r>
            <a:r>
              <a:rPr lang="en-US" altLang="ja-JP" sz="1800" b="1">
                <a:solidFill>
                  <a:srgbClr val="7F0055"/>
                </a:solidFill>
                <a:latin typeface="ＭＳ ゴシック" panose="020B0609070205080204" pitchFamily="49" charset="-128"/>
                <a:ea typeface="ＭＳ ゴシック" panose="020B0609070205080204" pitchFamily="49" charset="-128"/>
              </a:rPr>
              <a:t>boolean</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f</a:t>
            </a:r>
            <a:r>
              <a:rPr lang="en-US" altLang="ja-JP" sz="1800" b="1">
                <a:solidFill>
                  <a:srgbClr val="000000"/>
                </a:solidFill>
                <a:latin typeface="ＭＳ ゴシック" panose="020B0609070205080204" pitchFamily="49" charset="-128"/>
                <a:ea typeface="ＭＳ ゴシック" panose="020B0609070205080204" pitchFamily="49" charset="-128"/>
              </a:rPr>
              <a:t>, List&lt;String&gt; </a:t>
            </a:r>
            <a:r>
              <a:rPr lang="en-US" altLang="ja-JP" sz="1800" b="1">
                <a:solidFill>
                  <a:srgbClr val="FF0000"/>
                </a:solidFill>
                <a:latin typeface="ＭＳ ゴシック" panose="020B0609070205080204" pitchFamily="49" charset="-128"/>
                <a:ea typeface="ＭＳ ゴシック" panose="020B0609070205080204" pitchFamily="49" charset="-128"/>
              </a:rPr>
              <a:t>list</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  if</a:t>
            </a:r>
            <a:r>
              <a:rPr lang="en-US" altLang="ja-JP" sz="1800" b="1">
                <a:solidFill>
                  <a:srgbClr val="000000"/>
                </a:solidFill>
                <a:latin typeface="ＭＳ ゴシック" panose="020B0609070205080204" pitchFamily="49" charset="-128"/>
                <a:ea typeface="ＭＳ ゴシック" panose="020B0609070205080204" pitchFamily="49" charset="-128"/>
              </a:rPr>
              <a:t> (</a:t>
            </a:r>
            <a:r>
              <a:rPr lang="en-US" altLang="ja-JP" sz="1800" b="1">
                <a:solidFill>
                  <a:srgbClr val="FF0000"/>
                </a:solidFill>
                <a:latin typeface="ＭＳ ゴシック" panose="020B0609070205080204" pitchFamily="49" charset="-128"/>
                <a:ea typeface="ＭＳ ゴシック" panose="020B0609070205080204" pitchFamily="49" charset="-128"/>
              </a:rPr>
              <a:t>f</a:t>
            </a:r>
            <a:r>
              <a:rPr lang="en-US" altLang="ja-JP" sz="1800" b="1">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b="1">
                <a:solidFill>
                  <a:srgbClr val="7F0055"/>
                </a:solidFill>
                <a:latin typeface="ＭＳ ゴシック" panose="020B0609070205080204" pitchFamily="49" charset="-128"/>
                <a:ea typeface="ＭＳ ゴシック" panose="020B0609070205080204" pitchFamily="49" charset="-128"/>
              </a:rPr>
              <a:t>     for</a:t>
            </a:r>
            <a:r>
              <a:rPr lang="en-US" altLang="ja-JP" sz="1800" b="1">
                <a:solidFill>
                  <a:srgbClr val="000000"/>
                </a:solidFill>
                <a:latin typeface="ＭＳ ゴシック" panose="020B0609070205080204" pitchFamily="49" charset="-128"/>
                <a:ea typeface="ＭＳ ゴシック" panose="020B0609070205080204" pitchFamily="49" charset="-128"/>
              </a:rPr>
              <a:t> (String </a:t>
            </a:r>
            <a:r>
              <a:rPr lang="en-US" altLang="ja-JP" sz="1800" b="1" u="sng">
                <a:solidFill>
                  <a:srgbClr val="FF00FF"/>
                </a:solidFill>
                <a:latin typeface="ＭＳ ゴシック" panose="020B0609070205080204" pitchFamily="49" charset="-128"/>
                <a:ea typeface="ＭＳ ゴシック" panose="020B0609070205080204" pitchFamily="49" charset="-128"/>
              </a:rPr>
              <a:t>s</a:t>
            </a:r>
            <a:r>
              <a:rPr lang="en-US" altLang="ja-JP" sz="1800" b="1" u="sng">
                <a:solidFill>
                  <a:srgbClr val="000000"/>
                </a:solidFill>
                <a:latin typeface="ＭＳ ゴシック" panose="020B0609070205080204" pitchFamily="49" charset="-128"/>
                <a:ea typeface="ＭＳ ゴシック" panose="020B0609070205080204" pitchFamily="49" charset="-128"/>
              </a:rPr>
              <a:t> : </a:t>
            </a:r>
            <a:r>
              <a:rPr lang="en-US" altLang="ja-JP" sz="1800" b="1" u="sng">
                <a:solidFill>
                  <a:srgbClr val="FF0000"/>
                </a:solidFill>
                <a:latin typeface="ＭＳ ゴシック" panose="020B0609070205080204" pitchFamily="49" charset="-128"/>
                <a:ea typeface="ＭＳ ゴシック" panose="020B0609070205080204" pitchFamily="49" charset="-128"/>
              </a:rPr>
              <a:t>list</a:t>
            </a:r>
            <a:r>
              <a:rPr lang="en-US" altLang="ja-JP" sz="1800" b="1" u="sng">
                <a:solidFill>
                  <a:srgbClr val="000000"/>
                </a:solidFill>
                <a:latin typeface="ＭＳ ゴシック" panose="020B0609070205080204" pitchFamily="49" charset="-128"/>
                <a:ea typeface="ＭＳ ゴシック" panose="020B0609070205080204" pitchFamily="49" charset="-128"/>
              </a:rPr>
              <a:t>) {</a:t>
            </a:r>
          </a:p>
          <a:p>
            <a:pPr algn="l"/>
            <a:r>
              <a:rPr lang="en-US" altLang="ja-JP" sz="1800">
                <a:solidFill>
                  <a:srgbClr val="000000"/>
                </a:solidFill>
                <a:latin typeface="ＭＳ ゴシック" panose="020B0609070205080204" pitchFamily="49" charset="-128"/>
                <a:ea typeface="ＭＳ ゴシック" panose="020B0609070205080204" pitchFamily="49" charset="-128"/>
              </a:rPr>
              <a:t>        System.</a:t>
            </a:r>
            <a:r>
              <a:rPr lang="en-US" altLang="ja-JP" sz="1800" b="1">
                <a:solidFill>
                  <a:srgbClr val="0000C0"/>
                </a:solidFill>
                <a:latin typeface="ＭＳ ゴシック" panose="020B0609070205080204" pitchFamily="49" charset="-128"/>
                <a:ea typeface="ＭＳ ゴシック" panose="020B0609070205080204" pitchFamily="49" charset="-128"/>
              </a:rPr>
              <a:t>out</a:t>
            </a:r>
            <a:r>
              <a:rPr lang="en-US" altLang="ja-JP" sz="1800" b="1">
                <a:solidFill>
                  <a:srgbClr val="000000"/>
                </a:solidFill>
                <a:latin typeface="ＭＳ ゴシック" panose="020B0609070205080204" pitchFamily="49" charset="-128"/>
                <a:ea typeface="ＭＳ ゴシック" panose="020B0609070205080204" pitchFamily="49" charset="-128"/>
              </a:rPr>
              <a:t>.println(</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ja-JP" altLang="en-US" sz="1800" b="1">
                <a:solidFill>
                  <a:srgbClr val="2A00FF"/>
                </a:solidFill>
                <a:latin typeface="ＭＳ ゴシック" panose="020B0609070205080204" pitchFamily="49" charset="-128"/>
                <a:ea typeface="ＭＳ ゴシック" panose="020B0609070205080204" pitchFamily="49" charset="-128"/>
              </a:rPr>
              <a:t>処理</a:t>
            </a:r>
            <a:r>
              <a:rPr lang="en-US" altLang="ja-JP" sz="1800" b="1">
                <a:solidFill>
                  <a:srgbClr val="2A00FF"/>
                </a:solidFill>
                <a:latin typeface="ＭＳ ゴシック" panose="020B0609070205080204" pitchFamily="49" charset="-128"/>
                <a:ea typeface="ＭＳ ゴシック" panose="020B0609070205080204" pitchFamily="49" charset="-128"/>
              </a:rPr>
              <a:t>"</a:t>
            </a:r>
            <a:r>
              <a:rPr lang="en-US" altLang="ja-JP" sz="1800" b="1">
                <a:solidFill>
                  <a:srgbClr val="000000"/>
                </a:solidFill>
                <a:latin typeface="ＭＳ ゴシック" panose="020B0609070205080204" pitchFamily="49" charset="-128"/>
                <a:ea typeface="ＭＳ ゴシック" panose="020B0609070205080204" pitchFamily="49" charset="-128"/>
              </a:rPr>
              <a:t>);</a:t>
            </a:r>
          </a:p>
          <a:p>
            <a:pPr algn="l"/>
            <a:r>
              <a:rPr lang="en-US" altLang="ja-JP" sz="1800">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 }</a:t>
            </a:r>
          </a:p>
          <a:p>
            <a:pPr algn="l"/>
            <a:endParaRPr lang="ja-JP" altLang="en-US" sz="1800">
              <a:latin typeface="ＭＳ ゴシック" panose="020B0609070205080204" pitchFamily="49" charset="-128"/>
              <a:ea typeface="ＭＳ ゴシック" panose="020B0609070205080204" pitchFamily="49" charset="-128"/>
            </a:endParaRPr>
          </a:p>
          <a:p>
            <a:pPr algn="l"/>
            <a:r>
              <a:rPr lang="en-US" altLang="ja-JP" sz="1800">
                <a:solidFill>
                  <a:srgbClr val="000000"/>
                </a:solidFill>
                <a:latin typeface="ＭＳ ゴシック" panose="020B0609070205080204" pitchFamily="49" charset="-128"/>
                <a:ea typeface="ＭＳ ゴシック" panose="020B0609070205080204" pitchFamily="49" charset="-128"/>
              </a:rPr>
              <a:t>}</a:t>
            </a:r>
          </a:p>
          <a:p>
            <a:pPr algn="l"/>
            <a:endParaRPr lang="en-US" altLang="ja-JP" sz="180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0282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954107"/>
          </a:xfrm>
          <a:prstGeom prst="rect">
            <a:avLst/>
          </a:prstGeom>
          <a:noFill/>
        </p:spPr>
        <p:txBody>
          <a:bodyPr wrap="square" rtlCol="0">
            <a:spAutoFit/>
          </a:bodyPr>
          <a:lstStyle/>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
        <p:nvSpPr>
          <p:cNvPr id="4" name="TextBox 3">
            <a:extLst>
              <a:ext uri="{FF2B5EF4-FFF2-40B4-BE49-F238E27FC236}">
                <a16:creationId xmlns:a16="http://schemas.microsoft.com/office/drawing/2014/main" id="{2A96127B-139F-4A98-900C-A4215808433C}"/>
              </a:ext>
            </a:extLst>
          </p:cNvPr>
          <p:cNvSpPr txBox="1"/>
          <p:nvPr/>
        </p:nvSpPr>
        <p:spPr>
          <a:xfrm>
            <a:off x="1600200" y="284356"/>
            <a:ext cx="6553200" cy="2862322"/>
          </a:xfrm>
          <a:prstGeom prst="rect">
            <a:avLst/>
          </a:prstGeom>
          <a:noFill/>
        </p:spPr>
        <p:txBody>
          <a:bodyPr wrap="square">
            <a:spAutoFit/>
          </a:bodyPr>
          <a:lstStyle/>
          <a:p>
            <a:pPr algn="l"/>
            <a:r>
              <a:rPr lang="ja-JP" altLang="en-US">
                <a:solidFill>
                  <a:srgbClr val="000000"/>
                </a:solidFill>
                <a:latin typeface="ＭＳ ゴシック" panose="020B0609070205080204" pitchFamily="49" charset="-128"/>
                <a:ea typeface="ＭＳ ゴシック" panose="020B0609070205080204" pitchFamily="49" charset="-128"/>
              </a:rPr>
              <a:t>補足：</a:t>
            </a:r>
            <a:endParaRPr lang="en-US" altLang="ja-JP">
              <a:solidFill>
                <a:srgbClr val="000000"/>
              </a:solidFill>
              <a:latin typeface="ＭＳ ゴシック" panose="020B0609070205080204" pitchFamily="49" charset="-128"/>
              <a:ea typeface="ＭＳ ゴシック" panose="020B0609070205080204" pitchFamily="49" charset="-128"/>
            </a:endParaRPr>
          </a:p>
          <a:p>
            <a:pPr algn="l"/>
            <a:endParaRPr lang="en-US" altLang="ja-JP" sz="1800">
              <a:solidFill>
                <a:srgbClr val="000000"/>
              </a:solidFill>
              <a:latin typeface="ＭＳ ゴシック" panose="020B0609070205080204" pitchFamily="49" charset="-128"/>
              <a:ea typeface="ＭＳ ゴシック" panose="020B0609070205080204" pitchFamily="49" charset="-128"/>
            </a:endParaRPr>
          </a:p>
          <a:p>
            <a:r>
              <a:rPr lang="ja-JP" altLang="en-US">
                <a:solidFill>
                  <a:srgbClr val="FF0000"/>
                </a:solidFill>
                <a:latin typeface="ＭＳ ゴシック" panose="020B0609070205080204" pitchFamily="49" charset="-128"/>
                <a:ea typeface="ＭＳ ゴシック" panose="020B0609070205080204" pitchFamily="49" charset="-128"/>
              </a:rPr>
              <a:t>スタブ</a:t>
            </a:r>
            <a:r>
              <a:rPr lang="en-US" altLang="ja-JP">
                <a:solidFill>
                  <a:srgbClr val="FF0000"/>
                </a:solidFill>
                <a:latin typeface="ＭＳ ゴシック" panose="020B0609070205080204" pitchFamily="49" charset="-128"/>
                <a:ea typeface="ＭＳ ゴシック" panose="020B0609070205080204" pitchFamily="49" charset="-128"/>
              </a:rPr>
              <a:t>/</a:t>
            </a:r>
            <a:r>
              <a:rPr lang="ja-JP" altLang="en-US">
                <a:solidFill>
                  <a:srgbClr val="FF0000"/>
                </a:solidFill>
                <a:latin typeface="ＭＳ ゴシック" panose="020B0609070205080204" pitchFamily="49" charset="-128"/>
                <a:ea typeface="ＭＳ ゴシック" panose="020B0609070205080204" pitchFamily="49" charset="-128"/>
              </a:rPr>
              <a:t>モック：</a:t>
            </a:r>
            <a:br>
              <a:rPr lang="ja-JP" altLang="en-US">
                <a:solidFill>
                  <a:srgbClr val="000000"/>
                </a:solidFill>
                <a:latin typeface="ＭＳ ゴシック" panose="020B0609070205080204" pitchFamily="49" charset="-128"/>
                <a:ea typeface="ＭＳ ゴシック" panose="020B0609070205080204" pitchFamily="49" charset="-128"/>
              </a:rPr>
            </a:br>
            <a:r>
              <a:rPr lang="ja-JP" altLang="en-US">
                <a:solidFill>
                  <a:srgbClr val="000000"/>
                </a:solidFill>
                <a:latin typeface="ＭＳ ゴシック" panose="020B0609070205080204" pitchFamily="49" charset="-128"/>
                <a:ea typeface="ＭＳ ゴシック" panose="020B0609070205080204" pitchFamily="49" charset="-128"/>
              </a:rPr>
              <a:t>テスト対象オブジェクトから利用するオブジェクトがまだ完成していないとき、代替えする仕組み</a:t>
            </a:r>
            <a:endParaRPr lang="en-US" altLang="ja-JP">
              <a:solidFill>
                <a:srgbClr val="000000"/>
              </a:solidFill>
              <a:latin typeface="ＭＳ ゴシック" panose="020B0609070205080204" pitchFamily="49" charset="-128"/>
              <a:ea typeface="ＭＳ ゴシック" panose="020B0609070205080204" pitchFamily="49" charset="-128"/>
            </a:endParaRPr>
          </a:p>
          <a:p>
            <a:endParaRPr lang="ja-JP" altLang="en-US">
              <a:solidFill>
                <a:srgbClr val="000000"/>
              </a:solidFill>
              <a:latin typeface="ＭＳ ゴシック" panose="020B0609070205080204" pitchFamily="49" charset="-128"/>
              <a:ea typeface="ＭＳ ゴシック" panose="020B0609070205080204" pitchFamily="49" charset="-128"/>
            </a:endParaRPr>
          </a:p>
          <a:p>
            <a:r>
              <a:rPr lang="ja-JP" altLang="en-US">
                <a:solidFill>
                  <a:srgbClr val="FF0000"/>
                </a:solidFill>
                <a:latin typeface="ＭＳ ゴシック" panose="020B0609070205080204" pitchFamily="49" charset="-128"/>
                <a:ea typeface="ＭＳ ゴシック" panose="020B0609070205080204" pitchFamily="49" charset="-128"/>
              </a:rPr>
              <a:t>ドライバ：</a:t>
            </a:r>
            <a:br>
              <a:rPr lang="ja-JP" altLang="en-US">
                <a:solidFill>
                  <a:srgbClr val="000000"/>
                </a:solidFill>
                <a:latin typeface="ＭＳ ゴシック" panose="020B0609070205080204" pitchFamily="49" charset="-128"/>
                <a:ea typeface="ＭＳ ゴシック" panose="020B0609070205080204" pitchFamily="49" charset="-128"/>
              </a:rPr>
            </a:br>
            <a:r>
              <a:rPr lang="ja-JP" altLang="en-US">
                <a:solidFill>
                  <a:srgbClr val="000000"/>
                </a:solidFill>
                <a:latin typeface="ＭＳ ゴシック" panose="020B0609070205080204" pitchFamily="49" charset="-128"/>
                <a:ea typeface="ＭＳ ゴシック" panose="020B0609070205080204" pitchFamily="49" charset="-128"/>
              </a:rPr>
              <a:t>テスト対象を利用しようとするオブジェクトがまだ完成していないとき、代替えする仕組み</a:t>
            </a:r>
          </a:p>
          <a:p>
            <a:pPr algn="l"/>
            <a:endParaRPr lang="en-US" altLang="ja-JP" sz="180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16508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BA850-2058-4B03-B01A-EBB817E307B4}"/>
              </a:ext>
            </a:extLst>
          </p:cNvPr>
          <p:cNvSpPr txBox="1"/>
          <p:nvPr/>
        </p:nvSpPr>
        <p:spPr>
          <a:xfrm>
            <a:off x="1295400" y="304800"/>
            <a:ext cx="7848600" cy="3600986"/>
          </a:xfrm>
          <a:prstGeom prst="rect">
            <a:avLst/>
          </a:prstGeom>
          <a:noFill/>
        </p:spPr>
        <p:txBody>
          <a:bodyPr wrap="square" rtlCol="0">
            <a:spAutoFit/>
          </a:bodyPr>
          <a:lstStyle/>
          <a:p>
            <a:r>
              <a:rPr lang="ja-JP" altLang="en-US" sz="1600">
                <a:solidFill>
                  <a:srgbClr val="FF0000"/>
                </a:solidFill>
                <a:latin typeface="HG明朝B" panose="02020809000000000000" pitchFamily="17" charset="-128"/>
                <a:ea typeface="HG明朝B" panose="02020809000000000000" pitchFamily="17" charset="-128"/>
              </a:rPr>
              <a:t>・ブラックボックステスト</a:t>
            </a:r>
            <a:endParaRPr lang="en-US" altLang="ja-JP" sz="1600">
              <a:solidFill>
                <a:srgbClr val="FF0000"/>
              </a:solidFill>
              <a:latin typeface="HG明朝B" panose="02020809000000000000" pitchFamily="17" charset="-128"/>
              <a:ea typeface="HG明朝B" panose="02020809000000000000" pitchFamily="17" charset="-128"/>
            </a:endParaRPr>
          </a:p>
          <a:p>
            <a:endParaRPr lang="en-US" altLang="ja-JP" sz="1600">
              <a:solidFill>
                <a:srgbClr val="FF0000"/>
              </a:solidFill>
              <a:latin typeface="HG明朝B" panose="02020809000000000000" pitchFamily="17" charset="-128"/>
              <a:ea typeface="HG明朝B" panose="02020809000000000000" pitchFamily="17" charset="-128"/>
            </a:endParaRPr>
          </a:p>
          <a:p>
            <a:r>
              <a:rPr lang="ja-JP" altLang="en-US" sz="1600">
                <a:latin typeface="HG明朝B" panose="02020809000000000000" pitchFamily="17" charset="-128"/>
                <a:ea typeface="HG明朝B" panose="02020809000000000000" pitchFamily="17" charset="-128"/>
              </a:rPr>
              <a:t>プログラムの中身を着目せずに、仕様書に記載した仕様基づき、テストケースを作成し、入力に対して、正し出力が得られるかを着目するテスト。</a:t>
            </a:r>
            <a:endParaRPr lang="en-US" altLang="ja-JP" sz="1600">
              <a:latin typeface="HG明朝B" panose="02020809000000000000" pitchFamily="17" charset="-128"/>
              <a:ea typeface="HG明朝B" panose="02020809000000000000" pitchFamily="17" charset="-128"/>
            </a:endParaRPr>
          </a:p>
          <a:p>
            <a:r>
              <a:rPr lang="ja-JP" altLang="en-US" sz="1600">
                <a:latin typeface="HG明朝B" panose="02020809000000000000" pitchFamily="17" charset="-128"/>
                <a:ea typeface="HG明朝B" panose="02020809000000000000" pitchFamily="17" charset="-128"/>
              </a:rPr>
              <a:t>入力　⇒　画面入力、ファイル入力、</a:t>
            </a:r>
            <a:r>
              <a:rPr lang="en-US" altLang="ja-JP" sz="1600">
                <a:latin typeface="HG明朝B" panose="02020809000000000000" pitchFamily="17" charset="-128"/>
                <a:ea typeface="HG明朝B" panose="02020809000000000000" pitchFamily="17" charset="-128"/>
              </a:rPr>
              <a:t>DB</a:t>
            </a:r>
            <a:r>
              <a:rPr lang="ja-JP" altLang="en-US" sz="1600">
                <a:latin typeface="HG明朝B" panose="02020809000000000000" pitchFamily="17" charset="-128"/>
                <a:ea typeface="HG明朝B" panose="02020809000000000000" pitchFamily="17" charset="-128"/>
              </a:rPr>
              <a:t>入力</a:t>
            </a:r>
            <a:endParaRPr lang="en-US" altLang="ja-JP" sz="1600">
              <a:latin typeface="HG明朝B" panose="02020809000000000000" pitchFamily="17" charset="-128"/>
              <a:ea typeface="HG明朝B" panose="02020809000000000000" pitchFamily="17" charset="-128"/>
            </a:endParaRPr>
          </a:p>
          <a:p>
            <a:r>
              <a:rPr lang="ja-JP" altLang="en-US" sz="1600">
                <a:latin typeface="HG明朝B" panose="02020809000000000000" pitchFamily="17" charset="-128"/>
                <a:ea typeface="HG明朝B" panose="02020809000000000000" pitchFamily="17" charset="-128"/>
              </a:rPr>
              <a:t>出力　⇒　画面出力、ファイル出力、</a:t>
            </a:r>
            <a:r>
              <a:rPr lang="en-US" altLang="ja-JP" sz="1600">
                <a:latin typeface="HG明朝B" panose="02020809000000000000" pitchFamily="17" charset="-128"/>
                <a:ea typeface="HG明朝B" panose="02020809000000000000" pitchFamily="17" charset="-128"/>
              </a:rPr>
              <a:t>DB</a:t>
            </a:r>
            <a:r>
              <a:rPr lang="ja-JP" altLang="en-US" sz="1600">
                <a:latin typeface="HG明朝B" panose="02020809000000000000" pitchFamily="17" charset="-128"/>
                <a:ea typeface="HG明朝B" panose="02020809000000000000" pitchFamily="17" charset="-128"/>
              </a:rPr>
              <a:t>出力</a:t>
            </a:r>
            <a:endParaRPr lang="en-US" altLang="ja-JP" sz="1600">
              <a:latin typeface="HG明朝B" panose="02020809000000000000" pitchFamily="17" charset="-128"/>
              <a:ea typeface="HG明朝B" panose="02020809000000000000" pitchFamily="17" charset="-128"/>
            </a:endParaRPr>
          </a:p>
          <a:p>
            <a:endParaRPr lang="en-US" altLang="ja-JP" sz="1600">
              <a:latin typeface="HG明朝B" panose="02020809000000000000" pitchFamily="17" charset="-128"/>
              <a:ea typeface="HG明朝B" panose="02020809000000000000" pitchFamily="17" charset="-128"/>
            </a:endParaRPr>
          </a:p>
          <a:p>
            <a:r>
              <a:rPr lang="en-US" altLang="ja-JP" sz="1600">
                <a:latin typeface="HG明朝B" panose="02020809000000000000" pitchFamily="17" charset="-128"/>
                <a:ea typeface="HG明朝B" panose="02020809000000000000" pitchFamily="17" charset="-128"/>
              </a:rPr>
              <a:t>※</a:t>
            </a:r>
            <a:r>
              <a:rPr lang="ja-JP" altLang="en-US" sz="1600">
                <a:latin typeface="HG明朝B" panose="02020809000000000000" pitchFamily="17" charset="-128"/>
                <a:ea typeface="HG明朝B" panose="02020809000000000000" pitchFamily="17" charset="-128"/>
              </a:rPr>
              <a:t>通常は、開発者以外のメンバーがテストを担当する。</a:t>
            </a:r>
            <a:endParaRPr lang="en-US" altLang="ja-JP" sz="1600">
              <a:latin typeface="HG明朝B" panose="02020809000000000000" pitchFamily="17" charset="-128"/>
              <a:ea typeface="HG明朝B" panose="02020809000000000000" pitchFamily="17" charset="-128"/>
            </a:endParaRPr>
          </a:p>
          <a:p>
            <a:endParaRPr lang="en-US" altLang="ja-JP" sz="16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ブラックボックステストの実施前提：</a:t>
            </a:r>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　　仕様書が完備し、遅延なく保守されていること</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p:txBody>
      </p:sp>
      <p:pic>
        <p:nvPicPr>
          <p:cNvPr id="4" name="Picture 3">
            <a:extLst>
              <a:ext uri="{FF2B5EF4-FFF2-40B4-BE49-F238E27FC236}">
                <a16:creationId xmlns:a16="http://schemas.microsoft.com/office/drawing/2014/main" id="{5DC5D95E-CACF-4852-B289-8895FDDA6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3048000"/>
            <a:ext cx="5619048" cy="2857143"/>
          </a:xfrm>
          <a:prstGeom prst="rect">
            <a:avLst/>
          </a:prstGeom>
        </p:spPr>
      </p:pic>
    </p:spTree>
    <p:extLst>
      <p:ext uri="{BB962C8B-B14F-4D97-AF65-F5344CB8AC3E}">
        <p14:creationId xmlns:p14="http://schemas.microsoft.com/office/powerpoint/2010/main" val="26435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BA850-2058-4B03-B01A-EBB817E307B4}"/>
              </a:ext>
            </a:extLst>
          </p:cNvPr>
          <p:cNvSpPr txBox="1"/>
          <p:nvPr/>
        </p:nvSpPr>
        <p:spPr>
          <a:xfrm>
            <a:off x="1295400" y="304800"/>
            <a:ext cx="7848600" cy="3539430"/>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ブラックボックステストの技法</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⇒同値分割</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⇒境界値分析</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・同値分割</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　入力にあり得る全てのデータでテストするのは不可能のため、典型的なテスト値をピックアップする必要があります。同値分割は、そのテスト値を選択するための指針となります。</a:t>
            </a:r>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入力データを「同じ処理が行われる」、「同じ結果が得られる」基準にパーティション</a:t>
            </a:r>
            <a:r>
              <a:rPr lang="en-US" altLang="ja-JP" sz="1400">
                <a:latin typeface="HG明朝B" panose="02020809000000000000" pitchFamily="17" charset="-128"/>
                <a:ea typeface="HG明朝B" panose="02020809000000000000" pitchFamily="17" charset="-128"/>
              </a:rPr>
              <a:t>(</a:t>
            </a:r>
            <a:r>
              <a:rPr lang="ja-JP" altLang="en-US" sz="1400">
                <a:latin typeface="HG明朝B" panose="02020809000000000000" pitchFamily="17" charset="-128"/>
                <a:ea typeface="HG明朝B" panose="02020809000000000000" pitchFamily="17" charset="-128"/>
              </a:rPr>
              <a:t>同値クラスと言う</a:t>
            </a:r>
            <a:r>
              <a:rPr lang="en-US" altLang="ja-JP" sz="1400">
                <a:latin typeface="HG明朝B" panose="02020809000000000000" pitchFamily="17" charset="-128"/>
                <a:ea typeface="HG明朝B" panose="02020809000000000000" pitchFamily="17" charset="-128"/>
              </a:rPr>
              <a:t>)</a:t>
            </a:r>
            <a:r>
              <a:rPr lang="ja-JP" altLang="en-US" sz="1400">
                <a:latin typeface="HG明朝B" panose="02020809000000000000" pitchFamily="17" charset="-128"/>
                <a:ea typeface="HG明朝B" panose="02020809000000000000" pitchFamily="17" charset="-128"/>
              </a:rPr>
              <a:t>に振り分け、それぞれのクラスから一つのテストデータを選定する。</a:t>
            </a:r>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正し値を持つクラスは、有効同値クラス</a:t>
            </a:r>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正しくない値を持つクラスは、無効同値クラス</a:t>
            </a:r>
            <a:endParaRPr lang="en-US" altLang="ja-JP" sz="1400">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例：</a:t>
            </a:r>
            <a:r>
              <a:rPr lang="en-US" altLang="ja-JP" sz="1400">
                <a:latin typeface="HG明朝B" panose="02020809000000000000" pitchFamily="17" charset="-128"/>
                <a:ea typeface="HG明朝B" panose="02020809000000000000" pitchFamily="17" charset="-128"/>
              </a:rPr>
              <a:t>0〜100</a:t>
            </a:r>
            <a:r>
              <a:rPr lang="ja-JP" altLang="en-US" sz="1400">
                <a:latin typeface="HG明朝B" panose="02020809000000000000" pitchFamily="17" charset="-128"/>
                <a:ea typeface="HG明朝B" panose="02020809000000000000" pitchFamily="17" charset="-128"/>
              </a:rPr>
              <a:t>歳までの顧客データから</a:t>
            </a:r>
            <a:r>
              <a:rPr lang="en-US" altLang="ja-JP" sz="1400">
                <a:latin typeface="HG明朝B" panose="02020809000000000000" pitchFamily="17" charset="-128"/>
                <a:ea typeface="HG明朝B" panose="02020809000000000000" pitchFamily="17" charset="-128"/>
              </a:rPr>
              <a:t>20〜29</a:t>
            </a:r>
            <a:r>
              <a:rPr lang="ja-JP" altLang="en-US" sz="1400">
                <a:latin typeface="HG明朝B" panose="02020809000000000000" pitchFamily="17" charset="-128"/>
                <a:ea typeface="HG明朝B" panose="02020809000000000000" pitchFamily="17" charset="-128"/>
              </a:rPr>
              <a:t>歳までをメインターゲットと判定するプログラム</a:t>
            </a:r>
            <a:endParaRPr lang="en-US" altLang="ja-JP" sz="1400">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pic>
        <p:nvPicPr>
          <p:cNvPr id="5" name="Picture 4">
            <a:extLst>
              <a:ext uri="{FF2B5EF4-FFF2-40B4-BE49-F238E27FC236}">
                <a16:creationId xmlns:a16="http://schemas.microsoft.com/office/drawing/2014/main" id="{A9202D6E-CE2F-4197-8C14-20DDB704F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124200"/>
            <a:ext cx="6219048" cy="3819048"/>
          </a:xfrm>
          <a:prstGeom prst="rect">
            <a:avLst/>
          </a:prstGeom>
        </p:spPr>
      </p:pic>
    </p:spTree>
    <p:extLst>
      <p:ext uri="{BB962C8B-B14F-4D97-AF65-F5344CB8AC3E}">
        <p14:creationId xmlns:p14="http://schemas.microsoft.com/office/powerpoint/2010/main" val="259023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BA850-2058-4B03-B01A-EBB817E307B4}"/>
              </a:ext>
            </a:extLst>
          </p:cNvPr>
          <p:cNvSpPr txBox="1"/>
          <p:nvPr/>
        </p:nvSpPr>
        <p:spPr>
          <a:xfrm>
            <a:off x="1295400" y="304800"/>
            <a:ext cx="7848600" cy="2246769"/>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ブラックボックステストの技法</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⇒同値分割</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⇒境界値分析</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・境界値分析</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同値パーティションの境界上の値に対する多くの欠陥が潜んでいるため、それぞれのクラスの境界値をテストデータとして選定する方法。</a:t>
            </a:r>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単独で使用する技法ではなく、同値分割法の補助として使用する技法</a:t>
            </a:r>
            <a:endParaRPr lang="en-US" altLang="ja-JP" sz="1400">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pic>
        <p:nvPicPr>
          <p:cNvPr id="4" name="Picture 3">
            <a:extLst>
              <a:ext uri="{FF2B5EF4-FFF2-40B4-BE49-F238E27FC236}">
                <a16:creationId xmlns:a16="http://schemas.microsoft.com/office/drawing/2014/main" id="{5E83E019-777A-4A53-ADC7-7EFE4AD53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599" y="2209800"/>
            <a:ext cx="6541037" cy="4267200"/>
          </a:xfrm>
          <a:prstGeom prst="rect">
            <a:avLst/>
          </a:prstGeom>
        </p:spPr>
      </p:pic>
    </p:spTree>
    <p:extLst>
      <p:ext uri="{BB962C8B-B14F-4D97-AF65-F5344CB8AC3E}">
        <p14:creationId xmlns:p14="http://schemas.microsoft.com/office/powerpoint/2010/main" val="64604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BA850-2058-4B03-B01A-EBB817E307B4}"/>
              </a:ext>
            </a:extLst>
          </p:cNvPr>
          <p:cNvSpPr txBox="1"/>
          <p:nvPr/>
        </p:nvSpPr>
        <p:spPr>
          <a:xfrm>
            <a:off x="1295400" y="304800"/>
            <a:ext cx="7848600" cy="3754874"/>
          </a:xfrm>
          <a:prstGeom prst="rect">
            <a:avLst/>
          </a:prstGeom>
          <a:noFill/>
        </p:spPr>
        <p:txBody>
          <a:bodyPr wrap="square" rtlCol="0">
            <a:spAutoFit/>
          </a:bodyPr>
          <a:lstStyle/>
          <a:p>
            <a:r>
              <a:rPr lang="ja-JP" altLang="en-US" sz="1400" dirty="0">
                <a:solidFill>
                  <a:srgbClr val="FF0000"/>
                </a:solidFill>
                <a:latin typeface="HG明朝B" panose="02020809000000000000" pitchFamily="17" charset="-128"/>
                <a:ea typeface="HG明朝B" panose="02020809000000000000" pitchFamily="17" charset="-128"/>
              </a:rPr>
              <a:t>例：ログイン機能で、ユーザＩＤの入力に以下のチェックが存在する。</a:t>
            </a:r>
            <a:endParaRPr lang="en-US" altLang="ja-JP" sz="1400" dirty="0">
              <a:solidFill>
                <a:srgbClr val="FF0000"/>
              </a:solidFill>
              <a:latin typeface="HG明朝B" panose="02020809000000000000" pitchFamily="17" charset="-128"/>
              <a:ea typeface="HG明朝B" panose="02020809000000000000" pitchFamily="17" charset="-128"/>
            </a:endParaRPr>
          </a:p>
          <a:p>
            <a:r>
              <a:rPr lang="ja-JP" altLang="en-US" sz="1400" dirty="0">
                <a:solidFill>
                  <a:srgbClr val="FF0000"/>
                </a:solidFill>
                <a:latin typeface="HG明朝B" panose="02020809000000000000" pitchFamily="17" charset="-128"/>
                <a:ea typeface="HG明朝B" panose="02020809000000000000" pitchFamily="17" charset="-128"/>
              </a:rPr>
              <a:t>　　条件１　許可文字：英、数字</a:t>
            </a:r>
            <a:endParaRPr lang="en-US" altLang="ja-JP" sz="1400" dirty="0">
              <a:solidFill>
                <a:srgbClr val="FF0000"/>
              </a:solidFill>
              <a:latin typeface="HG明朝B" panose="02020809000000000000" pitchFamily="17" charset="-128"/>
              <a:ea typeface="HG明朝B" panose="02020809000000000000" pitchFamily="17" charset="-128"/>
            </a:endParaRPr>
          </a:p>
          <a:p>
            <a:r>
              <a:rPr lang="ja-JP" altLang="en-US" sz="1400" dirty="0">
                <a:solidFill>
                  <a:srgbClr val="FF0000"/>
                </a:solidFill>
                <a:latin typeface="HG明朝B" panose="02020809000000000000" pitchFamily="17" charset="-128"/>
                <a:ea typeface="HG明朝B" panose="02020809000000000000" pitchFamily="17" charset="-128"/>
              </a:rPr>
              <a:t>　　条件２　文字サイズ：５～１０文字</a:t>
            </a:r>
            <a:endParaRPr lang="en-US" altLang="ja-JP" sz="1400" dirty="0">
              <a:solidFill>
                <a:srgbClr val="FF0000"/>
              </a:solidFill>
              <a:latin typeface="HG明朝B" panose="02020809000000000000" pitchFamily="17" charset="-128"/>
              <a:ea typeface="HG明朝B" panose="02020809000000000000" pitchFamily="17" charset="-128"/>
            </a:endParaRPr>
          </a:p>
          <a:p>
            <a:endParaRPr lang="en-US" altLang="ja-JP" sz="1400" dirty="0">
              <a:solidFill>
                <a:srgbClr val="FF0000"/>
              </a:solidFill>
              <a:latin typeface="HG明朝B" panose="02020809000000000000" pitchFamily="17" charset="-128"/>
              <a:ea typeface="HG明朝B" panose="02020809000000000000" pitchFamily="17" charset="-128"/>
            </a:endParaRPr>
          </a:p>
          <a:p>
            <a:r>
              <a:rPr lang="ja-JP" altLang="en-US" sz="1400" dirty="0">
                <a:latin typeface="HG明朝B" panose="02020809000000000000" pitchFamily="17" charset="-128"/>
                <a:ea typeface="HG明朝B" panose="02020809000000000000" pitchFamily="17" charset="-128"/>
              </a:rPr>
              <a:t>条件１</a:t>
            </a:r>
            <a:endParaRPr lang="en-US" altLang="ja-JP" sz="1400" dirty="0">
              <a:latin typeface="HG明朝B" panose="02020809000000000000" pitchFamily="17" charset="-128"/>
              <a:ea typeface="HG明朝B" panose="02020809000000000000" pitchFamily="17" charset="-128"/>
            </a:endParaRPr>
          </a:p>
          <a:p>
            <a:r>
              <a:rPr lang="ja-JP" altLang="en-US" sz="1400" dirty="0">
                <a:latin typeface="HG明朝B" panose="02020809000000000000" pitchFamily="17" charset="-128"/>
                <a:ea typeface="HG明朝B" panose="02020809000000000000" pitchFamily="17" charset="-128"/>
              </a:rPr>
              <a:t>有効同値：英字、数字、英数字組み合わせ</a:t>
            </a:r>
          </a:p>
          <a:p>
            <a:r>
              <a:rPr lang="ja-JP" altLang="en-US" sz="1400" dirty="0">
                <a:latin typeface="HG明朝B" panose="02020809000000000000" pitchFamily="17" charset="-128"/>
                <a:ea typeface="HG明朝B" panose="02020809000000000000" pitchFamily="17" charset="-128"/>
              </a:rPr>
              <a:t>無効同値：符号、日本語、中国語</a:t>
            </a:r>
          </a:p>
          <a:p>
            <a:endParaRPr lang="en-US" altLang="ja-JP" sz="1400" dirty="0">
              <a:latin typeface="HG明朝B" panose="02020809000000000000" pitchFamily="17" charset="-128"/>
              <a:ea typeface="HG明朝B" panose="02020809000000000000" pitchFamily="17" charset="-128"/>
            </a:endParaRPr>
          </a:p>
          <a:p>
            <a:r>
              <a:rPr lang="ja-JP" altLang="en-US" sz="1400" dirty="0">
                <a:latin typeface="HG明朝B" panose="02020809000000000000" pitchFamily="17" charset="-128"/>
                <a:ea typeface="HG明朝B" panose="02020809000000000000" pitchFamily="17" charset="-128"/>
              </a:rPr>
              <a:t>条件２</a:t>
            </a:r>
          </a:p>
          <a:p>
            <a:r>
              <a:rPr lang="ja-JP" altLang="en-US" sz="1400" dirty="0">
                <a:latin typeface="HG明朝B" panose="02020809000000000000" pitchFamily="17" charset="-128"/>
                <a:ea typeface="HG明朝B" panose="02020809000000000000" pitchFamily="17" charset="-128"/>
              </a:rPr>
              <a:t>有効同値：５以上、１０以下</a:t>
            </a:r>
          </a:p>
          <a:p>
            <a:r>
              <a:rPr lang="ja-JP" altLang="en-US" sz="1400" dirty="0">
                <a:latin typeface="HG明朝B" panose="02020809000000000000" pitchFamily="17" charset="-128"/>
                <a:ea typeface="HG明朝B" panose="02020809000000000000" pitchFamily="17" charset="-128"/>
              </a:rPr>
              <a:t>無効同値：</a:t>
            </a:r>
            <a:r>
              <a:rPr lang="en-US" altLang="ja-JP" sz="1400" dirty="0">
                <a:latin typeface="HG明朝B" panose="02020809000000000000" pitchFamily="17" charset="-128"/>
                <a:ea typeface="HG明朝B" panose="02020809000000000000" pitchFamily="17" charset="-128"/>
              </a:rPr>
              <a:t>5</a:t>
            </a:r>
            <a:r>
              <a:rPr lang="ja-JP" altLang="en-US" sz="1400" dirty="0">
                <a:latin typeface="HG明朝B" panose="02020809000000000000" pitchFamily="17" charset="-128"/>
                <a:ea typeface="HG明朝B" panose="02020809000000000000" pitchFamily="17" charset="-128"/>
              </a:rPr>
              <a:t>未満、</a:t>
            </a:r>
            <a:r>
              <a:rPr lang="en-US" altLang="ja-JP" sz="1400" dirty="0">
                <a:latin typeface="HG明朝B" panose="02020809000000000000" pitchFamily="17" charset="-128"/>
                <a:ea typeface="HG明朝B" panose="02020809000000000000" pitchFamily="17" charset="-128"/>
              </a:rPr>
              <a:t>10</a:t>
            </a:r>
            <a:r>
              <a:rPr lang="ja-JP" altLang="en-US" sz="1400" dirty="0">
                <a:latin typeface="HG明朝B" panose="02020809000000000000" pitchFamily="17" charset="-128"/>
                <a:ea typeface="HG明朝B" panose="02020809000000000000" pitchFamily="17" charset="-128"/>
              </a:rPr>
              <a:t>超え</a:t>
            </a:r>
            <a:endParaRPr lang="en-US" altLang="ja-JP" sz="1400" dirty="0">
              <a:latin typeface="HG明朝B" panose="02020809000000000000" pitchFamily="17" charset="-128"/>
              <a:ea typeface="HG明朝B" panose="02020809000000000000" pitchFamily="17" charset="-128"/>
            </a:endParaRPr>
          </a:p>
          <a:p>
            <a:endParaRPr lang="en-US" altLang="ja-JP" sz="1400" dirty="0">
              <a:solidFill>
                <a:srgbClr val="FF0000"/>
              </a:solidFill>
              <a:latin typeface="HG明朝B" panose="02020809000000000000" pitchFamily="17" charset="-128"/>
              <a:ea typeface="HG明朝B" panose="02020809000000000000" pitchFamily="17" charset="-128"/>
            </a:endParaRPr>
          </a:p>
          <a:p>
            <a:endParaRPr lang="en-US" altLang="ja-JP" sz="1400" dirty="0">
              <a:solidFill>
                <a:srgbClr val="FF0000"/>
              </a:solidFill>
              <a:latin typeface="HG明朝B" panose="02020809000000000000" pitchFamily="17" charset="-128"/>
              <a:ea typeface="HG明朝B" panose="02020809000000000000" pitchFamily="17" charset="-128"/>
            </a:endParaRPr>
          </a:p>
          <a:p>
            <a:r>
              <a:rPr lang="ja-JP" altLang="en-US" sz="1400" dirty="0">
                <a:solidFill>
                  <a:srgbClr val="FF0000"/>
                </a:solidFill>
                <a:latin typeface="HG明朝B" panose="02020809000000000000" pitchFamily="17" charset="-128"/>
                <a:ea typeface="HG明朝B" panose="02020809000000000000" pitchFamily="17" charset="-128"/>
              </a:rPr>
              <a:t>・条件の組み合わせを可視化するツール</a:t>
            </a:r>
            <a:endParaRPr lang="en-US" altLang="ja-JP" sz="1400" dirty="0">
              <a:solidFill>
                <a:srgbClr val="FF0000"/>
              </a:solidFill>
              <a:latin typeface="HG明朝B" panose="02020809000000000000" pitchFamily="17" charset="-128"/>
              <a:ea typeface="HG明朝B" panose="02020809000000000000" pitchFamily="17" charset="-128"/>
            </a:endParaRPr>
          </a:p>
          <a:p>
            <a:r>
              <a:rPr lang="ja-JP" altLang="en-US" sz="1400" dirty="0">
                <a:solidFill>
                  <a:srgbClr val="FF0000"/>
                </a:solidFill>
                <a:latin typeface="HG明朝B" panose="02020809000000000000" pitchFamily="17" charset="-128"/>
                <a:ea typeface="HG明朝B" panose="02020809000000000000" pitchFamily="17" charset="-128"/>
              </a:rPr>
              <a:t>　マトリックス</a:t>
            </a:r>
            <a:endParaRPr lang="en-US" altLang="ja-JP" sz="1400" dirty="0">
              <a:solidFill>
                <a:srgbClr val="FF0000"/>
              </a:solidFill>
              <a:latin typeface="HG明朝B" panose="02020809000000000000" pitchFamily="17" charset="-128"/>
              <a:ea typeface="HG明朝B" panose="02020809000000000000" pitchFamily="17" charset="-128"/>
            </a:endParaRPr>
          </a:p>
          <a:p>
            <a:endParaRPr lang="en-US" altLang="ja-JP" sz="1400" dirty="0">
              <a:solidFill>
                <a:srgbClr val="FF0000"/>
              </a:solidFill>
              <a:latin typeface="HG明朝B" panose="02020809000000000000" pitchFamily="17" charset="-128"/>
              <a:ea typeface="HG明朝B" panose="02020809000000000000" pitchFamily="17" charset="-128"/>
            </a:endParaRPr>
          </a:p>
          <a:p>
            <a:endParaRPr lang="en-US" altLang="ja-JP" sz="1400" dirty="0">
              <a:solidFill>
                <a:srgbClr val="FF0000"/>
              </a:solidFill>
              <a:latin typeface="HG明朝B" panose="02020809000000000000" pitchFamily="17" charset="-128"/>
              <a:ea typeface="HG明朝B" panose="02020809000000000000" pitchFamily="17" charset="-128"/>
            </a:endParaRPr>
          </a:p>
        </p:txBody>
      </p:sp>
      <p:pic>
        <p:nvPicPr>
          <p:cNvPr id="7" name="Picture 6">
            <a:extLst>
              <a:ext uri="{FF2B5EF4-FFF2-40B4-BE49-F238E27FC236}">
                <a16:creationId xmlns:a16="http://schemas.microsoft.com/office/drawing/2014/main" id="{D65FEF45-A886-4C19-B408-EFFBFF45297A}"/>
              </a:ext>
            </a:extLst>
          </p:cNvPr>
          <p:cNvPicPr>
            <a:picLocks noChangeAspect="1"/>
          </p:cNvPicPr>
          <p:nvPr/>
        </p:nvPicPr>
        <p:blipFill>
          <a:blip r:embed="rId3"/>
          <a:stretch>
            <a:fillRect/>
          </a:stretch>
        </p:blipFill>
        <p:spPr>
          <a:xfrm>
            <a:off x="1313985" y="3886200"/>
            <a:ext cx="7055837" cy="2667000"/>
          </a:xfrm>
          <a:prstGeom prst="rect">
            <a:avLst/>
          </a:prstGeom>
        </p:spPr>
      </p:pic>
    </p:spTree>
    <p:extLst>
      <p:ext uri="{BB962C8B-B14F-4D97-AF65-F5344CB8AC3E}">
        <p14:creationId xmlns:p14="http://schemas.microsoft.com/office/powerpoint/2010/main" val="340116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E9A2E5-F617-4733-9067-C4DEFC8C773A}"/>
              </a:ext>
            </a:extLst>
          </p:cNvPr>
          <p:cNvPicPr>
            <a:picLocks noChangeAspect="1"/>
          </p:cNvPicPr>
          <p:nvPr/>
        </p:nvPicPr>
        <p:blipFill>
          <a:blip r:embed="rId2"/>
          <a:stretch>
            <a:fillRect/>
          </a:stretch>
        </p:blipFill>
        <p:spPr>
          <a:xfrm>
            <a:off x="0" y="228600"/>
            <a:ext cx="9144000" cy="2667000"/>
          </a:xfrm>
          <a:prstGeom prst="rect">
            <a:avLst/>
          </a:prstGeom>
        </p:spPr>
      </p:pic>
    </p:spTree>
    <p:extLst>
      <p:ext uri="{BB962C8B-B14F-4D97-AF65-F5344CB8AC3E}">
        <p14:creationId xmlns:p14="http://schemas.microsoft.com/office/powerpoint/2010/main" val="228669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2677656"/>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例：ログイン機能で、入力に以下のチェックが存在する。</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ユーザＩＤ</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許可文字：英、数字</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文字サイズ：５～１０文字</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パスワード</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小文字、大文字、数字の組み合わせ</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８桁以上</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Tree>
    <p:extLst>
      <p:ext uri="{BB962C8B-B14F-4D97-AF65-F5344CB8AC3E}">
        <p14:creationId xmlns:p14="http://schemas.microsoft.com/office/powerpoint/2010/main" val="329029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3970318"/>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練習：ユーザ登録機能、以下のチェックルールが存在　　</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ユーザＩＤ</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未入力不可</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許可文字：英、数字</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文字サイズ：５～１０文字</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パスワード</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未入力不可</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小文字、大文字、数字の組み合わせ</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８桁以上</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メール　　</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有効メール</a:t>
            </a:r>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未入力可能</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Tree>
    <p:extLst>
      <p:ext uri="{BB962C8B-B14F-4D97-AF65-F5344CB8AC3E}">
        <p14:creationId xmlns:p14="http://schemas.microsoft.com/office/powerpoint/2010/main" val="3656626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09056-08F5-41C2-823F-2EADE9A121F8}"/>
              </a:ext>
            </a:extLst>
          </p:cNvPr>
          <p:cNvSpPr txBox="1"/>
          <p:nvPr/>
        </p:nvSpPr>
        <p:spPr>
          <a:xfrm>
            <a:off x="1295400" y="304800"/>
            <a:ext cx="7848600" cy="4616648"/>
          </a:xfrm>
          <a:prstGeom prst="rect">
            <a:avLst/>
          </a:prstGeom>
          <a:noFill/>
        </p:spPr>
        <p:txBody>
          <a:bodyPr wrap="square" rtlCol="0">
            <a:spAutoFit/>
          </a:bodyPr>
          <a:lstStyle/>
          <a:p>
            <a:r>
              <a:rPr lang="ja-JP" altLang="en-US" sz="1400">
                <a:solidFill>
                  <a:srgbClr val="FF0000"/>
                </a:solidFill>
                <a:latin typeface="HG明朝B" panose="02020809000000000000" pitchFamily="17" charset="-128"/>
                <a:ea typeface="HG明朝B" panose="02020809000000000000" pitchFamily="17" charset="-128"/>
              </a:rPr>
              <a:t>・ホワイトボックステスト</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ホワイトボックステストとは、システム内部の構造を理解した上で、それらが意図した通りに動作しているかを確認するテスト方法です。内部構造を理解していることが必要なので、主に開発者が行います。通常、クラス単位でテストを行う。</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ホワイトボックステストのきも「網羅性」</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網羅性のレベル</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r>
              <a:rPr lang="en-US" altLang="ja-JP" sz="1400">
                <a:latin typeface="HG明朝B" panose="02020809000000000000" pitchFamily="17" charset="-128"/>
                <a:ea typeface="HG明朝B" panose="02020809000000000000" pitchFamily="17" charset="-128"/>
              </a:rPr>
              <a:t>1.</a:t>
            </a:r>
            <a:r>
              <a:rPr lang="ja-JP" altLang="en-US" sz="1400">
                <a:latin typeface="HG明朝B" panose="02020809000000000000" pitchFamily="17" charset="-128"/>
                <a:ea typeface="HG明朝B" panose="02020809000000000000" pitchFamily="17" charset="-128"/>
              </a:rPr>
              <a:t>命令網羅：すべての命令を少なくとも１回実行されるようにテストケースを設計する。</a:t>
            </a:r>
            <a:endParaRPr lang="en-US" altLang="ja-JP" sz="1400">
              <a:latin typeface="HG明朝B" panose="02020809000000000000" pitchFamily="17" charset="-128"/>
              <a:ea typeface="HG明朝B" panose="02020809000000000000" pitchFamily="17" charset="-128"/>
            </a:endParaRPr>
          </a:p>
          <a:p>
            <a:r>
              <a:rPr lang="en-US" altLang="ja-JP" sz="1400">
                <a:latin typeface="HG明朝B" panose="02020809000000000000" pitchFamily="17" charset="-128"/>
                <a:ea typeface="HG明朝B" panose="02020809000000000000" pitchFamily="17" charset="-128"/>
              </a:rPr>
              <a:t>2.</a:t>
            </a:r>
            <a:r>
              <a:rPr lang="ja-JP" altLang="en-US" sz="1400">
                <a:latin typeface="HG明朝B" panose="02020809000000000000" pitchFamily="17" charset="-128"/>
                <a:ea typeface="HG明朝B" panose="02020809000000000000" pitchFamily="17" charset="-128"/>
              </a:rPr>
              <a:t>分岐網羅：判定条件において、結果が真、偽の両方がテストされるように</a:t>
            </a:r>
            <a:endParaRPr lang="en-US" altLang="ja-JP" sz="1400">
              <a:latin typeface="HG明朝B" panose="02020809000000000000" pitchFamily="17" charset="-128"/>
              <a:ea typeface="HG明朝B" panose="02020809000000000000" pitchFamily="17" charset="-128"/>
            </a:endParaRPr>
          </a:p>
          <a:p>
            <a:r>
              <a:rPr lang="en-US" altLang="ja-JP" sz="1400">
                <a:latin typeface="HG明朝B" panose="02020809000000000000" pitchFamily="17" charset="-128"/>
                <a:ea typeface="HG明朝B" panose="02020809000000000000" pitchFamily="17" charset="-128"/>
              </a:rPr>
              <a:t>3.</a:t>
            </a:r>
            <a:r>
              <a:rPr lang="ja-JP" altLang="en-US" sz="1400">
                <a:latin typeface="HG明朝B" panose="02020809000000000000" pitchFamily="17" charset="-128"/>
                <a:ea typeface="HG明朝B" panose="02020809000000000000" pitchFamily="17" charset="-128"/>
              </a:rPr>
              <a:t>条件網羅：判定条件が複数条件である場合、各条件が真、偽の両方がテストされるように</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r>
              <a:rPr lang="ja-JP" altLang="en-US" sz="1400">
                <a:latin typeface="HG明朝B" panose="02020809000000000000" pitchFamily="17" charset="-128"/>
                <a:ea typeface="HG明朝B" panose="02020809000000000000" pitchFamily="17" charset="-128"/>
              </a:rPr>
              <a:t>　　</a:t>
            </a:r>
            <a:endParaRPr lang="en-US" altLang="ja-JP" sz="1400">
              <a:latin typeface="HG明朝B" panose="02020809000000000000" pitchFamily="17" charset="-128"/>
              <a:ea typeface="HG明朝B" panose="02020809000000000000" pitchFamily="17" charset="-128"/>
            </a:endParaRPr>
          </a:p>
          <a:p>
            <a:endParaRPr lang="en-US" altLang="ja-JP" sz="1400">
              <a:latin typeface="HG明朝B" panose="02020809000000000000" pitchFamily="17" charset="-128"/>
              <a:ea typeface="HG明朝B" panose="02020809000000000000" pitchFamily="17" charset="-128"/>
            </a:endParaRPr>
          </a:p>
          <a:p>
            <a:r>
              <a:rPr lang="ja-JP" altLang="en-US" sz="1400">
                <a:solidFill>
                  <a:srgbClr val="FF0000"/>
                </a:solidFill>
                <a:latin typeface="HG明朝B" panose="02020809000000000000" pitchFamily="17" charset="-128"/>
                <a:ea typeface="HG明朝B" panose="02020809000000000000" pitchFamily="17" charset="-128"/>
              </a:rPr>
              <a:t>　　　</a:t>
            </a:r>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a:p>
            <a:endParaRPr lang="en-US" altLang="ja-JP" sz="1400">
              <a:solidFill>
                <a:srgbClr val="FF0000"/>
              </a:solidFill>
              <a:latin typeface="HG明朝B" panose="02020809000000000000" pitchFamily="17" charset="-128"/>
              <a:ea typeface="HG明朝B" panose="02020809000000000000" pitchFamily="17" charset="-128"/>
            </a:endParaRPr>
          </a:p>
        </p:txBody>
      </p:sp>
    </p:spTree>
    <p:extLst>
      <p:ext uri="{BB962C8B-B14F-4D97-AF65-F5344CB8AC3E}">
        <p14:creationId xmlns:p14="http://schemas.microsoft.com/office/powerpoint/2010/main" val="1080717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solidFill>
          <a:schemeClr val="accent1"/>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4925">
          <a:round/>
          <a:headEnd type="none"/>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8324</TotalTime>
  <Words>834</Words>
  <Application>Microsoft Office PowerPoint</Application>
  <PresentationFormat>画面に合わせる (4:3)</PresentationFormat>
  <Paragraphs>166</Paragraphs>
  <Slides>13</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HG明朝B</vt:lpstr>
      <vt:lpstr>ＭＳ ゴシック</vt:lpstr>
      <vt:lpstr>Calibri</vt:lpstr>
      <vt:lpstr>Gill Sans MT</vt:lpstr>
      <vt:lpstr>Verdana</vt:lpstr>
      <vt:lpstr>Wingdings 2</vt:lpstr>
      <vt:lpstr>Solstice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kaku</dc:creator>
  <cp:lastModifiedBy>Astronomer Skat</cp:lastModifiedBy>
  <cp:revision>633</cp:revision>
  <dcterms:created xsi:type="dcterms:W3CDTF">2006-08-16T00:00:00Z</dcterms:created>
  <dcterms:modified xsi:type="dcterms:W3CDTF">2024-07-08T06:17:09Z</dcterms:modified>
</cp:coreProperties>
</file>