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320" r:id="rId2"/>
    <p:sldId id="322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49" autoAdjust="0"/>
  </p:normalViewPr>
  <p:slideViewPr>
    <p:cSldViewPr>
      <p:cViewPr varScale="1">
        <p:scale>
          <a:sx n="103" d="100"/>
          <a:sy n="103" d="100"/>
        </p:scale>
        <p:origin x="9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803CC-5717-43EE-910A-4BFF65149CFE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74232-F218-47F3-9539-CB8D6BBBD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1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4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6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74232-F218-47F3-9539-CB8D6BBBD0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mart.co.jp/products/cooperation/api/api_03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819400"/>
            <a:ext cx="43434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sz="44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基本設計</a:t>
            </a:r>
            <a:endParaRPr lang="en-US" sz="44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C7F6AD-F177-4F50-BB0D-8FB52B159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3" y="412595"/>
            <a:ext cx="7813131" cy="537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BA850-2058-4B03-B01A-EBB817E307B4}"/>
              </a:ext>
            </a:extLst>
          </p:cNvPr>
          <p:cNvSpPr txBox="1"/>
          <p:nvPr/>
        </p:nvSpPr>
        <p:spPr>
          <a:xfrm>
            <a:off x="1295400" y="304800"/>
            <a:ext cx="7848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・製造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詳細設計書に記載されている通りにプログラミングすること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注意点：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①詳細設計書に従うこと。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②設計バグや、仕様曖昧の場合、自分で決めずに、設計者に問い合わること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③コーディング規約に従うこと（規約は、案件によって、差が大きい）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成果物は、</a:t>
            </a:r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「ソースコード」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35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BA850-2058-4B03-B01A-EBB817E307B4}"/>
              </a:ext>
            </a:extLst>
          </p:cNvPr>
          <p:cNvSpPr txBox="1"/>
          <p:nvPr/>
        </p:nvSpPr>
        <p:spPr>
          <a:xfrm>
            <a:off x="1295400" y="304800"/>
            <a:ext cx="7848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・テスト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システムの品質を担保する証明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「単体テスト」、「結合テスト」、「システムテスト」の順で実施されます。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●単体テスト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UT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単一の部品（モジュール、機能）で実施するテスト。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●結合テスト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IT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複数の機能を組み合わせて実施するテスト。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●システムテスト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(ST)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システム全体を通して実施するテスト。本番環境とほぼ同等な環境で実施する。実際の利用者も巻き込んで、参加してもらうことが多い。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成果物は、</a:t>
            </a:r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「テストケース仕様書」、「テストエビデンス」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※</a:t>
            </a:r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豆知識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　バグの原因には、設計バグ、コーディングバグ、テストケース不備があります。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　バグ対応時に、原因によって、修正範囲が異なります。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942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BA850-2058-4B03-B01A-EBB817E307B4}"/>
              </a:ext>
            </a:extLst>
          </p:cNvPr>
          <p:cNvSpPr txBox="1"/>
          <p:nvPr/>
        </p:nvSpPr>
        <p:spPr>
          <a:xfrm>
            <a:off x="1295400" y="304800"/>
            <a:ext cx="7848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・リリース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リリース当日のスケジュール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リリース手順書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リリース担当体制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リリース後の検証手順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リリース後の監視体制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・本番稼働　以降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維持管理体制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定例リリース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機能追加　など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241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BA850-2058-4B03-B01A-EBB817E307B4}"/>
              </a:ext>
            </a:extLst>
          </p:cNvPr>
          <p:cNvSpPr txBox="1"/>
          <p:nvPr/>
        </p:nvSpPr>
        <p:spPr>
          <a:xfrm>
            <a:off x="1295400" y="304800"/>
            <a:ext cx="7848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番外編①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再構築について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●再構築を行う理由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①システムには、ライフサイクルがある。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企画⇒開発⇒保守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(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維持管理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)⇒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廃棄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(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再構築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)</a:t>
            </a:r>
          </a:p>
          <a:p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    ※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システムの寿命は平均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14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年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②なぜ廃棄しないといけない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⇒セキュリティの欠陥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（例えば、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DES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、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AES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、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Struts2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）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⇒保守性の欠陥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  ⇒保守コスト指数的に増加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⇒ミドルウェア、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OS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のサポート切れ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  ⇒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Window2000</a:t>
            </a:r>
          </a:p>
          <a:p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      ⇒OracleDB</a:t>
            </a: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1400">
                <a:solidFill>
                  <a:schemeClr val="accent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    ※</a:t>
            </a:r>
            <a:r>
              <a:rPr lang="ja-JP" altLang="en-US" sz="1400">
                <a:solidFill>
                  <a:schemeClr val="accent1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利用者側の裏事情⇒経費を使わないといけない。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③再構築の流れ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企画⇒リバースエンジニアリング⇒開発⇒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.....</a:t>
            </a:r>
          </a:p>
          <a:p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    </a:t>
            </a:r>
          </a:p>
          <a:p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    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リバースエンジニアリングとは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既存システムを参照し、仕様を抽出する。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基本設計工程では、既存システムを参照しながら、行う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  ⇒新規よりは、難易度が低い。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   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519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BA850-2058-4B03-B01A-EBB817E307B4}"/>
              </a:ext>
            </a:extLst>
          </p:cNvPr>
          <p:cNvSpPr txBox="1"/>
          <p:nvPr/>
        </p:nvSpPr>
        <p:spPr>
          <a:xfrm>
            <a:off x="1295400" y="304800"/>
            <a:ext cx="7848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番外編②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アジャイル開発について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直訳すると、「素早い」の意味。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V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モデルのように最初から、システム全体を企画、構築するのではなく、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最初は、だいたいの仕様だけを決め、機能ごとに、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1~4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週間のサイクルに分け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(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イテレーション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)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、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設計、実装、レビュー、修正、リリースを行う。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メリット：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・変更に柔軟に対応できる。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・顧客メンバーも含めてチーム編成、顧客とのコミュニケーション取りやすい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　　⇒日本の社会環境では、実現は難しい（契約形態、階層観念）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　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デメリット：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・顧客の欲張り、改善要望の果てがない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・全体の見積、スケジュールのコントロールが難しい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・機能間の関連度が強いシステムに適しない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それ以外の開発モデル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・プロトタイプモデル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・インテグレーションモデル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11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738CB-BBB9-471E-97C0-1B8DBFB76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" y="1295666"/>
            <a:ext cx="7936946" cy="380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6962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8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V</a:t>
            </a:r>
            <a:r>
              <a:rPr lang="ja-JP" altLang="en-US" sz="28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字モデル</a:t>
            </a:r>
            <a:r>
              <a:rPr lang="en-US" altLang="ja-JP" sz="28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ja-JP" altLang="ja-JP" sz="28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ウォーターフォール・モデル</a:t>
            </a:r>
            <a:r>
              <a:rPr lang="en-US" altLang="ja-JP" sz="2800">
                <a:solidFill>
                  <a:schemeClr val="accent5"/>
                </a:solidFill>
                <a:latin typeface="ＭＳ ゴシック" pitchFamily="49" charset="-128"/>
                <a:ea typeface="ＭＳ ゴシック" pitchFamily="49" charset="-128"/>
              </a:rPr>
              <a:t>)</a:t>
            </a:r>
            <a:endParaRPr lang="en-US" sz="2800">
              <a:solidFill>
                <a:schemeClr val="accent5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74B94-0040-4B09-8483-4DECC897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858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1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04BEE-E433-430A-9415-9F8064FCA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297"/>
            <a:ext cx="5994400" cy="449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7F352-A2EE-4758-A2DE-F714FD275F34}"/>
              </a:ext>
            </a:extLst>
          </p:cNvPr>
          <p:cNvSpPr txBox="1"/>
          <p:nvPr/>
        </p:nvSpPr>
        <p:spPr>
          <a:xfrm>
            <a:off x="1066800" y="5410200"/>
            <a:ext cx="7725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「要件定義」</a:t>
            </a:r>
            <a:r>
              <a:rPr lang="ja-JP" altLang="en-US" sz="1200">
                <a:latin typeface="HG明朝B" panose="02020809000000000000" pitchFamily="17" charset="-128"/>
                <a:ea typeface="HG明朝B" panose="02020809000000000000" pitchFamily="17" charset="-128"/>
              </a:rPr>
              <a:t>にはじまり、</a:t>
            </a:r>
            <a:r>
              <a:rPr lang="ja-JP" altLang="en-US" sz="12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「基本設計」、「詳細設計」、「製造」</a:t>
            </a:r>
            <a:r>
              <a:rPr lang="ja-JP" altLang="en-US" sz="1200">
                <a:latin typeface="HG明朝B" panose="02020809000000000000" pitchFamily="17" charset="-128"/>
                <a:ea typeface="HG明朝B" panose="02020809000000000000" pitchFamily="17" charset="-128"/>
              </a:rPr>
              <a:t>の流れでシステムは</a:t>
            </a:r>
            <a:r>
              <a:rPr lang="ja-JP" altLang="en-US" sz="12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構築</a:t>
            </a:r>
            <a:r>
              <a:rPr lang="ja-JP" altLang="en-US" sz="1200">
                <a:latin typeface="HG明朝B" panose="02020809000000000000" pitchFamily="17" charset="-128"/>
                <a:ea typeface="HG明朝B" panose="02020809000000000000" pitchFamily="17" charset="-128"/>
              </a:rPr>
              <a:t>されていきます。</a:t>
            </a:r>
            <a:endParaRPr lang="en-US" altLang="ja-JP" sz="12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200">
                <a:latin typeface="HG明朝B" panose="02020809000000000000" pitchFamily="17" charset="-128"/>
                <a:ea typeface="HG明朝B" panose="02020809000000000000" pitchFamily="17" charset="-128"/>
              </a:rPr>
              <a:t>ここまでを</a:t>
            </a:r>
            <a:r>
              <a:rPr lang="ja-JP" altLang="en-US" sz="12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“開発工程”</a:t>
            </a:r>
            <a:r>
              <a:rPr lang="ja-JP" altLang="en-US" sz="1200">
                <a:latin typeface="HG明朝B" panose="02020809000000000000" pitchFamily="17" charset="-128"/>
                <a:ea typeface="HG明朝B" panose="02020809000000000000" pitchFamily="17" charset="-128"/>
              </a:rPr>
              <a:t>と言います。</a:t>
            </a:r>
            <a:endParaRPr lang="en-US" altLang="ja-JP" sz="12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2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200">
                <a:latin typeface="HG明朝B" panose="02020809000000000000" pitchFamily="17" charset="-128"/>
                <a:ea typeface="HG明朝B" panose="02020809000000000000" pitchFamily="17" charset="-128"/>
              </a:rPr>
              <a:t>構築したシステムを</a:t>
            </a:r>
            <a:r>
              <a:rPr lang="ja-JP" altLang="en-US" sz="12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評価</a:t>
            </a:r>
            <a:r>
              <a:rPr lang="ja-JP" altLang="en-US" sz="1200">
                <a:latin typeface="HG明朝B" panose="02020809000000000000" pitchFamily="17" charset="-128"/>
                <a:ea typeface="HG明朝B" panose="02020809000000000000" pitchFamily="17" charset="-128"/>
              </a:rPr>
              <a:t>するという目的で、</a:t>
            </a:r>
            <a:r>
              <a:rPr lang="ja-JP" altLang="en-US" sz="12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「単体テスト」、「結合テスト」、「システムテスト」</a:t>
            </a:r>
            <a:r>
              <a:rPr lang="ja-JP" altLang="en-US" sz="1200">
                <a:latin typeface="HG明朝B" panose="02020809000000000000" pitchFamily="17" charset="-128"/>
                <a:ea typeface="HG明朝B" panose="02020809000000000000" pitchFamily="17" charset="-128"/>
              </a:rPr>
              <a:t>の流れで</a:t>
            </a:r>
            <a:endParaRPr lang="en-US" altLang="ja-JP" sz="12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2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“テスト工程”</a:t>
            </a:r>
            <a:r>
              <a:rPr lang="ja-JP" altLang="en-US" sz="1200">
                <a:latin typeface="HG明朝B" panose="02020809000000000000" pitchFamily="17" charset="-128"/>
                <a:ea typeface="HG明朝B" panose="02020809000000000000" pitchFamily="17" charset="-128"/>
              </a:rPr>
              <a:t>が進んでいきます。</a:t>
            </a:r>
          </a:p>
        </p:txBody>
      </p:sp>
    </p:spTree>
    <p:extLst>
      <p:ext uri="{BB962C8B-B14F-4D97-AF65-F5344CB8AC3E}">
        <p14:creationId xmlns:p14="http://schemas.microsoft.com/office/powerpoint/2010/main" val="40026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6FE828-32D8-4149-A0D1-2063CF9BC8E1}"/>
              </a:ext>
            </a:extLst>
          </p:cNvPr>
          <p:cNvSpPr txBox="1"/>
          <p:nvPr/>
        </p:nvSpPr>
        <p:spPr>
          <a:xfrm>
            <a:off x="1066800" y="228600"/>
            <a:ext cx="7848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・要件定義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システム構築の最初の段階、エンドユーザ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(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利用部門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)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の要望を聞き出し、どんな機能が求められているかを明確にする工程です。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要求点を明確にするために、開発流れの中で、最も利用部門とかかわりが必要とされる工程と言えます。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要件定義で、決めるべき事項には、以下のようなものが挙げられます。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①構成機器、動作環境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⇒どんな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OS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を使う？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⇒どんな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DB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を使う？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Web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システム？スマホアプリ？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⇒社内サーバー？クラウド？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⇒デュアルシステム？ホットスタンバイ？ウォームスタンバイ？コールドスタンバイ？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②対応範囲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⇒利用部門の業務に対し、どこまでシステム化するか？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　　⇒例えば、販売管理システムの入金機能において、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　　　入金金額を手動入力し、システム上、その履歴だけを管理するか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　　　もしくは、銀行システムと連携し、自動入金までするか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③機能要件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⇒どんな機能が必要か（画面機能、バッチ機能）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⇒画面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UI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のイメージ（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Excel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、画面モック）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④非機能要件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⇒レスポンス許容時間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⇒ピーク時、許容アクセス数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⑤スケージュール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(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仮決め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)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⇒工数見積もり、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WBS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作成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※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要件定義フェーズの成果物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(Output)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は</a:t>
            </a:r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「要件定義書」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827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83A4E-7A77-4BE3-BC8C-0D4EE2905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9600"/>
            <a:ext cx="7571015" cy="36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77890-7BB9-4B91-9387-E7E0AEA9A7D3}"/>
              </a:ext>
            </a:extLst>
          </p:cNvPr>
          <p:cNvSpPr txBox="1"/>
          <p:nvPr/>
        </p:nvSpPr>
        <p:spPr>
          <a:xfrm>
            <a:off x="1066800" y="228600"/>
            <a:ext cx="7848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・基本設計</a:t>
            </a:r>
            <a:r>
              <a:rPr lang="en-US" altLang="ja-JP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(</a:t>
            </a:r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外部設計</a:t>
            </a:r>
            <a:r>
              <a:rPr lang="en-US" altLang="ja-JP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)</a:t>
            </a:r>
          </a:p>
          <a:p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「利用者側から見た」設計を行います。つまり、ユーザインタフェースなど、利用者が実際に手を触れる部分の設計。⇒どんな画面があって、その上で具体的に何の処理が走るか、どんなデータ項目を管理するか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基本設計で、決めるべき事項には、以下のようなものが挙げられます。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①業務フォロー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例：資材購入申請、部門長承認、注文、納品、入庫、出庫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例：勤怠入力、給与計算、給与明細発行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②機能一覧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実装機能の一覧表、共通機能一覧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③画面レイアウト、機能概要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④画面遷移図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⑤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DB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設計（トップアウン、ボトルアップ）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OUTPUT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は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ER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図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⑥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CRUD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図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⑦外部連携仕様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(API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設計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)</a:t>
            </a: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⇒電文、ソープ通信、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RestAPI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など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　⇒例：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 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  <a:hlinkClick r:id="rId3"/>
              </a:rPr>
              <a:t>https://www.infomart.co.jp/products/cooperation/api/api_03.asp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「機能」、「画面」、「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DB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」、「外部連携」は、基本設計工程で設計を行います。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成果物は</a:t>
            </a:r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「基本設計書」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※</a:t>
            </a:r>
            <a:r>
              <a:rPr lang="en-US" altLang="ja-JP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ER</a:t>
            </a:r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図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、</a:t>
            </a:r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業務フォロー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なども成果物となります。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29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D55676-9A9E-40BC-ACE0-C52F2116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30" y="1006193"/>
            <a:ext cx="8023069" cy="42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8EF06-3111-400A-8ACB-7822506A0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9600"/>
            <a:ext cx="691299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7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E77890-7BB9-4B91-9387-E7E0AEA9A7D3}"/>
              </a:ext>
            </a:extLst>
          </p:cNvPr>
          <p:cNvSpPr txBox="1"/>
          <p:nvPr/>
        </p:nvSpPr>
        <p:spPr>
          <a:xfrm>
            <a:off x="1066800" y="228600"/>
            <a:ext cx="7848600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・詳細設計（内部設計）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「技術者から見た」設計を行います。つまり、基本設計で決めった機能、画面を実現するための、実装方法やデータアクセス方法などの設計を行います。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詳細設計で、決めるべき事項には、以下のようなものが挙げられます。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①機能分割定義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UML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図（クラス図）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②共通部品設計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③画面設計書、機能設計書（画面、バッチ）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④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DB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関連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⇒テーブル定義書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　⇒ストアドプロシージャ（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PL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／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SQL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）定義書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詳細設計工程の成果物は</a:t>
            </a:r>
            <a:r>
              <a:rPr lang="ja-JP" altLang="en-US" sz="1400">
                <a:solidFill>
                  <a:srgbClr val="FF0000"/>
                </a:solidFill>
                <a:latin typeface="HG明朝B" panose="02020809000000000000" pitchFamily="17" charset="-128"/>
                <a:ea typeface="HG明朝B" panose="02020809000000000000" pitchFamily="17" charset="-128"/>
              </a:rPr>
              <a:t>「詳細設計書」</a:t>
            </a:r>
            <a:endParaRPr lang="en-US" altLang="ja-JP" sz="1400">
              <a:solidFill>
                <a:srgbClr val="FF0000"/>
              </a:solidFill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※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「テーブル定義書」、「</a:t>
            </a:r>
            <a:r>
              <a:rPr lang="en-US" altLang="ja-JP" sz="1400">
                <a:latin typeface="HG明朝B" panose="02020809000000000000" pitchFamily="17" charset="-128"/>
                <a:ea typeface="HG明朝B" panose="02020809000000000000" pitchFamily="17" charset="-128"/>
              </a:rPr>
              <a:t>UML</a:t>
            </a:r>
            <a:r>
              <a:rPr lang="ja-JP" altLang="en-US" sz="1400">
                <a:latin typeface="HG明朝B" panose="02020809000000000000" pitchFamily="17" charset="-128"/>
                <a:ea typeface="HG明朝B" panose="02020809000000000000" pitchFamily="17" charset="-128"/>
              </a:rPr>
              <a:t>図」も含む</a:t>
            </a:r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endParaRPr lang="en-US" altLang="ja-JP" sz="1400">
              <a:latin typeface="HG明朝B" panose="02020809000000000000" pitchFamily="17" charset="-128"/>
              <a:ea typeface="HG明朝B" panose="02020809000000000000" pitchFamily="17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90494-3327-4BA1-92A2-147BA426E5F7}"/>
              </a:ext>
            </a:extLst>
          </p:cNvPr>
          <p:cNvSpPr/>
          <p:nvPr/>
        </p:nvSpPr>
        <p:spPr>
          <a:xfrm>
            <a:off x="1447800" y="1447800"/>
            <a:ext cx="1219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○○機能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AE046-6A1C-4539-9FF1-0BB6972B6AEE}"/>
              </a:ext>
            </a:extLst>
          </p:cNvPr>
          <p:cNvSpPr/>
          <p:nvPr/>
        </p:nvSpPr>
        <p:spPr>
          <a:xfrm>
            <a:off x="3200400" y="1447800"/>
            <a:ext cx="1219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処理</a:t>
            </a:r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DCB57-6021-47D5-AE52-A10E69524792}"/>
              </a:ext>
            </a:extLst>
          </p:cNvPr>
          <p:cNvSpPr/>
          <p:nvPr/>
        </p:nvSpPr>
        <p:spPr>
          <a:xfrm>
            <a:off x="3200400" y="2362200"/>
            <a:ext cx="1219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処理</a:t>
            </a:r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1C73D-1D6E-4B9A-9573-BC2C24E11912}"/>
              </a:ext>
            </a:extLst>
          </p:cNvPr>
          <p:cNvSpPr/>
          <p:nvPr/>
        </p:nvSpPr>
        <p:spPr>
          <a:xfrm>
            <a:off x="5219702" y="1446550"/>
            <a:ext cx="1219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Table</a:t>
            </a:r>
            <a:r>
              <a:rPr kumimoji="1" lang="ja-JP" altLang="en-US"/>
              <a:t>　</a:t>
            </a:r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FBEF86-D602-47DA-B6D5-AE3E5582795A}"/>
              </a:ext>
            </a:extLst>
          </p:cNvPr>
          <p:cNvSpPr/>
          <p:nvPr/>
        </p:nvSpPr>
        <p:spPr>
          <a:xfrm>
            <a:off x="5219702" y="2055525"/>
            <a:ext cx="1219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File</a:t>
            </a:r>
            <a:r>
              <a:rPr kumimoji="1" lang="ja-JP" altLang="en-US"/>
              <a:t>　</a:t>
            </a:r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091D28-F327-4456-B4AA-BAB67533B225}"/>
              </a:ext>
            </a:extLst>
          </p:cNvPr>
          <p:cNvSpPr/>
          <p:nvPr/>
        </p:nvSpPr>
        <p:spPr>
          <a:xfrm>
            <a:off x="5219702" y="2664500"/>
            <a:ext cx="1219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Table</a:t>
            </a:r>
            <a:r>
              <a:rPr kumimoji="1" lang="ja-JP" altLang="en-US"/>
              <a:t>　</a:t>
            </a:r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450DBA-4CAB-4A36-8AAD-1D9FF8508DE0}"/>
              </a:ext>
            </a:extLst>
          </p:cNvPr>
          <p:cNvCxnSpPr>
            <a:endCxn id="4" idx="1"/>
          </p:cNvCxnSpPr>
          <p:nvPr/>
        </p:nvCxnSpPr>
        <p:spPr>
          <a:xfrm>
            <a:off x="2667000" y="1675150"/>
            <a:ext cx="533400" cy="1250"/>
          </a:xfrm>
          <a:prstGeom prst="straightConnector1">
            <a:avLst/>
          </a:prstGeom>
          <a:ln w="34925"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11943E-D7EF-44CF-A282-631ED779E842}"/>
              </a:ext>
            </a:extLst>
          </p:cNvPr>
          <p:cNvCxnSpPr>
            <a:endCxn id="6" idx="1"/>
          </p:cNvCxnSpPr>
          <p:nvPr/>
        </p:nvCxnSpPr>
        <p:spPr>
          <a:xfrm>
            <a:off x="2667000" y="1675150"/>
            <a:ext cx="533400" cy="915650"/>
          </a:xfrm>
          <a:prstGeom prst="straightConnector1">
            <a:avLst/>
          </a:prstGeom>
          <a:ln w="34925"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7F547C-31B5-4933-956B-F0CBF49D4FC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419600" y="1675150"/>
            <a:ext cx="800102" cy="1250"/>
          </a:xfrm>
          <a:prstGeom prst="straightConnector1">
            <a:avLst/>
          </a:prstGeom>
          <a:ln w="34925"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BFA08C-BD41-48F0-B32A-CEF55BB863E6}"/>
              </a:ext>
            </a:extLst>
          </p:cNvPr>
          <p:cNvCxnSpPr>
            <a:endCxn id="10" idx="1"/>
          </p:cNvCxnSpPr>
          <p:nvPr/>
        </p:nvCxnSpPr>
        <p:spPr>
          <a:xfrm>
            <a:off x="4419600" y="1675150"/>
            <a:ext cx="800102" cy="608975"/>
          </a:xfrm>
          <a:prstGeom prst="straightConnector1">
            <a:avLst/>
          </a:prstGeom>
          <a:ln w="34925"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3792E8-17EB-43F0-8112-31732E3D89B2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419600" y="2590800"/>
            <a:ext cx="800102" cy="302300"/>
          </a:xfrm>
          <a:prstGeom prst="straightConnector1">
            <a:avLst/>
          </a:prstGeom>
          <a:ln w="34925"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05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4925">
          <a:round/>
          <a:headEnd type="none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7899</TotalTime>
  <Words>2376</Words>
  <Application>Microsoft Office PowerPoint</Application>
  <PresentationFormat>On-screen Show (4:3)</PresentationFormat>
  <Paragraphs>216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HG明朝B</vt:lpstr>
      <vt:lpstr>ＭＳ ゴシック</vt:lpstr>
      <vt:lpstr>Calibri</vt:lpstr>
      <vt:lpstr>Gill Sans MT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kaku</dc:creator>
  <cp:lastModifiedBy>kaku</cp:lastModifiedBy>
  <cp:revision>610</cp:revision>
  <dcterms:created xsi:type="dcterms:W3CDTF">2006-08-16T00:00:00Z</dcterms:created>
  <dcterms:modified xsi:type="dcterms:W3CDTF">2020-10-29T01:12:00Z</dcterms:modified>
</cp:coreProperties>
</file>