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5C01D-621D-4E1C-9DF4-C82DF5D843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75"/>
            <p14:sldId id="277"/>
            <p14:sldId id="278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EFFD4D45-D021-46DD-9A91-BDA79113BCA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Essentials &amp; </a:t>
            </a:r>
            <a:r>
              <a:rPr lang="en-US" dirty="0" err="1" smtClean="0"/>
              <a:t>DApps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Contents:  </a:t>
            </a:r>
            <a:r>
              <a:rPr lang="en-US" dirty="0" smtClean="0"/>
              <a:t>UNIT-5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3200" dirty="0" err="1"/>
              <a:t>Hyperledger</a:t>
            </a:r>
            <a:r>
              <a:rPr lang="en-US" sz="3200" dirty="0"/>
              <a:t>, </a:t>
            </a:r>
            <a:r>
              <a:rPr lang="en-US" sz="3200" dirty="0" err="1"/>
              <a:t>Hyperledger</a:t>
            </a:r>
            <a:r>
              <a:rPr lang="en-US" sz="3200" dirty="0"/>
              <a:t> as a protocol, Fabric, </a:t>
            </a:r>
            <a:r>
              <a:rPr lang="en-US" sz="3200" dirty="0" err="1"/>
              <a:t>Hyperledger</a:t>
            </a:r>
            <a:r>
              <a:rPr lang="en-US" sz="3200" dirty="0"/>
              <a:t> Fabric, </a:t>
            </a:r>
            <a:r>
              <a:rPr lang="en-US" sz="3200" dirty="0" err="1"/>
              <a:t>Sawtooth</a:t>
            </a:r>
            <a:r>
              <a:rPr lang="en-US" sz="3200" dirty="0"/>
              <a:t> lake, </a:t>
            </a:r>
            <a:r>
              <a:rPr lang="en-US" sz="3200" dirty="0" err="1" smtClean="0"/>
              <a:t>Corda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88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200" dirty="0" smtClean="0"/>
              <a:t>TEXTBOOK</a:t>
            </a:r>
            <a:endParaRPr lang="en-US" sz="3200" dirty="0"/>
          </a:p>
          <a:p>
            <a:pPr lvl="1"/>
            <a:r>
              <a:rPr lang="en-US" sz="3200" dirty="0"/>
              <a:t>Imran Bashir. “</a:t>
            </a:r>
            <a:r>
              <a:rPr lang="en-US" sz="3200" dirty="0" err="1"/>
              <a:t>Mastring</a:t>
            </a:r>
            <a:r>
              <a:rPr lang="en-US" sz="3200" dirty="0"/>
              <a:t> </a:t>
            </a:r>
            <a:r>
              <a:rPr lang="en-US" sz="3200" dirty="0" err="1"/>
              <a:t>BlockChain</a:t>
            </a:r>
            <a:r>
              <a:rPr lang="en-US" sz="3200" dirty="0"/>
              <a:t>”, </a:t>
            </a:r>
            <a:r>
              <a:rPr lang="en-US" sz="3200" dirty="0" err="1"/>
              <a:t>Packt</a:t>
            </a:r>
            <a:endParaRPr lang="en-US" sz="3200" dirty="0"/>
          </a:p>
          <a:p>
            <a:r>
              <a:rPr lang="en-US" sz="3200" dirty="0" smtClean="0"/>
              <a:t> REFERENCEBOOKS</a:t>
            </a:r>
          </a:p>
          <a:p>
            <a:pPr lvl="1"/>
            <a:r>
              <a:rPr lang="en-US" sz="3200" dirty="0" smtClean="0"/>
              <a:t>Mastering </a:t>
            </a:r>
            <a:r>
              <a:rPr lang="en-US" sz="3200" dirty="0"/>
              <a:t>Bitcoin: Programming the Open </a:t>
            </a:r>
            <a:r>
              <a:rPr lang="en-US" sz="3200" dirty="0" err="1"/>
              <a:t>Blockchain</a:t>
            </a:r>
            <a:r>
              <a:rPr lang="en-US" sz="3200" dirty="0"/>
              <a:t> Paperback – </a:t>
            </a:r>
            <a:r>
              <a:rPr lang="en-US" sz="3200" dirty="0" smtClean="0"/>
              <a:t>2017 by </a:t>
            </a:r>
            <a:r>
              <a:rPr lang="en-US" sz="3200" dirty="0"/>
              <a:t>Andreas M. </a:t>
            </a:r>
            <a:r>
              <a:rPr lang="en-US" sz="3200" dirty="0" err="1"/>
              <a:t>O’rielly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463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Distributed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A distributed system is</a:t>
            </a:r>
          </a:p>
          <a:p>
            <a:pPr marL="0" indent="0" algn="ctr">
              <a:buNone/>
            </a:pPr>
            <a:r>
              <a:rPr lang="en-US" sz="3200" b="1" dirty="0"/>
              <a:t> a collection of independent computers</a:t>
            </a:r>
          </a:p>
          <a:p>
            <a:pPr marL="0" indent="0" algn="ctr">
              <a:buNone/>
            </a:pPr>
            <a:r>
              <a:rPr lang="en-US" sz="3200" b="1" dirty="0"/>
              <a:t> that appears to its users</a:t>
            </a:r>
          </a:p>
          <a:p>
            <a:pPr marL="0" indent="0" algn="ctr">
              <a:buNone/>
            </a:pPr>
            <a:r>
              <a:rPr lang="en-US" sz="3200" b="1" dirty="0"/>
              <a:t>as a single coherent system.</a:t>
            </a:r>
          </a:p>
          <a:p>
            <a:pPr marL="0" indent="0" algn="ctr">
              <a:buNone/>
            </a:pPr>
            <a:r>
              <a:rPr lang="en-US" sz="3200" b="1" dirty="0"/>
              <a:t>... or ...</a:t>
            </a:r>
          </a:p>
          <a:p>
            <a:pPr marL="0" indent="0" algn="ctr">
              <a:buNone/>
            </a:pPr>
            <a:r>
              <a:rPr lang="en-US" sz="3200" b="1" dirty="0"/>
              <a:t>as a single system. </a:t>
            </a:r>
          </a:p>
        </p:txBody>
      </p:sp>
    </p:spTree>
    <p:extLst>
      <p:ext uri="{BB962C8B-B14F-4D97-AF65-F5344CB8AC3E}">
        <p14:creationId xmlns:p14="http://schemas.microsoft.com/office/powerpoint/2010/main" val="28048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 and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 resources (reduce costs)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Data resources (shared usage of information) 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resources </a:t>
            </a:r>
            <a:endParaRPr lang="en-US" sz="2400" dirty="0" smtClean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search engines </a:t>
            </a:r>
            <a:endParaRPr lang="en-US" sz="2400" dirty="0" smtClean="0"/>
          </a:p>
          <a:p>
            <a:pPr lvl="1"/>
            <a:r>
              <a:rPr lang="en-US" sz="2400" dirty="0" smtClean="0"/>
              <a:t>computer-supported </a:t>
            </a:r>
            <a:r>
              <a:rPr lang="en-US" sz="2400" dirty="0"/>
              <a:t>cooperative working </a:t>
            </a:r>
            <a:r>
              <a:rPr lang="en-US" sz="2400" dirty="0" smtClean="0"/>
              <a:t></a:t>
            </a:r>
          </a:p>
          <a:p>
            <a:r>
              <a:rPr lang="en-US" sz="2400" dirty="0" smtClean="0"/>
              <a:t>Service </a:t>
            </a:r>
            <a:r>
              <a:rPr lang="en-US" sz="2400" dirty="0"/>
              <a:t>vs. server (node or process )</a:t>
            </a:r>
          </a:p>
        </p:txBody>
      </p:sp>
    </p:spTree>
    <p:extLst>
      <p:ext uri="{BB962C8B-B14F-4D97-AF65-F5344CB8AC3E}">
        <p14:creationId xmlns:p14="http://schemas.microsoft.com/office/powerpoint/2010/main" val="14853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85" y="16348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one single “system”</a:t>
            </a:r>
          </a:p>
          <a:p>
            <a:r>
              <a:rPr lang="en-US" sz="2400" dirty="0" smtClean="0"/>
              <a:t>one </a:t>
            </a:r>
            <a:r>
              <a:rPr lang="en-US" sz="2400" dirty="0"/>
              <a:t>or several autonomous subsystems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collection of processors </a:t>
            </a:r>
          </a:p>
          <a:p>
            <a:pPr lvl="1"/>
            <a:r>
              <a:rPr lang="en-US" sz="2400" dirty="0" smtClean="0"/>
              <a:t>parallel </a:t>
            </a:r>
            <a:r>
              <a:rPr lang="en-US" sz="2400" dirty="0"/>
              <a:t>processing</a:t>
            </a:r>
          </a:p>
          <a:p>
            <a:pPr lvl="1"/>
            <a:r>
              <a:rPr lang="en-US" sz="2400" dirty="0" smtClean="0"/>
              <a:t>Increased </a:t>
            </a:r>
            <a:r>
              <a:rPr lang="en-US" sz="2400" dirty="0"/>
              <a:t>performance, reliability, </a:t>
            </a:r>
            <a:r>
              <a:rPr lang="en-US" sz="2400" dirty="0" smtClean="0"/>
              <a:t>fault tolerance</a:t>
            </a:r>
            <a:endParaRPr lang="en-US" sz="2400" dirty="0"/>
          </a:p>
          <a:p>
            <a:r>
              <a:rPr lang="en-US" sz="2400" dirty="0" smtClean="0"/>
              <a:t>partitioned </a:t>
            </a:r>
            <a:r>
              <a:rPr lang="en-US" sz="2400" dirty="0"/>
              <a:t>or replicated data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increased performance, reliability, fault tolerance</a:t>
            </a:r>
          </a:p>
          <a:p>
            <a:r>
              <a:rPr lang="en-US" sz="2400" dirty="0"/>
              <a:t>Dependable systems, grid systems, enterprise systems</a:t>
            </a:r>
          </a:p>
        </p:txBody>
      </p:sp>
    </p:spTree>
    <p:extLst>
      <p:ext uri="{BB962C8B-B14F-4D97-AF65-F5344CB8AC3E}">
        <p14:creationId xmlns:p14="http://schemas.microsoft.com/office/powerpoint/2010/main" val="35468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Distribution?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Sharing of information and services</a:t>
            </a:r>
          </a:p>
          <a:p>
            <a:r>
              <a:rPr lang="en-US" sz="2400" dirty="0"/>
              <a:t>Possibility to add components improves</a:t>
            </a:r>
          </a:p>
          <a:p>
            <a:r>
              <a:rPr lang="en-US" sz="2400" dirty="0"/>
              <a:t>availability</a:t>
            </a:r>
          </a:p>
          <a:p>
            <a:r>
              <a:rPr lang="en-US" sz="2400" dirty="0" smtClean="0"/>
              <a:t>Reliability</a:t>
            </a:r>
          </a:p>
          <a:p>
            <a:r>
              <a:rPr lang="en-US" sz="2400" dirty="0" smtClean="0"/>
              <a:t>fault </a:t>
            </a:r>
            <a:r>
              <a:rPr lang="en-US" sz="2400" dirty="0"/>
              <a:t>tolerance</a:t>
            </a:r>
          </a:p>
          <a:p>
            <a:r>
              <a:rPr lang="en-US" sz="2400" dirty="0"/>
              <a:t>performance</a:t>
            </a:r>
          </a:p>
          <a:p>
            <a:r>
              <a:rPr lang="en-US" sz="2400" dirty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  <a:r>
              <a:rPr lang="en-US" dirty="0" smtClean="0"/>
              <a:t>of 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Making resources accessible</a:t>
            </a:r>
          </a:p>
          <a:p>
            <a:r>
              <a:rPr lang="en-US" sz="2400" dirty="0" smtClean="0"/>
              <a:t>Distribution </a:t>
            </a:r>
            <a:r>
              <a:rPr lang="en-US" sz="2400" dirty="0"/>
              <a:t>transparency</a:t>
            </a:r>
          </a:p>
          <a:p>
            <a:r>
              <a:rPr lang="en-US" sz="2400" dirty="0" smtClean="0"/>
              <a:t>Openness</a:t>
            </a:r>
            <a:endParaRPr lang="en-US" sz="2400" dirty="0"/>
          </a:p>
          <a:p>
            <a:r>
              <a:rPr lang="en-US" sz="2400" dirty="0" smtClean="0"/>
              <a:t>Scalability</a:t>
            </a:r>
            <a:endParaRPr lang="en-US" sz="2400" dirty="0"/>
          </a:p>
          <a:p>
            <a:r>
              <a:rPr lang="en-US" sz="2400" dirty="0" smtClean="0"/>
              <a:t>Security</a:t>
            </a:r>
            <a:endParaRPr lang="en-US" sz="2400" dirty="0"/>
          </a:p>
          <a:p>
            <a:r>
              <a:rPr lang="en-US" sz="2400" dirty="0" smtClean="0"/>
              <a:t>System </a:t>
            </a:r>
            <a:r>
              <a:rPr lang="en-US" sz="2400" dirty="0"/>
              <a:t>design requirements </a:t>
            </a:r>
          </a:p>
        </p:txBody>
      </p:sp>
    </p:spTree>
    <p:extLst>
      <p:ext uri="{BB962C8B-B14F-4D97-AF65-F5344CB8AC3E}">
        <p14:creationId xmlns:p14="http://schemas.microsoft.com/office/powerpoint/2010/main" val="21755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Making Resources Accessible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Naming</a:t>
            </a:r>
          </a:p>
          <a:p>
            <a:r>
              <a:rPr lang="en-US" sz="2400" dirty="0" smtClean="0"/>
              <a:t>Access </a:t>
            </a:r>
            <a:r>
              <a:rPr lang="en-US" sz="2400" dirty="0"/>
              <a:t>control</a:t>
            </a:r>
          </a:p>
          <a:p>
            <a:r>
              <a:rPr lang="en-US" sz="2400" dirty="0" smtClean="0"/>
              <a:t>Security</a:t>
            </a:r>
            <a:endParaRPr lang="en-US" sz="2400" dirty="0"/>
          </a:p>
          <a:p>
            <a:r>
              <a:rPr lang="en-US" sz="2400" dirty="0" smtClean="0"/>
              <a:t>Availability</a:t>
            </a:r>
            <a:endParaRPr lang="en-US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Performance</a:t>
            </a:r>
          </a:p>
          <a:p>
            <a:r>
              <a:rPr lang="en-US" sz="2400" dirty="0" smtClean="0"/>
              <a:t>Mutual </a:t>
            </a:r>
            <a:r>
              <a:rPr lang="en-US" sz="2400" dirty="0"/>
              <a:t>exclusion of users, fairness</a:t>
            </a:r>
          </a:p>
          <a:p>
            <a:r>
              <a:rPr lang="en-US" sz="2400" dirty="0" smtClean="0"/>
              <a:t>Consistency </a:t>
            </a:r>
            <a:r>
              <a:rPr lang="en-US" sz="2400" dirty="0"/>
              <a:t>in some cases </a:t>
            </a:r>
          </a:p>
        </p:txBody>
      </p:sp>
    </p:spTree>
    <p:extLst>
      <p:ext uri="{BB962C8B-B14F-4D97-AF65-F5344CB8AC3E}">
        <p14:creationId xmlns:p14="http://schemas.microsoft.com/office/powerpoint/2010/main" val="18668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380" y="0"/>
            <a:ext cx="8911687" cy="1280890"/>
          </a:xfrm>
        </p:spPr>
        <p:txBody>
          <a:bodyPr/>
          <a:lstStyle/>
          <a:p>
            <a:r>
              <a:rPr lang="en-US" dirty="0"/>
              <a:t>Transparencies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157" y="112221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Access :</a:t>
            </a:r>
            <a:r>
              <a:rPr lang="en-US" sz="2400" dirty="0" smtClean="0"/>
              <a:t> </a:t>
            </a:r>
            <a:r>
              <a:rPr lang="en-US" sz="2400" dirty="0"/>
              <a:t>Hide differences in data representation and how a resource is accessed</a:t>
            </a:r>
          </a:p>
          <a:p>
            <a:r>
              <a:rPr lang="en-US" sz="2400" b="1" dirty="0" smtClean="0"/>
              <a:t>Location: </a:t>
            </a:r>
            <a:r>
              <a:rPr lang="en-US" sz="2400" dirty="0"/>
              <a:t>Hide where a resource is located </a:t>
            </a:r>
          </a:p>
          <a:p>
            <a:r>
              <a:rPr lang="en-US" sz="2400" b="1" dirty="0" smtClean="0"/>
              <a:t>Migration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move to another location </a:t>
            </a:r>
          </a:p>
          <a:p>
            <a:r>
              <a:rPr lang="en-US" sz="2400" b="1" dirty="0" smtClean="0"/>
              <a:t>Relocation :</a:t>
            </a:r>
            <a:r>
              <a:rPr lang="en-US" sz="2400" dirty="0" smtClean="0"/>
              <a:t>Hide </a:t>
            </a:r>
            <a:r>
              <a:rPr lang="en-US" sz="2400" dirty="0"/>
              <a:t>that a resource may be moved to another location </a:t>
            </a:r>
            <a:r>
              <a:rPr lang="en-US" sz="2400" dirty="0" smtClean="0"/>
              <a:t> while </a:t>
            </a:r>
            <a:r>
              <a:rPr lang="en-US" sz="2400" dirty="0"/>
              <a:t>in use (the others don’t notice)</a:t>
            </a:r>
          </a:p>
          <a:p>
            <a:r>
              <a:rPr lang="en-US" sz="2400" b="1" dirty="0"/>
              <a:t>Replication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is replicated</a:t>
            </a:r>
          </a:p>
          <a:p>
            <a:r>
              <a:rPr lang="en-US" sz="2400" b="1" dirty="0"/>
              <a:t>Concurrency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that a resource may be shared by several competitive users</a:t>
            </a:r>
          </a:p>
          <a:p>
            <a:r>
              <a:rPr lang="en-US" sz="2400" b="1" dirty="0"/>
              <a:t>Failure</a:t>
            </a:r>
            <a:r>
              <a:rPr lang="en-US" sz="2400" dirty="0"/>
              <a:t> </a:t>
            </a:r>
            <a:r>
              <a:rPr lang="en-US" sz="2400" dirty="0" smtClean="0"/>
              <a:t>:Hide </a:t>
            </a:r>
            <a:r>
              <a:rPr lang="en-US" sz="2400" dirty="0"/>
              <a:t>the failure and recovery of a resource</a:t>
            </a:r>
          </a:p>
          <a:p>
            <a:r>
              <a:rPr lang="en-US" sz="2400" b="1" dirty="0" smtClean="0"/>
              <a:t>Persistence: </a:t>
            </a:r>
            <a:r>
              <a:rPr lang="en-US" sz="2400" dirty="0" smtClean="0"/>
              <a:t>Hide </a:t>
            </a:r>
            <a:r>
              <a:rPr lang="en-US" sz="2400" dirty="0"/>
              <a:t>whether a (software) resource is in memory or on disk </a:t>
            </a:r>
          </a:p>
        </p:txBody>
      </p:sp>
    </p:spTree>
    <p:extLst>
      <p:ext uri="{BB962C8B-B14F-4D97-AF65-F5344CB8AC3E}">
        <p14:creationId xmlns:p14="http://schemas.microsoft.com/office/powerpoint/2010/main" val="14245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6910"/>
            <a:ext cx="8911687" cy="1280890"/>
          </a:xfrm>
        </p:spPr>
        <p:txBody>
          <a:bodyPr/>
          <a:lstStyle/>
          <a:p>
            <a:r>
              <a:rPr lang="en-US" dirty="0"/>
              <a:t>Omission and arbitrary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574" y="807355"/>
            <a:ext cx="9450388" cy="5056909"/>
          </a:xfrm>
        </p:spPr>
        <p:txBody>
          <a:bodyPr>
            <a:noAutofit/>
          </a:bodyPr>
          <a:lstStyle/>
          <a:p>
            <a:r>
              <a:rPr lang="en-US" sz="2400" b="1" dirty="0"/>
              <a:t>Fail-stop </a:t>
            </a:r>
            <a:r>
              <a:rPr lang="en-US" sz="2400" dirty="0" smtClean="0"/>
              <a:t>:Process </a:t>
            </a:r>
            <a:r>
              <a:rPr lang="en-US" sz="2400" dirty="0"/>
              <a:t>halts and remains halted. Other processes </a:t>
            </a:r>
            <a:r>
              <a:rPr lang="en-US" sz="2400" dirty="0" smtClean="0"/>
              <a:t>may detect </a:t>
            </a:r>
            <a:r>
              <a:rPr lang="en-US" sz="2400" dirty="0"/>
              <a:t>this state.</a:t>
            </a:r>
          </a:p>
          <a:p>
            <a:r>
              <a:rPr lang="en-US" sz="2400" b="1" dirty="0"/>
              <a:t>Crash </a:t>
            </a:r>
            <a:r>
              <a:rPr lang="en-US" sz="2400" dirty="0"/>
              <a:t>:</a:t>
            </a:r>
            <a:r>
              <a:rPr lang="en-US" sz="2400" dirty="0" smtClean="0"/>
              <a:t>Process </a:t>
            </a:r>
            <a:r>
              <a:rPr lang="en-US" sz="2400" dirty="0"/>
              <a:t>halts and remains halted. Other processes </a:t>
            </a:r>
            <a:r>
              <a:rPr lang="en-US" sz="2400" dirty="0" smtClean="0"/>
              <a:t>may not </a:t>
            </a:r>
            <a:r>
              <a:rPr lang="en-US" sz="2400" dirty="0"/>
              <a:t>be able to detect this state.</a:t>
            </a:r>
          </a:p>
          <a:p>
            <a:r>
              <a:rPr lang="en-US" sz="2400" b="1" dirty="0"/>
              <a:t>Omission</a:t>
            </a:r>
            <a:r>
              <a:rPr lang="en-US" sz="2400" dirty="0"/>
              <a:t> </a:t>
            </a:r>
            <a:r>
              <a:rPr lang="en-US" sz="2400" dirty="0" smtClean="0"/>
              <a:t>:A </a:t>
            </a:r>
            <a:r>
              <a:rPr lang="en-US" sz="2400" dirty="0"/>
              <a:t>message inserted in an outgoing message buffer </a:t>
            </a:r>
            <a:r>
              <a:rPr lang="en-US" sz="2400" dirty="0" smtClean="0"/>
              <a:t>never arrives </a:t>
            </a:r>
            <a:r>
              <a:rPr lang="en-US" sz="2400" dirty="0"/>
              <a:t>at the other end’s incoming message buffer.</a:t>
            </a:r>
          </a:p>
          <a:p>
            <a:r>
              <a:rPr lang="en-US" sz="2400" b="1" dirty="0" err="1" smtClean="0"/>
              <a:t>Send-omission</a:t>
            </a:r>
            <a:r>
              <a:rPr lang="en-US" sz="2400" dirty="0" err="1" smtClean="0"/>
              <a:t>:A</a:t>
            </a:r>
            <a:r>
              <a:rPr lang="en-US" sz="2400" dirty="0" smtClean="0"/>
              <a:t> </a:t>
            </a:r>
            <a:r>
              <a:rPr lang="en-US" sz="2400" dirty="0"/>
              <a:t>process completes send, but the message is not </a:t>
            </a:r>
            <a:r>
              <a:rPr lang="en-US" sz="2400" dirty="0" smtClean="0"/>
              <a:t>put in </a:t>
            </a:r>
            <a:r>
              <a:rPr lang="en-US" sz="2400" dirty="0"/>
              <a:t>its outgoing message buffer.</a:t>
            </a:r>
          </a:p>
          <a:p>
            <a:r>
              <a:rPr lang="en-US" sz="2400" b="1" dirty="0" smtClean="0"/>
              <a:t>Receive-omission :</a:t>
            </a:r>
            <a:r>
              <a:rPr lang="en-US" sz="2400" dirty="0" smtClean="0"/>
              <a:t> </a:t>
            </a:r>
            <a:r>
              <a:rPr lang="en-US" sz="2400" dirty="0"/>
              <a:t>A message is put in a process’s incoming </a:t>
            </a:r>
            <a:r>
              <a:rPr lang="en-US" sz="2400" dirty="0" smtClean="0"/>
              <a:t>message buffer</a:t>
            </a:r>
            <a:r>
              <a:rPr lang="en-US" sz="2400" dirty="0"/>
              <a:t>, but that process does not receive it.</a:t>
            </a:r>
          </a:p>
          <a:p>
            <a:r>
              <a:rPr lang="en-US" sz="2400" dirty="0" smtClean="0"/>
              <a:t>Arbitrary(Byzantine) :Process/channel </a:t>
            </a:r>
            <a:r>
              <a:rPr lang="en-US" sz="2400" dirty="0"/>
              <a:t>exhibits arbitrary </a:t>
            </a:r>
            <a:r>
              <a:rPr lang="en-US" sz="2400" dirty="0" err="1"/>
              <a:t>behaviour</a:t>
            </a:r>
            <a:r>
              <a:rPr lang="en-US" sz="2400" dirty="0"/>
              <a:t>: it </a:t>
            </a:r>
            <a:r>
              <a:rPr lang="en-US" sz="2400" dirty="0" smtClean="0"/>
              <a:t>may send/transmit </a:t>
            </a:r>
            <a:r>
              <a:rPr lang="en-US" sz="2400" dirty="0"/>
              <a:t>arbitrary messages at arbitrary </a:t>
            </a:r>
            <a:r>
              <a:rPr lang="en-US" sz="2400" dirty="0" smtClean="0"/>
              <a:t>times, commit </a:t>
            </a:r>
            <a:r>
              <a:rPr lang="en-US" sz="2400" dirty="0"/>
              <a:t>omissions; a process may stop or take </a:t>
            </a:r>
            <a:r>
              <a:rPr lang="en-US" sz="2400" dirty="0" smtClean="0"/>
              <a:t>an incorrect </a:t>
            </a:r>
            <a:r>
              <a:rPr lang="en-US" sz="2400" dirty="0"/>
              <a:t>step.</a:t>
            </a:r>
          </a:p>
        </p:txBody>
      </p:sp>
    </p:spTree>
    <p:extLst>
      <p:ext uri="{BB962C8B-B14F-4D97-AF65-F5344CB8AC3E}">
        <p14:creationId xmlns:p14="http://schemas.microsoft.com/office/powerpoint/2010/main" val="170347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Student will be able to illustrate the </a:t>
            </a:r>
            <a:r>
              <a:rPr lang="en-US" dirty="0" err="1"/>
              <a:t>Blockchain</a:t>
            </a:r>
            <a:r>
              <a:rPr lang="en-US" dirty="0"/>
              <a:t> terminologies with its applications.- L2</a:t>
            </a:r>
          </a:p>
          <a:p>
            <a:pPr lvl="0"/>
            <a:r>
              <a:rPr lang="en-US" dirty="0"/>
              <a:t>Student will be able to analyze the working principles of </a:t>
            </a:r>
            <a:r>
              <a:rPr lang="en-US" dirty="0" err="1"/>
              <a:t>Blockchain</a:t>
            </a:r>
            <a:r>
              <a:rPr lang="en-US" dirty="0"/>
              <a:t>	-L2</a:t>
            </a:r>
          </a:p>
          <a:p>
            <a:pPr lvl="0"/>
            <a:r>
              <a:rPr lang="en-US" dirty="0"/>
              <a:t>Student will be Able to comprehend the principles and methodologies used in Bitcoin –L2</a:t>
            </a:r>
          </a:p>
          <a:p>
            <a:pPr lvl="0"/>
            <a:r>
              <a:rPr lang="en-US" dirty="0"/>
              <a:t>Student will be Able to create </a:t>
            </a:r>
            <a:r>
              <a:rPr lang="en-US" dirty="0" err="1"/>
              <a:t>Ethereum</a:t>
            </a:r>
            <a:r>
              <a:rPr lang="en-US" dirty="0"/>
              <a:t> Network, Wallets, Nodes, Smart contract &amp; </a:t>
            </a:r>
            <a:r>
              <a:rPr lang="en-US" dirty="0" err="1"/>
              <a:t>DApps</a:t>
            </a:r>
            <a:r>
              <a:rPr lang="en-US" dirty="0"/>
              <a:t> –L4</a:t>
            </a:r>
          </a:p>
          <a:p>
            <a:pPr lvl="0"/>
            <a:r>
              <a:rPr lang="en-US" dirty="0"/>
              <a:t>Student will be Able to develop </a:t>
            </a:r>
            <a:r>
              <a:rPr lang="en-US" dirty="0" err="1"/>
              <a:t>Blockchain</a:t>
            </a:r>
            <a:r>
              <a:rPr lang="en-US" dirty="0"/>
              <a:t> Based Application Architecture using </a:t>
            </a:r>
            <a:r>
              <a:rPr lang="en-US" dirty="0" err="1"/>
              <a:t>Hyperledger</a:t>
            </a:r>
            <a:r>
              <a:rPr lang="en-US" dirty="0"/>
              <a:t> –L3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failures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Clock </a:t>
            </a:r>
            <a:r>
              <a:rPr lang="en-US" sz="2800" dirty="0" smtClean="0"/>
              <a:t>:Process’s </a:t>
            </a:r>
            <a:r>
              <a:rPr lang="en-US" sz="2800" dirty="0"/>
              <a:t>local clock exceeds the bounds on </a:t>
            </a:r>
            <a:r>
              <a:rPr lang="en-US" sz="2800" dirty="0" smtClean="0"/>
              <a:t>its rate </a:t>
            </a:r>
            <a:r>
              <a:rPr lang="en-US" sz="2800" dirty="0"/>
              <a:t>of drift from real time.</a:t>
            </a:r>
          </a:p>
          <a:p>
            <a:r>
              <a:rPr lang="en-US" sz="2800" b="1" dirty="0"/>
              <a:t>Performance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/>
              <a:t>Process exceeds the bounds on the </a:t>
            </a:r>
            <a:r>
              <a:rPr lang="en-US" sz="2800" dirty="0" smtClean="0"/>
              <a:t>interval between </a:t>
            </a:r>
            <a:r>
              <a:rPr lang="en-US" sz="2800" dirty="0"/>
              <a:t>two steps.</a:t>
            </a:r>
          </a:p>
          <a:p>
            <a:r>
              <a:rPr lang="en-US" sz="2800" b="1" dirty="0"/>
              <a:t>Performance </a:t>
            </a:r>
            <a:r>
              <a:rPr lang="en-US" sz="2800" dirty="0" smtClean="0"/>
              <a:t>: </a:t>
            </a:r>
            <a:r>
              <a:rPr lang="en-US" sz="2800" dirty="0"/>
              <a:t>A message’s transmission takes longer than </a:t>
            </a:r>
            <a:r>
              <a:rPr lang="en-US" sz="2800" dirty="0" smtClean="0"/>
              <a:t>the stated </a:t>
            </a:r>
            <a:r>
              <a:rPr lang="en-US" sz="2800" dirty="0"/>
              <a:t>bound.</a:t>
            </a:r>
          </a:p>
        </p:txBody>
      </p:sp>
    </p:spTree>
    <p:extLst>
      <p:ext uri="{BB962C8B-B14F-4D97-AF65-F5344CB8AC3E}">
        <p14:creationId xmlns:p14="http://schemas.microsoft.com/office/powerpoint/2010/main" val="52569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57" y="0"/>
            <a:ext cx="8911687" cy="1280890"/>
          </a:xfrm>
        </p:spPr>
        <p:txBody>
          <a:bodyPr/>
          <a:lstStyle/>
          <a:p>
            <a:r>
              <a:rPr lang="en-US" dirty="0"/>
              <a:t>Failure Handling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244" y="64044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More components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increased fault rate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Increased possibilities</a:t>
            </a:r>
          </a:p>
          <a:p>
            <a:pPr lvl="1"/>
            <a:r>
              <a:rPr lang="en-US" sz="2400" dirty="0" smtClean="0"/>
              <a:t>more </a:t>
            </a:r>
            <a:r>
              <a:rPr lang="en-US" sz="2400" dirty="0"/>
              <a:t>redundancy =&gt; more possibilities for fault tolerance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no centralized control =&gt; no fatal failure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Issues</a:t>
            </a:r>
          </a:p>
          <a:p>
            <a:pPr lvl="1"/>
            <a:r>
              <a:rPr lang="en-US" sz="2400" dirty="0" smtClean="0"/>
              <a:t>Detecting </a:t>
            </a:r>
            <a:r>
              <a:rPr lang="en-US" sz="2400" dirty="0"/>
              <a:t>failures</a:t>
            </a:r>
          </a:p>
          <a:p>
            <a:pPr lvl="1"/>
            <a:r>
              <a:rPr lang="en-US" sz="2400" dirty="0" smtClean="0"/>
              <a:t>Masking </a:t>
            </a:r>
            <a:r>
              <a:rPr lang="en-US" sz="2400" dirty="0"/>
              <a:t>failures</a:t>
            </a:r>
          </a:p>
          <a:p>
            <a:pPr lvl="1"/>
            <a:r>
              <a:rPr lang="en-US" sz="2400" dirty="0" smtClean="0"/>
              <a:t>Recovery </a:t>
            </a:r>
            <a:r>
              <a:rPr lang="en-US" sz="2400" dirty="0"/>
              <a:t>from failures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Tolerating failures</a:t>
            </a:r>
          </a:p>
          <a:p>
            <a:pPr lvl="1"/>
            <a:r>
              <a:rPr lang="en-US" sz="2400" dirty="0" smtClean="0"/>
              <a:t>Redundancy</a:t>
            </a:r>
            <a:endParaRPr lang="en-US" sz="2400" dirty="0"/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partial failures </a:t>
            </a:r>
          </a:p>
        </p:txBody>
      </p:sp>
    </p:spTree>
    <p:extLst>
      <p:ext uri="{BB962C8B-B14F-4D97-AF65-F5344CB8AC3E}">
        <p14:creationId xmlns:p14="http://schemas.microsoft.com/office/powerpoint/2010/main" val="147438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539" y="138545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Concurrency:</a:t>
            </a:r>
          </a:p>
          <a:p>
            <a:pPr lvl="1"/>
            <a:r>
              <a:rPr lang="en-US" sz="2400" dirty="0" smtClean="0"/>
              <a:t>Several </a:t>
            </a:r>
            <a:r>
              <a:rPr lang="en-US" sz="2400" dirty="0"/>
              <a:t>simultaneous users =&gt; integrity of data</a:t>
            </a:r>
          </a:p>
          <a:p>
            <a:pPr lvl="2"/>
            <a:r>
              <a:rPr lang="en-US" sz="2400" dirty="0" smtClean="0"/>
              <a:t>mutual </a:t>
            </a:r>
            <a:r>
              <a:rPr lang="en-US" sz="2400" dirty="0"/>
              <a:t>exclusion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synchronization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transaction processing in data bases</a:t>
            </a:r>
          </a:p>
          <a:p>
            <a:pPr lvl="1"/>
            <a:r>
              <a:rPr lang="en-US" sz="2400" dirty="0" smtClean="0"/>
              <a:t>Replicated </a:t>
            </a:r>
            <a:r>
              <a:rPr lang="en-US" sz="2400" dirty="0"/>
              <a:t>data: consistency of information?</a:t>
            </a:r>
          </a:p>
          <a:p>
            <a:pPr lvl="1"/>
            <a:r>
              <a:rPr lang="en-US" sz="2400" dirty="0" smtClean="0"/>
              <a:t>Partitioned </a:t>
            </a:r>
            <a:r>
              <a:rPr lang="en-US" sz="2400" dirty="0"/>
              <a:t>data: how to determine the state of the system?</a:t>
            </a:r>
          </a:p>
          <a:p>
            <a:pPr lvl="1"/>
            <a:r>
              <a:rPr lang="en-US" sz="2400" dirty="0" smtClean="0"/>
              <a:t>Order </a:t>
            </a:r>
            <a:r>
              <a:rPr lang="en-US" sz="2400" dirty="0"/>
              <a:t>of messages?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is no global clock! </a:t>
            </a:r>
          </a:p>
        </p:txBody>
      </p:sp>
    </p:spTree>
    <p:extLst>
      <p:ext uri="{BB962C8B-B14F-4D97-AF65-F5344CB8AC3E}">
        <p14:creationId xmlns:p14="http://schemas.microsoft.com/office/powerpoint/2010/main" val="333549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Scalability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system will remain effective when there is </a:t>
            </a:r>
            <a:r>
              <a:rPr lang="en-US" sz="2800" dirty="0" smtClean="0"/>
              <a:t>a </a:t>
            </a:r>
            <a:r>
              <a:rPr lang="en-US" sz="2800" dirty="0"/>
              <a:t>significant increase in</a:t>
            </a:r>
          </a:p>
          <a:p>
            <a:pPr lvl="1"/>
            <a:r>
              <a:rPr lang="en-US" sz="2800" dirty="0" smtClean="0"/>
              <a:t>number </a:t>
            </a:r>
            <a:r>
              <a:rPr lang="en-US" sz="2800" dirty="0"/>
              <a:t>of resources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number of users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architecture and the implementation must allow it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algorithms must be efficient under the circumstances </a:t>
            </a:r>
            <a:r>
              <a:rPr lang="en-US" sz="2800" dirty="0" smtClean="0"/>
              <a:t>to be expected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638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Security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Security</a:t>
            </a:r>
            <a:r>
              <a:rPr lang="en-US" dirty="0"/>
              <a:t>: confidentiality, integrity, availability</a:t>
            </a:r>
          </a:p>
          <a:p>
            <a:r>
              <a:rPr lang="en-US" dirty="0" smtClean="0"/>
              <a:t> </a:t>
            </a:r>
            <a:r>
              <a:rPr lang="en-US" dirty="0"/>
              <a:t>Vulnerable components </a:t>
            </a:r>
            <a:endParaRPr lang="en-US" dirty="0" smtClean="0"/>
          </a:p>
          <a:p>
            <a:pPr lvl="1"/>
            <a:r>
              <a:rPr lang="en-US" dirty="0" smtClean="0"/>
              <a:t>channels </a:t>
            </a:r>
            <a:r>
              <a:rPr lang="en-US" dirty="0"/>
              <a:t>(links &lt;–&gt; end-to-end paths)</a:t>
            </a:r>
          </a:p>
          <a:p>
            <a:pPr lvl="1"/>
            <a:r>
              <a:rPr lang="en-US" dirty="0" smtClean="0"/>
              <a:t>processes </a:t>
            </a:r>
            <a:r>
              <a:rPr lang="en-US" dirty="0"/>
              <a:t>(clients, servers, outsiders)</a:t>
            </a:r>
          </a:p>
          <a:p>
            <a:r>
              <a:rPr lang="en-US" dirty="0" smtClean="0"/>
              <a:t>Threats</a:t>
            </a:r>
            <a:endParaRPr lang="en-US" dirty="0"/>
          </a:p>
          <a:p>
            <a:pPr lvl="1"/>
            <a:r>
              <a:rPr lang="en-US" dirty="0" smtClean="0"/>
              <a:t>information </a:t>
            </a:r>
            <a:r>
              <a:rPr lang="en-US" dirty="0"/>
              <a:t>leakage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integrity violation</a:t>
            </a:r>
          </a:p>
          <a:p>
            <a:pPr lvl="1"/>
            <a:r>
              <a:rPr lang="en-US" dirty="0" smtClean="0"/>
              <a:t>denial </a:t>
            </a:r>
            <a:r>
              <a:rPr lang="en-US" dirty="0"/>
              <a:t>of service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illegitimate usage</a:t>
            </a:r>
          </a:p>
          <a:p>
            <a:r>
              <a:rPr lang="en-US" dirty="0"/>
              <a:t> Current issues:</a:t>
            </a:r>
          </a:p>
          <a:p>
            <a:pPr lvl="1"/>
            <a:r>
              <a:rPr lang="en-US" dirty="0" smtClean="0"/>
              <a:t>Denial-of-service </a:t>
            </a:r>
            <a:r>
              <a:rPr lang="en-US" dirty="0"/>
              <a:t>attacks, security of mobile code, information flow;</a:t>
            </a:r>
          </a:p>
          <a:p>
            <a:pPr lvl="1"/>
            <a:r>
              <a:rPr lang="en-US" dirty="0"/>
              <a:t>open wireless ad-hoc environments </a:t>
            </a:r>
          </a:p>
        </p:txBody>
      </p:sp>
    </p:spTree>
    <p:extLst>
      <p:ext uri="{BB962C8B-B14F-4D97-AF65-F5344CB8AC3E}">
        <p14:creationId xmlns:p14="http://schemas.microsoft.com/office/powerpoint/2010/main" val="52454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13" y="1"/>
            <a:ext cx="929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Threats to </a:t>
            </a:r>
            <a:r>
              <a:rPr lang="en-US" sz="2400" dirty="0" smtClean="0"/>
              <a:t>channels </a:t>
            </a:r>
          </a:p>
          <a:p>
            <a:pPr lvl="1"/>
            <a:r>
              <a:rPr lang="en-US" sz="2400" dirty="0" smtClean="0"/>
              <a:t> eavesdropping (data, traffic)</a:t>
            </a:r>
          </a:p>
          <a:p>
            <a:pPr lvl="1"/>
            <a:r>
              <a:rPr lang="en-US" sz="2400" dirty="0" smtClean="0"/>
              <a:t>tampering</a:t>
            </a:r>
            <a:r>
              <a:rPr lang="en-US" sz="2400" dirty="0"/>
              <a:t>, replaying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masquerading</a:t>
            </a:r>
          </a:p>
          <a:p>
            <a:pPr lvl="1"/>
            <a:r>
              <a:rPr lang="en-US" sz="2400" dirty="0" smtClean="0"/>
              <a:t>denial </a:t>
            </a:r>
            <a:r>
              <a:rPr lang="en-US" sz="2400" dirty="0"/>
              <a:t>of service</a:t>
            </a:r>
          </a:p>
          <a:p>
            <a:r>
              <a:rPr lang="en-US" sz="2400" dirty="0" smtClean="0"/>
              <a:t>Threats </a:t>
            </a:r>
            <a:r>
              <a:rPr lang="en-US" sz="2400" dirty="0"/>
              <a:t>to processes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server: client’s identity</a:t>
            </a:r>
            <a:r>
              <a:rPr lang="en-US" sz="2400" dirty="0" smtClean="0"/>
              <a:t>;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client: </a:t>
            </a:r>
            <a:r>
              <a:rPr lang="en-US" sz="2400" dirty="0" smtClean="0"/>
              <a:t>server’s identity</a:t>
            </a:r>
            <a:endParaRPr lang="en-US" sz="2400" dirty="0"/>
          </a:p>
          <a:p>
            <a:pPr lvl="1"/>
            <a:r>
              <a:rPr lang="en-US" sz="2400" dirty="0" smtClean="0"/>
              <a:t>unauthorized </a:t>
            </a:r>
            <a:r>
              <a:rPr lang="en-US" sz="2400" dirty="0"/>
              <a:t>access (</a:t>
            </a:r>
            <a:r>
              <a:rPr lang="en-US" sz="2400" dirty="0" smtClean="0"/>
              <a:t>insecure access </a:t>
            </a:r>
            <a:r>
              <a:rPr lang="en-US" sz="2400" dirty="0"/>
              <a:t>model)</a:t>
            </a:r>
          </a:p>
          <a:p>
            <a:r>
              <a:rPr lang="en-US" sz="2400" dirty="0" smtClean="0"/>
              <a:t>unauthorized </a:t>
            </a:r>
            <a:r>
              <a:rPr lang="en-US" sz="2400" dirty="0"/>
              <a:t>information </a:t>
            </a:r>
            <a:r>
              <a:rPr lang="en-US" sz="2400" dirty="0" smtClean="0"/>
              <a:t>flow (</a:t>
            </a:r>
            <a:r>
              <a:rPr lang="en-US" sz="2400" dirty="0"/>
              <a:t>insecure flow model)</a:t>
            </a:r>
          </a:p>
        </p:txBody>
      </p:sp>
    </p:spTree>
    <p:extLst>
      <p:ext uri="{BB962C8B-B14F-4D97-AF65-F5344CB8AC3E}">
        <p14:creationId xmlns:p14="http://schemas.microsoft.com/office/powerpoint/2010/main" val="109198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401782"/>
            <a:ext cx="9767455" cy="5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1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71" y="277746"/>
            <a:ext cx="8911687" cy="640445"/>
          </a:xfrm>
        </p:spPr>
        <p:txBody>
          <a:bodyPr/>
          <a:lstStyle/>
          <a:p>
            <a:r>
              <a:rPr lang="en-US" dirty="0"/>
              <a:t>Defeating Security Threats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285" y="101517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Techniques</a:t>
            </a:r>
            <a:endParaRPr lang="en-US" sz="2400" dirty="0"/>
          </a:p>
          <a:p>
            <a:pPr lvl="1"/>
            <a:r>
              <a:rPr lang="en-US" sz="2400" dirty="0" smtClean="0"/>
              <a:t>cryptography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authentication</a:t>
            </a:r>
          </a:p>
          <a:p>
            <a:pPr lvl="1"/>
            <a:r>
              <a:rPr lang="en-US" sz="2400" dirty="0" smtClean="0"/>
              <a:t>access </a:t>
            </a:r>
            <a:r>
              <a:rPr lang="en-US" sz="2400" dirty="0"/>
              <a:t>control techniques</a:t>
            </a:r>
          </a:p>
          <a:p>
            <a:pPr lvl="2"/>
            <a:r>
              <a:rPr lang="en-US" sz="2400" dirty="0" smtClean="0"/>
              <a:t>intranet</a:t>
            </a:r>
            <a:r>
              <a:rPr lang="en-US" sz="2400" dirty="0"/>
              <a:t>: firewalls</a:t>
            </a:r>
          </a:p>
          <a:p>
            <a:pPr lvl="2"/>
            <a:r>
              <a:rPr lang="en-US" sz="2400" dirty="0" smtClean="0"/>
              <a:t>services</a:t>
            </a:r>
            <a:r>
              <a:rPr lang="en-US" sz="2400" dirty="0"/>
              <a:t>, objects: access control lists, capabilities</a:t>
            </a:r>
          </a:p>
          <a:p>
            <a:r>
              <a:rPr lang="en-US" sz="2400" dirty="0" smtClean="0"/>
              <a:t>Policies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access control models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lattice models</a:t>
            </a:r>
          </a:p>
          <a:p>
            <a:pPr lvl="1"/>
            <a:r>
              <a:rPr lang="en-US" sz="2400" dirty="0" smtClean="0"/>
              <a:t>information </a:t>
            </a:r>
            <a:r>
              <a:rPr lang="en-US" sz="2400" dirty="0"/>
              <a:t>flow models</a:t>
            </a:r>
          </a:p>
          <a:p>
            <a:r>
              <a:rPr lang="en-US" sz="2400" dirty="0" smtClean="0"/>
              <a:t>Leads </a:t>
            </a:r>
            <a:r>
              <a:rPr lang="en-US" sz="2400" dirty="0"/>
              <a:t>to: secure channels, secure processes, </a:t>
            </a:r>
            <a:r>
              <a:rPr lang="en-US" sz="2400" dirty="0" smtClean="0"/>
              <a:t>controlled access</a:t>
            </a:r>
            <a:r>
              <a:rPr lang="en-US" sz="2400" dirty="0"/>
              <a:t>, controlled flows</a:t>
            </a:r>
          </a:p>
        </p:txBody>
      </p:sp>
    </p:spTree>
    <p:extLst>
      <p:ext uri="{BB962C8B-B14F-4D97-AF65-F5344CB8AC3E}">
        <p14:creationId xmlns:p14="http://schemas.microsoft.com/office/powerpoint/2010/main" val="3900646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376" y="155170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Distributed systems are a computing paradigm whereby two or more nodes work with </a:t>
            </a:r>
            <a:r>
              <a:rPr lang="en-US" sz="2400" dirty="0" smtClean="0"/>
              <a:t>each other </a:t>
            </a:r>
            <a:r>
              <a:rPr lang="en-US" sz="2400" dirty="0"/>
              <a:t>in a coordinated fashion in order to achieve a common outcome </a:t>
            </a:r>
            <a:endParaRPr lang="en-US" sz="2400" dirty="0" smtClean="0"/>
          </a:p>
          <a:p>
            <a:r>
              <a:rPr lang="en-US" sz="2400" dirty="0" smtClean="0"/>
              <a:t>DS modeled in such </a:t>
            </a:r>
            <a:r>
              <a:rPr lang="en-US" sz="2400" dirty="0"/>
              <a:t>a way that end users see it as a single logical platform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N</a:t>
            </a:r>
            <a:r>
              <a:rPr lang="en-US" sz="2400" dirty="0" smtClean="0"/>
              <a:t>ode </a:t>
            </a:r>
            <a:r>
              <a:rPr lang="en-US" sz="2400" dirty="0"/>
              <a:t>can be defined as an individual player in a distributed </a:t>
            </a:r>
            <a:r>
              <a:rPr lang="en-US" sz="2400" dirty="0" smtClean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/>
              <a:t>and</a:t>
            </a:r>
            <a:r>
              <a:rPr lang="en-US" sz="2400" dirty="0"/>
              <a:t> have their own memory and processor.</a:t>
            </a:r>
          </a:p>
          <a:p>
            <a:r>
              <a:rPr lang="en-US" sz="2400" dirty="0" smtClean="0"/>
              <a:t>All </a:t>
            </a:r>
            <a:r>
              <a:rPr lang="en-US" sz="2400" dirty="0"/>
              <a:t>nodes </a:t>
            </a:r>
            <a:r>
              <a:rPr lang="en-US" sz="2400" dirty="0" smtClean="0"/>
              <a:t>are capable </a:t>
            </a:r>
            <a:r>
              <a:rPr lang="en-US" sz="2400" dirty="0"/>
              <a:t>of sending and receiving messages to and from each other. </a:t>
            </a:r>
            <a:endParaRPr lang="en-US" sz="2400" dirty="0" smtClean="0"/>
          </a:p>
          <a:p>
            <a:r>
              <a:rPr lang="en-US" sz="2400" dirty="0" smtClean="0"/>
              <a:t>Nodes </a:t>
            </a:r>
            <a:r>
              <a:rPr lang="en-US" sz="2400" dirty="0"/>
              <a:t>can be </a:t>
            </a:r>
            <a:r>
              <a:rPr lang="en-US" sz="2400" dirty="0">
                <a:solidFill>
                  <a:srgbClr val="00B050"/>
                </a:solidFill>
              </a:rPr>
              <a:t>honest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C000"/>
                </a:solidFill>
              </a:rPr>
              <a:t>faulty</a:t>
            </a:r>
            <a:r>
              <a:rPr lang="en-US" sz="2400" dirty="0"/>
              <a:t>, or </a:t>
            </a:r>
            <a:r>
              <a:rPr lang="en-US" sz="2400" dirty="0" smtClean="0">
                <a:solidFill>
                  <a:srgbClr val="FF0000"/>
                </a:solidFill>
              </a:rPr>
              <a:t>malicious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84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CO-PO Mapping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96795"/>
              </p:ext>
            </p:extLst>
          </p:nvPr>
        </p:nvGraphicFramePr>
        <p:xfrm>
          <a:off x="1593274" y="1676400"/>
          <a:ext cx="9795160" cy="430876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01254">
                  <a:extLst>
                    <a:ext uri="{9D8B030D-6E8A-4147-A177-3AD203B41FA5}">
                      <a16:colId xmlns:a16="http://schemas.microsoft.com/office/drawing/2014/main" val="2345664225"/>
                    </a:ext>
                  </a:extLst>
                </a:gridCol>
                <a:gridCol w="534661">
                  <a:extLst>
                    <a:ext uri="{9D8B030D-6E8A-4147-A177-3AD203B41FA5}">
                      <a16:colId xmlns:a16="http://schemas.microsoft.com/office/drawing/2014/main" val="466201011"/>
                    </a:ext>
                  </a:extLst>
                </a:gridCol>
                <a:gridCol w="640056">
                  <a:extLst>
                    <a:ext uri="{9D8B030D-6E8A-4147-A177-3AD203B41FA5}">
                      <a16:colId xmlns:a16="http://schemas.microsoft.com/office/drawing/2014/main" val="3273885684"/>
                    </a:ext>
                  </a:extLst>
                </a:gridCol>
                <a:gridCol w="643350">
                  <a:extLst>
                    <a:ext uri="{9D8B030D-6E8A-4147-A177-3AD203B41FA5}">
                      <a16:colId xmlns:a16="http://schemas.microsoft.com/office/drawing/2014/main" val="2021676942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74052059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663670064"/>
                    </a:ext>
                  </a:extLst>
                </a:gridCol>
                <a:gridCol w="521487">
                  <a:extLst>
                    <a:ext uri="{9D8B030D-6E8A-4147-A177-3AD203B41FA5}">
                      <a16:colId xmlns:a16="http://schemas.microsoft.com/office/drawing/2014/main" val="3201334745"/>
                    </a:ext>
                  </a:extLst>
                </a:gridCol>
                <a:gridCol w="529171">
                  <a:extLst>
                    <a:ext uri="{9D8B030D-6E8A-4147-A177-3AD203B41FA5}">
                      <a16:colId xmlns:a16="http://schemas.microsoft.com/office/drawing/2014/main" val="2681848250"/>
                    </a:ext>
                  </a:extLst>
                </a:gridCol>
                <a:gridCol w="587358">
                  <a:extLst>
                    <a:ext uri="{9D8B030D-6E8A-4147-A177-3AD203B41FA5}">
                      <a16:colId xmlns:a16="http://schemas.microsoft.com/office/drawing/2014/main" val="3099818560"/>
                    </a:ext>
                  </a:extLst>
                </a:gridCol>
                <a:gridCol w="600532">
                  <a:extLst>
                    <a:ext uri="{9D8B030D-6E8A-4147-A177-3AD203B41FA5}">
                      <a16:colId xmlns:a16="http://schemas.microsoft.com/office/drawing/2014/main" val="1362971217"/>
                    </a:ext>
                  </a:extLst>
                </a:gridCol>
                <a:gridCol w="655426">
                  <a:extLst>
                    <a:ext uri="{9D8B030D-6E8A-4147-A177-3AD203B41FA5}">
                      <a16:colId xmlns:a16="http://schemas.microsoft.com/office/drawing/2014/main" val="1345599665"/>
                    </a:ext>
                  </a:extLst>
                </a:gridCol>
                <a:gridCol w="657622">
                  <a:extLst>
                    <a:ext uri="{9D8B030D-6E8A-4147-A177-3AD203B41FA5}">
                      <a16:colId xmlns:a16="http://schemas.microsoft.com/office/drawing/2014/main" val="3339123832"/>
                    </a:ext>
                  </a:extLst>
                </a:gridCol>
                <a:gridCol w="589554">
                  <a:extLst>
                    <a:ext uri="{9D8B030D-6E8A-4147-A177-3AD203B41FA5}">
                      <a16:colId xmlns:a16="http://schemas.microsoft.com/office/drawing/2014/main" val="520780525"/>
                    </a:ext>
                  </a:extLst>
                </a:gridCol>
                <a:gridCol w="854140">
                  <a:extLst>
                    <a:ext uri="{9D8B030D-6E8A-4147-A177-3AD203B41FA5}">
                      <a16:colId xmlns:a16="http://schemas.microsoft.com/office/drawing/2014/main" val="1406189119"/>
                    </a:ext>
                  </a:extLst>
                </a:gridCol>
                <a:gridCol w="850846">
                  <a:extLst>
                    <a:ext uri="{9D8B030D-6E8A-4147-A177-3AD203B41FA5}">
                      <a16:colId xmlns:a16="http://schemas.microsoft.com/office/drawing/2014/main" val="2600507793"/>
                    </a:ext>
                  </a:extLst>
                </a:gridCol>
              </a:tblGrid>
              <a:tr h="792300">
                <a:tc>
                  <a:txBody>
                    <a:bodyPr/>
                    <a:lstStyle/>
                    <a:p>
                      <a:pPr marL="4826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2870" marR="9207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557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52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0" marR="48895" algn="ctr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" marR="0">
                        <a:lnSpc>
                          <a:spcPct val="107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72015"/>
                  </a:ext>
                </a:extLst>
              </a:tr>
              <a:tr h="650697">
                <a:tc>
                  <a:txBody>
                    <a:bodyPr/>
                    <a:lstStyle/>
                    <a:p>
                      <a:pPr marL="14414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ct val="107000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500088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108816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54782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65663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144145" marR="0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55"/>
                        </a:lnSpc>
                        <a:spcBef>
                          <a:spcPts val="24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17523"/>
                  </a:ext>
                </a:extLst>
              </a:tr>
              <a:tr h="573153">
                <a:tc>
                  <a:txBody>
                    <a:bodyPr/>
                    <a:lstStyle/>
                    <a:p>
                      <a:pPr marL="6794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14IS71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3665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07315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27000" algn="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79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620" marR="0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" marR="0" algn="ctr">
                        <a:lnSpc>
                          <a:spcPts val="1365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14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048" y="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A node that can </a:t>
            </a:r>
            <a:r>
              <a:rPr lang="en-US" sz="2400" dirty="0" smtClean="0"/>
              <a:t>exhibit arbitrary </a:t>
            </a:r>
            <a:r>
              <a:rPr lang="en-US" sz="2400" dirty="0"/>
              <a:t>behavior is also known as a Byzantine node.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arbitrary behavior can </a:t>
            </a:r>
            <a:r>
              <a:rPr lang="en-US" sz="2400" dirty="0" smtClean="0"/>
              <a:t>be intentionally </a:t>
            </a:r>
            <a:r>
              <a:rPr lang="en-US" sz="2400" dirty="0"/>
              <a:t>malicious, which is detrimental to the operation of the network. </a:t>
            </a:r>
            <a:endParaRPr lang="en-US" sz="2400" dirty="0" smtClean="0"/>
          </a:p>
          <a:p>
            <a:r>
              <a:rPr lang="en-US" sz="2400" dirty="0" smtClean="0"/>
              <a:t>Generally</a:t>
            </a:r>
            <a:r>
              <a:rPr lang="en-US" sz="2400" dirty="0"/>
              <a:t>, </a:t>
            </a:r>
            <a:r>
              <a:rPr lang="en-US" sz="2400" dirty="0" smtClean="0"/>
              <a:t>any unexpected </a:t>
            </a:r>
            <a:r>
              <a:rPr lang="en-US" sz="2400" dirty="0"/>
              <a:t>behavior of a node on the network can be categorized as Byzantine.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452" y="2675770"/>
            <a:ext cx="5056592" cy="37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98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r>
              <a:rPr lang="en-US" dirty="0"/>
              <a:t>in distributed </a:t>
            </a:r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oordination </a:t>
            </a:r>
            <a:r>
              <a:rPr lang="en-US" sz="2400" dirty="0"/>
              <a:t>between nodes </a:t>
            </a:r>
            <a:endParaRPr lang="en-US" sz="2400" dirty="0"/>
          </a:p>
          <a:p>
            <a:r>
              <a:rPr lang="en-US" sz="2400" dirty="0" smtClean="0"/>
              <a:t>Fault tolerance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Even </a:t>
            </a:r>
            <a:r>
              <a:rPr lang="en-US" sz="2400" dirty="0"/>
              <a:t>if some of the nodes become faulty or network links break, the </a:t>
            </a:r>
            <a:r>
              <a:rPr lang="en-US" sz="2400" dirty="0" smtClean="0"/>
              <a:t>distributed system </a:t>
            </a:r>
            <a:r>
              <a:rPr lang="en-US" sz="2400" dirty="0"/>
              <a:t>should tolerate </a:t>
            </a:r>
            <a:endParaRPr lang="en-US" sz="2400" dirty="0"/>
          </a:p>
          <a:p>
            <a:pPr lvl="1"/>
            <a:r>
              <a:rPr lang="en-US" sz="2400" dirty="0" smtClean="0"/>
              <a:t>D S </a:t>
            </a:r>
            <a:r>
              <a:rPr lang="en-US" sz="2400" dirty="0"/>
              <a:t>should continue to work flawlessly in order to achieve </a:t>
            </a:r>
            <a:r>
              <a:rPr lang="en-US" sz="2400" dirty="0" smtClean="0"/>
              <a:t>the desired </a:t>
            </a:r>
            <a:r>
              <a:rPr lang="en-US" sz="2400" dirty="0"/>
              <a:t>result. </a:t>
            </a:r>
            <a:endParaRPr lang="en-US" sz="2400" dirty="0"/>
          </a:p>
          <a:p>
            <a:pPr lvl="1"/>
            <a:r>
              <a:rPr lang="en-US" sz="2400" dirty="0" smtClean="0"/>
              <a:t>Several algorithms </a:t>
            </a:r>
            <a:r>
              <a:rPr lang="en-US" sz="2400" dirty="0"/>
              <a:t>and mechanisms has been proposed to overcome these issues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Distributed systems are so challenging to design that a theorem known as the CAP </a:t>
            </a:r>
            <a:r>
              <a:rPr lang="en-US" sz="2400" dirty="0" smtClean="0"/>
              <a:t>theorem has </a:t>
            </a:r>
            <a:r>
              <a:rPr lang="en-US" sz="2400" dirty="0"/>
              <a:t>been proved and states that a distributed system cannot have all much </a:t>
            </a:r>
            <a:r>
              <a:rPr lang="en-US" sz="2400" dirty="0" smtClean="0"/>
              <a:t>desired properties </a:t>
            </a:r>
            <a:r>
              <a:rPr lang="en-US" sz="2400" dirty="0"/>
              <a:t>simultaneously.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286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</a:t>
            </a:r>
            <a:r>
              <a:rPr lang="en-US" b="1" dirty="0" smtClean="0"/>
              <a:t>theorem (</a:t>
            </a:r>
            <a:r>
              <a:rPr lang="en-US" dirty="0"/>
              <a:t>Brewer's </a:t>
            </a:r>
            <a:r>
              <a:rPr lang="en-US" dirty="0" smtClean="0"/>
              <a:t>theorem)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Introduced </a:t>
            </a:r>
            <a:r>
              <a:rPr lang="en-US" sz="2400" dirty="0"/>
              <a:t>originally by </a:t>
            </a:r>
            <a:r>
              <a:rPr lang="en-US" sz="2400" i="1" dirty="0"/>
              <a:t>Eric Brewer </a:t>
            </a:r>
            <a:r>
              <a:rPr lang="en-US" sz="2400" dirty="0" smtClean="0"/>
              <a:t>in </a:t>
            </a:r>
            <a:r>
              <a:rPr lang="en-US" sz="2400" dirty="0"/>
              <a:t>1998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in 2002 it was proved as a theorem by </a:t>
            </a:r>
            <a:r>
              <a:rPr lang="en-US" sz="2400" i="1" dirty="0"/>
              <a:t>Seth Gilbert </a:t>
            </a:r>
            <a:r>
              <a:rPr lang="en-US" sz="2400" dirty="0"/>
              <a:t>and </a:t>
            </a:r>
            <a:r>
              <a:rPr lang="en-US" sz="2400" i="1" dirty="0"/>
              <a:t>Nancy Lynch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theorem states that any distributed system cannot have </a:t>
            </a:r>
            <a:r>
              <a:rPr lang="en-US" sz="2400" dirty="0">
                <a:solidFill>
                  <a:srgbClr val="FF0000"/>
                </a:solidFill>
              </a:rPr>
              <a:t>Consistency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Availability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Partition </a:t>
            </a:r>
            <a:r>
              <a:rPr lang="en-US" sz="2400" dirty="0">
                <a:solidFill>
                  <a:srgbClr val="0070C0"/>
                </a:solidFill>
              </a:rPr>
              <a:t>tolerance </a:t>
            </a:r>
            <a:r>
              <a:rPr lang="en-US" sz="2400" dirty="0" smtClean="0"/>
              <a:t>simultaneously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Somehow </a:t>
            </a:r>
            <a:r>
              <a:rPr lang="en-US" sz="2400" dirty="0" err="1">
                <a:solidFill>
                  <a:schemeClr val="accent1"/>
                </a:solidFill>
              </a:rPr>
              <a:t>blockchain</a:t>
            </a:r>
            <a:r>
              <a:rPr lang="en-US" sz="2400" dirty="0">
                <a:solidFill>
                  <a:schemeClr val="accent1"/>
                </a:solidFill>
              </a:rPr>
              <a:t> manages </a:t>
            </a:r>
            <a:r>
              <a:rPr lang="en-US" sz="2400" dirty="0" smtClean="0">
                <a:solidFill>
                  <a:schemeClr val="accent1"/>
                </a:solidFill>
              </a:rPr>
              <a:t>to achieve </a:t>
            </a:r>
            <a:r>
              <a:rPr lang="en-US" sz="2400" dirty="0">
                <a:solidFill>
                  <a:schemeClr val="accent1"/>
                </a:solidFill>
              </a:rPr>
              <a:t>all these properties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8691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b="1" dirty="0"/>
              <a:t>Consistency </a:t>
            </a:r>
            <a:r>
              <a:rPr lang="en-US" sz="2800" dirty="0"/>
              <a:t>is a property that ensures that all nodes in a distributed system </a:t>
            </a:r>
            <a:r>
              <a:rPr lang="en-US" sz="2800" dirty="0" smtClean="0"/>
              <a:t>have a </a:t>
            </a:r>
            <a:r>
              <a:rPr lang="en-US" sz="2800" dirty="0"/>
              <a:t>single latest copy of data</a:t>
            </a:r>
          </a:p>
          <a:p>
            <a:r>
              <a:rPr lang="en-US" sz="2800" b="1" dirty="0"/>
              <a:t>Availability </a:t>
            </a:r>
            <a:r>
              <a:rPr lang="en-US" sz="2800" dirty="0"/>
              <a:t>means that the system is up, accessible for use, and is </a:t>
            </a:r>
            <a:r>
              <a:rPr lang="en-US" sz="2800" dirty="0" smtClean="0"/>
              <a:t>accepting incoming </a:t>
            </a:r>
            <a:r>
              <a:rPr lang="en-US" sz="2800" dirty="0"/>
              <a:t>requests and responding with data without any failures as and </a:t>
            </a:r>
            <a:r>
              <a:rPr lang="en-US" sz="2800" dirty="0" smtClean="0"/>
              <a:t>when required</a:t>
            </a:r>
            <a:endParaRPr lang="en-US" sz="2800" dirty="0"/>
          </a:p>
          <a:p>
            <a:r>
              <a:rPr lang="en-US" sz="2800" b="1" dirty="0"/>
              <a:t>Partition tolerance </a:t>
            </a:r>
            <a:r>
              <a:rPr lang="en-US" sz="2800" dirty="0"/>
              <a:t>ensures that if a group of nodes fails the distributed </a:t>
            </a:r>
            <a:r>
              <a:rPr lang="en-US" sz="2800" dirty="0" smtClean="0"/>
              <a:t>system still </a:t>
            </a:r>
            <a:r>
              <a:rPr lang="en-US" sz="2800" dirty="0"/>
              <a:t>continues to operate correctly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94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achieve fault tolerance, replication is used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Consistency is achieved using consensus algorithms </a:t>
            </a:r>
            <a:r>
              <a:rPr lang="en-US" sz="2400" dirty="0" smtClean="0"/>
              <a:t>to ensure </a:t>
            </a:r>
            <a:r>
              <a:rPr lang="en-US" sz="2400" dirty="0"/>
              <a:t>that all nodes have the same copy of data. This is also called state </a:t>
            </a:r>
            <a:r>
              <a:rPr lang="en-US" sz="2400" dirty="0" smtClean="0"/>
              <a:t>machine replication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n-US" sz="2400" dirty="0"/>
              <a:t>is basically a method to achieve state machine replication.</a:t>
            </a:r>
          </a:p>
        </p:txBody>
      </p:sp>
    </p:spTree>
    <p:extLst>
      <p:ext uri="{BB962C8B-B14F-4D97-AF65-F5344CB8AC3E}">
        <p14:creationId xmlns:p14="http://schemas.microsoft.com/office/powerpoint/2010/main" val="1926418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of 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Faulty </a:t>
            </a:r>
            <a:r>
              <a:rPr lang="en-US" sz="2800" dirty="0"/>
              <a:t>node </a:t>
            </a:r>
            <a:r>
              <a:rPr lang="en-US" sz="2800" dirty="0" smtClean="0"/>
              <a:t>has simply </a:t>
            </a:r>
            <a:r>
              <a:rPr lang="en-US" sz="2800" dirty="0"/>
              <a:t>crashed </a:t>
            </a:r>
            <a:endParaRPr lang="en-US" sz="2800" dirty="0" smtClean="0"/>
          </a:p>
          <a:p>
            <a:r>
              <a:rPr lang="en-US" sz="2800" dirty="0"/>
              <a:t>F</a:t>
            </a:r>
            <a:r>
              <a:rPr lang="en-US" sz="2800" dirty="0" smtClean="0"/>
              <a:t>aulty </a:t>
            </a:r>
            <a:r>
              <a:rPr lang="en-US" sz="2800" dirty="0"/>
              <a:t>node can exhibit malicious or inconsistent </a:t>
            </a:r>
            <a:r>
              <a:rPr lang="en-US" sz="2800" dirty="0" smtClean="0"/>
              <a:t>behavior arbitrarily.</a:t>
            </a:r>
          </a:p>
          <a:p>
            <a:pPr lvl="1"/>
            <a:r>
              <a:rPr lang="en-US" sz="2800" dirty="0" smtClean="0"/>
              <a:t>Difficult </a:t>
            </a:r>
            <a:r>
              <a:rPr lang="en-US" sz="2800" dirty="0"/>
              <a:t>to deal with since it can cause confusion due </a:t>
            </a:r>
            <a:r>
              <a:rPr lang="en-US" sz="2800" dirty="0" smtClean="0"/>
              <a:t>to misleading </a:t>
            </a:r>
            <a:r>
              <a:rPr lang="en-US" sz="2800" dirty="0"/>
              <a:t>information.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3028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343" y="263891"/>
            <a:ext cx="8911687" cy="1280890"/>
          </a:xfrm>
        </p:spPr>
        <p:txBody>
          <a:bodyPr/>
          <a:lstStyle/>
          <a:p>
            <a:r>
              <a:rPr lang="en-US" b="1" dirty="0"/>
              <a:t>Byzantine Generals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5249" y="904336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In September 1962, </a:t>
            </a:r>
            <a:r>
              <a:rPr lang="en-US" sz="2400" i="1" dirty="0"/>
              <a:t>Paul </a:t>
            </a:r>
            <a:r>
              <a:rPr lang="en-US" sz="2400" i="1" dirty="0" err="1"/>
              <a:t>Baran</a:t>
            </a:r>
            <a:r>
              <a:rPr lang="en-US" sz="2400" i="1" dirty="0"/>
              <a:t> </a:t>
            </a:r>
            <a:r>
              <a:rPr lang="en-US" sz="2400" dirty="0"/>
              <a:t>introduced the idea of cryptographic signatures with </a:t>
            </a:r>
            <a:r>
              <a:rPr lang="en-US" sz="2400" dirty="0" smtClean="0"/>
              <a:t>his paper </a:t>
            </a:r>
            <a:r>
              <a:rPr lang="en-US" sz="2400" i="1" dirty="0"/>
              <a:t>On distributed communications networks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is the paper where the concept </a:t>
            </a:r>
            <a:r>
              <a:rPr lang="en-US" sz="2400" dirty="0" smtClean="0"/>
              <a:t>of decentralized </a:t>
            </a:r>
            <a:r>
              <a:rPr lang="en-US" sz="2400" dirty="0"/>
              <a:t>networks was also introduced for the very first time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Then in 1982 a </a:t>
            </a:r>
            <a:r>
              <a:rPr lang="en-US" sz="2400" dirty="0" smtClean="0"/>
              <a:t>thought experiment </a:t>
            </a:r>
            <a:r>
              <a:rPr lang="en-US" sz="2400" dirty="0"/>
              <a:t>was proposed by </a:t>
            </a:r>
            <a:r>
              <a:rPr lang="en-US" sz="2400" i="1" dirty="0" err="1"/>
              <a:t>Lamport</a:t>
            </a:r>
            <a:r>
              <a:rPr lang="en-US" sz="2400" i="1" dirty="0"/>
              <a:t> et al. </a:t>
            </a:r>
            <a:r>
              <a:rPr lang="en-US" sz="2400" dirty="0"/>
              <a:t>whereby a group of army generals who </a:t>
            </a:r>
            <a:r>
              <a:rPr lang="en-US" sz="2400" dirty="0" smtClean="0"/>
              <a:t>are leading </a:t>
            </a:r>
            <a:r>
              <a:rPr lang="en-US" sz="2400" dirty="0"/>
              <a:t>different parts of the Byzantine army are planning to attack or retreat from a city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only way of communication between them is a messenger and they need to agree </a:t>
            </a:r>
            <a:r>
              <a:rPr lang="en-US" sz="2400" dirty="0" smtClean="0"/>
              <a:t>to attack </a:t>
            </a:r>
            <a:r>
              <a:rPr lang="en-US" sz="2400" dirty="0"/>
              <a:t>at the same time in order to win.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issue is that one or more generals can be </a:t>
            </a:r>
            <a:r>
              <a:rPr lang="en-US" sz="2400" dirty="0" smtClean="0"/>
              <a:t>traitors and </a:t>
            </a:r>
            <a:r>
              <a:rPr lang="en-US" sz="2400" dirty="0"/>
              <a:t>can communicate a misleading message.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670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Methodology: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Black board teaching/Power Point Presentations</a:t>
            </a:r>
          </a:p>
          <a:p>
            <a:pPr lvl="0"/>
            <a:r>
              <a:rPr lang="en-US" sz="3200" dirty="0"/>
              <a:t>Hands-on Training</a:t>
            </a:r>
          </a:p>
          <a:p>
            <a:pPr lvl="0"/>
            <a:r>
              <a:rPr lang="en-US" sz="3200" dirty="0"/>
              <a:t>Course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905000"/>
            <a:ext cx="9062461" cy="400622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3200" dirty="0"/>
              <a:t>Three internals, 30Marks each will be conducted and the Average of best of two will be taken.</a:t>
            </a:r>
          </a:p>
          <a:p>
            <a:pPr lvl="0"/>
            <a:r>
              <a:rPr lang="en-US" sz="3200" dirty="0"/>
              <a:t>Rubrics evaluation for the Course Project will be conducted for 20 marks.</a:t>
            </a:r>
          </a:p>
          <a:p>
            <a:pPr lvl="0"/>
            <a:r>
              <a:rPr lang="en-US" sz="3200" dirty="0"/>
              <a:t>Final examination, of 100 Marks will be conducted and will be evaluated for 50 Marks</a:t>
            </a:r>
            <a:r>
              <a:rPr lang="en-US" sz="3200" dirty="0" smtClean="0"/>
              <a:t>.</a:t>
            </a:r>
            <a:r>
              <a:rPr lang="en-US" sz="32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Distributed systems, CAP theorem, Byzantine Generals problem, Consensus. The history of </a:t>
            </a:r>
            <a:r>
              <a:rPr lang="en-US" sz="2400" dirty="0" err="1"/>
              <a:t>blockchain</a:t>
            </a:r>
            <a:r>
              <a:rPr lang="en-US" sz="2400" dirty="0"/>
              <a:t>, Introduction to </a:t>
            </a:r>
            <a:r>
              <a:rPr lang="en-US" sz="2400" dirty="0" err="1"/>
              <a:t>blockchain</a:t>
            </a:r>
            <a:r>
              <a:rPr lang="en-US" sz="2400" dirty="0"/>
              <a:t>, Various technical definitions of </a:t>
            </a:r>
            <a:r>
              <a:rPr lang="en-US" sz="2400" dirty="0" err="1"/>
              <a:t>blockchains</a:t>
            </a:r>
            <a:r>
              <a:rPr lang="en-US" sz="2400" dirty="0"/>
              <a:t>, Generic elements of a </a:t>
            </a:r>
            <a:r>
              <a:rPr lang="en-US" sz="2400" dirty="0" err="1"/>
              <a:t>blockchain</a:t>
            </a:r>
            <a:r>
              <a:rPr lang="en-US" sz="2400" dirty="0"/>
              <a:t>, Features of a </a:t>
            </a:r>
            <a:r>
              <a:rPr lang="en-US" sz="2400" dirty="0" err="1"/>
              <a:t>blockchain</a:t>
            </a:r>
            <a:r>
              <a:rPr lang="en-US" sz="2400" dirty="0"/>
              <a:t>, Applications of </a:t>
            </a:r>
            <a:r>
              <a:rPr lang="en-US" sz="2400" dirty="0" err="1"/>
              <a:t>blockchain</a:t>
            </a:r>
            <a:r>
              <a:rPr lang="en-US" sz="2400" dirty="0"/>
              <a:t> technology, Tiers of </a:t>
            </a:r>
            <a:r>
              <a:rPr lang="en-US" sz="2400" dirty="0" err="1"/>
              <a:t>blockchain</a:t>
            </a:r>
            <a:r>
              <a:rPr lang="en-US" sz="2400" dirty="0"/>
              <a:t> technology, Consensus in </a:t>
            </a:r>
            <a:r>
              <a:rPr lang="en-US" sz="2400" dirty="0" err="1"/>
              <a:t>blockchain</a:t>
            </a:r>
            <a:r>
              <a:rPr lang="en-US" sz="2400" dirty="0"/>
              <a:t>, CAP theorem and </a:t>
            </a:r>
            <a:r>
              <a:rPr lang="en-US" sz="2400" dirty="0" err="1"/>
              <a:t>blockchain</a:t>
            </a:r>
            <a:r>
              <a:rPr lang="en-US" sz="2400" dirty="0"/>
              <a:t>, Benefits and limitations of </a:t>
            </a:r>
            <a:r>
              <a:rPr lang="en-US" sz="2400" dirty="0" err="1"/>
              <a:t>blockchain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10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Decentralization using </a:t>
            </a:r>
            <a:r>
              <a:rPr lang="en-US" dirty="0" err="1"/>
              <a:t>blockchain</a:t>
            </a:r>
            <a:r>
              <a:rPr lang="en-US" dirty="0"/>
              <a:t>, Methods of decentralization, </a:t>
            </a:r>
            <a:r>
              <a:rPr lang="en-US" dirty="0" err="1"/>
              <a:t>Blockchain</a:t>
            </a:r>
            <a:r>
              <a:rPr lang="en-US" dirty="0"/>
              <a:t> and full ecosystem decentralization, Smart contract, Decentralized organizations, Decentralized autonomous organizations, Decentralized autonomous corporations, Decentralized autonomous societies Decentralized applications, Platforms for decentralization, </a:t>
            </a:r>
          </a:p>
          <a:p>
            <a:r>
              <a:rPr lang="en-US" dirty="0"/>
              <a:t>Hash functions: Compression of arbitrary messages into fixed length </a:t>
            </a:r>
            <a:r>
              <a:rPr lang="en-US" dirty="0" err="1"/>
              <a:t>digest,Easy</a:t>
            </a:r>
            <a:r>
              <a:rPr lang="en-US" dirty="0"/>
              <a:t> to compute, Pre-image resistance, Second pre-image </a:t>
            </a:r>
            <a:r>
              <a:rPr lang="en-US" dirty="0" err="1"/>
              <a:t>resistance,Collision</a:t>
            </a:r>
            <a:r>
              <a:rPr lang="en-US" dirty="0"/>
              <a:t> </a:t>
            </a:r>
            <a:r>
              <a:rPr lang="en-US" dirty="0" err="1"/>
              <a:t>resistance,Message</a:t>
            </a:r>
            <a:r>
              <a:rPr lang="en-US" dirty="0"/>
              <a:t> Digest (MD),Secure Hash Algorithms (SHAs), </a:t>
            </a:r>
            <a:r>
              <a:rPr lang="en-US" dirty="0" err="1"/>
              <a:t>Merkle</a:t>
            </a:r>
            <a:r>
              <a:rPr lang="en-US" dirty="0"/>
              <a:t> trees, Patricia trees, Distributed hash tables (DHTs), Digital signatures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8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Bitcoin, Bitcoin definition, Transactions, The transaction life cycle, The transaction structure, Types of transaction, The structure of a block , The structure of a block header, The genesis block, The bitcoin network, Wallets, Smart Contracts-History, Definition, </a:t>
            </a:r>
            <a:r>
              <a:rPr lang="en-US" sz="2400" dirty="0" err="1"/>
              <a:t>Ricardian</a:t>
            </a:r>
            <a:r>
              <a:rPr lang="en-US" sz="2400" dirty="0"/>
              <a:t> contracts, Smart contract templates, Oracles, Smart Oracles, Deploying smart contracts on a </a:t>
            </a:r>
            <a:r>
              <a:rPr lang="en-US" sz="2400" dirty="0" err="1"/>
              <a:t>blockchain</a:t>
            </a:r>
            <a:r>
              <a:rPr lang="en-US" sz="2400" dirty="0"/>
              <a:t>, The DAO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8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Contents:  UNIT-4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101, Introduction, </a:t>
            </a:r>
            <a:r>
              <a:rPr lang="en-US" sz="2400" dirty="0" err="1"/>
              <a:t>Ethereum</a:t>
            </a:r>
            <a:r>
              <a:rPr lang="en-US" sz="2400" dirty="0"/>
              <a:t> clients and releases, The </a:t>
            </a:r>
            <a:r>
              <a:rPr lang="en-US" sz="2400" dirty="0" err="1"/>
              <a:t>Ethereum</a:t>
            </a:r>
            <a:r>
              <a:rPr lang="en-US" sz="2400" dirty="0"/>
              <a:t> stack,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, Currency (ETH and ETC), Forks, Gas, The consensus mechanism, The world state, Transactions, Contract creation transaction, Message call transaction, Elements of the </a:t>
            </a:r>
            <a:r>
              <a:rPr lang="en-US" sz="2400" dirty="0" err="1"/>
              <a:t>Ethereum</a:t>
            </a:r>
            <a:r>
              <a:rPr lang="en-US" sz="2400" dirty="0"/>
              <a:t> </a:t>
            </a:r>
            <a:r>
              <a:rPr lang="en-US" sz="2400" dirty="0" err="1"/>
              <a:t>blockchain</a:t>
            </a:r>
            <a:r>
              <a:rPr lang="en-US" sz="2400" dirty="0"/>
              <a:t> , </a:t>
            </a:r>
            <a:r>
              <a:rPr lang="en-US" sz="2400" dirty="0" err="1"/>
              <a:t>Ethereum</a:t>
            </a:r>
            <a:r>
              <a:rPr lang="en-US" sz="2400" dirty="0"/>
              <a:t> virtual machine (EVM), Accounts, Block, Ether, Messages, Mining, The </a:t>
            </a:r>
            <a:r>
              <a:rPr lang="en-US" sz="2400" dirty="0" err="1"/>
              <a:t>Ethereum</a:t>
            </a:r>
            <a:r>
              <a:rPr lang="en-US" sz="2400" dirty="0"/>
              <a:t> network</a:t>
            </a:r>
          </a:p>
          <a:p>
            <a:r>
              <a:rPr lang="en-US" sz="2400" dirty="0"/>
              <a:t>Hands-on:  Clients and wallets -</a:t>
            </a:r>
            <a:r>
              <a:rPr lang="en-US" sz="2400" dirty="0" err="1"/>
              <a:t>Geth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57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5795</TotalTime>
  <Words>1793</Words>
  <Application>Microsoft Office PowerPoint</Application>
  <PresentationFormat>Widescreen</PresentationFormat>
  <Paragraphs>305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Century Gothic</vt:lpstr>
      <vt:lpstr>Times New Roman</vt:lpstr>
      <vt:lpstr>Wingdings 3</vt:lpstr>
      <vt:lpstr>Wisp</vt:lpstr>
      <vt:lpstr>Blockchain Essentials &amp; DApps</vt:lpstr>
      <vt:lpstr>Course Outcomes</vt:lpstr>
      <vt:lpstr>CO-PO Mapping</vt:lpstr>
      <vt:lpstr>Teaching Methodology:</vt:lpstr>
      <vt:lpstr>Assessment Methods</vt:lpstr>
      <vt:lpstr>Course Contents:  UNIT-1 </vt:lpstr>
      <vt:lpstr>Course Contents:  UNIT-2 </vt:lpstr>
      <vt:lpstr>Course Contents:  UNIT-3 </vt:lpstr>
      <vt:lpstr>Course Contents:  UNIT-4 </vt:lpstr>
      <vt:lpstr>Course Contents:  UNIT-5</vt:lpstr>
      <vt:lpstr>PowerPoint Presentation</vt:lpstr>
      <vt:lpstr>Definition of a Distributed System </vt:lpstr>
      <vt:lpstr>Resource Sharing and the Web</vt:lpstr>
      <vt:lpstr>Distributed application </vt:lpstr>
      <vt:lpstr>Why Distribution?</vt:lpstr>
      <vt:lpstr>Goals of DS</vt:lpstr>
      <vt:lpstr>Challenges for Making Resources Accessible </vt:lpstr>
      <vt:lpstr>Transparencies </vt:lpstr>
      <vt:lpstr>Omission and arbitrary failures</vt:lpstr>
      <vt:lpstr>Timing failures </vt:lpstr>
      <vt:lpstr>Failure Handling  </vt:lpstr>
      <vt:lpstr>Concurrency </vt:lpstr>
      <vt:lpstr>Challenges for Scalability </vt:lpstr>
      <vt:lpstr>Challenges for Security </vt:lpstr>
      <vt:lpstr>PowerPoint Presentation</vt:lpstr>
      <vt:lpstr>PowerPoint Presentation</vt:lpstr>
      <vt:lpstr>PowerPoint Presentation</vt:lpstr>
      <vt:lpstr>Defeating Security Threats </vt:lpstr>
      <vt:lpstr>Distributed systems</vt:lpstr>
      <vt:lpstr>PowerPoint Presentation</vt:lpstr>
      <vt:lpstr>Challenge in distributed system Design</vt:lpstr>
      <vt:lpstr>CAP theorem (Brewer's theorem)</vt:lpstr>
      <vt:lpstr>CAP theorem</vt:lpstr>
      <vt:lpstr>PowerPoint Presentation</vt:lpstr>
      <vt:lpstr>Types of fault</vt:lpstr>
      <vt:lpstr>Byzantine Generals problem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Essentials &amp; DApps</dc:title>
  <dc:creator>Sanjay H A</dc:creator>
  <cp:lastModifiedBy>Sanjay H A</cp:lastModifiedBy>
  <cp:revision>31</cp:revision>
  <dcterms:created xsi:type="dcterms:W3CDTF">2019-07-22T00:52:32Z</dcterms:created>
  <dcterms:modified xsi:type="dcterms:W3CDTF">2019-07-26T01:28:03Z</dcterms:modified>
</cp:coreProperties>
</file>