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Decentralization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									</a:t>
            </a:r>
            <a:r>
              <a:rPr lang="en-US" b="1" dirty="0" smtClean="0"/>
              <a:t>		-Dr. Sanjay H 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8318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0" y="995738"/>
            <a:ext cx="9912269" cy="480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decentralization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Transparency</a:t>
            </a:r>
          </a:p>
          <a:p>
            <a:r>
              <a:rPr lang="en-US" sz="2400" dirty="0" smtClean="0"/>
              <a:t>Efficiency</a:t>
            </a:r>
            <a:endParaRPr lang="en-US" sz="2400" dirty="0"/>
          </a:p>
          <a:p>
            <a:r>
              <a:rPr lang="en-US" sz="2400" dirty="0" smtClean="0"/>
              <a:t>Cost saving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D</a:t>
            </a:r>
            <a:r>
              <a:rPr lang="en-US" sz="2400" dirty="0" smtClean="0"/>
              <a:t>evelopment </a:t>
            </a:r>
            <a:r>
              <a:rPr lang="en-US" sz="2400" dirty="0"/>
              <a:t>of trusted </a:t>
            </a:r>
            <a:r>
              <a:rPr lang="en-US" sz="2400" dirty="0" smtClean="0"/>
              <a:t>ecosystems</a:t>
            </a:r>
            <a:endParaRPr lang="en-US" sz="2400" dirty="0"/>
          </a:p>
          <a:p>
            <a:r>
              <a:rPr lang="en-US" sz="2400" dirty="0"/>
              <a:t>P</a:t>
            </a:r>
            <a:r>
              <a:rPr lang="en-US" sz="2400" dirty="0" smtClean="0"/>
              <a:t>rivacy </a:t>
            </a:r>
            <a:endParaRPr lang="en-US" sz="2400" dirty="0"/>
          </a:p>
          <a:p>
            <a:r>
              <a:rPr lang="en-US" sz="2400" dirty="0"/>
              <a:t>A</a:t>
            </a:r>
            <a:r>
              <a:rPr lang="en-US" sz="2400" dirty="0" smtClean="0"/>
              <a:t>nonymity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597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ecurity requirements</a:t>
            </a:r>
          </a:p>
          <a:p>
            <a:r>
              <a:rPr lang="en-US" sz="2000" dirty="0"/>
              <a:t>S</a:t>
            </a:r>
            <a:r>
              <a:rPr lang="en-US" sz="2000" dirty="0" smtClean="0"/>
              <a:t>oftware bugs </a:t>
            </a:r>
          </a:p>
          <a:p>
            <a:r>
              <a:rPr lang="en-US" sz="2000" dirty="0"/>
              <a:t>H</a:t>
            </a:r>
            <a:r>
              <a:rPr lang="en-US" sz="2000" dirty="0" smtClean="0"/>
              <a:t>uman errors</a:t>
            </a:r>
          </a:p>
          <a:p>
            <a:r>
              <a:rPr lang="en-US" sz="2000" dirty="0"/>
              <a:t>For </a:t>
            </a:r>
            <a:r>
              <a:rPr lang="en-US" sz="2000" dirty="0" smtClean="0"/>
              <a:t>example</a:t>
            </a:r>
          </a:p>
          <a:p>
            <a:pPr lvl="1"/>
            <a:r>
              <a:rPr lang="en-US" sz="2000" dirty="0" smtClean="0"/>
              <a:t>In </a:t>
            </a:r>
            <a:r>
              <a:rPr lang="en-US" sz="2000" dirty="0"/>
              <a:t>a decentralized </a:t>
            </a:r>
            <a:r>
              <a:rPr lang="en-US" sz="2000" dirty="0" smtClean="0"/>
              <a:t>system such </a:t>
            </a:r>
            <a:r>
              <a:rPr lang="en-US" sz="2000" dirty="0"/>
              <a:t>as bitcoin or </a:t>
            </a:r>
            <a:r>
              <a:rPr lang="en-US" sz="2000" dirty="0" err="1"/>
              <a:t>Ethereum</a:t>
            </a:r>
            <a:r>
              <a:rPr lang="en-US" sz="2000" dirty="0"/>
              <a:t>, where security is usually provided by private </a:t>
            </a:r>
            <a:r>
              <a:rPr lang="en-US" sz="2000" dirty="0" smtClean="0"/>
              <a:t>keys</a:t>
            </a:r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ow </a:t>
            </a:r>
            <a:r>
              <a:rPr lang="en-US" sz="2000" dirty="0"/>
              <a:t>can </a:t>
            </a:r>
            <a:r>
              <a:rPr lang="en-US" sz="2000" dirty="0" smtClean="0"/>
              <a:t>it be </a:t>
            </a:r>
            <a:r>
              <a:rPr lang="en-US" sz="2000" dirty="0"/>
              <a:t>ensured that a smart property associated with these private keys cannot be </a:t>
            </a:r>
            <a:r>
              <a:rPr lang="en-US" sz="2000" dirty="0" smtClean="0"/>
              <a:t>rendered </a:t>
            </a:r>
          </a:p>
          <a:p>
            <a:pPr lvl="1"/>
            <a:r>
              <a:rPr lang="en-US" sz="2000" dirty="0" smtClean="0"/>
              <a:t>Useless </a:t>
            </a:r>
            <a:r>
              <a:rPr lang="en-US" sz="2000" dirty="0"/>
              <a:t>if, due to a human error, the private keys are lost or if, due to a bug in the </a:t>
            </a:r>
            <a:r>
              <a:rPr lang="en-US" sz="2000" dirty="0" smtClean="0"/>
              <a:t>smart contract code</a:t>
            </a:r>
          </a:p>
          <a:p>
            <a:pPr lvl="1"/>
            <a:r>
              <a:rPr lang="en-US" sz="2000" dirty="0" smtClean="0"/>
              <a:t>Decentralized </a:t>
            </a:r>
            <a:r>
              <a:rPr lang="en-US" sz="2000" dirty="0"/>
              <a:t>application is vulnerable to attack by adversaries</a:t>
            </a:r>
          </a:p>
        </p:txBody>
      </p:sp>
    </p:spTree>
    <p:extLst>
      <p:ext uri="{BB962C8B-B14F-4D97-AF65-F5344CB8AC3E}">
        <p14:creationId xmlns:p14="http://schemas.microsoft.com/office/powerpoint/2010/main" val="174118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decentralize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2012" y="1506583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A framework has been proposed by </a:t>
            </a:r>
            <a:r>
              <a:rPr lang="en-US" sz="2400" i="1" dirty="0"/>
              <a:t>Arvind Narayanan </a:t>
            </a:r>
            <a:r>
              <a:rPr lang="en-US" sz="2400" dirty="0"/>
              <a:t>and others that can be used </a:t>
            </a:r>
            <a:r>
              <a:rPr lang="en-US" sz="2400" dirty="0" smtClean="0"/>
              <a:t>to evaluate </a:t>
            </a:r>
            <a:r>
              <a:rPr lang="en-US" sz="2400" dirty="0"/>
              <a:t>the decentralization requirements of a variety of things in the context of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technology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framework basically proposes four questions that, once answered, </a:t>
            </a:r>
            <a:r>
              <a:rPr lang="en-US" sz="2400" dirty="0" smtClean="0"/>
              <a:t>provide a </a:t>
            </a:r>
            <a:r>
              <a:rPr lang="en-US" sz="2400" dirty="0"/>
              <a:t>clear idea as to how a system can be decentralized. </a:t>
            </a:r>
            <a:endParaRPr lang="en-US" sz="2400" dirty="0" smtClean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is being decentralized?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level of decentralization is required?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 err="1"/>
              <a:t>blockchain</a:t>
            </a:r>
            <a:r>
              <a:rPr lang="en-US" sz="2400" dirty="0"/>
              <a:t> is used?</a:t>
            </a:r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security mechanism is used?</a:t>
            </a:r>
          </a:p>
        </p:txBody>
      </p:sp>
    </p:spTree>
    <p:extLst>
      <p:ext uri="{BB962C8B-B14F-4D97-AF65-F5344CB8AC3E}">
        <p14:creationId xmlns:p14="http://schemas.microsoft.com/office/powerpoint/2010/main" val="15327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411" y="184484"/>
            <a:ext cx="9610809" cy="3777622"/>
          </a:xfrm>
        </p:spPr>
        <p:txBody>
          <a:bodyPr>
            <a:noAutofit/>
          </a:bodyPr>
          <a:lstStyle/>
          <a:p>
            <a:r>
              <a:rPr lang="en-US" sz="2000" dirty="0"/>
              <a:t>The first question simply asks </a:t>
            </a:r>
            <a:r>
              <a:rPr lang="en-US" sz="2000" b="1" dirty="0"/>
              <a:t>what system is being decentralized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can be any system</a:t>
            </a:r>
            <a:r>
              <a:rPr lang="en-US" sz="2000" dirty="0" smtClean="0"/>
              <a:t>, for </a:t>
            </a:r>
            <a:r>
              <a:rPr lang="en-US" sz="2000" dirty="0"/>
              <a:t>example an Identity system or trading.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next question can be answered by </a:t>
            </a:r>
            <a:r>
              <a:rPr lang="en-US" sz="2000" dirty="0" smtClean="0"/>
              <a:t>specifying the </a:t>
            </a:r>
            <a:r>
              <a:rPr lang="en-US" sz="2000" b="1" dirty="0"/>
              <a:t>level of decentralization </a:t>
            </a:r>
            <a:r>
              <a:rPr lang="en-US" sz="2000" dirty="0"/>
              <a:t>required by looking at the scale of </a:t>
            </a:r>
            <a:r>
              <a:rPr lang="en-US" sz="2000" dirty="0" smtClean="0"/>
              <a:t>decentralization.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can be full disintermediation or partial disintermediation. </a:t>
            </a:r>
            <a:endParaRPr lang="en-US" sz="2000" dirty="0" smtClean="0"/>
          </a:p>
          <a:p>
            <a:r>
              <a:rPr lang="en-US" sz="2000" dirty="0" smtClean="0"/>
              <a:t>Third </a:t>
            </a:r>
            <a:r>
              <a:rPr lang="en-US" sz="2000" dirty="0"/>
              <a:t>question </a:t>
            </a:r>
            <a:r>
              <a:rPr lang="en-US" sz="2000" dirty="0" smtClean="0"/>
              <a:t>is quite </a:t>
            </a:r>
            <a:r>
              <a:rPr lang="en-US" sz="2000" dirty="0"/>
              <a:t>straightforward, where developers can make a choice as to </a:t>
            </a:r>
            <a:r>
              <a:rPr lang="en-US" sz="2000" b="1" dirty="0"/>
              <a:t>which </a:t>
            </a:r>
            <a:r>
              <a:rPr lang="en-US" sz="2000" b="1" dirty="0" err="1"/>
              <a:t>blockchain</a:t>
            </a:r>
            <a:r>
              <a:rPr lang="en-US" sz="2000" b="1" dirty="0"/>
              <a:t> </a:t>
            </a:r>
            <a:r>
              <a:rPr lang="en-US" sz="2000" dirty="0" smtClean="0"/>
              <a:t>is suitable </a:t>
            </a:r>
            <a:r>
              <a:rPr lang="en-US" sz="2000" dirty="0"/>
              <a:t>for a particular application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It can be bitcoin </a:t>
            </a:r>
            <a:r>
              <a:rPr lang="en-US" sz="2000" dirty="0" err="1"/>
              <a:t>blockchain</a:t>
            </a:r>
            <a:r>
              <a:rPr lang="en-US" sz="2000" dirty="0"/>
              <a:t>,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, </a:t>
            </a:r>
            <a:r>
              <a:rPr lang="en-US" sz="2000" dirty="0" smtClean="0"/>
              <a:t>or any </a:t>
            </a:r>
            <a:r>
              <a:rPr lang="en-US" sz="2000" dirty="0"/>
              <a:t>other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000" dirty="0" smtClean="0"/>
              <a:t>key question needs </a:t>
            </a:r>
            <a:r>
              <a:rPr lang="en-US" sz="2000" dirty="0"/>
              <a:t>to be answered about the </a:t>
            </a:r>
            <a:r>
              <a:rPr lang="en-US" sz="2000" b="1" dirty="0"/>
              <a:t>security mechanism </a:t>
            </a:r>
            <a:r>
              <a:rPr lang="en-US" sz="2000" dirty="0"/>
              <a:t>as to how the security of </a:t>
            </a:r>
            <a:r>
              <a:rPr lang="en-US" sz="2000" dirty="0" smtClean="0"/>
              <a:t>a decentralized </a:t>
            </a:r>
            <a:r>
              <a:rPr lang="en-US" sz="2000" dirty="0"/>
              <a:t>system can be guaranteed.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can be Atomicity, for example, whereby </a:t>
            </a:r>
            <a:r>
              <a:rPr lang="en-US" sz="2000" dirty="0" smtClean="0"/>
              <a:t>either the </a:t>
            </a:r>
            <a:r>
              <a:rPr lang="en-US" sz="2000" dirty="0"/>
              <a:t>transaction executes in full or does not execute at </a:t>
            </a:r>
            <a:r>
              <a:rPr lang="en-US" sz="2000" dirty="0" smtClean="0"/>
              <a:t>all. This </a:t>
            </a:r>
            <a:r>
              <a:rPr lang="en-US" sz="2000" dirty="0"/>
              <a:t>ensures the integrity of the system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Other mechanisms can include reputation, </a:t>
            </a:r>
            <a:r>
              <a:rPr lang="en-US" sz="2000" dirty="0" smtClean="0"/>
              <a:t>which  allows </a:t>
            </a:r>
            <a:r>
              <a:rPr lang="en-US" sz="2000" dirty="0"/>
              <a:t>varying degrees of trust in a system.</a:t>
            </a:r>
          </a:p>
        </p:txBody>
      </p:sp>
    </p:spTree>
    <p:extLst>
      <p:ext uri="{BB962C8B-B14F-4D97-AF65-F5344CB8AC3E}">
        <p14:creationId xmlns:p14="http://schemas.microsoft.com/office/powerpoint/2010/main" val="3075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9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Money </a:t>
            </a:r>
            <a:r>
              <a:rPr lang="en-US" sz="2400" dirty="0"/>
              <a:t>transfer system </a:t>
            </a:r>
            <a:r>
              <a:rPr lang="en-US" sz="2400" dirty="0" smtClean="0"/>
              <a:t>-which </a:t>
            </a:r>
            <a:r>
              <a:rPr lang="en-US" sz="2400" dirty="0"/>
              <a:t>is required to </a:t>
            </a:r>
            <a:r>
              <a:rPr lang="en-US" sz="2400" dirty="0" smtClean="0"/>
              <a:t>be decentralized</a:t>
            </a:r>
          </a:p>
          <a:p>
            <a:pPr lvl="1"/>
            <a:r>
              <a:rPr lang="en-US" sz="2400" b="1" dirty="0" smtClean="0"/>
              <a:t>Answer </a:t>
            </a:r>
            <a:r>
              <a:rPr lang="en-US" sz="2400" b="1" dirty="0"/>
              <a:t>1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Money </a:t>
            </a:r>
            <a:r>
              <a:rPr lang="en-US" sz="2400" dirty="0"/>
              <a:t>transfer system.</a:t>
            </a:r>
          </a:p>
          <a:p>
            <a:pPr lvl="1"/>
            <a:r>
              <a:rPr lang="en-US" sz="2400" b="1" dirty="0" smtClean="0"/>
              <a:t>Answer </a:t>
            </a:r>
            <a:r>
              <a:rPr lang="en-US" sz="2400" b="1" dirty="0"/>
              <a:t>2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Disintermediation.</a:t>
            </a:r>
          </a:p>
          <a:p>
            <a:pPr lvl="1"/>
            <a:r>
              <a:rPr lang="en-US" sz="2400" b="1" dirty="0"/>
              <a:t>A</a:t>
            </a:r>
            <a:r>
              <a:rPr lang="en-US" sz="2400" b="1" dirty="0" smtClean="0"/>
              <a:t>nswer </a:t>
            </a:r>
            <a:r>
              <a:rPr lang="en-US" sz="2400" b="1" dirty="0"/>
              <a:t>3</a:t>
            </a:r>
            <a:r>
              <a:rPr lang="en-US" sz="2400" dirty="0" smtClean="0"/>
              <a:t>:</a:t>
            </a:r>
          </a:p>
          <a:p>
            <a:pPr lvl="2"/>
            <a:r>
              <a:rPr lang="en-US" sz="2400" dirty="0" smtClean="0"/>
              <a:t> </a:t>
            </a:r>
            <a:r>
              <a:rPr lang="en-US" sz="2400" dirty="0"/>
              <a:t>Bitcoin.</a:t>
            </a:r>
          </a:p>
          <a:p>
            <a:pPr lvl="1"/>
            <a:r>
              <a:rPr lang="en-US" sz="2400" b="1" dirty="0" smtClean="0"/>
              <a:t>Answer </a:t>
            </a:r>
            <a:r>
              <a:rPr lang="en-US" sz="2400" b="1" dirty="0"/>
              <a:t>4</a:t>
            </a:r>
            <a:r>
              <a:rPr lang="en-US" sz="2400" dirty="0"/>
              <a:t>: </a:t>
            </a:r>
            <a:endParaRPr lang="en-US" sz="2400" dirty="0" smtClean="0"/>
          </a:p>
          <a:p>
            <a:pPr lvl="2"/>
            <a:r>
              <a:rPr lang="en-US" sz="2400" dirty="0" smtClean="0"/>
              <a:t>Atomicity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6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Blockchain</a:t>
            </a:r>
            <a:r>
              <a:rPr lang="en-US" b="1" dirty="0"/>
              <a:t> and full ecosystem</a:t>
            </a:r>
            <a:br>
              <a:rPr lang="en-US" b="1" dirty="0"/>
            </a:br>
            <a:r>
              <a:rPr lang="en-US" b="1" dirty="0"/>
              <a:t>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order to achieve complete decentralization, it is necessary that the environment </a:t>
            </a:r>
            <a:r>
              <a:rPr lang="en-US" sz="2400" dirty="0" smtClean="0"/>
              <a:t>around the </a:t>
            </a:r>
            <a:r>
              <a:rPr lang="en-US" sz="2400" dirty="0" err="1"/>
              <a:t>blockchain</a:t>
            </a:r>
            <a:r>
              <a:rPr lang="en-US" sz="2400" dirty="0"/>
              <a:t> is also </a:t>
            </a:r>
            <a:r>
              <a:rPr lang="en-US" sz="2400" dirty="0" smtClean="0"/>
              <a:t>decentralized</a:t>
            </a:r>
          </a:p>
          <a:p>
            <a:pPr lvl="1"/>
            <a:r>
              <a:rPr lang="en-US" sz="2400" dirty="0" smtClean="0"/>
              <a:t>Storage</a:t>
            </a:r>
          </a:p>
          <a:p>
            <a:pPr lvl="1"/>
            <a:r>
              <a:rPr lang="en-US" sz="2400" dirty="0" smtClean="0"/>
              <a:t>Communication</a:t>
            </a:r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47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675" y="167640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Data can be stored directly in a </a:t>
            </a:r>
            <a:r>
              <a:rPr lang="en-US" sz="2000" dirty="0" err="1"/>
              <a:t>blockchain</a:t>
            </a:r>
            <a:r>
              <a:rPr lang="en-US" sz="2000" dirty="0"/>
              <a:t>, and with this, it does achieve </a:t>
            </a:r>
            <a:r>
              <a:rPr lang="en-US" sz="2000" dirty="0" smtClean="0"/>
              <a:t>decentralization,</a:t>
            </a:r>
          </a:p>
          <a:p>
            <a:r>
              <a:rPr lang="en-US" sz="2000" dirty="0" smtClean="0"/>
              <a:t>Major </a:t>
            </a:r>
            <a:r>
              <a:rPr lang="en-US" sz="2000" dirty="0"/>
              <a:t>disadvantage of this approach is that </a:t>
            </a:r>
            <a:r>
              <a:rPr lang="en-US" sz="2000" dirty="0" err="1"/>
              <a:t>blockchain</a:t>
            </a:r>
            <a:r>
              <a:rPr lang="en-US" sz="2000" dirty="0"/>
              <a:t> is not suitable for storing </a:t>
            </a:r>
            <a:r>
              <a:rPr lang="en-US" sz="2000" dirty="0" smtClean="0"/>
              <a:t>large amounts </a:t>
            </a:r>
            <a:r>
              <a:rPr lang="en-US" sz="2000" dirty="0"/>
              <a:t>of data by </a:t>
            </a:r>
            <a:r>
              <a:rPr lang="en-US" sz="2000" dirty="0" smtClean="0"/>
              <a:t>design</a:t>
            </a:r>
          </a:p>
          <a:p>
            <a:r>
              <a:rPr lang="en-US" sz="2000" dirty="0"/>
              <a:t>It can store simple transactions and some arbitrary data but </a:t>
            </a:r>
            <a:r>
              <a:rPr lang="en-US" sz="2000" dirty="0" smtClean="0"/>
              <a:t>is certainly </a:t>
            </a:r>
            <a:r>
              <a:rPr lang="en-US" sz="2000" dirty="0"/>
              <a:t>not suitable for storing images or large blobs of data, as is the case in </a:t>
            </a:r>
            <a:r>
              <a:rPr lang="en-US" sz="2000" dirty="0" smtClean="0"/>
              <a:t>traditional database systems</a:t>
            </a:r>
          </a:p>
          <a:p>
            <a:r>
              <a:rPr lang="en-US" sz="2000" dirty="0" smtClean="0"/>
              <a:t>Alternative </a:t>
            </a:r>
            <a:r>
              <a:rPr lang="en-US" sz="2000" dirty="0"/>
              <a:t>is to use distributed hash tables (DHTs). </a:t>
            </a:r>
            <a:endParaRPr lang="en-US" sz="2000" dirty="0" smtClean="0"/>
          </a:p>
          <a:p>
            <a:r>
              <a:rPr lang="en-US" sz="2000" dirty="0" smtClean="0"/>
              <a:t>DHTs were originally </a:t>
            </a:r>
            <a:r>
              <a:rPr lang="en-US" sz="2000" dirty="0"/>
              <a:t>used in peer-to-peer file sharing software, such as </a:t>
            </a:r>
            <a:r>
              <a:rPr lang="en-US" sz="2000" dirty="0" err="1"/>
              <a:t>BitTorrent</a:t>
            </a:r>
            <a:r>
              <a:rPr lang="en-US" sz="2000" dirty="0"/>
              <a:t>, Napster, </a:t>
            </a:r>
            <a:r>
              <a:rPr lang="en-US" sz="2000" dirty="0" err="1"/>
              <a:t>Kazaa</a:t>
            </a:r>
            <a:r>
              <a:rPr lang="en-US" sz="2000" dirty="0" smtClean="0"/>
              <a:t>, and </a:t>
            </a:r>
            <a:r>
              <a:rPr lang="en-US" sz="2000" dirty="0"/>
              <a:t>Gnutella. </a:t>
            </a:r>
            <a:endParaRPr lang="en-US" sz="2000" dirty="0" smtClean="0"/>
          </a:p>
          <a:p>
            <a:r>
              <a:rPr lang="en-US" sz="2000" dirty="0" err="1" smtClean="0"/>
              <a:t>BitTorrent</a:t>
            </a:r>
            <a:r>
              <a:rPr lang="en-US" sz="2000" dirty="0" smtClean="0"/>
              <a:t> </a:t>
            </a:r>
            <a:r>
              <a:rPr lang="en-US" sz="2000" dirty="0"/>
              <a:t>turns out to be the most scalable and fast network, but the issue is </a:t>
            </a:r>
            <a:r>
              <a:rPr lang="en-US" sz="2000" dirty="0" smtClean="0"/>
              <a:t>that there </a:t>
            </a:r>
            <a:r>
              <a:rPr lang="en-US" sz="2000" dirty="0"/>
              <a:t>is no incentive for users to keep the files indefinitely</a:t>
            </a:r>
          </a:p>
        </p:txBody>
      </p:sp>
    </p:spTree>
    <p:extLst>
      <p:ext uri="{BB962C8B-B14F-4D97-AF65-F5344CB8AC3E}">
        <p14:creationId xmlns:p14="http://schemas.microsoft.com/office/powerpoint/2010/main" val="29435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9" y="1520240"/>
            <a:ext cx="9595883" cy="47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337" y="1264555"/>
            <a:ext cx="10384972" cy="3777622"/>
          </a:xfrm>
        </p:spPr>
        <p:txBody>
          <a:bodyPr>
            <a:noAutofit/>
          </a:bodyPr>
          <a:lstStyle/>
          <a:p>
            <a:r>
              <a:rPr lang="en-US" sz="2400" dirty="0"/>
              <a:t>Users do not usually keep </a:t>
            </a:r>
            <a:r>
              <a:rPr lang="en-US" sz="2400" dirty="0" smtClean="0"/>
              <a:t>files permanently</a:t>
            </a:r>
            <a:r>
              <a:rPr lang="en-US" sz="2400" dirty="0"/>
              <a:t>, and if nodes leave the network that has data required by </a:t>
            </a:r>
            <a:r>
              <a:rPr lang="en-US" sz="2400" dirty="0" smtClean="0"/>
              <a:t>someone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</a:t>
            </a:r>
            <a:r>
              <a:rPr lang="en-US" sz="2400" dirty="0" smtClean="0"/>
              <a:t>no  way </a:t>
            </a:r>
            <a:r>
              <a:rPr lang="en-US" sz="2400" dirty="0"/>
              <a:t>to retrieve it except having the required nodes rejoin the network again so that the </a:t>
            </a:r>
            <a:r>
              <a:rPr lang="en-US" sz="2400" dirty="0" smtClean="0"/>
              <a:t>files become </a:t>
            </a:r>
            <a:r>
              <a:rPr lang="en-US" sz="2400" dirty="0"/>
              <a:t>available once more. </a:t>
            </a:r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main requirements here are high availability and </a:t>
            </a:r>
            <a:r>
              <a:rPr lang="en-US" sz="2400" dirty="0" smtClean="0"/>
              <a:t>link stability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should be available when required and network </a:t>
            </a:r>
            <a:r>
              <a:rPr lang="en-US" sz="2400" dirty="0" smtClean="0"/>
              <a:t>links should </a:t>
            </a:r>
            <a:r>
              <a:rPr lang="en-US" sz="2400" dirty="0"/>
              <a:t>also always be accessible. </a:t>
            </a:r>
            <a:endParaRPr lang="en-US" sz="2400" dirty="0" smtClean="0"/>
          </a:p>
          <a:p>
            <a:r>
              <a:rPr lang="en-US" sz="2400" b="1" dirty="0" smtClean="0"/>
              <a:t>Inter </a:t>
            </a:r>
            <a:r>
              <a:rPr lang="en-US" sz="2400" b="1" dirty="0"/>
              <a:t>Planetary File System </a:t>
            </a:r>
            <a:r>
              <a:rPr lang="en-US" sz="2400" dirty="0"/>
              <a:t>(</a:t>
            </a:r>
            <a:r>
              <a:rPr lang="en-US" sz="2400" b="1" dirty="0"/>
              <a:t>IPFS</a:t>
            </a:r>
            <a:r>
              <a:rPr lang="en-US" sz="2400" dirty="0"/>
              <a:t>) by </a:t>
            </a:r>
            <a:r>
              <a:rPr lang="en-US" sz="2400" i="1" dirty="0"/>
              <a:t>Juan Benet </a:t>
            </a:r>
            <a:r>
              <a:rPr lang="en-US" sz="2400" dirty="0" smtClean="0"/>
              <a:t>possesses both </a:t>
            </a:r>
            <a:r>
              <a:rPr lang="en-US" sz="2400" dirty="0"/>
              <a:t>of these properties and the vision is to provide a decentralized World Wide Web </a:t>
            </a:r>
            <a:r>
              <a:rPr lang="en-US" sz="2400" dirty="0" smtClean="0"/>
              <a:t>by replacing </a:t>
            </a:r>
            <a:r>
              <a:rPr lang="en-US" sz="2400" dirty="0"/>
              <a:t>the HTTP protocol. </a:t>
            </a:r>
            <a:endParaRPr lang="en-US" sz="2400" dirty="0" smtClean="0"/>
          </a:p>
          <a:p>
            <a:r>
              <a:rPr lang="en-US" sz="2400" dirty="0" smtClean="0"/>
              <a:t>IPFS </a:t>
            </a:r>
            <a:r>
              <a:rPr lang="en-US" sz="2400" dirty="0"/>
              <a:t>uses </a:t>
            </a:r>
            <a:r>
              <a:rPr lang="en-US" sz="2400" dirty="0" err="1"/>
              <a:t>Kademlia</a:t>
            </a:r>
            <a:r>
              <a:rPr lang="en-US" sz="2400" dirty="0"/>
              <a:t> DHT and </a:t>
            </a:r>
            <a:r>
              <a:rPr lang="en-US" sz="2400" dirty="0" err="1"/>
              <a:t>merkle</a:t>
            </a:r>
            <a:r>
              <a:rPr lang="en-US" sz="2400" dirty="0"/>
              <a:t> </a:t>
            </a:r>
            <a:r>
              <a:rPr lang="en-US" sz="2400" b="1" dirty="0"/>
              <a:t>DAG </a:t>
            </a:r>
            <a:r>
              <a:rPr lang="en-US" sz="2400" dirty="0"/>
              <a:t>(</a:t>
            </a:r>
            <a:r>
              <a:rPr lang="en-US" sz="2400" b="1" dirty="0"/>
              <a:t>Directed </a:t>
            </a:r>
            <a:r>
              <a:rPr lang="en-US" sz="2400" b="1" dirty="0" smtClean="0"/>
              <a:t>Acyclic Graph</a:t>
            </a:r>
            <a:r>
              <a:rPr lang="en-US" sz="2400" dirty="0"/>
              <a:t>) to provide the storage and searching functionality,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1121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485" y="206098"/>
            <a:ext cx="8911687" cy="5254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Decentralization using </a:t>
            </a:r>
            <a:r>
              <a:rPr lang="en-US" b="1" dirty="0" err="1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9611" y="846544"/>
            <a:ext cx="9862458" cy="3777622"/>
          </a:xfrm>
        </p:spPr>
        <p:txBody>
          <a:bodyPr>
            <a:noAutofit/>
          </a:bodyPr>
          <a:lstStyle/>
          <a:p>
            <a:r>
              <a:rPr lang="en-US" sz="2000" dirty="0"/>
              <a:t>Decentralization is a core benefit and service provided by the </a:t>
            </a:r>
            <a:r>
              <a:rPr lang="en-US" sz="2000" dirty="0" err="1"/>
              <a:t>blockchain</a:t>
            </a:r>
            <a:r>
              <a:rPr lang="en-US" sz="2000" dirty="0"/>
              <a:t> technology.</a:t>
            </a:r>
          </a:p>
          <a:p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does </a:t>
            </a:r>
            <a:r>
              <a:rPr lang="en-US" sz="2000" dirty="0"/>
              <a:t>not need </a:t>
            </a:r>
            <a:r>
              <a:rPr lang="en-US" sz="2000" dirty="0" smtClean="0"/>
              <a:t>any intermediaries </a:t>
            </a:r>
            <a:r>
              <a:rPr lang="en-US" sz="2000" dirty="0"/>
              <a:t>and can function with many different leaders chosen via </a:t>
            </a:r>
            <a:r>
              <a:rPr lang="en-US" sz="2000" dirty="0" smtClean="0"/>
              <a:t>consensus mechanisms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model allows anyone to compete to become the </a:t>
            </a:r>
            <a:r>
              <a:rPr lang="en-US" sz="1800" dirty="0" smtClean="0"/>
              <a:t>decision-making authority</a:t>
            </a:r>
            <a:r>
              <a:rPr lang="en-US" sz="1800" dirty="0"/>
              <a:t>. </a:t>
            </a:r>
            <a:endParaRPr lang="en-US" sz="1800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competition is governed by a consensus mechanism and </a:t>
            </a:r>
            <a:r>
              <a:rPr lang="en-US" sz="1800" b="1" dirty="0" smtClean="0"/>
              <a:t>Proof </a:t>
            </a:r>
            <a:r>
              <a:rPr lang="en-US" sz="1800" b="1" dirty="0"/>
              <a:t>of Work </a:t>
            </a:r>
            <a:r>
              <a:rPr lang="en-US" sz="1800" dirty="0"/>
              <a:t>(</a:t>
            </a:r>
            <a:r>
              <a:rPr lang="en-US" sz="1800" b="1" dirty="0" err="1"/>
              <a:t>PoW</a:t>
            </a:r>
            <a:r>
              <a:rPr lang="en-US" sz="1800" dirty="0" smtClean="0"/>
              <a:t>).</a:t>
            </a:r>
          </a:p>
          <a:p>
            <a:r>
              <a:rPr lang="en-US" sz="2000" dirty="0"/>
              <a:t>Decentralization is applied in varying degrees from semi-decentralized to </a:t>
            </a:r>
            <a:r>
              <a:rPr lang="en-US" sz="2000" dirty="0" smtClean="0"/>
              <a:t>fully decentralized </a:t>
            </a:r>
            <a:r>
              <a:rPr lang="en-US" sz="2000" dirty="0"/>
              <a:t>depending on the requirements and circumstances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Example</a:t>
            </a:r>
          </a:p>
          <a:p>
            <a:pPr lvl="1"/>
            <a:r>
              <a:rPr lang="en-US" sz="2000" b="1" dirty="0" smtClean="0"/>
              <a:t>Information </a:t>
            </a:r>
            <a:r>
              <a:rPr lang="en-US" sz="2000" b="1" dirty="0"/>
              <a:t>and communication technology </a:t>
            </a:r>
            <a:r>
              <a:rPr lang="en-US" sz="2000" dirty="0"/>
              <a:t>(</a:t>
            </a:r>
            <a:r>
              <a:rPr lang="en-US" sz="2000" b="1" dirty="0"/>
              <a:t>ICT</a:t>
            </a:r>
            <a:r>
              <a:rPr lang="en-US" sz="2000" dirty="0"/>
              <a:t>) has conventionally been based on </a:t>
            </a:r>
            <a:r>
              <a:rPr lang="en-US" sz="2000" dirty="0" smtClean="0"/>
              <a:t>a centralized paradigm</a:t>
            </a:r>
          </a:p>
          <a:p>
            <a:pPr lvl="1"/>
            <a:r>
              <a:rPr lang="en-US" sz="2000" dirty="0"/>
              <a:t>With bitcoin and the advent of </a:t>
            </a:r>
            <a:r>
              <a:rPr lang="en-US" sz="2000" dirty="0" smtClean="0"/>
              <a:t>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r>
              <a:rPr lang="en-US" sz="2000" dirty="0"/>
              <a:t>technology, this model has changed and now the technology that allows </a:t>
            </a:r>
            <a:r>
              <a:rPr lang="en-US" sz="2000" dirty="0" smtClean="0"/>
              <a:t>anyone to </a:t>
            </a:r>
            <a:r>
              <a:rPr lang="en-US" sz="2000" dirty="0"/>
              <a:t>start a decentralized system</a:t>
            </a:r>
          </a:p>
        </p:txBody>
      </p:sp>
    </p:spTree>
    <p:extLst>
      <p:ext uri="{BB962C8B-B14F-4D97-AF65-F5344CB8AC3E}">
        <p14:creationId xmlns:p14="http://schemas.microsoft.com/office/powerpoint/2010/main" val="183534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incentive mechanism is based on a protocol known as </a:t>
            </a:r>
            <a:r>
              <a:rPr lang="en-US" sz="2400" dirty="0" err="1"/>
              <a:t>Filecoin</a:t>
            </a:r>
            <a:r>
              <a:rPr lang="en-US" sz="2400" dirty="0"/>
              <a:t> that pays incentives </a:t>
            </a:r>
            <a:r>
              <a:rPr lang="en-US" sz="2400" dirty="0" smtClean="0"/>
              <a:t>to nodes </a:t>
            </a:r>
            <a:r>
              <a:rPr lang="en-US" sz="2400" dirty="0"/>
              <a:t>that store data using the </a:t>
            </a:r>
            <a:r>
              <a:rPr lang="en-US" sz="2400" dirty="0" err="1"/>
              <a:t>BitSwap</a:t>
            </a:r>
            <a:r>
              <a:rPr lang="en-US" sz="2400" dirty="0"/>
              <a:t> mechanism.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BitSwap</a:t>
            </a:r>
            <a:r>
              <a:rPr lang="en-US" sz="2400" dirty="0"/>
              <a:t> mechanism allows </a:t>
            </a:r>
            <a:r>
              <a:rPr lang="en-US" sz="2400" dirty="0" smtClean="0"/>
              <a:t>nodes to </a:t>
            </a:r>
            <a:r>
              <a:rPr lang="en-US" sz="2400" dirty="0"/>
              <a:t>keep a simple ledger of bytes sent or bytes received under a one-to-one relationship.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-based </a:t>
            </a:r>
            <a:r>
              <a:rPr lang="en-US" sz="2400" dirty="0"/>
              <a:t>version control mechanism is used in IPFS to provide structure </a:t>
            </a:r>
            <a:r>
              <a:rPr lang="en-US" sz="2400" dirty="0" smtClean="0"/>
              <a:t>and control </a:t>
            </a:r>
            <a:r>
              <a:rPr lang="en-US" sz="2400" dirty="0"/>
              <a:t>over the versioning of data.</a:t>
            </a:r>
          </a:p>
        </p:txBody>
      </p:sp>
    </p:spTree>
    <p:extLst>
      <p:ext uri="{BB962C8B-B14F-4D97-AF65-F5344CB8AC3E}">
        <p14:creationId xmlns:p14="http://schemas.microsoft.com/office/powerpoint/2010/main" val="29809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Ethereum</a:t>
            </a:r>
            <a:r>
              <a:rPr lang="en-US" sz="2400" dirty="0"/>
              <a:t> has </a:t>
            </a:r>
            <a:r>
              <a:rPr lang="en-US" sz="2400" dirty="0" smtClean="0"/>
              <a:t>its own </a:t>
            </a:r>
            <a:r>
              <a:rPr lang="en-US" sz="2400" dirty="0"/>
              <a:t>decentralized and distributed ecosystem that uses Swarm for storage and the </a:t>
            </a:r>
            <a:r>
              <a:rPr lang="en-US" sz="2400" dirty="0" smtClean="0"/>
              <a:t>whisper protocol </a:t>
            </a:r>
            <a:r>
              <a:rPr lang="en-US" sz="2400" dirty="0"/>
              <a:t>for communication. </a:t>
            </a:r>
            <a:endParaRPr lang="en-US" sz="2400" dirty="0" smtClean="0"/>
          </a:p>
          <a:p>
            <a:r>
              <a:rPr lang="en-US" sz="2400" dirty="0" err="1" smtClean="0"/>
              <a:t>Maidsafe</a:t>
            </a:r>
            <a:r>
              <a:rPr lang="en-US" sz="2400" dirty="0" smtClean="0"/>
              <a:t> </a:t>
            </a:r>
            <a:r>
              <a:rPr lang="en-US" sz="2400" dirty="0"/>
              <a:t>is aiming to provide a decentralized World </a:t>
            </a:r>
            <a:r>
              <a:rPr lang="en-US" sz="2400" dirty="0" smtClean="0"/>
              <a:t>Wide Web.</a:t>
            </a:r>
          </a:p>
          <a:p>
            <a:r>
              <a:rPr lang="en-US" sz="2400" dirty="0" err="1"/>
              <a:t>BigChainDB</a:t>
            </a:r>
            <a:r>
              <a:rPr lang="en-US" sz="2400" dirty="0"/>
              <a:t> is another storage layer decentralization project aimed at providing a scalable</a:t>
            </a:r>
            <a:r>
              <a:rPr lang="en-US" sz="2400" dirty="0" smtClean="0"/>
              <a:t>, fast</a:t>
            </a:r>
            <a:r>
              <a:rPr lang="en-US" sz="2400" dirty="0"/>
              <a:t>, and linearly scalable decentralized database as opposed to a traditional </a:t>
            </a:r>
            <a:r>
              <a:rPr lang="en-US" sz="2400" dirty="0" err="1"/>
              <a:t>filesystem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BigChainDB</a:t>
            </a:r>
            <a:r>
              <a:rPr lang="en-US" sz="2400" dirty="0"/>
              <a:t> complements decentralized processing platforms and file systems such </a:t>
            </a:r>
            <a:r>
              <a:rPr lang="en-US" sz="2400" dirty="0" smtClean="0"/>
              <a:t>as </a:t>
            </a:r>
            <a:r>
              <a:rPr lang="en-US" sz="2400" dirty="0" err="1" smtClean="0"/>
              <a:t>Ethereum</a:t>
            </a:r>
            <a:r>
              <a:rPr lang="en-US" sz="2400" dirty="0" smtClean="0"/>
              <a:t> and IPFS.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61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6652" y="0"/>
            <a:ext cx="8911687" cy="50685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652" y="687039"/>
            <a:ext cx="10040232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Services such as e-mail and online storage are all now based on a paradigm where the service provider is in control and users trust them to give them access to the service when required. </a:t>
            </a:r>
          </a:p>
          <a:p>
            <a:r>
              <a:rPr lang="en-US" sz="2000" dirty="0" smtClean="0"/>
              <a:t>This model is based on the trust of the central authority (the service provider) and users are not in control of their data; even passwords are stored on trusted third-party systems. </a:t>
            </a:r>
          </a:p>
          <a:p>
            <a:pPr lvl="1"/>
            <a:r>
              <a:rPr lang="en-US" sz="2000" dirty="0" smtClean="0"/>
              <a:t>Access to user data is guaranteed and is not dependent on a single third party. </a:t>
            </a:r>
          </a:p>
          <a:p>
            <a:r>
              <a:rPr lang="en-US" sz="2000" dirty="0" smtClean="0"/>
              <a:t>Access to the Internet (the communication layer) is based on Internet service providers (ISPs) that act as a central hub for Internet users. </a:t>
            </a:r>
          </a:p>
          <a:p>
            <a:pPr lvl="1"/>
            <a:r>
              <a:rPr lang="en-US" sz="2000" dirty="0" smtClean="0"/>
              <a:t>If the ISP is shut down for any other reasons, then no communication is possible </a:t>
            </a:r>
          </a:p>
          <a:p>
            <a:r>
              <a:rPr lang="en-US" sz="2000" dirty="0" smtClean="0"/>
              <a:t>An alternative is to use mesh networks</a:t>
            </a:r>
          </a:p>
          <a:p>
            <a:pPr lvl="1"/>
            <a:r>
              <a:rPr lang="en-US" sz="2000" dirty="0" smtClean="0"/>
              <a:t>limited in functionality as compared to the Internet</a:t>
            </a:r>
          </a:p>
          <a:p>
            <a:pPr lvl="1"/>
            <a:r>
              <a:rPr lang="en-US" sz="2000" dirty="0" smtClean="0"/>
              <a:t>provide a decentralized alternative where nodes can talk directly to each other without a central hub such as an ISP.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27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5115" y="190974"/>
            <a:ext cx="8911687" cy="1699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1058780"/>
            <a:ext cx="9916443" cy="510138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Original </a:t>
            </a:r>
            <a:r>
              <a:rPr lang="en-US" sz="2200" dirty="0"/>
              <a:t>vision of the Internet was to build a </a:t>
            </a:r>
            <a:r>
              <a:rPr lang="en-US" sz="2200" dirty="0" smtClean="0"/>
              <a:t>decentralized network</a:t>
            </a:r>
            <a:r>
              <a:rPr lang="en-US" sz="2200" dirty="0"/>
              <a:t>; </a:t>
            </a:r>
            <a:endParaRPr lang="en-US" sz="2200" dirty="0" smtClean="0"/>
          </a:p>
          <a:p>
            <a:r>
              <a:rPr lang="en-US" sz="2200" dirty="0"/>
              <a:t>O</a:t>
            </a:r>
            <a:r>
              <a:rPr lang="en-US" sz="2200" dirty="0" smtClean="0"/>
              <a:t>ver </a:t>
            </a:r>
            <a:r>
              <a:rPr lang="en-US" sz="2200" dirty="0"/>
              <a:t>the years, with the advent of large-scale service providers such </a:t>
            </a:r>
            <a:r>
              <a:rPr lang="en-US" sz="2200" dirty="0" smtClean="0"/>
              <a:t>as Google</a:t>
            </a:r>
            <a:r>
              <a:rPr lang="en-US" sz="2200" dirty="0"/>
              <a:t>, Amazon, and eBay, the control is shifting toward the big players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For </a:t>
            </a:r>
            <a:r>
              <a:rPr lang="en-US" sz="2200" dirty="0" smtClean="0"/>
              <a:t>example</a:t>
            </a:r>
            <a:r>
              <a:rPr lang="en-US" sz="2200" dirty="0"/>
              <a:t>, </a:t>
            </a:r>
            <a:r>
              <a:rPr lang="en-US" sz="2200" dirty="0" smtClean="0"/>
              <a:t>email is </a:t>
            </a:r>
            <a:r>
              <a:rPr lang="en-US" sz="2200" dirty="0"/>
              <a:t>a decentralized system at its core; anyone can run an e-mail server with </a:t>
            </a:r>
            <a:r>
              <a:rPr lang="en-US" sz="2200" dirty="0" smtClean="0"/>
              <a:t>minimal effort </a:t>
            </a:r>
            <a:r>
              <a:rPr lang="en-US" sz="2200" dirty="0"/>
              <a:t>and can start sending and receiving e-mails, </a:t>
            </a:r>
            <a:endParaRPr lang="en-US" sz="2200" dirty="0" smtClean="0"/>
          </a:p>
          <a:p>
            <a:pPr lvl="1"/>
            <a:r>
              <a:rPr lang="en-US" sz="2200" dirty="0"/>
              <a:t>B</a:t>
            </a:r>
            <a:r>
              <a:rPr lang="en-US" sz="2200" dirty="0" smtClean="0"/>
              <a:t>ut </a:t>
            </a:r>
            <a:r>
              <a:rPr lang="en-US" sz="2200" dirty="0"/>
              <a:t>there is a better alternative </a:t>
            </a:r>
            <a:r>
              <a:rPr lang="en-US" sz="2200" dirty="0" smtClean="0"/>
              <a:t>available that </a:t>
            </a:r>
            <a:r>
              <a:rPr lang="en-US" sz="2200" dirty="0"/>
              <a:t>is already providing a managed service for end users, </a:t>
            </a:r>
            <a:endParaRPr lang="en-US" sz="2200" dirty="0" smtClean="0"/>
          </a:p>
          <a:p>
            <a:r>
              <a:rPr lang="en-US" sz="2200" dirty="0" smtClean="0"/>
              <a:t>There </a:t>
            </a:r>
            <a:r>
              <a:rPr lang="en-US" sz="2200" dirty="0"/>
              <a:t>is a natural </a:t>
            </a:r>
            <a:r>
              <a:rPr lang="en-US" sz="2200" dirty="0" smtClean="0"/>
              <a:t>inclination toward </a:t>
            </a:r>
            <a:r>
              <a:rPr lang="en-US" sz="2200" dirty="0"/>
              <a:t>selecting a centralized service as it is more convenient and </a:t>
            </a:r>
            <a:r>
              <a:rPr lang="en-US" sz="2200" dirty="0" smtClean="0"/>
              <a:t>free</a:t>
            </a:r>
          </a:p>
          <a:p>
            <a:r>
              <a:rPr lang="en-US" sz="2200" dirty="0" smtClean="0"/>
              <a:t> </a:t>
            </a:r>
            <a:r>
              <a:rPr lang="en-US" sz="2200" dirty="0" err="1"/>
              <a:t>Blockchain</a:t>
            </a:r>
            <a:r>
              <a:rPr lang="en-US" sz="2200" dirty="0"/>
              <a:t> has once again given this vision of decentralization to the </a:t>
            </a:r>
            <a:r>
              <a:rPr lang="en-US" sz="2200" dirty="0" smtClean="0"/>
              <a:t>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Decentralization of computing or processing is achieved by a </a:t>
            </a:r>
            <a:r>
              <a:rPr lang="en-US" sz="2400" dirty="0" err="1"/>
              <a:t>blockchain</a:t>
            </a:r>
            <a:r>
              <a:rPr lang="en-US" sz="2400" dirty="0"/>
              <a:t> technology such </a:t>
            </a:r>
            <a:r>
              <a:rPr lang="en-US" sz="2400" dirty="0" smtClean="0"/>
              <a:t>as </a:t>
            </a:r>
            <a:r>
              <a:rPr lang="en-US" sz="2400" dirty="0" err="1" smtClean="0"/>
              <a:t>Ethereum</a:t>
            </a:r>
            <a:endParaRPr lang="en-US" sz="2400" dirty="0" smtClean="0"/>
          </a:p>
          <a:p>
            <a:pPr lvl="1"/>
            <a:r>
              <a:rPr lang="en-US" sz="2400" dirty="0" smtClean="0"/>
              <a:t>where </a:t>
            </a:r>
            <a:r>
              <a:rPr lang="en-US" sz="2400" dirty="0"/>
              <a:t>smart contracts with embedded business logic can run on the network.</a:t>
            </a:r>
          </a:p>
          <a:p>
            <a:r>
              <a:rPr lang="en-US" sz="2400" dirty="0"/>
              <a:t>Other </a:t>
            </a:r>
            <a:r>
              <a:rPr lang="en-US" sz="2400" dirty="0" err="1"/>
              <a:t>blockchain</a:t>
            </a:r>
            <a:r>
              <a:rPr lang="en-US" sz="2400" dirty="0"/>
              <a:t> technologies also provide similar processing layer platforms </a:t>
            </a:r>
            <a:r>
              <a:rPr lang="en-US" sz="2400" dirty="0" smtClean="0"/>
              <a:t>where business </a:t>
            </a:r>
            <a:r>
              <a:rPr lang="en-US" sz="2400" dirty="0"/>
              <a:t>logic can run over the network in a decentralized manner.</a:t>
            </a:r>
          </a:p>
        </p:txBody>
      </p:sp>
    </p:spTree>
    <p:extLst>
      <p:ext uri="{BB962C8B-B14F-4D97-AF65-F5344CB8AC3E}">
        <p14:creationId xmlns:p14="http://schemas.microsoft.com/office/powerpoint/2010/main" val="1883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7169"/>
            <a:ext cx="7818104" cy="55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Decentralized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 </a:t>
            </a:r>
            <a:r>
              <a:rPr lang="en-US" sz="2400" dirty="0"/>
              <a:t>the </a:t>
            </a:r>
            <a:r>
              <a:rPr lang="en-US" sz="2400" dirty="0" smtClean="0"/>
              <a:t>bottom  layer</a:t>
            </a:r>
            <a:r>
              <a:rPr lang="en-US" sz="2400" dirty="0"/>
              <a:t>, Internet or </a:t>
            </a:r>
            <a:r>
              <a:rPr lang="en-US" sz="2400" dirty="0" err="1"/>
              <a:t>Meshnets</a:t>
            </a:r>
            <a:r>
              <a:rPr lang="en-US" sz="2400" dirty="0"/>
              <a:t> provides a decentralized communication </a:t>
            </a:r>
            <a:r>
              <a:rPr lang="en-US" sz="2400" dirty="0" smtClean="0"/>
              <a:t>layer</a:t>
            </a:r>
          </a:p>
          <a:p>
            <a:r>
              <a:rPr lang="en-US" sz="2400" dirty="0" smtClean="0"/>
              <a:t>Storage layer </a:t>
            </a:r>
            <a:r>
              <a:rPr lang="en-US" sz="2400" dirty="0"/>
              <a:t>uses technologies such as IPFS and </a:t>
            </a:r>
            <a:r>
              <a:rPr lang="en-US" sz="2400" dirty="0" err="1"/>
              <a:t>BigChainDB</a:t>
            </a:r>
            <a:r>
              <a:rPr lang="en-US" sz="2400" dirty="0"/>
              <a:t> to enable </a:t>
            </a:r>
            <a:r>
              <a:rPr lang="en-US" sz="2400" dirty="0" smtClean="0"/>
              <a:t>decentralization</a:t>
            </a:r>
            <a:endParaRPr lang="en-US" sz="2400" dirty="0"/>
          </a:p>
          <a:p>
            <a:r>
              <a:rPr lang="en-US" sz="2400" dirty="0" err="1"/>
              <a:t>B</a:t>
            </a:r>
            <a:r>
              <a:rPr lang="en-US" sz="2400" dirty="0" err="1" smtClean="0"/>
              <a:t>lockchain</a:t>
            </a:r>
            <a:r>
              <a:rPr lang="en-US" sz="2400" dirty="0" smtClean="0"/>
              <a:t> </a:t>
            </a:r>
            <a:r>
              <a:rPr lang="en-US" sz="2400" dirty="0"/>
              <a:t>that serves as a decentralized processing layer.</a:t>
            </a:r>
          </a:p>
        </p:txBody>
      </p:sp>
    </p:spTree>
    <p:extLst>
      <p:ext uri="{BB962C8B-B14F-4D97-AF65-F5344CB8AC3E}">
        <p14:creationId xmlns:p14="http://schemas.microsoft.com/office/powerpoint/2010/main" val="44579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0045" y="0"/>
            <a:ext cx="8911687" cy="53848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Smart contract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006" y="538484"/>
            <a:ext cx="9398725" cy="3777622"/>
          </a:xfrm>
        </p:spPr>
        <p:txBody>
          <a:bodyPr>
            <a:noAutofit/>
          </a:bodyPr>
          <a:lstStyle/>
          <a:p>
            <a:r>
              <a:rPr lang="en-US" sz="2400" dirty="0" smtClean="0"/>
              <a:t>A smart contract can be thought of as a small decentralized program. </a:t>
            </a:r>
          </a:p>
          <a:p>
            <a:r>
              <a:rPr lang="en-US" sz="2400" dirty="0" smtClean="0"/>
              <a:t>Smart contracts do not necessarily need 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to run; </a:t>
            </a:r>
          </a:p>
          <a:p>
            <a:pPr lvl="1"/>
            <a:r>
              <a:rPr lang="en-US" sz="2400" dirty="0" smtClean="0"/>
              <a:t>however, due to the security benefits that 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technology provides, it is now becoming almost a standard to use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as a decentralized execution platform for smart contracts. </a:t>
            </a:r>
          </a:p>
          <a:p>
            <a:r>
              <a:rPr lang="en-US" sz="2400" dirty="0" smtClean="0"/>
              <a:t>A smart contract usually contains some business logic and a limited amount of data. </a:t>
            </a:r>
          </a:p>
          <a:p>
            <a:r>
              <a:rPr lang="en-US" sz="2400" dirty="0" smtClean="0"/>
              <a:t>Actors or participants in 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use these smart contracts or they run autonomously on behalf of the network participants.</a:t>
            </a:r>
          </a:p>
          <a:p>
            <a:r>
              <a:rPr lang="en-US" sz="2400" dirty="0" smtClean="0"/>
              <a:t>Small </a:t>
            </a:r>
            <a:r>
              <a:rPr lang="en-US" sz="2400" dirty="0"/>
              <a:t>programs reside on the </a:t>
            </a:r>
            <a:r>
              <a:rPr lang="en-US" sz="2400" dirty="0" err="1"/>
              <a:t>blockchain</a:t>
            </a:r>
            <a:r>
              <a:rPr lang="en-US" sz="2400" dirty="0"/>
              <a:t> and execute business logic if some </a:t>
            </a:r>
            <a:r>
              <a:rPr lang="en-US" sz="2400" dirty="0" smtClean="0"/>
              <a:t>specific criteria </a:t>
            </a:r>
            <a:r>
              <a:rPr lang="en-US" sz="2400" dirty="0"/>
              <a:t>are met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4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Decentralized organization </a:t>
            </a:r>
            <a:r>
              <a:rPr lang="en-US" sz="2400" dirty="0"/>
              <a:t>(</a:t>
            </a:r>
            <a:r>
              <a:rPr lang="en-US" sz="2400" b="1" dirty="0"/>
              <a:t>DOs</a:t>
            </a:r>
            <a:r>
              <a:rPr lang="en-US" sz="2400" dirty="0"/>
              <a:t>) are software programs that run on a </a:t>
            </a:r>
            <a:r>
              <a:rPr lang="en-US" sz="2400" dirty="0" err="1"/>
              <a:t>blockchain</a:t>
            </a:r>
            <a:r>
              <a:rPr lang="en-US" sz="2400" dirty="0"/>
              <a:t> and </a:t>
            </a:r>
            <a:r>
              <a:rPr lang="en-US" sz="2400" dirty="0" smtClean="0"/>
              <a:t>are based </a:t>
            </a:r>
            <a:r>
              <a:rPr lang="en-US" sz="2400" dirty="0"/>
              <a:t>on the idea of real human organizations with people and protocols. </a:t>
            </a:r>
            <a:endParaRPr lang="en-US" sz="2400" dirty="0" smtClean="0"/>
          </a:p>
          <a:p>
            <a:r>
              <a:rPr lang="en-US" sz="2400" dirty="0" smtClean="0"/>
              <a:t>Once </a:t>
            </a:r>
            <a:r>
              <a:rPr lang="en-US" sz="2400" dirty="0"/>
              <a:t>a DO, in </a:t>
            </a:r>
            <a:r>
              <a:rPr lang="en-US" sz="2400" dirty="0" smtClean="0"/>
              <a:t>the form </a:t>
            </a:r>
            <a:r>
              <a:rPr lang="en-US" sz="2400" dirty="0"/>
              <a:t>of a smart contract or a set of smart contracts, is added to the </a:t>
            </a:r>
            <a:r>
              <a:rPr lang="en-US" sz="2400" dirty="0" err="1"/>
              <a:t>blockchain</a:t>
            </a:r>
            <a:r>
              <a:rPr lang="en-US" sz="2400" dirty="0"/>
              <a:t>, it </a:t>
            </a:r>
            <a:r>
              <a:rPr lang="en-US" sz="2400" dirty="0" smtClean="0"/>
              <a:t>becomes decentralized </a:t>
            </a:r>
            <a:r>
              <a:rPr lang="en-US" sz="2400" dirty="0"/>
              <a:t>and parties interact with each other based on the code defined within the </a:t>
            </a:r>
            <a:r>
              <a:rPr lang="en-US" sz="2400" dirty="0" smtClean="0"/>
              <a:t>DO software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09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617" y="153847"/>
            <a:ext cx="9505995" cy="773616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885" y="1049383"/>
            <a:ext cx="9154297" cy="3777622"/>
          </a:xfrm>
        </p:spPr>
        <p:txBody>
          <a:bodyPr>
            <a:noAutofit/>
          </a:bodyPr>
          <a:lstStyle/>
          <a:p>
            <a:r>
              <a:rPr lang="en-US" sz="2000" dirty="0"/>
              <a:t>Just like DOs, a </a:t>
            </a:r>
            <a:r>
              <a:rPr lang="en-US" sz="2000" b="1" dirty="0"/>
              <a:t>Decentralized autonomous organization </a:t>
            </a:r>
            <a:r>
              <a:rPr lang="en-US" sz="2000" dirty="0"/>
              <a:t>(</a:t>
            </a:r>
            <a:r>
              <a:rPr lang="en-US" sz="2000" b="1" dirty="0"/>
              <a:t>DAO</a:t>
            </a:r>
            <a:r>
              <a:rPr lang="en-US" sz="2000" dirty="0"/>
              <a:t>) is also a </a:t>
            </a:r>
            <a:r>
              <a:rPr lang="en-US" sz="2000" dirty="0" smtClean="0"/>
              <a:t>computer program </a:t>
            </a:r>
            <a:r>
              <a:rPr lang="en-US" sz="2000" dirty="0"/>
              <a:t>than runs on top of a </a:t>
            </a:r>
            <a:r>
              <a:rPr lang="en-US" sz="2000" dirty="0" err="1"/>
              <a:t>blockchain</a:t>
            </a:r>
            <a:r>
              <a:rPr lang="en-US" sz="2000" dirty="0"/>
              <a:t> and embedded within it are governance </a:t>
            </a:r>
            <a:r>
              <a:rPr lang="en-US" sz="2000" dirty="0" smtClean="0"/>
              <a:t>and business </a:t>
            </a:r>
            <a:r>
              <a:rPr lang="en-US" sz="2000" dirty="0"/>
              <a:t>logic rules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DAO and DO are basically the same thing, but the main difference </a:t>
            </a:r>
            <a:r>
              <a:rPr lang="en-US" sz="2000" dirty="0" smtClean="0"/>
              <a:t>is </a:t>
            </a:r>
          </a:p>
          <a:p>
            <a:pPr lvl="1"/>
            <a:r>
              <a:rPr lang="en-US" sz="2000" dirty="0" smtClean="0"/>
              <a:t>DAOs </a:t>
            </a:r>
            <a:r>
              <a:rPr lang="en-US" sz="2000" dirty="0"/>
              <a:t>are autonomous, which means that they are fully automated and </a:t>
            </a:r>
            <a:r>
              <a:rPr lang="en-US" sz="2000" dirty="0" smtClean="0"/>
              <a:t>contain artificially </a:t>
            </a:r>
            <a:r>
              <a:rPr lang="en-US" sz="2000" dirty="0"/>
              <a:t>intelligent </a:t>
            </a:r>
            <a:r>
              <a:rPr lang="en-US" sz="2000" dirty="0" smtClean="0"/>
              <a:t>logic</a:t>
            </a:r>
          </a:p>
          <a:p>
            <a:pPr lvl="1"/>
            <a:r>
              <a:rPr lang="en-US" sz="2000" dirty="0" smtClean="0"/>
              <a:t>DOs </a:t>
            </a:r>
            <a:r>
              <a:rPr lang="en-US" sz="2000" dirty="0"/>
              <a:t>lack this feature and rely on human input in </a:t>
            </a:r>
            <a:r>
              <a:rPr lang="en-US" sz="2000" dirty="0" smtClean="0"/>
              <a:t>order to </a:t>
            </a:r>
            <a:r>
              <a:rPr lang="en-US" sz="2000" dirty="0"/>
              <a:t>execute business logic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led the way with the introduction of DAOs for the first time.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DAO</a:t>
            </a:r>
            <a:r>
              <a:rPr lang="en-US" sz="2000" dirty="0" smtClean="0"/>
              <a:t>, the </a:t>
            </a:r>
            <a:r>
              <a:rPr lang="en-US" sz="2000" dirty="0"/>
              <a:t>code is considered the governing entity rather than humans or paper contracts. </a:t>
            </a:r>
          </a:p>
          <a:p>
            <a:r>
              <a:rPr lang="en-US" sz="2000" i="1" dirty="0"/>
              <a:t>Curator</a:t>
            </a:r>
            <a:r>
              <a:rPr lang="en-US" sz="2000" dirty="0" smtClean="0"/>
              <a:t>,, </a:t>
            </a:r>
            <a:r>
              <a:rPr lang="en-US" sz="2000" dirty="0"/>
              <a:t>is a human entity that participates as someone who maintains this </a:t>
            </a:r>
            <a:r>
              <a:rPr lang="en-US" sz="2000" dirty="0" smtClean="0"/>
              <a:t>code and </a:t>
            </a:r>
            <a:r>
              <a:rPr lang="en-US" sz="2000" dirty="0"/>
              <a:t>acts as a proposal evaluator for the community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254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utoShape 2" descr="Image result for Different types of network/system blockcha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85" y="160338"/>
            <a:ext cx="10029371" cy="662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606" y="271413"/>
            <a:ext cx="9924006" cy="825867"/>
          </a:xfrm>
        </p:spPr>
        <p:txBody>
          <a:bodyPr/>
          <a:lstStyle/>
          <a:p>
            <a:r>
              <a:rPr lang="en-US" b="1" dirty="0"/>
              <a:t>Decentralized autonomous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909" y="1097280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DAOs are capable of hiring </a:t>
            </a:r>
            <a:r>
              <a:rPr lang="en-US" sz="2000" dirty="0" smtClean="0"/>
              <a:t>external </a:t>
            </a:r>
            <a:r>
              <a:rPr lang="en-US" sz="2000" i="1" dirty="0" smtClean="0"/>
              <a:t>Contractors </a:t>
            </a:r>
            <a:r>
              <a:rPr lang="en-US" sz="2000" dirty="0"/>
              <a:t>if enough input is received from the token holders (participants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dirty="0" smtClean="0"/>
              <a:t>most famous </a:t>
            </a:r>
            <a:r>
              <a:rPr lang="en-US" sz="2000" dirty="0"/>
              <a:t>DAO project is </a:t>
            </a:r>
            <a:r>
              <a:rPr lang="en-US" sz="2000" i="1" dirty="0"/>
              <a:t>The DAO </a:t>
            </a:r>
            <a:r>
              <a:rPr lang="en-US" sz="2000" dirty="0"/>
              <a:t>(h t </a:t>
            </a:r>
            <a:r>
              <a:rPr lang="en-US" sz="2000" dirty="0" err="1"/>
              <a:t>t</a:t>
            </a:r>
            <a:r>
              <a:rPr lang="en-US" sz="2000" dirty="0"/>
              <a:t> p s ://d a o h u b . o r g ) as it raised 168 million US </a:t>
            </a:r>
            <a:r>
              <a:rPr lang="en-US" sz="2000" dirty="0" smtClean="0"/>
              <a:t>dollars in </a:t>
            </a:r>
            <a:r>
              <a:rPr lang="en-US" sz="2000" dirty="0"/>
              <a:t>its crowd-funding phase. </a:t>
            </a:r>
            <a:endParaRPr lang="en-US" sz="2000" dirty="0" smtClean="0"/>
          </a:p>
          <a:p>
            <a:pPr lvl="1"/>
            <a:r>
              <a:rPr lang="en-US" sz="2000" dirty="0" smtClean="0"/>
              <a:t>Venture </a:t>
            </a:r>
            <a:r>
              <a:rPr lang="en-US" sz="2000" dirty="0"/>
              <a:t>capital </a:t>
            </a:r>
            <a:r>
              <a:rPr lang="en-US" sz="2000" dirty="0" smtClean="0"/>
              <a:t>fund which </a:t>
            </a:r>
            <a:r>
              <a:rPr lang="en-US" sz="2000" dirty="0"/>
              <a:t>was aimed at providing a decentralized business model with no single entity as </a:t>
            </a:r>
            <a:r>
              <a:rPr lang="en-US" sz="2000" dirty="0" smtClean="0"/>
              <a:t>an owner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Hacked </a:t>
            </a:r>
            <a:r>
              <a:rPr lang="en-US" sz="2000" dirty="0"/>
              <a:t>due to a bug in the DAO code and millions </a:t>
            </a:r>
            <a:r>
              <a:rPr lang="en-US" sz="2000" dirty="0" smtClean="0"/>
              <a:t>of dollars</a:t>
            </a:r>
            <a:r>
              <a:rPr lang="en-US" sz="2000" dirty="0"/>
              <a:t>' worth of </a:t>
            </a:r>
            <a:r>
              <a:rPr lang="en-US" sz="2000" b="1" dirty="0"/>
              <a:t>Ether currency </a:t>
            </a:r>
            <a:r>
              <a:rPr lang="en-US" sz="2000" dirty="0"/>
              <a:t>(</a:t>
            </a:r>
            <a:r>
              <a:rPr lang="en-US" sz="2000" b="1" dirty="0"/>
              <a:t>ETH</a:t>
            </a:r>
            <a:r>
              <a:rPr lang="en-US" sz="2000" dirty="0"/>
              <a:t>) were siphoned out of the DAO into a child </a:t>
            </a:r>
            <a:r>
              <a:rPr lang="en-US" sz="2000" dirty="0" smtClean="0"/>
              <a:t>DAO created </a:t>
            </a:r>
            <a:r>
              <a:rPr lang="en-US" sz="2000" dirty="0"/>
              <a:t>by the hackers. </a:t>
            </a:r>
            <a:endParaRPr lang="en-US" sz="2000" dirty="0" smtClean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required a hard fork on the </a:t>
            </a:r>
            <a:r>
              <a:rPr lang="en-US" sz="2000" dirty="0" err="1"/>
              <a:t>Ethereum</a:t>
            </a:r>
            <a:r>
              <a:rPr lang="en-US" sz="2000" dirty="0"/>
              <a:t> </a:t>
            </a:r>
            <a:r>
              <a:rPr lang="en-US" sz="2000" dirty="0" err="1"/>
              <a:t>blockchain</a:t>
            </a:r>
            <a:r>
              <a:rPr lang="en-US" sz="2000" dirty="0"/>
              <a:t> to reverse </a:t>
            </a:r>
            <a:r>
              <a:rPr lang="en-US" sz="2000" dirty="0" smtClean="0"/>
              <a:t>the impact </a:t>
            </a:r>
            <a:r>
              <a:rPr lang="en-US" sz="2000" dirty="0"/>
              <a:t>of the hack and initiate the recovery of the funds. </a:t>
            </a:r>
            <a:endParaRPr lang="en-US" sz="2000" dirty="0" smtClean="0"/>
          </a:p>
          <a:p>
            <a:r>
              <a:rPr lang="en-US" sz="2000" b="1" dirty="0" smtClean="0"/>
              <a:t>hard fork</a:t>
            </a:r>
            <a:r>
              <a:rPr lang="en-US" sz="2000" dirty="0" smtClean="0"/>
              <a:t>: </a:t>
            </a:r>
            <a:r>
              <a:rPr lang="en-US" sz="2000" dirty="0"/>
              <a:t>is a radical change to the protocol that makes previously invalid blocks/transactions valid (or vice-versa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A </a:t>
            </a:r>
            <a:r>
              <a:rPr lang="en-US" sz="2000" b="1" dirty="0"/>
              <a:t>hard fork</a:t>
            </a:r>
            <a:r>
              <a:rPr lang="en-US" sz="2000" dirty="0"/>
              <a:t> requires all nodes or users to upgrade to the latest </a:t>
            </a:r>
            <a:r>
              <a:rPr lang="en-US" sz="2000" dirty="0" smtClean="0"/>
              <a:t>version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69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509" y="801189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/>
              <a:t>DAOs do not have any legal status even though they may contain </a:t>
            </a:r>
            <a:r>
              <a:rPr lang="en-US" sz="2400" dirty="0" smtClean="0"/>
              <a:t>some intelligent </a:t>
            </a:r>
            <a:r>
              <a:rPr lang="en-US" sz="2400" dirty="0"/>
              <a:t>code that enforces some protocols and conditions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B</a:t>
            </a:r>
            <a:r>
              <a:rPr lang="en-US" sz="2400" dirty="0" smtClean="0"/>
              <a:t>ut </a:t>
            </a:r>
            <a:r>
              <a:rPr lang="en-US" sz="2400" dirty="0"/>
              <a:t>these rules have no </a:t>
            </a:r>
            <a:r>
              <a:rPr lang="en-US" sz="2400" dirty="0" smtClean="0"/>
              <a:t>value in </a:t>
            </a:r>
            <a:r>
              <a:rPr lang="en-US" sz="2400" dirty="0"/>
              <a:t>the current real-world legal </a:t>
            </a:r>
            <a:r>
              <a:rPr lang="en-US" sz="2400" dirty="0" smtClean="0"/>
              <a:t>system</a:t>
            </a:r>
          </a:p>
          <a:p>
            <a:r>
              <a:rPr lang="en-US" sz="2400" dirty="0" smtClean="0"/>
              <a:t>An </a:t>
            </a:r>
            <a:r>
              <a:rPr lang="en-US" sz="2400" b="1" dirty="0"/>
              <a:t>Autonomous Agent </a:t>
            </a:r>
            <a:r>
              <a:rPr lang="en-US" sz="2400" dirty="0"/>
              <a:t>(</a:t>
            </a:r>
            <a:r>
              <a:rPr lang="en-US" sz="2400" b="1" dirty="0"/>
              <a:t>AA</a:t>
            </a:r>
            <a:r>
              <a:rPr lang="en-US" sz="2400" dirty="0"/>
              <a:t>) is a piece of </a:t>
            </a:r>
            <a:r>
              <a:rPr lang="en-US" sz="2400" dirty="0" smtClean="0"/>
              <a:t>code  that </a:t>
            </a:r>
            <a:r>
              <a:rPr lang="en-US" sz="2400" dirty="0"/>
              <a:t>runs without human intervention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fact that DAOs are purely decentralized </a:t>
            </a:r>
            <a:r>
              <a:rPr lang="en-US" sz="2400" dirty="0" smtClean="0"/>
              <a:t>entities makes </a:t>
            </a:r>
            <a:r>
              <a:rPr lang="en-US" sz="2400" dirty="0"/>
              <a:t>it possible to run them in any physical jurisdiction. </a:t>
            </a:r>
            <a:endParaRPr lang="en-US" sz="2400" dirty="0" smtClean="0"/>
          </a:p>
          <a:p>
            <a:pPr lvl="1"/>
            <a:r>
              <a:rPr lang="en-US" sz="2400" dirty="0" smtClean="0"/>
              <a:t>they </a:t>
            </a:r>
            <a:r>
              <a:rPr lang="en-US" sz="2400" dirty="0"/>
              <a:t>raise a </a:t>
            </a:r>
            <a:r>
              <a:rPr lang="en-US" sz="2400" dirty="0" smtClean="0"/>
              <a:t>big question </a:t>
            </a:r>
            <a:r>
              <a:rPr lang="en-US" sz="2400" dirty="0"/>
              <a:t>as to how a current legal system would work with such a varied mix of </a:t>
            </a:r>
            <a:r>
              <a:rPr lang="en-US" sz="2400" dirty="0" smtClean="0"/>
              <a:t>different jurisdictions </a:t>
            </a:r>
            <a:r>
              <a:rPr lang="en-US" sz="2400" dirty="0"/>
              <a:t>and geographies.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1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9307338" cy="1280890"/>
          </a:xfrm>
        </p:spPr>
        <p:txBody>
          <a:bodyPr/>
          <a:lstStyle/>
          <a:p>
            <a:r>
              <a:rPr lang="en-US" b="1" dirty="0"/>
              <a:t>Decentralized autonomous corporations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DAOs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b="1" dirty="0" smtClean="0"/>
              <a:t>Decentralized </a:t>
            </a:r>
            <a:r>
              <a:rPr lang="en-US" sz="2400" b="1" dirty="0"/>
              <a:t>autonomous corporations </a:t>
            </a:r>
            <a:r>
              <a:rPr lang="en-US" sz="2400" dirty="0"/>
              <a:t>(</a:t>
            </a:r>
            <a:r>
              <a:rPr lang="en-US" sz="2400" b="1" dirty="0"/>
              <a:t>DACs</a:t>
            </a:r>
            <a:r>
              <a:rPr lang="en-US" sz="2400" dirty="0"/>
              <a:t>) are a similar concept but </a:t>
            </a:r>
            <a:r>
              <a:rPr lang="en-US" sz="2400" dirty="0" smtClean="0"/>
              <a:t>are considered </a:t>
            </a:r>
            <a:r>
              <a:rPr lang="en-US" sz="2400" dirty="0"/>
              <a:t>a smaller subset of DAOs. </a:t>
            </a:r>
            <a:endParaRPr lang="en-US" sz="2400" dirty="0" smtClean="0"/>
          </a:p>
          <a:p>
            <a:r>
              <a:rPr lang="en-US" sz="2400" dirty="0" smtClean="0"/>
              <a:t>General </a:t>
            </a:r>
            <a:r>
              <a:rPr lang="en-US" sz="2400" dirty="0"/>
              <a:t>difference is </a:t>
            </a:r>
            <a:endParaRPr lang="en-US" sz="2400" dirty="0"/>
          </a:p>
          <a:p>
            <a:pPr lvl="1"/>
            <a:r>
              <a:rPr lang="en-US" sz="2400" dirty="0" smtClean="0"/>
              <a:t>DAOs </a:t>
            </a:r>
            <a:r>
              <a:rPr lang="en-US" sz="2400" dirty="0"/>
              <a:t>are usually considered to be nonprofit</a:t>
            </a:r>
            <a:r>
              <a:rPr lang="en-US" sz="2400" dirty="0" smtClean="0"/>
              <a:t>, </a:t>
            </a:r>
            <a:endParaRPr lang="en-US" sz="2400" dirty="0"/>
          </a:p>
          <a:p>
            <a:pPr lvl="1"/>
            <a:r>
              <a:rPr lang="en-US" sz="2400" dirty="0" smtClean="0"/>
              <a:t>DACs </a:t>
            </a:r>
            <a:r>
              <a:rPr lang="en-US" sz="2400" dirty="0"/>
              <a:t>can make money via shares offered to the participants and by </a:t>
            </a:r>
            <a:r>
              <a:rPr lang="en-US" sz="2400" dirty="0" smtClean="0"/>
              <a:t>paying dividends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corporations can run a business automatically without </a:t>
            </a:r>
            <a:r>
              <a:rPr lang="en-US" sz="2400" dirty="0" smtClean="0"/>
              <a:t>human intervention </a:t>
            </a:r>
            <a:r>
              <a:rPr lang="en-US" sz="2400" dirty="0"/>
              <a:t>based on the logic programmed within them.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082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4102" y="0"/>
            <a:ext cx="8911687" cy="856347"/>
          </a:xfrm>
        </p:spPr>
        <p:txBody>
          <a:bodyPr/>
          <a:lstStyle/>
          <a:p>
            <a:r>
              <a:rPr lang="en-US" b="1" dirty="0"/>
              <a:t>Decentralized autonomous 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1816" y="722812"/>
            <a:ext cx="9976258" cy="3777622"/>
          </a:xfrm>
        </p:spPr>
        <p:txBody>
          <a:bodyPr>
            <a:noAutofit/>
          </a:bodyPr>
          <a:lstStyle/>
          <a:p>
            <a:r>
              <a:rPr lang="en-US" sz="2400" b="1" dirty="0"/>
              <a:t>Decentralized autonomous societies </a:t>
            </a:r>
            <a:r>
              <a:rPr lang="en-US" sz="2400" dirty="0"/>
              <a:t>(</a:t>
            </a:r>
            <a:r>
              <a:rPr lang="en-US" sz="2400" b="1" dirty="0"/>
              <a:t>DASs</a:t>
            </a:r>
            <a:r>
              <a:rPr lang="en-US" sz="2400" dirty="0"/>
              <a:t>) are a concept whereby entire societies </a:t>
            </a:r>
            <a:r>
              <a:rPr lang="en-US" sz="2400" dirty="0" smtClean="0"/>
              <a:t>can function </a:t>
            </a:r>
            <a:r>
              <a:rPr lang="en-US" sz="2400" dirty="0"/>
              <a:t>on a </a:t>
            </a:r>
            <a:r>
              <a:rPr lang="en-US" sz="2400" dirty="0" err="1"/>
              <a:t>blockchain</a:t>
            </a:r>
            <a:r>
              <a:rPr lang="en-US" sz="2400" dirty="0"/>
              <a:t> with the help of </a:t>
            </a:r>
            <a:endParaRPr lang="en-US" sz="2400" dirty="0" smtClean="0"/>
          </a:p>
          <a:p>
            <a:pPr lvl="1"/>
            <a:r>
              <a:rPr lang="en-US" sz="2400" dirty="0" smtClean="0"/>
              <a:t>multiple </a:t>
            </a:r>
            <a:r>
              <a:rPr lang="en-US" sz="2400" dirty="0"/>
              <a:t>complex smart </a:t>
            </a:r>
            <a:r>
              <a:rPr lang="en-US" sz="2400" dirty="0" smtClean="0"/>
              <a:t>contracts</a:t>
            </a:r>
          </a:p>
          <a:p>
            <a:pPr lvl="1"/>
            <a:r>
              <a:rPr lang="en-US" sz="2400" dirty="0" smtClean="0"/>
              <a:t>combination </a:t>
            </a:r>
            <a:r>
              <a:rPr lang="en-US" sz="2400" dirty="0"/>
              <a:t>of DAOs and </a:t>
            </a:r>
            <a:r>
              <a:rPr lang="en-US" sz="2400" b="1" dirty="0"/>
              <a:t>Decentralized applications </a:t>
            </a:r>
            <a:r>
              <a:rPr lang="en-US" sz="2400" dirty="0"/>
              <a:t>(</a:t>
            </a:r>
            <a:r>
              <a:rPr lang="en-US" sz="2400" b="1" dirty="0"/>
              <a:t>DAPPs</a:t>
            </a:r>
            <a:r>
              <a:rPr lang="en-US" sz="2400" dirty="0"/>
              <a:t>) </a:t>
            </a:r>
          </a:p>
          <a:p>
            <a:r>
              <a:rPr lang="en-US" sz="2400" dirty="0" smtClean="0"/>
              <a:t>Many </a:t>
            </a:r>
            <a:r>
              <a:rPr lang="en-US" sz="2400" dirty="0"/>
              <a:t>services that a government offers can be delivered via </a:t>
            </a:r>
            <a:r>
              <a:rPr lang="en-US" sz="2400" dirty="0" err="1"/>
              <a:t>blockchain</a:t>
            </a:r>
            <a:r>
              <a:rPr lang="en-US" sz="2400" dirty="0"/>
              <a:t>,</a:t>
            </a:r>
          </a:p>
          <a:p>
            <a:pPr lvl="1"/>
            <a:r>
              <a:rPr lang="en-US" sz="2400" dirty="0" smtClean="0"/>
              <a:t>Government </a:t>
            </a:r>
            <a:r>
              <a:rPr lang="en-US" sz="2400" dirty="0"/>
              <a:t>Identity Card systems, passport issuance, </a:t>
            </a:r>
            <a:r>
              <a:rPr lang="en-US" sz="2400" dirty="0" smtClean="0"/>
              <a:t>,records </a:t>
            </a:r>
            <a:r>
              <a:rPr lang="en-US" sz="2400" dirty="0"/>
              <a:t>of deeds</a:t>
            </a:r>
            <a:r>
              <a:rPr lang="en-US" sz="2400" dirty="0" smtClean="0"/>
              <a:t>, marriages</a:t>
            </a:r>
            <a:r>
              <a:rPr lang="en-US" sz="2400" dirty="0"/>
              <a:t>, and births.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if a government is corrupt and central </a:t>
            </a:r>
            <a:r>
              <a:rPr lang="en-US" sz="2400" dirty="0" smtClean="0"/>
              <a:t>systems do </a:t>
            </a:r>
            <a:r>
              <a:rPr lang="en-US" sz="2400" dirty="0"/>
              <a:t>not provide the satisfactory levels of trust that a society </a:t>
            </a:r>
            <a:r>
              <a:rPr lang="en-US" sz="2400" dirty="0" smtClean="0"/>
              <a:t>needs</a:t>
            </a:r>
          </a:p>
          <a:p>
            <a:pPr lvl="1"/>
            <a:r>
              <a:rPr lang="en-US" sz="2400" dirty="0" smtClean="0"/>
              <a:t>Society </a:t>
            </a:r>
            <a:r>
              <a:rPr lang="en-US" sz="2400" dirty="0"/>
              <a:t>can </a:t>
            </a:r>
            <a:r>
              <a:rPr lang="en-US" sz="2400" dirty="0" smtClean="0"/>
              <a:t>start its </a:t>
            </a:r>
            <a:r>
              <a:rPr lang="en-US" sz="2400" dirty="0"/>
              <a:t>own virtual </a:t>
            </a:r>
            <a:r>
              <a:rPr lang="en-US" sz="2400" dirty="0" smtClean="0"/>
              <a:t>  </a:t>
            </a:r>
            <a:r>
              <a:rPr lang="en-US" sz="2400" dirty="0"/>
              <a:t>on a </a:t>
            </a:r>
            <a:r>
              <a:rPr lang="en-US" sz="2400" dirty="0" err="1"/>
              <a:t>blockchain</a:t>
            </a:r>
            <a:r>
              <a:rPr lang="en-US" sz="2400" dirty="0"/>
              <a:t> that is driven by decentralized consensus and </a:t>
            </a:r>
            <a:r>
              <a:rPr lang="en-US" sz="2400" dirty="0" smtClean="0"/>
              <a:t>is transparent</a:t>
            </a:r>
            <a:r>
              <a:rPr lang="en-US" sz="2400" dirty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7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Decentralized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6811" y="1698171"/>
            <a:ext cx="9257801" cy="42130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</a:t>
            </a:r>
            <a:r>
              <a:rPr lang="en-US" sz="2400" dirty="0"/>
              <a:t>DAOs, DACs, and DOs are basically decentralized applications that run on top of </a:t>
            </a:r>
            <a:r>
              <a:rPr lang="en-US" sz="2400" dirty="0" smtClean="0"/>
              <a:t>a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  <a:r>
              <a:rPr lang="en-US" sz="2400" dirty="0"/>
              <a:t>in a peer-to-peer network. </a:t>
            </a:r>
            <a:endParaRPr lang="en-US" sz="2400" dirty="0" smtClean="0"/>
          </a:p>
          <a:p>
            <a:r>
              <a:rPr lang="en-US" sz="2400" dirty="0" smtClean="0"/>
              <a:t>Decentralized </a:t>
            </a:r>
            <a:r>
              <a:rPr lang="en-US" sz="2400" dirty="0"/>
              <a:t>applications or DAPPs are software programs </a:t>
            </a:r>
            <a:r>
              <a:rPr lang="en-US" sz="2400" dirty="0" smtClean="0"/>
              <a:t>that can </a:t>
            </a:r>
          </a:p>
          <a:p>
            <a:pPr lvl="1"/>
            <a:r>
              <a:rPr lang="en-US" sz="2400" dirty="0"/>
              <a:t>R</a:t>
            </a:r>
            <a:r>
              <a:rPr lang="en-US" sz="2400" dirty="0" smtClean="0"/>
              <a:t>un </a:t>
            </a:r>
            <a:r>
              <a:rPr lang="en-US" sz="2400" dirty="0"/>
              <a:t>on their own </a:t>
            </a:r>
            <a:r>
              <a:rPr lang="en-US" sz="2400" dirty="0" err="1" smtClean="0"/>
              <a:t>blockchain</a:t>
            </a:r>
            <a:endParaRPr lang="en-US" sz="2400" dirty="0" smtClean="0"/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se </a:t>
            </a:r>
            <a:r>
              <a:rPr lang="en-US" sz="2400" dirty="0"/>
              <a:t>another already existing established </a:t>
            </a:r>
            <a:r>
              <a:rPr lang="en-US" sz="2400" dirty="0" err="1"/>
              <a:t>blockchain</a:t>
            </a:r>
            <a:r>
              <a:rPr lang="en-US" sz="2400" dirty="0" smtClean="0"/>
              <a:t>,</a:t>
            </a:r>
          </a:p>
          <a:p>
            <a:pPr lvl="1"/>
            <a:r>
              <a:rPr lang="en-US" sz="2400" dirty="0" smtClean="0"/>
              <a:t> Use only </a:t>
            </a:r>
            <a:r>
              <a:rPr lang="en-US" sz="2400" dirty="0"/>
              <a:t>protocols of an existing </a:t>
            </a:r>
            <a:r>
              <a:rPr lang="en-US" sz="2400" dirty="0" err="1"/>
              <a:t>blockchain</a:t>
            </a:r>
            <a:r>
              <a:rPr lang="en-US" sz="2400" dirty="0"/>
              <a:t> solution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These are called Type I, Type II, and </a:t>
            </a:r>
            <a:r>
              <a:rPr lang="en-US" sz="2400" dirty="0" smtClean="0"/>
              <a:t>Type III </a:t>
            </a:r>
            <a:r>
              <a:rPr lang="en-US" sz="2400" dirty="0"/>
              <a:t>DAPPs.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34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4298" y="0"/>
            <a:ext cx="10106886" cy="669113"/>
          </a:xfrm>
        </p:spPr>
        <p:txBody>
          <a:bodyPr/>
          <a:lstStyle/>
          <a:p>
            <a:r>
              <a:rPr lang="en-US" b="1" dirty="0"/>
              <a:t>Requirements of a decentralized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298" y="796834"/>
            <a:ext cx="9780314" cy="4866193"/>
          </a:xfrm>
        </p:spPr>
        <p:txBody>
          <a:bodyPr>
            <a:noAutofit/>
          </a:bodyPr>
          <a:lstStyle/>
          <a:p>
            <a:r>
              <a:rPr lang="en-US" sz="2400" dirty="0"/>
              <a:t>The DAPP should be fully open source and autonomous and no single </a:t>
            </a:r>
            <a:r>
              <a:rPr lang="en-US" sz="2400" dirty="0" smtClean="0"/>
              <a:t>entity should </a:t>
            </a:r>
            <a:r>
              <a:rPr lang="en-US" sz="2400" dirty="0"/>
              <a:t>be in control of a majority of its tokens. All changes to the </a:t>
            </a:r>
            <a:r>
              <a:rPr lang="en-US" sz="2400" dirty="0" smtClean="0"/>
              <a:t>application must </a:t>
            </a:r>
            <a:r>
              <a:rPr lang="en-US" sz="2400" dirty="0"/>
              <a:t>be consensus-driven based on the feedback given by the community.</a:t>
            </a:r>
          </a:p>
          <a:p>
            <a:r>
              <a:rPr lang="en-US" sz="2400" dirty="0" smtClean="0"/>
              <a:t>Data and </a:t>
            </a:r>
            <a:r>
              <a:rPr lang="en-US" sz="2400" dirty="0"/>
              <a:t>records of operations of the application must be </a:t>
            </a:r>
            <a:r>
              <a:rPr lang="en-US" sz="2400" dirty="0" smtClean="0"/>
              <a:t>cryptographically secured </a:t>
            </a:r>
            <a:r>
              <a:rPr lang="en-US" sz="2400" dirty="0"/>
              <a:t>and stored on a public, decentralized </a:t>
            </a:r>
            <a:r>
              <a:rPr lang="en-US" sz="2400" dirty="0" err="1"/>
              <a:t>blockchain</a:t>
            </a:r>
            <a:r>
              <a:rPr lang="en-US" sz="2400" dirty="0"/>
              <a:t> in order to avoid </a:t>
            </a:r>
            <a:r>
              <a:rPr lang="en-US" sz="2400" dirty="0" smtClean="0"/>
              <a:t>any central </a:t>
            </a:r>
            <a:r>
              <a:rPr lang="en-US" sz="2400" dirty="0"/>
              <a:t>points of failure.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cryptographic token must be used by the application in order to provide </a:t>
            </a:r>
            <a:r>
              <a:rPr lang="en-US" sz="2400" dirty="0" smtClean="0"/>
              <a:t>access and </a:t>
            </a:r>
            <a:r>
              <a:rPr lang="en-US" sz="2400" dirty="0"/>
              <a:t>rewards to those who contribute value to the applications, for example</a:t>
            </a:r>
            <a:r>
              <a:rPr lang="en-US" sz="2400" dirty="0" smtClean="0"/>
              <a:t>, miners </a:t>
            </a:r>
            <a:r>
              <a:rPr lang="en-US" sz="2400" dirty="0"/>
              <a:t>in bitcoin.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tokens must be generated by the decentralized application according to </a:t>
            </a:r>
            <a:r>
              <a:rPr lang="en-US" sz="2400" dirty="0" smtClean="0"/>
              <a:t>a standard </a:t>
            </a:r>
            <a:r>
              <a:rPr lang="en-US" sz="2400" dirty="0"/>
              <a:t>cryptographic algorithm. This generation of tokens acts as a proof of </a:t>
            </a:r>
            <a:r>
              <a:rPr lang="en-US" sz="2400" dirty="0" smtClean="0"/>
              <a:t>the value </a:t>
            </a:r>
            <a:r>
              <a:rPr lang="en-US" sz="2400" dirty="0"/>
              <a:t>to contributors (for example, miners).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181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 of a DAPP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Establishment of consensus by a DAPP can be achieved using consensus algorithms such </a:t>
            </a:r>
            <a:r>
              <a:rPr lang="en-US" sz="2400" dirty="0" smtClean="0"/>
              <a:t>as Proof </a:t>
            </a:r>
            <a:r>
              <a:rPr lang="en-US" sz="2400" dirty="0"/>
              <a:t>of Work and Proof of Stake.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far, only </a:t>
            </a:r>
            <a:r>
              <a:rPr lang="en-US" sz="2400" dirty="0" err="1"/>
              <a:t>PoW</a:t>
            </a:r>
            <a:r>
              <a:rPr lang="en-US" sz="2400" dirty="0"/>
              <a:t> has been found to be </a:t>
            </a:r>
            <a:r>
              <a:rPr lang="en-US" sz="2400" dirty="0" smtClean="0"/>
              <a:t>incredibly resistant </a:t>
            </a:r>
            <a:r>
              <a:rPr lang="en-US" sz="2400" dirty="0"/>
              <a:t>to 51% attacks, as is evident from bitcoin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Furthermore, a DAPP can </a:t>
            </a:r>
            <a:r>
              <a:rPr lang="en-US" sz="2400" dirty="0" smtClean="0"/>
              <a:t>distribute tokens </a:t>
            </a:r>
            <a:r>
              <a:rPr lang="en-US" sz="2400" dirty="0"/>
              <a:t>(coins) via mining, fundraising, and development.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9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1" y="153847"/>
            <a:ext cx="10241281" cy="669113"/>
          </a:xfrm>
        </p:spPr>
        <p:txBody>
          <a:bodyPr/>
          <a:lstStyle/>
          <a:p>
            <a:r>
              <a:rPr lang="en-US" dirty="0"/>
              <a:t>Examples of some decentralized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755" y="722811"/>
            <a:ext cx="9324114" cy="3777622"/>
          </a:xfrm>
        </p:spPr>
        <p:txBody>
          <a:bodyPr>
            <a:noAutofit/>
          </a:bodyPr>
          <a:lstStyle/>
          <a:p>
            <a:r>
              <a:rPr lang="en-US" b="1" dirty="0"/>
              <a:t>KYC-Chain</a:t>
            </a:r>
            <a:endParaRPr lang="en-US" dirty="0" smtClean="0"/>
          </a:p>
          <a:p>
            <a:pPr lvl="1"/>
            <a:r>
              <a:rPr lang="en-US" sz="1800" dirty="0" smtClean="0"/>
              <a:t>This </a:t>
            </a:r>
            <a:r>
              <a:rPr lang="en-US" sz="1800" dirty="0"/>
              <a:t>application provides a facility to manage </a:t>
            </a:r>
            <a:r>
              <a:rPr lang="en-US" sz="1800" b="1" dirty="0"/>
              <a:t>Know Your Customer </a:t>
            </a:r>
            <a:r>
              <a:rPr lang="en-US" sz="1800" dirty="0"/>
              <a:t>(</a:t>
            </a:r>
            <a:r>
              <a:rPr lang="en-US" sz="1800" b="1" dirty="0"/>
              <a:t>KYC</a:t>
            </a:r>
            <a:r>
              <a:rPr lang="en-US" sz="1800" dirty="0"/>
              <a:t>) data in a </a:t>
            </a:r>
            <a:r>
              <a:rPr lang="en-US" sz="1800" dirty="0" smtClean="0"/>
              <a:t>secure and </a:t>
            </a:r>
            <a:r>
              <a:rPr lang="en-US" sz="1800" dirty="0"/>
              <a:t>convenient way based on smart contracts</a:t>
            </a:r>
            <a:r>
              <a:rPr lang="en-US" sz="1800" dirty="0" smtClean="0"/>
              <a:t>.</a:t>
            </a:r>
          </a:p>
          <a:p>
            <a:r>
              <a:rPr lang="en-US" b="1" dirty="0" err="1" smtClean="0"/>
              <a:t>OpenBazaar</a:t>
            </a:r>
            <a:endParaRPr lang="en-US" b="1" dirty="0" smtClean="0"/>
          </a:p>
          <a:p>
            <a:pPr lvl="1"/>
            <a:r>
              <a:rPr lang="en-US" sz="1800" dirty="0"/>
              <a:t>This is a decentralized peer-to-peer network that allows commercial activities </a:t>
            </a:r>
            <a:r>
              <a:rPr lang="en-US" sz="1800" dirty="0" smtClean="0"/>
              <a:t>directly  between </a:t>
            </a:r>
            <a:r>
              <a:rPr lang="en-US" sz="1800" dirty="0"/>
              <a:t>sellers and buyers instead of relying on a central party, as opposed to </a:t>
            </a:r>
            <a:r>
              <a:rPr lang="en-US" sz="1800" dirty="0" smtClean="0"/>
              <a:t>conventional providers </a:t>
            </a:r>
            <a:r>
              <a:rPr lang="en-US" sz="1800" dirty="0"/>
              <a:t>such as eBay and Amazon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It should be noted that this system is not built on </a:t>
            </a:r>
            <a:r>
              <a:rPr lang="en-US" sz="1800" dirty="0" smtClean="0"/>
              <a:t>top of </a:t>
            </a:r>
            <a:r>
              <a:rPr lang="en-US" sz="1800" dirty="0"/>
              <a:t>a </a:t>
            </a:r>
            <a:r>
              <a:rPr lang="en-US" sz="1800" dirty="0" err="1"/>
              <a:t>blockchain</a:t>
            </a:r>
            <a:r>
              <a:rPr lang="en-US" sz="1800" dirty="0"/>
              <a:t>; instead, distributed hash tables are used in a peer-to-peer network in </a:t>
            </a:r>
            <a:r>
              <a:rPr lang="en-US" sz="1800" dirty="0" smtClean="0"/>
              <a:t>order to </a:t>
            </a:r>
            <a:r>
              <a:rPr lang="en-US" sz="1800" dirty="0"/>
              <a:t>enable direct communication and data sharing between peers. </a:t>
            </a:r>
            <a:endParaRPr lang="en-US" sz="1800" dirty="0" smtClean="0"/>
          </a:p>
          <a:p>
            <a:pPr lvl="2"/>
            <a:r>
              <a:rPr lang="en-US" sz="1800" dirty="0" smtClean="0"/>
              <a:t>It </a:t>
            </a:r>
            <a:r>
              <a:rPr lang="en-US" sz="1800" dirty="0"/>
              <a:t>makes use of bitcoin as </a:t>
            </a:r>
            <a:r>
              <a:rPr lang="en-US" sz="1800" dirty="0" smtClean="0"/>
              <a:t>a payment network</a:t>
            </a:r>
          </a:p>
          <a:p>
            <a:r>
              <a:rPr lang="en-US" b="1" dirty="0" err="1" smtClean="0"/>
              <a:t>Lazooz</a:t>
            </a:r>
            <a:endParaRPr lang="en-US" b="1" dirty="0" smtClean="0"/>
          </a:p>
          <a:p>
            <a:pPr lvl="1"/>
            <a:r>
              <a:rPr lang="en-US" sz="1800" dirty="0"/>
              <a:t>This is a decentralized equivalent of Uber. </a:t>
            </a:r>
            <a:endParaRPr lang="en-US" sz="1800" dirty="0" smtClean="0"/>
          </a:p>
          <a:p>
            <a:pPr lvl="1"/>
            <a:r>
              <a:rPr lang="en-US" sz="1800" dirty="0" smtClean="0"/>
              <a:t>It </a:t>
            </a:r>
            <a:r>
              <a:rPr lang="en-US" sz="1800" dirty="0"/>
              <a:t>allows peer-to-peer ride </a:t>
            </a:r>
            <a:r>
              <a:rPr lang="en-US" sz="1800" dirty="0" smtClean="0"/>
              <a:t>sharing</a:t>
            </a:r>
          </a:p>
          <a:p>
            <a:pPr lvl="1"/>
            <a:r>
              <a:rPr lang="en-US" sz="1800" dirty="0"/>
              <a:t>U</a:t>
            </a:r>
            <a:r>
              <a:rPr lang="en-US" sz="1800" dirty="0" smtClean="0"/>
              <a:t>sers can  be </a:t>
            </a:r>
            <a:r>
              <a:rPr lang="en-US" sz="1800" dirty="0"/>
              <a:t>incentivized by </a:t>
            </a:r>
            <a:r>
              <a:rPr lang="en-US" sz="1800" i="1" dirty="0"/>
              <a:t>proof of movement </a:t>
            </a:r>
            <a:r>
              <a:rPr lang="en-US" sz="1800" dirty="0"/>
              <a:t>and can earn </a:t>
            </a:r>
            <a:r>
              <a:rPr lang="en-US" sz="1800" dirty="0" err="1"/>
              <a:t>Zooz</a:t>
            </a:r>
            <a:r>
              <a:rPr lang="en-US" sz="1800" dirty="0"/>
              <a:t> coins.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619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</a:t>
            </a:r>
            <a:r>
              <a:rPr lang="en-US" b="1" dirty="0" smtClean="0"/>
              <a:t>decentralization-</a:t>
            </a:r>
            <a:r>
              <a:rPr lang="en-US" b="1" dirty="0" err="1"/>
              <a:t>Ethereum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 smtClean="0"/>
              <a:t>Ethereum</a:t>
            </a:r>
            <a:r>
              <a:rPr lang="en-US" sz="2400" dirty="0" smtClean="0"/>
              <a:t> </a:t>
            </a:r>
            <a:r>
              <a:rPr lang="en-US" sz="2400" dirty="0"/>
              <a:t>tops the list as being the first </a:t>
            </a:r>
            <a:r>
              <a:rPr lang="en-US" sz="2400" dirty="0" err="1"/>
              <a:t>blockchain</a:t>
            </a:r>
            <a:r>
              <a:rPr lang="en-US" sz="2400" dirty="0"/>
              <a:t> that introduced a </a:t>
            </a:r>
            <a:r>
              <a:rPr lang="en-US" sz="2400" dirty="0" smtClean="0"/>
              <a:t>Turing-complete language </a:t>
            </a:r>
            <a:r>
              <a:rPr lang="en-US" sz="2400" dirty="0"/>
              <a:t>and the concept of a virtual machine. </a:t>
            </a:r>
            <a:endParaRPr lang="en-US" sz="2400" dirty="0" smtClean="0"/>
          </a:p>
          <a:p>
            <a:r>
              <a:rPr lang="en-US" sz="2400" dirty="0" smtClean="0"/>
              <a:t>With </a:t>
            </a:r>
            <a:r>
              <a:rPr lang="en-US" sz="2400" dirty="0"/>
              <a:t>the availability of this </a:t>
            </a:r>
            <a:r>
              <a:rPr lang="en-US" sz="2400" dirty="0" err="1" smtClean="0"/>
              <a:t>Turingcomplete</a:t>
            </a:r>
            <a:r>
              <a:rPr lang="en-US" sz="2400" dirty="0" smtClean="0"/>
              <a:t> language </a:t>
            </a:r>
            <a:r>
              <a:rPr lang="en-US" sz="2400" dirty="0"/>
              <a:t>called Solidity, endless possibilities have opened for the development </a:t>
            </a:r>
            <a:r>
              <a:rPr lang="en-US" sz="2400" dirty="0" smtClean="0"/>
              <a:t>of decentralized </a:t>
            </a:r>
            <a:r>
              <a:rPr lang="en-US" sz="2400" dirty="0"/>
              <a:t>applications.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was proposed in 2013 by </a:t>
            </a:r>
            <a:r>
              <a:rPr lang="en-US" sz="2400" i="1" dirty="0" err="1"/>
              <a:t>Vitalik</a:t>
            </a:r>
            <a:r>
              <a:rPr lang="en-US" sz="2400" i="1" dirty="0"/>
              <a:t> </a:t>
            </a:r>
            <a:r>
              <a:rPr lang="en-US" sz="2400" i="1" dirty="0" err="1"/>
              <a:t>Buterin</a:t>
            </a:r>
            <a:r>
              <a:rPr lang="en-US" sz="2400" i="1" dirty="0"/>
              <a:t> </a:t>
            </a:r>
            <a:r>
              <a:rPr lang="en-US" sz="2400" dirty="0"/>
              <a:t>and provides </a:t>
            </a:r>
            <a:r>
              <a:rPr lang="en-US" sz="2400" dirty="0" smtClean="0"/>
              <a:t>a public </a:t>
            </a:r>
            <a:r>
              <a:rPr lang="en-US" sz="2400" dirty="0" err="1"/>
              <a:t>blockchain</a:t>
            </a:r>
            <a:r>
              <a:rPr lang="en-US" sz="2400" dirty="0"/>
              <a:t> to develop smart contracts and decentralized applications. </a:t>
            </a:r>
            <a:endParaRPr lang="en-US" sz="2400" dirty="0" smtClean="0"/>
          </a:p>
          <a:p>
            <a:r>
              <a:rPr lang="en-US" sz="2400" dirty="0" smtClean="0"/>
              <a:t>Currency tokens </a:t>
            </a:r>
            <a:r>
              <a:rPr lang="en-US" sz="2400" dirty="0"/>
              <a:t>on </a:t>
            </a:r>
            <a:r>
              <a:rPr lang="en-US" sz="2400" dirty="0" err="1"/>
              <a:t>Ethereum</a:t>
            </a:r>
            <a:r>
              <a:rPr lang="en-US" sz="2400" dirty="0"/>
              <a:t> are called Ethers.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94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</a:t>
            </a:r>
            <a:r>
              <a:rPr lang="en-US" b="1" dirty="0" smtClean="0"/>
              <a:t>decentralization-</a:t>
            </a:r>
            <a:r>
              <a:rPr lang="en-US" b="1" dirty="0" err="1"/>
              <a:t>Maidsafe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2378" y="1389017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err="1"/>
              <a:t>Maidsafe</a:t>
            </a:r>
            <a:r>
              <a:rPr lang="en-US" sz="2400" dirty="0"/>
              <a:t> provides a </a:t>
            </a:r>
            <a:r>
              <a:rPr lang="en-US" sz="2400" b="1" dirty="0"/>
              <a:t>SAFE </a:t>
            </a:r>
            <a:r>
              <a:rPr lang="en-US" sz="2400" dirty="0"/>
              <a:t>(</a:t>
            </a:r>
            <a:r>
              <a:rPr lang="en-US" sz="2400" b="1" dirty="0"/>
              <a:t>Secure Access for Everyone</a:t>
            </a:r>
            <a:r>
              <a:rPr lang="en-US" sz="2400" dirty="0"/>
              <a:t>) network that is made up </a:t>
            </a:r>
            <a:r>
              <a:rPr lang="en-US" sz="2400" dirty="0" smtClean="0"/>
              <a:t>of unused </a:t>
            </a:r>
            <a:r>
              <a:rPr lang="en-US" sz="2400" dirty="0"/>
              <a:t>computing resources, such as storage, processing power, and the data </a:t>
            </a:r>
            <a:r>
              <a:rPr lang="en-US" sz="2400" dirty="0" smtClean="0"/>
              <a:t>connections of </a:t>
            </a:r>
            <a:r>
              <a:rPr lang="en-US" sz="2400" dirty="0"/>
              <a:t>its users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The files on the network are divided into small chunks of data that </a:t>
            </a:r>
            <a:r>
              <a:rPr lang="en-US" sz="2400" dirty="0" smtClean="0"/>
              <a:t>are encrypted </a:t>
            </a:r>
            <a:r>
              <a:rPr lang="en-US" sz="2400" dirty="0"/>
              <a:t>and distributed throughout the network randomly.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data can only </a:t>
            </a:r>
            <a:r>
              <a:rPr lang="en-US" sz="2400" dirty="0" smtClean="0"/>
              <a:t>be retrieved </a:t>
            </a:r>
            <a:r>
              <a:rPr lang="en-US" sz="2400" dirty="0"/>
              <a:t>by its respective owner.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key innovation is that duplicate files </a:t>
            </a:r>
            <a:r>
              <a:rPr lang="en-US" sz="2400" dirty="0" smtClean="0"/>
              <a:t>are automatically </a:t>
            </a:r>
            <a:r>
              <a:rPr lang="en-US" sz="2400" dirty="0"/>
              <a:t>rejected on the network, which helps reduce the need for </a:t>
            </a:r>
            <a:r>
              <a:rPr lang="en-US" sz="2400" dirty="0" smtClean="0"/>
              <a:t>additional computing </a:t>
            </a:r>
            <a:r>
              <a:rPr lang="en-US" sz="2400" dirty="0"/>
              <a:t>resources to manage the load.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uses </a:t>
            </a:r>
            <a:r>
              <a:rPr lang="en-US" sz="2400" dirty="0" err="1"/>
              <a:t>Safecoin</a:t>
            </a:r>
            <a:r>
              <a:rPr lang="en-US" sz="2400" dirty="0"/>
              <a:t> as a token to incentivize </a:t>
            </a:r>
            <a:r>
              <a:rPr lang="en-US" sz="2400" dirty="0" smtClean="0"/>
              <a:t>its contributors</a:t>
            </a:r>
            <a:r>
              <a:rPr lang="en-US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89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onventional </a:t>
            </a:r>
            <a:r>
              <a:rPr lang="en-US" sz="2400" dirty="0"/>
              <a:t>(client–server) IT systems whereby there is a </a:t>
            </a:r>
            <a:r>
              <a:rPr lang="en-US" sz="2400" dirty="0" smtClean="0"/>
              <a:t>single authority </a:t>
            </a:r>
            <a:r>
              <a:rPr lang="en-US" sz="2400" dirty="0"/>
              <a:t>that controls the system and is solely in-charge of all operations on the system. </a:t>
            </a:r>
            <a:endParaRPr lang="en-US" sz="2400" dirty="0" smtClean="0"/>
          </a:p>
          <a:p>
            <a:r>
              <a:rPr lang="en-US" sz="2400" dirty="0" smtClean="0"/>
              <a:t>Online service providers</a:t>
            </a:r>
            <a:r>
              <a:rPr lang="en-US" sz="2400" dirty="0"/>
              <a:t>, such as eBay, Google, Amazon, Apple's App Store, and the majority of </a:t>
            </a:r>
            <a:r>
              <a:rPr lang="en-US" sz="2400" dirty="0" smtClean="0"/>
              <a:t>other providers</a:t>
            </a:r>
            <a:r>
              <a:rPr lang="en-US" sz="2400" dirty="0"/>
              <a:t>, use this common model of delivering services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0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Platforms for </a:t>
            </a:r>
            <a:r>
              <a:rPr lang="en-US" b="1" dirty="0" smtClean="0"/>
              <a:t>decentralization-</a:t>
            </a:r>
            <a:r>
              <a:rPr lang="en-US" b="1" dirty="0" err="1"/>
              <a:t>Lisk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0" y="1409700"/>
            <a:ext cx="9548812" cy="53594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err="1"/>
              <a:t>Lisk</a:t>
            </a:r>
            <a:r>
              <a:rPr lang="en-US" sz="2600" dirty="0"/>
              <a:t> is a </a:t>
            </a:r>
            <a:r>
              <a:rPr lang="en-US" sz="2600" dirty="0" err="1"/>
              <a:t>blockchain</a:t>
            </a:r>
            <a:r>
              <a:rPr lang="en-US" sz="2600" dirty="0"/>
              <a:t> application development and cryptocurrency platform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 </a:t>
            </a:r>
            <a:r>
              <a:rPr lang="en-US" sz="2600" dirty="0"/>
              <a:t>It </a:t>
            </a:r>
            <a:r>
              <a:rPr lang="en-US" sz="2600" dirty="0" smtClean="0"/>
              <a:t>allows developers </a:t>
            </a:r>
            <a:r>
              <a:rPr lang="en-US" sz="2600" dirty="0"/>
              <a:t>to use JavaScript to build decentralized applications and host </a:t>
            </a:r>
            <a:r>
              <a:rPr lang="en-US" sz="2600" dirty="0" smtClean="0"/>
              <a:t>them </a:t>
            </a:r>
            <a:r>
              <a:rPr lang="en-US" sz="2600" dirty="0"/>
              <a:t>in their </a:t>
            </a:r>
            <a:r>
              <a:rPr lang="en-US" sz="2600" dirty="0" smtClean="0"/>
              <a:t>own respective </a:t>
            </a:r>
            <a:r>
              <a:rPr lang="en-US" sz="2600" dirty="0"/>
              <a:t>sidechains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 </a:t>
            </a:r>
            <a:r>
              <a:rPr lang="en-US" sz="2600" dirty="0" err="1"/>
              <a:t>Lisk</a:t>
            </a:r>
            <a:r>
              <a:rPr lang="en-US" sz="2600" dirty="0"/>
              <a:t> uses the </a:t>
            </a:r>
            <a:r>
              <a:rPr lang="en-US" sz="2600" b="1" dirty="0"/>
              <a:t>Delegated Proof of Stake </a:t>
            </a:r>
            <a:r>
              <a:rPr lang="en-US" sz="2600" dirty="0"/>
              <a:t>(</a:t>
            </a:r>
            <a:r>
              <a:rPr lang="en-US" sz="2600" b="1" dirty="0"/>
              <a:t>DPOS</a:t>
            </a:r>
            <a:r>
              <a:rPr lang="en-US" sz="2600" dirty="0"/>
              <a:t>) mechanism </a:t>
            </a:r>
            <a:r>
              <a:rPr lang="en-US" sz="2600" dirty="0" smtClean="0"/>
              <a:t>for consensus </a:t>
            </a:r>
            <a:r>
              <a:rPr lang="en-US" sz="2600" dirty="0"/>
              <a:t>whereby 101 nodes can be elected to secure the network and propose blocks. </a:t>
            </a:r>
            <a:endParaRPr lang="en-US" sz="2600" dirty="0" smtClean="0"/>
          </a:p>
          <a:p>
            <a:r>
              <a:rPr lang="en-US" sz="2600" dirty="0" smtClean="0"/>
              <a:t>It uses </a:t>
            </a:r>
            <a:r>
              <a:rPr lang="en-US" sz="2600" dirty="0"/>
              <a:t>the Node.js and JavaScript backend </a:t>
            </a:r>
            <a:r>
              <a:rPr lang="en-US" sz="2600" dirty="0" smtClean="0"/>
              <a:t>whereas </a:t>
            </a:r>
            <a:r>
              <a:rPr lang="en-US" sz="2600" dirty="0"/>
              <a:t>the frontend allows the use of </a:t>
            </a:r>
            <a:r>
              <a:rPr lang="en-US" sz="2600" dirty="0" smtClean="0"/>
              <a:t>standard technologies</a:t>
            </a:r>
            <a:r>
              <a:rPr lang="en-US" sz="2600" dirty="0"/>
              <a:t>, such as CSS3, HTML5, and JavaScript. </a:t>
            </a:r>
            <a:endParaRPr lang="en-US" sz="2600" dirty="0" smtClean="0"/>
          </a:p>
          <a:p>
            <a:r>
              <a:rPr lang="en-US" sz="2600" dirty="0" err="1" smtClean="0"/>
              <a:t>Lisk</a:t>
            </a:r>
            <a:r>
              <a:rPr lang="en-US" sz="2600" dirty="0" smtClean="0"/>
              <a:t> </a:t>
            </a:r>
            <a:r>
              <a:rPr lang="en-US" sz="2600" dirty="0"/>
              <a:t>uses LSK coin as a currency on </a:t>
            </a:r>
            <a:r>
              <a:rPr lang="en-US" sz="2600" dirty="0" smtClean="0"/>
              <a:t>the </a:t>
            </a:r>
            <a:r>
              <a:rPr lang="en-US" sz="2600" dirty="0" err="1" smtClean="0"/>
              <a:t>blockchain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Another </a:t>
            </a:r>
            <a:r>
              <a:rPr lang="en-US" sz="2600" dirty="0"/>
              <a:t>derivative of </a:t>
            </a:r>
            <a:r>
              <a:rPr lang="en-US" sz="2600" dirty="0" err="1"/>
              <a:t>Lisk</a:t>
            </a:r>
            <a:r>
              <a:rPr lang="en-US" sz="2600" dirty="0"/>
              <a:t> is Rise, which is a </a:t>
            </a:r>
            <a:r>
              <a:rPr lang="en-US" sz="2600" dirty="0" err="1"/>
              <a:t>Lisk</a:t>
            </a:r>
            <a:r>
              <a:rPr lang="en-US" sz="2600" dirty="0"/>
              <a:t>-based </a:t>
            </a:r>
            <a:r>
              <a:rPr lang="en-US" sz="2600" dirty="0" smtClean="0"/>
              <a:t>decentralized application </a:t>
            </a:r>
            <a:r>
              <a:rPr lang="en-US" sz="2600" dirty="0"/>
              <a:t>and digital currency platform. </a:t>
            </a:r>
            <a:endParaRPr lang="en-US" sz="2600" dirty="0" smtClean="0"/>
          </a:p>
          <a:p>
            <a:pPr lvl="1"/>
            <a:r>
              <a:rPr lang="en-US" sz="2600" dirty="0" smtClean="0"/>
              <a:t>It </a:t>
            </a:r>
            <a:r>
              <a:rPr lang="en-US" sz="2600" dirty="0"/>
              <a:t>has more focus on the security of the system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and computation are spread across multiple nodes in the network. </a:t>
            </a:r>
          </a:p>
          <a:p>
            <a:r>
              <a:rPr lang="en-US" sz="2400" dirty="0" smtClean="0"/>
              <a:t>Parallel </a:t>
            </a:r>
            <a:r>
              <a:rPr lang="en-US" sz="2400" dirty="0"/>
              <a:t>computing v/s </a:t>
            </a:r>
            <a:r>
              <a:rPr lang="en-US" sz="2400" dirty="0" smtClean="0"/>
              <a:t>Distributed </a:t>
            </a:r>
            <a:r>
              <a:rPr lang="en-US" sz="2400" dirty="0"/>
              <a:t>system.</a:t>
            </a:r>
          </a:p>
          <a:p>
            <a:r>
              <a:rPr lang="en-US" sz="2400" dirty="0"/>
              <a:t> Both of these models are used with variations in order to achieve failure tolerance and speed.</a:t>
            </a:r>
          </a:p>
          <a:p>
            <a:r>
              <a:rPr lang="en-US" sz="2400" dirty="0"/>
              <a:t> In this model, there is still a central authority that has control over all nodes and governs processing. </a:t>
            </a:r>
          </a:p>
          <a:p>
            <a:pPr lvl="1"/>
            <a:r>
              <a:rPr lang="en-US" sz="2400" dirty="0"/>
              <a:t>This means that the system is still centralized in 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630" y="251131"/>
            <a:ext cx="8911687" cy="48279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ecentralized </a:t>
            </a:r>
            <a:r>
              <a:rPr lang="en-US" dirty="0"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454" y="822158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 smtClean="0"/>
              <a:t>key </a:t>
            </a:r>
            <a:r>
              <a:rPr lang="en-US" sz="2000" dirty="0"/>
              <a:t>difference between a decentralized system and distributed system </a:t>
            </a:r>
            <a:endParaRPr lang="en-US" sz="2000" dirty="0" smtClean="0"/>
          </a:p>
          <a:p>
            <a:pPr lvl="1"/>
            <a:r>
              <a:rPr lang="en-US" sz="2000" dirty="0" smtClean="0"/>
              <a:t>In a distributed </a:t>
            </a:r>
            <a:r>
              <a:rPr lang="en-US" sz="2000" dirty="0"/>
              <a:t>system, there still exists a central authority that governs the entire </a:t>
            </a:r>
            <a:r>
              <a:rPr lang="en-US" sz="2000" dirty="0" smtClean="0"/>
              <a:t>system</a:t>
            </a:r>
            <a:endParaRPr lang="en-US" sz="2000" dirty="0"/>
          </a:p>
          <a:p>
            <a:pPr lvl="1"/>
            <a:r>
              <a:rPr lang="en-US" sz="2000" dirty="0"/>
              <a:t>I</a:t>
            </a:r>
            <a:r>
              <a:rPr lang="en-US" sz="2000" dirty="0" smtClean="0"/>
              <a:t>n </a:t>
            </a:r>
            <a:r>
              <a:rPr lang="en-US" sz="2000" dirty="0"/>
              <a:t>a decentralized system, no such authority exists. </a:t>
            </a:r>
            <a:endParaRPr lang="en-US" sz="2000" dirty="0" smtClean="0"/>
          </a:p>
          <a:p>
            <a:r>
              <a:rPr lang="en-US" sz="2000" dirty="0" smtClean="0"/>
              <a:t>A </a:t>
            </a:r>
            <a:r>
              <a:rPr lang="en-US" sz="2000" dirty="0"/>
              <a:t>decentralized system is </a:t>
            </a:r>
            <a:r>
              <a:rPr lang="en-US" sz="2000" dirty="0" smtClean="0"/>
              <a:t>a type </a:t>
            </a:r>
            <a:r>
              <a:rPr lang="en-US" sz="2000" dirty="0"/>
              <a:t>of network whereby nodes are not dependent on a single master node; </a:t>
            </a:r>
            <a:endParaRPr lang="en-US" sz="2000" dirty="0" smtClean="0"/>
          </a:p>
          <a:p>
            <a:pPr lvl="1"/>
            <a:r>
              <a:rPr lang="en-US" sz="1800" dirty="0" smtClean="0"/>
              <a:t>instead</a:t>
            </a:r>
            <a:r>
              <a:rPr lang="en-US" sz="1800" dirty="0"/>
              <a:t>, </a:t>
            </a:r>
            <a:r>
              <a:rPr lang="en-US" sz="1800" dirty="0" smtClean="0"/>
              <a:t>control is </a:t>
            </a:r>
            <a:r>
              <a:rPr lang="en-US" sz="1800" dirty="0"/>
              <a:t>distributed among many nodes. </a:t>
            </a:r>
            <a:endParaRPr lang="en-US" sz="1800" dirty="0" smtClean="0"/>
          </a:p>
          <a:p>
            <a:r>
              <a:rPr lang="en-US" sz="2000" dirty="0"/>
              <a:t>U</a:t>
            </a:r>
            <a:r>
              <a:rPr lang="en-US" sz="2000" dirty="0" smtClean="0"/>
              <a:t>ser </a:t>
            </a:r>
            <a:r>
              <a:rPr lang="en-US" sz="2000" dirty="0"/>
              <a:t>to agree on something via a consensus algorithm without </a:t>
            </a:r>
            <a:r>
              <a:rPr lang="en-US" sz="2000" dirty="0" smtClean="0"/>
              <a:t>the need </a:t>
            </a:r>
            <a:r>
              <a:rPr lang="en-US" sz="2000" dirty="0"/>
              <a:t>for a central trusted third party, intermediary, or service provider</a:t>
            </a:r>
            <a:endParaRPr lang="en-US" sz="2000" dirty="0" smtClean="0"/>
          </a:p>
          <a:p>
            <a:r>
              <a:rPr lang="en-US" sz="2000" b="1" dirty="0" smtClean="0"/>
              <a:t>For </a:t>
            </a:r>
            <a:r>
              <a:rPr lang="en-US" sz="2000" b="1" dirty="0"/>
              <a:t>example,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Each department </a:t>
            </a:r>
            <a:r>
              <a:rPr lang="en-US" sz="2000" dirty="0"/>
              <a:t>in an organization has its own database server </a:t>
            </a:r>
            <a:endParaRPr lang="en-US" sz="2000" dirty="0" smtClean="0"/>
          </a:p>
          <a:p>
            <a:pPr lvl="1"/>
            <a:r>
              <a:rPr lang="en-US" sz="2000" dirty="0" smtClean="0"/>
              <a:t>Taking </a:t>
            </a:r>
            <a:r>
              <a:rPr lang="en-US" sz="2000" dirty="0"/>
              <a:t>away the power from the central server and distributing it to the </a:t>
            </a:r>
            <a:r>
              <a:rPr lang="en-US" sz="2000" dirty="0" smtClean="0"/>
              <a:t>sub-departments that </a:t>
            </a:r>
            <a:r>
              <a:rPr lang="en-US" sz="2000" dirty="0"/>
              <a:t>manage their own databases.</a:t>
            </a:r>
          </a:p>
        </p:txBody>
      </p:sp>
    </p:spTree>
    <p:extLst>
      <p:ext uri="{BB962C8B-B14F-4D97-AF65-F5344CB8AC3E}">
        <p14:creationId xmlns:p14="http://schemas.microsoft.com/office/powerpoint/2010/main" val="38800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of decentralization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Disintermediation</a:t>
            </a:r>
          </a:p>
          <a:p>
            <a:r>
              <a:rPr lang="en-US" sz="2800" b="1" dirty="0"/>
              <a:t>Through competition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265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Disintermediation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904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Example: </a:t>
            </a:r>
            <a:r>
              <a:rPr lang="en-US" sz="2400" dirty="0"/>
              <a:t>Imagine you want to send money </a:t>
            </a:r>
            <a:r>
              <a:rPr lang="en-US" sz="2400" dirty="0" smtClean="0"/>
              <a:t>to your </a:t>
            </a:r>
            <a:r>
              <a:rPr lang="en-US" sz="2400" dirty="0"/>
              <a:t>friend in another country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You go to a bank that will transfer your money to the </a:t>
            </a:r>
            <a:r>
              <a:rPr lang="en-US" sz="2400" dirty="0" smtClean="0"/>
              <a:t>bank for </a:t>
            </a:r>
            <a:r>
              <a:rPr lang="en-US" sz="2400" dirty="0"/>
              <a:t>a fee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 Bank keeps </a:t>
            </a:r>
            <a:r>
              <a:rPr lang="en-US" sz="2400" dirty="0"/>
              <a:t>a central database that </a:t>
            </a:r>
            <a:r>
              <a:rPr lang="en-US" sz="2400" dirty="0" smtClean="0"/>
              <a:t>is updated, confirming that you have sent the money. </a:t>
            </a:r>
          </a:p>
          <a:p>
            <a:r>
              <a:rPr lang="en-US" sz="2400" dirty="0" smtClean="0"/>
              <a:t>With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technology, it is possible </a:t>
            </a:r>
            <a:r>
              <a:rPr lang="en-US" sz="2400" dirty="0"/>
              <a:t>to send this money directly to your friend without the need for a bank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This way, the intermediary is </a:t>
            </a:r>
            <a:r>
              <a:rPr lang="en-US" sz="2400" dirty="0" smtClean="0"/>
              <a:t>no longer </a:t>
            </a:r>
            <a:r>
              <a:rPr lang="en-US" sz="2400" dirty="0"/>
              <a:t>required and decentralization is achieved by disintermediation. </a:t>
            </a:r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dirty="0"/>
              <a:t>model can be used </a:t>
            </a:r>
            <a:r>
              <a:rPr lang="en-US" sz="2400" dirty="0" smtClean="0"/>
              <a:t>not only </a:t>
            </a:r>
            <a:r>
              <a:rPr lang="en-US" sz="2400" dirty="0"/>
              <a:t>in finance but also in many other different industries.</a:t>
            </a:r>
          </a:p>
        </p:txBody>
      </p:sp>
    </p:spTree>
    <p:extLst>
      <p:ext uri="{BB962C8B-B14F-4D97-AF65-F5344CB8AC3E}">
        <p14:creationId xmlns:p14="http://schemas.microsoft.com/office/powerpoint/2010/main" val="82866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Through competition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>
            <a:noAutofit/>
          </a:bodyPr>
          <a:lstStyle/>
          <a:p>
            <a:r>
              <a:rPr lang="en-US" sz="2000" dirty="0"/>
              <a:t>G</a:t>
            </a:r>
            <a:r>
              <a:rPr lang="en-US" sz="2000" dirty="0" smtClean="0"/>
              <a:t>roup </a:t>
            </a:r>
            <a:r>
              <a:rPr lang="en-US" sz="2000" dirty="0"/>
              <a:t>of service providers compete with each other in order to be </a:t>
            </a:r>
            <a:r>
              <a:rPr lang="en-US" sz="2000" dirty="0" smtClean="0"/>
              <a:t>selected for </a:t>
            </a:r>
            <a:r>
              <a:rPr lang="en-US" sz="2000" dirty="0"/>
              <a:t>the provision of services by the system.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paradigm does not achieve </a:t>
            </a:r>
            <a:r>
              <a:rPr lang="en-US" sz="2000" dirty="0" smtClean="0"/>
              <a:t>complete decentralization</a:t>
            </a:r>
            <a:r>
              <a:rPr lang="en-US" sz="2000" dirty="0"/>
              <a:t>, but to a certain degree ensures that an intermediary or service provider </a:t>
            </a:r>
            <a:r>
              <a:rPr lang="en-US" sz="2000" dirty="0" smtClean="0"/>
              <a:t>is not </a:t>
            </a:r>
            <a:r>
              <a:rPr lang="en-US" sz="2000" dirty="0"/>
              <a:t>monopolizing the service.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the context of </a:t>
            </a:r>
            <a:r>
              <a:rPr lang="en-US" sz="2000" dirty="0" err="1"/>
              <a:t>blockchain</a:t>
            </a:r>
            <a:r>
              <a:rPr lang="en-US" sz="2000" dirty="0"/>
              <a:t> </a:t>
            </a:r>
            <a:r>
              <a:rPr lang="en-US" sz="2000" dirty="0" smtClean="0"/>
              <a:t>technology</a:t>
            </a:r>
          </a:p>
          <a:p>
            <a:pPr lvl="1"/>
            <a:r>
              <a:rPr lang="en-US" sz="2000" dirty="0" smtClean="0"/>
              <a:t>Smart </a:t>
            </a:r>
            <a:r>
              <a:rPr lang="en-US" sz="2000" dirty="0"/>
              <a:t>contracts can choose an external data provider from a </a:t>
            </a:r>
            <a:r>
              <a:rPr lang="en-US" sz="2000" dirty="0" smtClean="0"/>
              <a:t>large number </a:t>
            </a:r>
            <a:r>
              <a:rPr lang="en-US" sz="2000" dirty="0"/>
              <a:t>of providers based on their reputation, previous score, reviews, and quality </a:t>
            </a:r>
            <a:r>
              <a:rPr lang="en-US" sz="2000" dirty="0" smtClean="0"/>
              <a:t>of service.</a:t>
            </a:r>
          </a:p>
          <a:p>
            <a:pPr lvl="1"/>
            <a:r>
              <a:rPr lang="en-US" sz="2000" dirty="0" smtClean="0"/>
              <a:t>This </a:t>
            </a:r>
            <a:r>
              <a:rPr lang="en-US" sz="2000" dirty="0"/>
              <a:t>will not result in full decentralization, but it allows smart contracts to make </a:t>
            </a:r>
            <a:r>
              <a:rPr lang="en-US" sz="2000" dirty="0" smtClean="0"/>
              <a:t>a free </a:t>
            </a:r>
            <a:r>
              <a:rPr lang="en-US" sz="2000" dirty="0"/>
              <a:t>choice based on the criteria mentioned earlier.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way, an environment </a:t>
            </a:r>
            <a:r>
              <a:rPr lang="en-US" sz="2000" dirty="0" smtClean="0"/>
              <a:t>of competition </a:t>
            </a:r>
            <a:r>
              <a:rPr lang="en-US" sz="2000" dirty="0"/>
              <a:t>is cultivated among service providers, whereby they compete with each </a:t>
            </a:r>
            <a:r>
              <a:rPr lang="en-US" sz="2000" dirty="0" smtClean="0"/>
              <a:t>other to </a:t>
            </a:r>
            <a:r>
              <a:rPr lang="en-US" sz="2000" dirty="0"/>
              <a:t>become the data provider of choice.</a:t>
            </a:r>
          </a:p>
        </p:txBody>
      </p:sp>
    </p:spTree>
    <p:extLst>
      <p:ext uri="{BB962C8B-B14F-4D97-AF65-F5344CB8AC3E}">
        <p14:creationId xmlns:p14="http://schemas.microsoft.com/office/powerpoint/2010/main" val="30119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7105</TotalTime>
  <Words>3280</Words>
  <Application>Microsoft Office PowerPoint</Application>
  <PresentationFormat>Widescreen</PresentationFormat>
  <Paragraphs>232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Wisp</vt:lpstr>
      <vt:lpstr>Decentralization</vt:lpstr>
      <vt:lpstr>Decentralization using blockchain</vt:lpstr>
      <vt:lpstr>PowerPoint Presentation</vt:lpstr>
      <vt:lpstr>Centralized systems </vt:lpstr>
      <vt:lpstr>Distributed system</vt:lpstr>
      <vt:lpstr>Decentralized system</vt:lpstr>
      <vt:lpstr>Methods of decentralization</vt:lpstr>
      <vt:lpstr>Disintermediation</vt:lpstr>
      <vt:lpstr>Through competition</vt:lpstr>
      <vt:lpstr>PowerPoint Presentation</vt:lpstr>
      <vt:lpstr>benefits of decentralization</vt:lpstr>
      <vt:lpstr>Challenges</vt:lpstr>
      <vt:lpstr>How to decentralize</vt:lpstr>
      <vt:lpstr>PowerPoint Presentation</vt:lpstr>
      <vt:lpstr>Examples</vt:lpstr>
      <vt:lpstr>Blockchain and full ecosystem decentralization</vt:lpstr>
      <vt:lpstr>Storage</vt:lpstr>
      <vt:lpstr>PowerPoint Presentation</vt:lpstr>
      <vt:lpstr>Storage</vt:lpstr>
      <vt:lpstr>Storage</vt:lpstr>
      <vt:lpstr>Storage</vt:lpstr>
      <vt:lpstr>Communication</vt:lpstr>
      <vt:lpstr>Communication</vt:lpstr>
      <vt:lpstr>Computation</vt:lpstr>
      <vt:lpstr>PowerPoint Presentation</vt:lpstr>
      <vt:lpstr>Decentralized Ecosystem</vt:lpstr>
      <vt:lpstr>Smart contract</vt:lpstr>
      <vt:lpstr>Decentralized organizations</vt:lpstr>
      <vt:lpstr>Decentralized autonomous organizations</vt:lpstr>
      <vt:lpstr>Decentralized autonomous organizations</vt:lpstr>
      <vt:lpstr>PowerPoint Presentation</vt:lpstr>
      <vt:lpstr>Decentralized autonomous corporations</vt:lpstr>
      <vt:lpstr>Decentralized autonomous societies</vt:lpstr>
      <vt:lpstr>Decentralized applications</vt:lpstr>
      <vt:lpstr>Requirements of a decentralized application</vt:lpstr>
      <vt:lpstr>Operations of a DAPP</vt:lpstr>
      <vt:lpstr>Examples of some decentralized applications</vt:lpstr>
      <vt:lpstr>Platforms for decentralization-Ethereum </vt:lpstr>
      <vt:lpstr>Platforms for decentralization-Maidsafe</vt:lpstr>
      <vt:lpstr>Platforms for decentralization-Lisk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Decentralization</dc:title>
  <dc:creator>Sanjay H A</dc:creator>
  <cp:lastModifiedBy>Sanjay H A</cp:lastModifiedBy>
  <cp:revision>53</cp:revision>
  <dcterms:created xsi:type="dcterms:W3CDTF">2019-08-18T12:41:24Z</dcterms:created>
  <dcterms:modified xsi:type="dcterms:W3CDTF">2019-08-24T09:44:35Z</dcterms:modified>
</cp:coreProperties>
</file>