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6" r:id="rId2"/>
  </p:sldMasterIdLst>
  <p:notesMasterIdLst>
    <p:notesMasterId r:id="rId9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1" r:id="rId21"/>
    <p:sldId id="283" r:id="rId22"/>
    <p:sldId id="274" r:id="rId23"/>
    <p:sldId id="280" r:id="rId24"/>
    <p:sldId id="282" r:id="rId25"/>
    <p:sldId id="275" r:id="rId26"/>
    <p:sldId id="276" r:id="rId27"/>
    <p:sldId id="277" r:id="rId28"/>
    <p:sldId id="278" r:id="rId29"/>
    <p:sldId id="279" r:id="rId30"/>
    <p:sldId id="284" r:id="rId31"/>
    <p:sldId id="306" r:id="rId32"/>
    <p:sldId id="309" r:id="rId33"/>
    <p:sldId id="285" r:id="rId34"/>
    <p:sldId id="305" r:id="rId35"/>
    <p:sldId id="286" r:id="rId36"/>
    <p:sldId id="287" r:id="rId37"/>
    <p:sldId id="288" r:id="rId38"/>
    <p:sldId id="289" r:id="rId39"/>
    <p:sldId id="307" r:id="rId40"/>
    <p:sldId id="297" r:id="rId41"/>
    <p:sldId id="310" r:id="rId42"/>
    <p:sldId id="290" r:id="rId43"/>
    <p:sldId id="291" r:id="rId44"/>
    <p:sldId id="308" r:id="rId45"/>
    <p:sldId id="292" r:id="rId46"/>
    <p:sldId id="304" r:id="rId47"/>
    <p:sldId id="293" r:id="rId48"/>
    <p:sldId id="294" r:id="rId49"/>
    <p:sldId id="295" r:id="rId50"/>
    <p:sldId id="296" r:id="rId51"/>
    <p:sldId id="298" r:id="rId52"/>
    <p:sldId id="299" r:id="rId53"/>
    <p:sldId id="300" r:id="rId54"/>
    <p:sldId id="301" r:id="rId55"/>
    <p:sldId id="303" r:id="rId56"/>
    <p:sldId id="302" r:id="rId57"/>
    <p:sldId id="311" r:id="rId58"/>
    <p:sldId id="312" r:id="rId59"/>
    <p:sldId id="313" r:id="rId60"/>
    <p:sldId id="314" r:id="rId61"/>
    <p:sldId id="315" r:id="rId62"/>
    <p:sldId id="316" r:id="rId63"/>
    <p:sldId id="317" r:id="rId64"/>
    <p:sldId id="318" r:id="rId65"/>
    <p:sldId id="319" r:id="rId66"/>
    <p:sldId id="320" r:id="rId67"/>
    <p:sldId id="321" r:id="rId68"/>
    <p:sldId id="348" r:id="rId69"/>
    <p:sldId id="322" r:id="rId70"/>
    <p:sldId id="323" r:id="rId71"/>
    <p:sldId id="324" r:id="rId72"/>
    <p:sldId id="325" r:id="rId73"/>
    <p:sldId id="339" r:id="rId74"/>
    <p:sldId id="326" r:id="rId75"/>
    <p:sldId id="329" r:id="rId76"/>
    <p:sldId id="327" r:id="rId77"/>
    <p:sldId id="328" r:id="rId78"/>
    <p:sldId id="330" r:id="rId79"/>
    <p:sldId id="331" r:id="rId80"/>
    <p:sldId id="332" r:id="rId81"/>
    <p:sldId id="333" r:id="rId82"/>
    <p:sldId id="334" r:id="rId83"/>
    <p:sldId id="335" r:id="rId84"/>
    <p:sldId id="336" r:id="rId85"/>
    <p:sldId id="337" r:id="rId86"/>
    <p:sldId id="338" r:id="rId87"/>
    <p:sldId id="341" r:id="rId88"/>
    <p:sldId id="342" r:id="rId89"/>
    <p:sldId id="343" r:id="rId90"/>
    <p:sldId id="344" r:id="rId91"/>
    <p:sldId id="345" r:id="rId92"/>
    <p:sldId id="346" r:id="rId93"/>
    <p:sldId id="347" r:id="rId9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00CAC5-AF7F-4F70-B5D8-D1D6DFC53438}">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81"/>
            <p14:sldId id="283"/>
            <p14:sldId id="274"/>
            <p14:sldId id="280"/>
            <p14:sldId id="282"/>
            <p14:sldId id="275"/>
            <p14:sldId id="276"/>
            <p14:sldId id="277"/>
            <p14:sldId id="278"/>
            <p14:sldId id="279"/>
            <p14:sldId id="284"/>
            <p14:sldId id="306"/>
            <p14:sldId id="309"/>
            <p14:sldId id="285"/>
            <p14:sldId id="305"/>
            <p14:sldId id="286"/>
            <p14:sldId id="287"/>
            <p14:sldId id="288"/>
            <p14:sldId id="289"/>
            <p14:sldId id="307"/>
            <p14:sldId id="297"/>
            <p14:sldId id="310"/>
            <p14:sldId id="290"/>
            <p14:sldId id="291"/>
            <p14:sldId id="308"/>
            <p14:sldId id="292"/>
            <p14:sldId id="304"/>
            <p14:sldId id="293"/>
            <p14:sldId id="294"/>
            <p14:sldId id="295"/>
            <p14:sldId id="296"/>
            <p14:sldId id="298"/>
            <p14:sldId id="299"/>
            <p14:sldId id="300"/>
            <p14:sldId id="301"/>
            <p14:sldId id="303"/>
            <p14:sldId id="302"/>
            <p14:sldId id="311"/>
            <p14:sldId id="312"/>
            <p14:sldId id="313"/>
            <p14:sldId id="314"/>
            <p14:sldId id="315"/>
            <p14:sldId id="316"/>
            <p14:sldId id="317"/>
            <p14:sldId id="318"/>
            <p14:sldId id="319"/>
            <p14:sldId id="320"/>
            <p14:sldId id="321"/>
            <p14:sldId id="348"/>
            <p14:sldId id="322"/>
            <p14:sldId id="323"/>
            <p14:sldId id="324"/>
            <p14:sldId id="325"/>
            <p14:sldId id="339"/>
            <p14:sldId id="326"/>
            <p14:sldId id="329"/>
            <p14:sldId id="327"/>
          </p14:sldIdLst>
        </p14:section>
        <p14:section name="Untitled Section" id="{2932E184-903D-4F21-8854-A5D911E8D546}">
          <p14:sldIdLst>
            <p14:sldId id="328"/>
            <p14:sldId id="330"/>
            <p14:sldId id="331"/>
            <p14:sldId id="332"/>
            <p14:sldId id="333"/>
            <p14:sldId id="334"/>
            <p14:sldId id="335"/>
            <p14:sldId id="336"/>
            <p14:sldId id="337"/>
            <p14:sldId id="338"/>
            <p14:sldId id="341"/>
            <p14:sldId id="342"/>
            <p14:sldId id="343"/>
            <p14:sldId id="344"/>
            <p14:sldId id="345"/>
            <p14:sldId id="346"/>
            <p14:sldId id="3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37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notesMaster" Target="notesMasters/notes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7D2D24-B981-40C7-A4BD-6C910E5A4709}" type="datetimeFigureOut">
              <a:rPr lang="en-US" smtClean="0"/>
              <a:t>9/13/2019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6971AF-FF13-4BD3-B594-95BE520691A4}" type="slidenum">
              <a:rPr lang="en-US" smtClean="0"/>
              <a:t>‹#›</a:t>
            </a:fld>
            <a:endParaRPr lang="en-US"/>
          </a:p>
        </p:txBody>
      </p:sp>
    </p:spTree>
    <p:extLst>
      <p:ext uri="{BB962C8B-B14F-4D97-AF65-F5344CB8AC3E}">
        <p14:creationId xmlns:p14="http://schemas.microsoft.com/office/powerpoint/2010/main" val="4167403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1DAEE8-54B8-4B1F-9F41-AEAA51989649}" type="slidenum">
              <a:rPr lang="en-US" altLang="en-US"/>
              <a:pPr/>
              <a:t>19</a:t>
            </a:fld>
            <a:endParaRPr lang="en-US" alt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65162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1CEF38D-60F6-4503-85DA-67F50F481FCF}" type="slidenum">
              <a:rPr lang="en-AU" altLang="en-US"/>
              <a:pPr/>
              <a:t>40</a:t>
            </a:fld>
            <a:endParaRPr lang="en-AU" altLang="en-US"/>
          </a:p>
        </p:txBody>
      </p:sp>
      <p:sp>
        <p:nvSpPr>
          <p:cNvPr id="50177"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Text Box 2"/>
          <p:cNvSpPr txBox="1">
            <a:spLocks noGrp="1" noChangeArrowheads="1"/>
          </p:cNvSpPr>
          <p:nvPr>
            <p:ph type="body" idx="1"/>
          </p:nvPr>
        </p:nvSpPr>
        <p:spPr bwMode="auto">
          <a:xfrm>
            <a:off x="457200" y="4343400"/>
            <a:ext cx="6019800" cy="43418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MS PGothic" panose="020B0600070205080204" pitchFamily="34" charset="-128"/>
              </a:rPr>
              <a:t>As with encryption algorithms, there are two categories of attacks on hash functions: brute-force attacks and cryptanalysis. A brute-force attack does not depend on the specific algorithm but depends only on bit length. In the case of a hash function, a brute-force attack depends only on the bit length of the hash value. A cryptanalysis, in contrast, is an attack based on weaknesses in a particular cryptographic algorithm.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MS PGothic" panose="020B0600070205080204" pitchFamily="34" charset="-128"/>
              </a:rPr>
              <a:t>For a preimage or second preimage attack, an adversary wishes to find a value </a:t>
            </a:r>
            <a:r>
              <a:rPr lang="en-US" altLang="en-US" i="1">
                <a:latin typeface="Arial" panose="020B0604020202020204" pitchFamily="34" charset="0"/>
                <a:ea typeface="MS PGothic" panose="020B0600070205080204" pitchFamily="34" charset="-128"/>
              </a:rPr>
              <a:t>y </a:t>
            </a:r>
            <a:r>
              <a:rPr lang="en-US" altLang="en-US">
                <a:latin typeface="Arial" panose="020B0604020202020204" pitchFamily="34" charset="0"/>
                <a:ea typeface="MS PGothic" panose="020B0600070205080204" pitchFamily="34" charset="-128"/>
              </a:rPr>
              <a:t>such that </a:t>
            </a:r>
            <a:r>
              <a:rPr lang="en-US" altLang="en-US" i="1">
                <a:latin typeface="Arial" panose="020B0604020202020204" pitchFamily="34" charset="0"/>
                <a:ea typeface="MS PGothic" panose="020B0600070205080204" pitchFamily="34" charset="-128"/>
              </a:rPr>
              <a:t>H(y) </a:t>
            </a:r>
            <a:r>
              <a:rPr lang="en-US" altLang="en-US">
                <a:latin typeface="Arial" panose="020B0604020202020204" pitchFamily="34" charset="0"/>
                <a:ea typeface="MS PGothic" panose="020B0600070205080204" pitchFamily="34" charset="-128"/>
              </a:rPr>
              <a:t>is equal to a given hash value h. The brute force method is to pick values of y at random and try each value until a collision occurs. For an </a:t>
            </a:r>
            <a:r>
              <a:rPr lang="en-US" altLang="en-US" i="1">
                <a:latin typeface="Arial" panose="020B0604020202020204" pitchFamily="34" charset="0"/>
                <a:ea typeface="MS PGothic" panose="020B0600070205080204" pitchFamily="34" charset="-128"/>
              </a:rPr>
              <a:t>m-bit </a:t>
            </a:r>
            <a:r>
              <a:rPr lang="en-US" altLang="en-US">
                <a:latin typeface="Arial" panose="020B0604020202020204" pitchFamily="34" charset="0"/>
                <a:ea typeface="MS PGothic" panose="020B0600070205080204" pitchFamily="34" charset="-128"/>
              </a:rPr>
              <a:t>hash value, the level of effort is proportional to 2</a:t>
            </a:r>
            <a:r>
              <a:rPr lang="en-US" altLang="en-US" baseline="30000">
                <a:latin typeface="Arial" panose="020B0604020202020204" pitchFamily="34" charset="0"/>
                <a:ea typeface="MS PGothic" panose="020B0600070205080204" pitchFamily="34" charset="-128"/>
              </a:rPr>
              <a:t>m</a:t>
            </a:r>
            <a:r>
              <a:rPr lang="en-US" altLang="en-US">
                <a:latin typeface="Arial" panose="020B0604020202020204" pitchFamily="34" charset="0"/>
                <a:ea typeface="MS PGothic" panose="020B0600070205080204" pitchFamily="34" charset="-128"/>
              </a:rPr>
              <a:t>. Specifically, the adversary would have to try, on average, 2</a:t>
            </a:r>
            <a:r>
              <a:rPr lang="en-US" altLang="en-US" baseline="30000">
                <a:latin typeface="Arial" panose="020B0604020202020204" pitchFamily="34" charset="0"/>
                <a:ea typeface="MS PGothic" panose="020B0600070205080204" pitchFamily="34" charset="-128"/>
              </a:rPr>
              <a:t>m–1 </a:t>
            </a:r>
            <a:r>
              <a:rPr lang="en-US" altLang="en-US">
                <a:latin typeface="Arial" panose="020B0604020202020204" pitchFamily="34" charset="0"/>
                <a:ea typeface="MS PGothic" panose="020B0600070205080204" pitchFamily="34" charset="-128"/>
              </a:rPr>
              <a:t>values of y to find one that generates a given hash value h</a:t>
            </a:r>
            <a:r>
              <a:rPr lang="en-US" altLang="en-US" i="1">
                <a:latin typeface="Arial" panose="020B0604020202020204" pitchFamily="34" charset="0"/>
                <a:ea typeface="MS PGothic" panose="020B0600070205080204" pitchFamily="34" charset="-128"/>
              </a:rPr>
              <a:t>.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MS PGothic" panose="020B0600070205080204" pitchFamily="34" charset="-128"/>
              </a:rPr>
              <a:t>For a collision resistant attack, an adversary wishes to find two messages or data blocks, x and </a:t>
            </a:r>
            <a:r>
              <a:rPr lang="en-US" altLang="en-US" i="1">
                <a:latin typeface="Arial" panose="020B0604020202020204" pitchFamily="34" charset="0"/>
                <a:ea typeface="MS PGothic" panose="020B0600070205080204" pitchFamily="34" charset="-128"/>
              </a:rPr>
              <a:t>y, </a:t>
            </a:r>
            <a:r>
              <a:rPr lang="en-US" altLang="en-US">
                <a:latin typeface="Arial" panose="020B0604020202020204" pitchFamily="34" charset="0"/>
                <a:ea typeface="MS PGothic" panose="020B0600070205080204" pitchFamily="34" charset="-128"/>
              </a:rPr>
              <a:t>that yield the same hash function: H(x) = H(y). This requires much less effort than a preimage or second preimage attack. The effort required is explained by a mathematical result referred to as the birthday paradox (next slide).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MS PGothic" panose="020B0600070205080204" pitchFamily="34" charset="-128"/>
              </a:rPr>
              <a:t>If collision resistance is required, then the value 2</a:t>
            </a:r>
            <a:r>
              <a:rPr lang="en-US" altLang="en-US" i="1" baseline="30000">
                <a:latin typeface="Arial" panose="020B0604020202020204" pitchFamily="34" charset="0"/>
                <a:ea typeface="MS PGothic" panose="020B0600070205080204" pitchFamily="34" charset="-128"/>
              </a:rPr>
              <a:t>m/2 </a:t>
            </a:r>
            <a:r>
              <a:rPr lang="en-US" altLang="en-US">
                <a:latin typeface="Arial" panose="020B0604020202020204" pitchFamily="34" charset="0"/>
                <a:ea typeface="MS PGothic" panose="020B0600070205080204" pitchFamily="34" charset="-128"/>
              </a:rPr>
              <a:t>determines the strength of the hash code against brute-force attacks. Van Oorschot and Wiener presented a design for a $10 million collision search machine for MD5, which has a 128-bit hash length, that could find a collision in 24 days. Thus a 128-bit code may be viewed as inadequate. The next step up, if a hash code is treated as a sequence of 32 bits, is a 160-bit hash length. With a hash length of 160 bits, the same search machine would require over four thousand years to find a collision. With today's technology, the time would be much shorter, so that 160 bits now appears suspect. </a:t>
            </a:r>
          </a:p>
        </p:txBody>
      </p:sp>
      <p:sp>
        <p:nvSpPr>
          <p:cNvPr id="5017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9pPr>
          </a:lstStyle>
          <a:p>
            <a:pPr algn="r">
              <a:buClrTx/>
              <a:buFontTx/>
              <a:buNone/>
            </a:pPr>
            <a:fld id="{DC11F5B6-560E-49DE-8D85-21497BE39DCE}" type="slidenum">
              <a:rPr lang="en-AU" altLang="en-US" sz="1200"/>
              <a:pPr algn="r">
                <a:buClrTx/>
                <a:buFontTx/>
                <a:buNone/>
              </a:pPr>
              <a:t>40</a:t>
            </a:fld>
            <a:endParaRPr lang="en-AU" altLang="en-US" sz="1200"/>
          </a:p>
        </p:txBody>
      </p:sp>
    </p:spTree>
    <p:extLst>
      <p:ext uri="{BB962C8B-B14F-4D97-AF65-F5344CB8AC3E}">
        <p14:creationId xmlns:p14="http://schemas.microsoft.com/office/powerpoint/2010/main" val="3987907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4220FB1-DE13-431F-8E9E-753021BBF9EA}" type="slidenum">
              <a:rPr lang="en-AU" altLang="en-US"/>
              <a:pPr/>
              <a:t>56</a:t>
            </a:fld>
            <a:endParaRPr lang="en-AU" altLang="en-US"/>
          </a:p>
        </p:txBody>
      </p:sp>
      <p:sp>
        <p:nvSpPr>
          <p:cNvPr id="59393"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MS PGothic" panose="020B0600070205080204" pitchFamily="34" charset="-128"/>
              </a:rPr>
              <a:t>Stallings Table 11.3 provides a comparison of the various parameters for the SHA hash functions.</a:t>
            </a:r>
          </a:p>
        </p:txBody>
      </p:sp>
      <p:sp>
        <p:nvSpPr>
          <p:cNvPr id="5939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9pPr>
          </a:lstStyle>
          <a:p>
            <a:pPr algn="r">
              <a:buClrTx/>
              <a:buFontTx/>
              <a:buNone/>
            </a:pPr>
            <a:fld id="{C54F87E9-AA76-4489-A1DD-05FCC4E8E43E}" type="slidenum">
              <a:rPr lang="en-AU" altLang="en-US" sz="1200"/>
              <a:pPr algn="r">
                <a:buClrTx/>
                <a:buFontTx/>
                <a:buNone/>
              </a:pPr>
              <a:t>56</a:t>
            </a:fld>
            <a:endParaRPr lang="en-AU" altLang="en-US" sz="1200"/>
          </a:p>
        </p:txBody>
      </p:sp>
    </p:spTree>
    <p:extLst>
      <p:ext uri="{BB962C8B-B14F-4D97-AF65-F5344CB8AC3E}">
        <p14:creationId xmlns:p14="http://schemas.microsoft.com/office/powerpoint/2010/main" val="2874811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1D0F22-C404-4ABD-B6DB-DD9D5D703755}" type="slidenum">
              <a:rPr lang="en-US" altLang="en-US"/>
              <a:pPr/>
              <a:t>22</a:t>
            </a:fld>
            <a:endParaRPr lang="en-US"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89627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35EAA-297B-47CA-A6F3-F43DE4167391}" type="slidenum">
              <a:rPr lang="en-US" altLang="en-US"/>
              <a:pPr/>
              <a:t>24</a:t>
            </a:fld>
            <a:endParaRPr lang="en-US" alt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7766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8D3FA6-3921-4B99-A2C8-9D7D172B77E0}" type="slidenum">
              <a:rPr lang="en-US" altLang="en-US"/>
              <a:pPr/>
              <a:t>25</a:t>
            </a:fld>
            <a:endParaRPr lang="en-US" alt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27974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84DB53-2C1B-4DC8-9CB0-AC52A177490C}" type="slidenum">
              <a:rPr lang="en-US" altLang="en-US"/>
              <a:pPr/>
              <a:t>26</a:t>
            </a:fld>
            <a:endParaRPr lang="en-US" alt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28339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86B7A1-F246-4DF8-86C0-13EA9F91E435}" type="slidenum">
              <a:rPr lang="en-US" altLang="en-US"/>
              <a:pPr/>
              <a:t>27</a:t>
            </a:fld>
            <a:endParaRPr lang="en-US" alt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93095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Example hash function: v:=1; for each character c, v=v*(c+1)+2 mod 2^{32};</a:t>
            </a:r>
          </a:p>
          <a:p>
            <a:endParaRPr lang="en-US" altLang="en-US" smtClean="0"/>
          </a:p>
        </p:txBody>
      </p:sp>
      <p:sp>
        <p:nvSpPr>
          <p:cNvPr id="3994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eaLnBrk="0" hangingPunct="0">
              <a:defRPr sz="2400">
                <a:solidFill>
                  <a:schemeClr val="tx1"/>
                </a:solidFill>
                <a:latin typeface="Times New Roman" panose="02020603050405020304" pitchFamily="18" charset="0"/>
                <a:cs typeface="Arial" panose="020B0604020202020204" pitchFamily="34" charset="0"/>
              </a:defRPr>
            </a:lvl1pPr>
            <a:lvl2pPr marL="742950" indent="-285750" defTabSz="989013" eaLnBrk="0" hangingPunct="0">
              <a:defRPr sz="2400">
                <a:solidFill>
                  <a:schemeClr val="tx1"/>
                </a:solidFill>
                <a:latin typeface="Times New Roman" panose="02020603050405020304" pitchFamily="18" charset="0"/>
                <a:cs typeface="Arial" panose="020B0604020202020204" pitchFamily="34" charset="0"/>
              </a:defRPr>
            </a:lvl2pPr>
            <a:lvl3pPr marL="1143000" indent="-228600" defTabSz="989013" eaLnBrk="0" hangingPunct="0">
              <a:defRPr sz="2400">
                <a:solidFill>
                  <a:schemeClr val="tx1"/>
                </a:solidFill>
                <a:latin typeface="Times New Roman" panose="02020603050405020304" pitchFamily="18" charset="0"/>
                <a:cs typeface="Arial" panose="020B0604020202020204" pitchFamily="34" charset="0"/>
              </a:defRPr>
            </a:lvl3pPr>
            <a:lvl4pPr marL="1600200" indent="-228600" defTabSz="989013" eaLnBrk="0" hangingPunct="0">
              <a:defRPr sz="2400">
                <a:solidFill>
                  <a:schemeClr val="tx1"/>
                </a:solidFill>
                <a:latin typeface="Times New Roman" panose="02020603050405020304" pitchFamily="18" charset="0"/>
                <a:cs typeface="Arial" panose="020B0604020202020204" pitchFamily="34" charset="0"/>
              </a:defRPr>
            </a:lvl4pPr>
            <a:lvl5pPr marL="2057400" indent="-228600" defTabSz="989013" eaLnBrk="0" hangingPunct="0">
              <a:defRPr sz="2400">
                <a:solidFill>
                  <a:schemeClr val="tx1"/>
                </a:solidFill>
                <a:latin typeface="Times New Roman" panose="02020603050405020304" pitchFamily="18" charset="0"/>
                <a:cs typeface="Arial" panose="020B0604020202020204" pitchFamily="34" charset="0"/>
              </a:defRPr>
            </a:lvl5pPr>
            <a:lvl6pPr marL="25146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BA3AE184-6499-478C-B70E-597925B0A4CB}" type="slidenum">
              <a:rPr lang="en-US" altLang="en-US" sz="1300"/>
              <a:pPr eaLnBrk="1" hangingPunct="1"/>
              <a:t>30</a:t>
            </a:fld>
            <a:endParaRPr lang="en-US" altLang="en-US" sz="1300"/>
          </a:p>
        </p:txBody>
      </p:sp>
    </p:spTree>
    <p:extLst>
      <p:ext uri="{BB962C8B-B14F-4D97-AF65-F5344CB8AC3E}">
        <p14:creationId xmlns:p14="http://schemas.microsoft.com/office/powerpoint/2010/main" val="2737053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E9BA2D7-B682-4FAA-AC58-E15A18208F52}" type="slidenum">
              <a:rPr lang="en-AU" altLang="en-US"/>
              <a:pPr/>
              <a:t>31</a:t>
            </a:fld>
            <a:endParaRPr lang="en-AU" altLang="en-US"/>
          </a:p>
        </p:txBody>
      </p:sp>
      <p:sp>
        <p:nvSpPr>
          <p:cNvPr id="38913"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MS PGothic" panose="020B0600070205080204" pitchFamily="34" charset="-128"/>
              </a:rPr>
              <a:t>Stallings Figure 11.1 depicts the general operation of a cryptographic hash function. Typically, the input is padded out to an integer multiple of some fixed length (e.g., 1024 bits) and the padding includes the value of the length of the original message in bits. The length field is a security measure to increase the difficulty for an attacker to produce an alternative message with the same hash value. </a:t>
            </a:r>
          </a:p>
        </p:txBody>
      </p:sp>
      <p:sp>
        <p:nvSpPr>
          <p:cNvPr id="3891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9pPr>
          </a:lstStyle>
          <a:p>
            <a:pPr algn="r">
              <a:buClrTx/>
              <a:buFontTx/>
              <a:buNone/>
            </a:pPr>
            <a:fld id="{82FC21C5-7E6C-4A29-A413-112E376DD152}" type="slidenum">
              <a:rPr lang="en-AU" altLang="en-US" sz="1200"/>
              <a:pPr algn="r">
                <a:buClrTx/>
                <a:buFontTx/>
                <a:buNone/>
              </a:pPr>
              <a:t>31</a:t>
            </a:fld>
            <a:endParaRPr lang="en-AU" altLang="en-US" sz="1200"/>
          </a:p>
        </p:txBody>
      </p:sp>
    </p:spTree>
    <p:extLst>
      <p:ext uri="{BB962C8B-B14F-4D97-AF65-F5344CB8AC3E}">
        <p14:creationId xmlns:p14="http://schemas.microsoft.com/office/powerpoint/2010/main" val="3995335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198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eaLnBrk="0" hangingPunct="0">
              <a:defRPr sz="2400">
                <a:solidFill>
                  <a:schemeClr val="tx1"/>
                </a:solidFill>
                <a:latin typeface="Times New Roman" panose="02020603050405020304" pitchFamily="18" charset="0"/>
                <a:cs typeface="Arial" panose="020B0604020202020204" pitchFamily="34" charset="0"/>
              </a:defRPr>
            </a:lvl1pPr>
            <a:lvl2pPr marL="742950" indent="-285750" defTabSz="989013" eaLnBrk="0" hangingPunct="0">
              <a:defRPr sz="2400">
                <a:solidFill>
                  <a:schemeClr val="tx1"/>
                </a:solidFill>
                <a:latin typeface="Times New Roman" panose="02020603050405020304" pitchFamily="18" charset="0"/>
                <a:cs typeface="Arial" panose="020B0604020202020204" pitchFamily="34" charset="0"/>
              </a:defRPr>
            </a:lvl2pPr>
            <a:lvl3pPr marL="1143000" indent="-228600" defTabSz="989013" eaLnBrk="0" hangingPunct="0">
              <a:defRPr sz="2400">
                <a:solidFill>
                  <a:schemeClr val="tx1"/>
                </a:solidFill>
                <a:latin typeface="Times New Roman" panose="02020603050405020304" pitchFamily="18" charset="0"/>
                <a:cs typeface="Arial" panose="020B0604020202020204" pitchFamily="34" charset="0"/>
              </a:defRPr>
            </a:lvl3pPr>
            <a:lvl4pPr marL="1600200" indent="-228600" defTabSz="989013" eaLnBrk="0" hangingPunct="0">
              <a:defRPr sz="2400">
                <a:solidFill>
                  <a:schemeClr val="tx1"/>
                </a:solidFill>
                <a:latin typeface="Times New Roman" panose="02020603050405020304" pitchFamily="18" charset="0"/>
                <a:cs typeface="Arial" panose="020B0604020202020204" pitchFamily="34" charset="0"/>
              </a:defRPr>
            </a:lvl4pPr>
            <a:lvl5pPr marL="2057400" indent="-228600" defTabSz="989013" eaLnBrk="0" hangingPunct="0">
              <a:defRPr sz="2400">
                <a:solidFill>
                  <a:schemeClr val="tx1"/>
                </a:solidFill>
                <a:latin typeface="Times New Roman" panose="02020603050405020304" pitchFamily="18" charset="0"/>
                <a:cs typeface="Arial" panose="020B0604020202020204" pitchFamily="34" charset="0"/>
              </a:defRPr>
            </a:lvl5pPr>
            <a:lvl6pPr marL="25146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F6B1221E-C3E3-460C-A285-DAA2AB80D215}" type="slidenum">
              <a:rPr lang="en-US" altLang="en-US" sz="1300"/>
              <a:pPr eaLnBrk="1" hangingPunct="1"/>
              <a:t>38</a:t>
            </a:fld>
            <a:endParaRPr lang="en-US" altLang="en-US" sz="1300"/>
          </a:p>
        </p:txBody>
      </p:sp>
    </p:spTree>
    <p:extLst>
      <p:ext uri="{BB962C8B-B14F-4D97-AF65-F5344CB8AC3E}">
        <p14:creationId xmlns:p14="http://schemas.microsoft.com/office/powerpoint/2010/main" val="160365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07D7346B-500C-457E-8181-ABCADA964338}" type="slidenum">
              <a:rPr lang="en-US" altLang="en-US"/>
              <a:pPr/>
              <a:t>‹#›</a:t>
            </a:fld>
            <a:endParaRPr lang="en-US" altLang="en-US"/>
          </a:p>
        </p:txBody>
      </p:sp>
    </p:spTree>
    <p:extLst>
      <p:ext uri="{BB962C8B-B14F-4D97-AF65-F5344CB8AC3E}">
        <p14:creationId xmlns:p14="http://schemas.microsoft.com/office/powerpoint/2010/main" val="1083364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defRPr/>
                </a:pPr>
                <a:endParaRPr lang="en-US" altLang="en-US" sz="1800"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defRPr/>
                </a:pPr>
                <a:endParaRPr lang="en-US" altLang="en-US" sz="1800"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defRPr/>
                </a:pPr>
                <a:endParaRPr lang="en-US" altLang="en-US" sz="1800"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defRPr/>
                </a:pPr>
                <a:endParaRPr lang="en-US" altLang="en-US" sz="1800"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defRPr/>
              </a:pPr>
              <a:endParaRPr lang="en-US" altLang="en-US" sz="1800"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defRPr/>
              </a:pPr>
              <a:endParaRPr lang="en-US" altLang="en-US" sz="1800"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defRPr/>
              </a:pPr>
              <a:endParaRPr lang="en-US" altLang="en-US" sz="1800" smtClean="0"/>
            </a:p>
          </p:txBody>
        </p:sp>
      </p:grpSp>
      <p:sp>
        <p:nvSpPr>
          <p:cNvPr id="115724" name="Rectangle 12"/>
          <p:cNvSpPr>
            <a:spLocks noGrp="1" noChangeArrowheads="1"/>
          </p:cNvSpPr>
          <p:nvPr>
            <p:ph type="ctrTitle"/>
          </p:nvPr>
        </p:nvSpPr>
        <p:spPr>
          <a:xfrm>
            <a:off x="1320800" y="1676400"/>
            <a:ext cx="10363200" cy="1462088"/>
          </a:xfrm>
        </p:spPr>
        <p:txBody>
          <a:bodyPr/>
          <a:lstStyle>
            <a:lvl1pPr>
              <a:defRPr/>
            </a:lvl1pPr>
          </a:lstStyle>
          <a:p>
            <a:r>
              <a:rPr lang="en-US" altLang="ko-KR"/>
              <a:t>Click to edit Master title style</a:t>
            </a:r>
          </a:p>
        </p:txBody>
      </p:sp>
      <p:sp>
        <p:nvSpPr>
          <p:cNvPr id="115725"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ltLang="ko-KR"/>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ltLang="ko-KR"/>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endParaRPr lang="en-US" altLang="ko-KR"/>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7E29E416-3B7B-4272-8E6B-B4383B6625F7}" type="slidenum">
              <a:rPr lang="ko-KR" altLang="en-US"/>
              <a:pPr>
                <a:defRPr/>
              </a:pPr>
              <a:t>‹#›</a:t>
            </a:fld>
            <a:endParaRPr lang="en-US" altLang="ko-KR"/>
          </a:p>
        </p:txBody>
      </p:sp>
    </p:spTree>
    <p:extLst>
      <p:ext uri="{BB962C8B-B14F-4D97-AF65-F5344CB8AC3E}">
        <p14:creationId xmlns:p14="http://schemas.microsoft.com/office/powerpoint/2010/main" val="10924270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13"/>
          <p:cNvSpPr>
            <a:spLocks noGrp="1" noChangeArrowheads="1"/>
          </p:cNvSpPr>
          <p:nvPr>
            <p:ph type="sldNum" sz="quarter" idx="12"/>
          </p:nvPr>
        </p:nvSpPr>
        <p:spPr>
          <a:ln/>
        </p:spPr>
        <p:txBody>
          <a:bodyPr/>
          <a:lstStyle>
            <a:lvl1pPr>
              <a:defRPr/>
            </a:lvl1pPr>
          </a:lstStyle>
          <a:p>
            <a:pPr>
              <a:defRPr/>
            </a:pPr>
            <a:fld id="{ABF1BB92-7E92-458A-8398-511E7867FD2D}" type="slidenum">
              <a:rPr lang="ko-KR" altLang="en-US"/>
              <a:pPr>
                <a:defRPr/>
              </a:pPr>
              <a:t>‹#›</a:t>
            </a:fld>
            <a:endParaRPr lang="en-US" altLang="ko-KR"/>
          </a:p>
        </p:txBody>
      </p:sp>
    </p:spTree>
    <p:extLst>
      <p:ext uri="{BB962C8B-B14F-4D97-AF65-F5344CB8AC3E}">
        <p14:creationId xmlns:p14="http://schemas.microsoft.com/office/powerpoint/2010/main" val="319274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13"/>
          <p:cNvSpPr>
            <a:spLocks noGrp="1" noChangeArrowheads="1"/>
          </p:cNvSpPr>
          <p:nvPr>
            <p:ph type="sldNum" sz="quarter" idx="12"/>
          </p:nvPr>
        </p:nvSpPr>
        <p:spPr>
          <a:ln/>
        </p:spPr>
        <p:txBody>
          <a:bodyPr/>
          <a:lstStyle>
            <a:lvl1pPr>
              <a:defRPr/>
            </a:lvl1pPr>
          </a:lstStyle>
          <a:p>
            <a:pPr>
              <a:defRPr/>
            </a:pPr>
            <a:fld id="{1CFC703A-F840-4A1E-A84F-3AC3AF1CAC0B}" type="slidenum">
              <a:rPr lang="ko-KR" altLang="en-US"/>
              <a:pPr>
                <a:defRPr/>
              </a:pPr>
              <a:t>‹#›</a:t>
            </a:fld>
            <a:endParaRPr lang="en-US" altLang="ko-KR"/>
          </a:p>
        </p:txBody>
      </p:sp>
    </p:spTree>
    <p:extLst>
      <p:ext uri="{BB962C8B-B14F-4D97-AF65-F5344CB8AC3E}">
        <p14:creationId xmlns:p14="http://schemas.microsoft.com/office/powerpoint/2010/main" val="772459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13"/>
          <p:cNvSpPr>
            <a:spLocks noGrp="1" noChangeArrowheads="1"/>
          </p:cNvSpPr>
          <p:nvPr>
            <p:ph type="sldNum" sz="quarter" idx="12"/>
          </p:nvPr>
        </p:nvSpPr>
        <p:spPr>
          <a:ln/>
        </p:spPr>
        <p:txBody>
          <a:bodyPr/>
          <a:lstStyle>
            <a:lvl1pPr>
              <a:defRPr/>
            </a:lvl1pPr>
          </a:lstStyle>
          <a:p>
            <a:pPr>
              <a:defRPr/>
            </a:pPr>
            <a:fld id="{53FC7F1A-BEE9-410E-BFE1-BD5F10A4AD2B}" type="slidenum">
              <a:rPr lang="ko-KR" altLang="en-US"/>
              <a:pPr>
                <a:defRPr/>
              </a:pPr>
              <a:t>‹#›</a:t>
            </a:fld>
            <a:endParaRPr lang="en-US" altLang="ko-KR"/>
          </a:p>
        </p:txBody>
      </p:sp>
    </p:spTree>
    <p:extLst>
      <p:ext uri="{BB962C8B-B14F-4D97-AF65-F5344CB8AC3E}">
        <p14:creationId xmlns:p14="http://schemas.microsoft.com/office/powerpoint/2010/main" val="33125720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13"/>
          <p:cNvSpPr>
            <a:spLocks noGrp="1" noChangeArrowheads="1"/>
          </p:cNvSpPr>
          <p:nvPr>
            <p:ph type="sldNum" sz="quarter" idx="12"/>
          </p:nvPr>
        </p:nvSpPr>
        <p:spPr>
          <a:ln/>
        </p:spPr>
        <p:txBody>
          <a:bodyPr/>
          <a:lstStyle>
            <a:lvl1pPr>
              <a:defRPr/>
            </a:lvl1pPr>
          </a:lstStyle>
          <a:p>
            <a:pPr>
              <a:defRPr/>
            </a:pPr>
            <a:fld id="{BB92AB72-6CC6-41AB-B9C6-7D789AF739E2}" type="slidenum">
              <a:rPr lang="ko-KR" altLang="en-US"/>
              <a:pPr>
                <a:defRPr/>
              </a:pPr>
              <a:t>‹#›</a:t>
            </a:fld>
            <a:endParaRPr lang="en-US" altLang="ko-KR"/>
          </a:p>
        </p:txBody>
      </p:sp>
    </p:spTree>
    <p:extLst>
      <p:ext uri="{BB962C8B-B14F-4D97-AF65-F5344CB8AC3E}">
        <p14:creationId xmlns:p14="http://schemas.microsoft.com/office/powerpoint/2010/main" val="6592406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13"/>
          <p:cNvSpPr>
            <a:spLocks noGrp="1" noChangeArrowheads="1"/>
          </p:cNvSpPr>
          <p:nvPr>
            <p:ph type="sldNum" sz="quarter" idx="12"/>
          </p:nvPr>
        </p:nvSpPr>
        <p:spPr>
          <a:ln/>
        </p:spPr>
        <p:txBody>
          <a:bodyPr/>
          <a:lstStyle>
            <a:lvl1pPr>
              <a:defRPr/>
            </a:lvl1pPr>
          </a:lstStyle>
          <a:p>
            <a:pPr>
              <a:defRPr/>
            </a:pPr>
            <a:fld id="{8B4156ED-3381-447E-A023-8B76B3B8BA06}" type="slidenum">
              <a:rPr lang="ko-KR" altLang="en-US"/>
              <a:pPr>
                <a:defRPr/>
              </a:pPr>
              <a:t>‹#›</a:t>
            </a:fld>
            <a:endParaRPr lang="en-US" altLang="ko-KR"/>
          </a:p>
        </p:txBody>
      </p:sp>
    </p:spTree>
    <p:extLst>
      <p:ext uri="{BB962C8B-B14F-4D97-AF65-F5344CB8AC3E}">
        <p14:creationId xmlns:p14="http://schemas.microsoft.com/office/powerpoint/2010/main" val="31065312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13"/>
          <p:cNvSpPr>
            <a:spLocks noGrp="1" noChangeArrowheads="1"/>
          </p:cNvSpPr>
          <p:nvPr>
            <p:ph type="sldNum" sz="quarter" idx="12"/>
          </p:nvPr>
        </p:nvSpPr>
        <p:spPr>
          <a:ln/>
        </p:spPr>
        <p:txBody>
          <a:bodyPr/>
          <a:lstStyle>
            <a:lvl1pPr>
              <a:defRPr/>
            </a:lvl1pPr>
          </a:lstStyle>
          <a:p>
            <a:pPr>
              <a:defRPr/>
            </a:pPr>
            <a:fld id="{D91DB615-FC4D-4FCA-8587-D8CAC900A070}" type="slidenum">
              <a:rPr lang="ko-KR" altLang="en-US"/>
              <a:pPr>
                <a:defRPr/>
              </a:pPr>
              <a:t>‹#›</a:t>
            </a:fld>
            <a:endParaRPr lang="en-US" altLang="ko-KR"/>
          </a:p>
        </p:txBody>
      </p:sp>
    </p:spTree>
    <p:extLst>
      <p:ext uri="{BB962C8B-B14F-4D97-AF65-F5344CB8AC3E}">
        <p14:creationId xmlns:p14="http://schemas.microsoft.com/office/powerpoint/2010/main" val="40440804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13"/>
          <p:cNvSpPr>
            <a:spLocks noGrp="1" noChangeArrowheads="1"/>
          </p:cNvSpPr>
          <p:nvPr>
            <p:ph type="sldNum" sz="quarter" idx="12"/>
          </p:nvPr>
        </p:nvSpPr>
        <p:spPr>
          <a:ln/>
        </p:spPr>
        <p:txBody>
          <a:bodyPr/>
          <a:lstStyle>
            <a:lvl1pPr>
              <a:defRPr/>
            </a:lvl1pPr>
          </a:lstStyle>
          <a:p>
            <a:pPr>
              <a:defRPr/>
            </a:pPr>
            <a:fld id="{C93619DD-687C-401C-BF7D-A98CC690F50B}" type="slidenum">
              <a:rPr lang="ko-KR" altLang="en-US"/>
              <a:pPr>
                <a:defRPr/>
              </a:pPr>
              <a:t>‹#›</a:t>
            </a:fld>
            <a:endParaRPr lang="en-US" altLang="ko-KR"/>
          </a:p>
        </p:txBody>
      </p:sp>
    </p:spTree>
    <p:extLst>
      <p:ext uri="{BB962C8B-B14F-4D97-AF65-F5344CB8AC3E}">
        <p14:creationId xmlns:p14="http://schemas.microsoft.com/office/powerpoint/2010/main" val="9808385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13"/>
          <p:cNvSpPr>
            <a:spLocks noGrp="1" noChangeArrowheads="1"/>
          </p:cNvSpPr>
          <p:nvPr>
            <p:ph type="sldNum" sz="quarter" idx="12"/>
          </p:nvPr>
        </p:nvSpPr>
        <p:spPr>
          <a:ln/>
        </p:spPr>
        <p:txBody>
          <a:bodyPr/>
          <a:lstStyle>
            <a:lvl1pPr>
              <a:defRPr/>
            </a:lvl1pPr>
          </a:lstStyle>
          <a:p>
            <a:pPr>
              <a:defRPr/>
            </a:pPr>
            <a:fld id="{F90EE4CF-2BE5-437D-B1D1-43C8F0B0B7FE}" type="slidenum">
              <a:rPr lang="ko-KR" altLang="en-US"/>
              <a:pPr>
                <a:defRPr/>
              </a:pPr>
              <a:t>‹#›</a:t>
            </a:fld>
            <a:endParaRPr lang="en-US" altLang="ko-KR"/>
          </a:p>
        </p:txBody>
      </p:sp>
    </p:spTree>
    <p:extLst>
      <p:ext uri="{BB962C8B-B14F-4D97-AF65-F5344CB8AC3E}">
        <p14:creationId xmlns:p14="http://schemas.microsoft.com/office/powerpoint/2010/main" val="8153596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13"/>
          <p:cNvSpPr>
            <a:spLocks noGrp="1" noChangeArrowheads="1"/>
          </p:cNvSpPr>
          <p:nvPr>
            <p:ph type="sldNum" sz="quarter" idx="12"/>
          </p:nvPr>
        </p:nvSpPr>
        <p:spPr>
          <a:ln/>
        </p:spPr>
        <p:txBody>
          <a:bodyPr/>
          <a:lstStyle>
            <a:lvl1pPr>
              <a:defRPr/>
            </a:lvl1pPr>
          </a:lstStyle>
          <a:p>
            <a:pPr>
              <a:defRPr/>
            </a:pPr>
            <a:fld id="{C3FD342F-481F-477C-90DB-0A863B54140C}" type="slidenum">
              <a:rPr lang="ko-KR" altLang="en-US"/>
              <a:pPr>
                <a:defRPr/>
              </a:pPr>
              <a:t>‹#›</a:t>
            </a:fld>
            <a:endParaRPr lang="en-US" altLang="ko-KR"/>
          </a:p>
        </p:txBody>
      </p:sp>
    </p:spTree>
    <p:extLst>
      <p:ext uri="{BB962C8B-B14F-4D97-AF65-F5344CB8AC3E}">
        <p14:creationId xmlns:p14="http://schemas.microsoft.com/office/powerpoint/2010/main" val="26790592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214313"/>
            <a:ext cx="2601384"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34584" y="214313"/>
            <a:ext cx="7600949"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13"/>
          <p:cNvSpPr>
            <a:spLocks noGrp="1" noChangeArrowheads="1"/>
          </p:cNvSpPr>
          <p:nvPr>
            <p:ph type="sldNum" sz="quarter" idx="12"/>
          </p:nvPr>
        </p:nvSpPr>
        <p:spPr>
          <a:ln/>
        </p:spPr>
        <p:txBody>
          <a:bodyPr/>
          <a:lstStyle>
            <a:lvl1pPr>
              <a:defRPr/>
            </a:lvl1pPr>
          </a:lstStyle>
          <a:p>
            <a:pPr>
              <a:defRPr/>
            </a:pPr>
            <a:fld id="{60A58E2F-4E60-47EB-B5BF-6CF9C5647D36}" type="slidenum">
              <a:rPr lang="ko-KR" altLang="en-US"/>
              <a:pPr>
                <a:defRPr/>
              </a:pPr>
              <a:t>‹#›</a:t>
            </a:fld>
            <a:endParaRPr lang="en-US" altLang="ko-KR"/>
          </a:p>
        </p:txBody>
      </p:sp>
    </p:spTree>
    <p:extLst>
      <p:ext uri="{BB962C8B-B14F-4D97-AF65-F5344CB8AC3E}">
        <p14:creationId xmlns:p14="http://schemas.microsoft.com/office/powerpoint/2010/main" val="10361208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769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601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13"/>
          <p:cNvSpPr>
            <a:spLocks noGrp="1" noChangeArrowheads="1"/>
          </p:cNvSpPr>
          <p:nvPr>
            <p:ph type="sldNum" sz="quarter" idx="12"/>
          </p:nvPr>
        </p:nvSpPr>
        <p:spPr>
          <a:ln/>
        </p:spPr>
        <p:txBody>
          <a:bodyPr/>
          <a:lstStyle>
            <a:lvl1pPr>
              <a:defRPr/>
            </a:lvl1pPr>
          </a:lstStyle>
          <a:p>
            <a:pPr>
              <a:defRPr/>
            </a:pPr>
            <a:fld id="{35A3331B-6053-4AB2-87BD-51C226E85E0A}" type="slidenum">
              <a:rPr lang="ko-KR" altLang="en-US"/>
              <a:pPr>
                <a:defRPr/>
              </a:pPr>
              <a:t>‹#›</a:t>
            </a:fld>
            <a:endParaRPr lang="en-US" altLang="ko-KR"/>
          </a:p>
        </p:txBody>
      </p:sp>
    </p:spTree>
    <p:extLst>
      <p:ext uri="{BB962C8B-B14F-4D97-AF65-F5344CB8AC3E}">
        <p14:creationId xmlns:p14="http://schemas.microsoft.com/office/powerpoint/2010/main" val="3133887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769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860117" y="2017713"/>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60117" y="4151313"/>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8" name="Rectangle 13"/>
          <p:cNvSpPr>
            <a:spLocks noGrp="1" noChangeArrowheads="1"/>
          </p:cNvSpPr>
          <p:nvPr>
            <p:ph type="sldNum" sz="quarter" idx="12"/>
          </p:nvPr>
        </p:nvSpPr>
        <p:spPr>
          <a:ln/>
        </p:spPr>
        <p:txBody>
          <a:bodyPr/>
          <a:lstStyle>
            <a:lvl1pPr>
              <a:defRPr/>
            </a:lvl1pPr>
          </a:lstStyle>
          <a:p>
            <a:pPr>
              <a:defRPr/>
            </a:pPr>
            <a:fld id="{5854158B-DD66-4B60-B85A-A1D0A23C9400}" type="slidenum">
              <a:rPr lang="ko-KR" altLang="en-US"/>
              <a:pPr>
                <a:defRPr/>
              </a:pPr>
              <a:t>‹#›</a:t>
            </a:fld>
            <a:endParaRPr lang="en-US" altLang="ko-KR"/>
          </a:p>
        </p:txBody>
      </p:sp>
    </p:spTree>
    <p:extLst>
      <p:ext uri="{BB962C8B-B14F-4D97-AF65-F5344CB8AC3E}">
        <p14:creationId xmlns:p14="http://schemas.microsoft.com/office/powerpoint/2010/main" val="23896640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30725"/>
          </a:xfrm>
        </p:spPr>
        <p:txBody>
          <a:bodyPr/>
          <a:lstStyle/>
          <a:p>
            <a:pPr lvl="0"/>
            <a:endParaRPr 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6525CB8E-1263-4920-8EA9-A1758AE769A3}" type="slidenum">
              <a:rPr lang="en-US" altLang="en-US"/>
              <a:pPr>
                <a:defRPr/>
              </a:pPr>
              <a:t>‹#›</a:t>
            </a:fld>
            <a:endParaRPr lang="en-US" altLang="en-US"/>
          </a:p>
        </p:txBody>
      </p:sp>
    </p:spTree>
    <p:extLst>
      <p:ext uri="{BB962C8B-B14F-4D97-AF65-F5344CB8AC3E}">
        <p14:creationId xmlns:p14="http://schemas.microsoft.com/office/powerpoint/2010/main" val="10344281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719264"/>
            <a:ext cx="109728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4000501"/>
            <a:ext cx="109728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p:txBody>
          <a:bodyPr/>
          <a:lstStyle>
            <a:lvl1pPr>
              <a:defRPr/>
            </a:lvl1pPr>
          </a:lstStyle>
          <a:p>
            <a:pPr>
              <a:defRPr/>
            </a:pPr>
            <a:fld id="{F27DB346-A722-4553-B664-66F597E1B534}" type="datetime1">
              <a:rPr lang="en-US"/>
              <a:pPr>
                <a:defRPr/>
              </a:pPr>
              <a:t>9/13/2019</a:t>
            </a:fld>
            <a:endParaRPr lang="de-DE" altLang="en-US"/>
          </a:p>
        </p:txBody>
      </p:sp>
      <p:sp>
        <p:nvSpPr>
          <p:cNvPr id="6" name="Rectangle 6"/>
          <p:cNvSpPr>
            <a:spLocks noGrp="1" noChangeArrowheads="1"/>
          </p:cNvSpPr>
          <p:nvPr>
            <p:ph type="ftr" sz="quarter" idx="11"/>
          </p:nvPr>
        </p:nvSpPr>
        <p:spPr/>
        <p:txBody>
          <a:bodyPr/>
          <a:lstStyle>
            <a:lvl1pPr>
              <a:defRPr/>
            </a:lvl1pPr>
          </a:lstStyle>
          <a:p>
            <a:pPr>
              <a:defRPr/>
            </a:pPr>
            <a:endParaRPr lang="de-DE" altLang="en-US"/>
          </a:p>
        </p:txBody>
      </p:sp>
      <p:sp>
        <p:nvSpPr>
          <p:cNvPr id="7" name="Rectangle 7"/>
          <p:cNvSpPr>
            <a:spLocks noGrp="1" noChangeArrowheads="1"/>
          </p:cNvSpPr>
          <p:nvPr>
            <p:ph type="sldNum" sz="quarter" idx="12"/>
          </p:nvPr>
        </p:nvSpPr>
        <p:spPr/>
        <p:txBody>
          <a:bodyPr/>
          <a:lstStyle>
            <a:lvl1pPr>
              <a:defRPr/>
            </a:lvl1pPr>
          </a:lstStyle>
          <a:p>
            <a:pPr>
              <a:defRPr/>
            </a:pPr>
            <a:fld id="{0BAE9911-CC03-4B0A-B0C0-C5FFF7B59934}" type="slidenum">
              <a:rPr lang="de-DE" altLang="en-US"/>
              <a:pPr>
                <a:defRPr/>
              </a:pPr>
              <a:t>‹#›</a:t>
            </a:fld>
            <a:endParaRPr lang="de-DE" altLang="en-US"/>
          </a:p>
        </p:txBody>
      </p:sp>
    </p:spTree>
    <p:extLst>
      <p:ext uri="{BB962C8B-B14F-4D97-AF65-F5344CB8AC3E}">
        <p14:creationId xmlns:p14="http://schemas.microsoft.com/office/powerpoint/2010/main" val="13107344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719264"/>
            <a:ext cx="53848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719264"/>
            <a:ext cx="53848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609600" y="4000501"/>
            <a:ext cx="109728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noChangeArrowheads="1"/>
          </p:cNvSpPr>
          <p:nvPr>
            <p:ph type="dt" sz="half" idx="10"/>
          </p:nvPr>
        </p:nvSpPr>
        <p:spPr/>
        <p:txBody>
          <a:bodyPr/>
          <a:lstStyle>
            <a:lvl1pPr>
              <a:defRPr/>
            </a:lvl1pPr>
          </a:lstStyle>
          <a:p>
            <a:pPr>
              <a:defRPr/>
            </a:pPr>
            <a:fld id="{04214074-A16F-464D-8F42-C4BD672E97F9}" type="datetime1">
              <a:rPr lang="en-US"/>
              <a:pPr>
                <a:defRPr/>
              </a:pPr>
              <a:t>9/13/2019</a:t>
            </a:fld>
            <a:endParaRPr lang="de-DE" altLang="en-US"/>
          </a:p>
        </p:txBody>
      </p:sp>
      <p:sp>
        <p:nvSpPr>
          <p:cNvPr id="7" name="Footer Placeholder 6"/>
          <p:cNvSpPr>
            <a:spLocks noGrp="1" noChangeArrowheads="1"/>
          </p:cNvSpPr>
          <p:nvPr>
            <p:ph type="ftr" sz="quarter" idx="11"/>
          </p:nvPr>
        </p:nvSpPr>
        <p:spPr/>
        <p:txBody>
          <a:bodyPr/>
          <a:lstStyle>
            <a:lvl1pPr>
              <a:defRPr/>
            </a:lvl1pPr>
          </a:lstStyle>
          <a:p>
            <a:pPr>
              <a:defRPr/>
            </a:pPr>
            <a:endParaRPr lang="de-DE" altLang="en-US"/>
          </a:p>
        </p:txBody>
      </p:sp>
      <p:sp>
        <p:nvSpPr>
          <p:cNvPr id="8" name="Slide Number Placeholder 7"/>
          <p:cNvSpPr>
            <a:spLocks noGrp="1" noChangeArrowheads="1"/>
          </p:cNvSpPr>
          <p:nvPr>
            <p:ph type="sldNum" sz="quarter" idx="12"/>
          </p:nvPr>
        </p:nvSpPr>
        <p:spPr/>
        <p:txBody>
          <a:bodyPr/>
          <a:lstStyle>
            <a:lvl1pPr>
              <a:defRPr/>
            </a:lvl1pPr>
          </a:lstStyle>
          <a:p>
            <a:pPr>
              <a:defRPr/>
            </a:pPr>
            <a:fld id="{0ADD5EC6-49C7-4373-B658-06919D5BA98A}" type="slidenum">
              <a:rPr lang="de-DE" altLang="en-US"/>
              <a:pPr>
                <a:defRPr/>
              </a:pPr>
              <a:t>‹#›</a:t>
            </a:fld>
            <a:endParaRPr lang="de-DE" altLang="en-US"/>
          </a:p>
        </p:txBody>
      </p:sp>
    </p:spTree>
    <p:extLst>
      <p:ext uri="{BB962C8B-B14F-4D97-AF65-F5344CB8AC3E}">
        <p14:creationId xmlns:p14="http://schemas.microsoft.com/office/powerpoint/2010/main" val="38645589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719264"/>
            <a:ext cx="53848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09600" y="4000501"/>
            <a:ext cx="53848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6197600" y="1719263"/>
            <a:ext cx="53848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noChangeArrowheads="1"/>
          </p:cNvSpPr>
          <p:nvPr>
            <p:ph type="dt" sz="half" idx="10"/>
          </p:nvPr>
        </p:nvSpPr>
        <p:spPr/>
        <p:txBody>
          <a:bodyPr/>
          <a:lstStyle>
            <a:lvl1pPr>
              <a:defRPr/>
            </a:lvl1pPr>
          </a:lstStyle>
          <a:p>
            <a:pPr>
              <a:defRPr/>
            </a:pPr>
            <a:fld id="{BEF0452C-D33C-49DE-8CE3-C58B9DA00A73}" type="datetime1">
              <a:rPr lang="en-US"/>
              <a:pPr>
                <a:defRPr/>
              </a:pPr>
              <a:t>9/13/2019</a:t>
            </a:fld>
            <a:endParaRPr lang="de-DE" altLang="en-US"/>
          </a:p>
        </p:txBody>
      </p:sp>
      <p:sp>
        <p:nvSpPr>
          <p:cNvPr id="7" name="Footer Placeholder 6"/>
          <p:cNvSpPr>
            <a:spLocks noGrp="1" noChangeArrowheads="1"/>
          </p:cNvSpPr>
          <p:nvPr>
            <p:ph type="ftr" sz="quarter" idx="11"/>
          </p:nvPr>
        </p:nvSpPr>
        <p:spPr/>
        <p:txBody>
          <a:bodyPr/>
          <a:lstStyle>
            <a:lvl1pPr>
              <a:defRPr/>
            </a:lvl1pPr>
          </a:lstStyle>
          <a:p>
            <a:pPr>
              <a:defRPr/>
            </a:pPr>
            <a:endParaRPr lang="de-DE" altLang="en-US"/>
          </a:p>
        </p:txBody>
      </p:sp>
      <p:sp>
        <p:nvSpPr>
          <p:cNvPr id="8" name="Slide Number Placeholder 7"/>
          <p:cNvSpPr>
            <a:spLocks noGrp="1" noChangeArrowheads="1"/>
          </p:cNvSpPr>
          <p:nvPr>
            <p:ph type="sldNum" sz="quarter" idx="12"/>
          </p:nvPr>
        </p:nvSpPr>
        <p:spPr/>
        <p:txBody>
          <a:bodyPr/>
          <a:lstStyle>
            <a:lvl1pPr>
              <a:defRPr/>
            </a:lvl1pPr>
          </a:lstStyle>
          <a:p>
            <a:pPr>
              <a:defRPr/>
            </a:pPr>
            <a:fld id="{44614EF4-C0A7-404B-9E60-C64743A2C008}" type="slidenum">
              <a:rPr lang="de-DE" altLang="en-US"/>
              <a:pPr>
                <a:defRPr/>
              </a:pPr>
              <a:t>‹#›</a:t>
            </a:fld>
            <a:endParaRPr lang="de-DE" altLang="en-US"/>
          </a:p>
        </p:txBody>
      </p:sp>
    </p:spTree>
    <p:extLst>
      <p:ext uri="{BB962C8B-B14F-4D97-AF65-F5344CB8AC3E}">
        <p14:creationId xmlns:p14="http://schemas.microsoft.com/office/powerpoint/2010/main" val="74875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 id="2147483665"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6684" y="1098551"/>
            <a:ext cx="58420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lgn="ctr" eaLnBrk="1" hangingPunct="1">
              <a:defRPr/>
            </a:pPr>
            <a:endParaRPr kumimoji="1" lang="ko-KR" altLang="en-US" sz="2400" smtClean="0"/>
          </a:p>
        </p:txBody>
      </p:sp>
      <p:sp>
        <p:nvSpPr>
          <p:cNvPr id="1027"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lgn="ctr" eaLnBrk="1" hangingPunct="1">
              <a:defRPr/>
            </a:pPr>
            <a:endParaRPr kumimoji="1" lang="ko-KR" altLang="en-US" sz="2400" smtClean="0"/>
          </a:p>
        </p:txBody>
      </p:sp>
      <p:sp>
        <p:nvSpPr>
          <p:cNvPr id="1028" name="Rectangle 4"/>
          <p:cNvSpPr>
            <a:spLocks noChangeArrowheads="1"/>
          </p:cNvSpPr>
          <p:nvPr/>
        </p:nvSpPr>
        <p:spPr bwMode="ltGray">
          <a:xfrm>
            <a:off x="721785" y="1520826"/>
            <a:ext cx="563033"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lgn="ctr" eaLnBrk="1" hangingPunct="1">
              <a:defRPr/>
            </a:pPr>
            <a:endParaRPr kumimoji="1" lang="ko-KR" altLang="en-US" sz="2400" smtClean="0"/>
          </a:p>
        </p:txBody>
      </p:sp>
      <p:sp>
        <p:nvSpPr>
          <p:cNvPr id="1029"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lgn="ctr" eaLnBrk="1" hangingPunct="1">
              <a:defRPr/>
            </a:pPr>
            <a:endParaRPr kumimoji="1" lang="ko-KR" altLang="en-US" sz="2400" smtClean="0"/>
          </a:p>
        </p:txBody>
      </p:sp>
      <p:sp>
        <p:nvSpPr>
          <p:cNvPr id="1030"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lgn="ctr" eaLnBrk="1" hangingPunct="1">
              <a:defRPr/>
            </a:pPr>
            <a:endParaRPr kumimoji="1" lang="ko-KR" altLang="en-US" sz="2400" smtClean="0"/>
          </a:p>
        </p:txBody>
      </p:sp>
      <p:sp>
        <p:nvSpPr>
          <p:cNvPr id="1031" name="Rectangle 7"/>
          <p:cNvSpPr>
            <a:spLocks noChangeArrowheads="1"/>
          </p:cNvSpPr>
          <p:nvPr/>
        </p:nvSpPr>
        <p:spPr bwMode="gray">
          <a:xfrm>
            <a:off x="1016000" y="990601"/>
            <a:ext cx="42333"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lgn="ctr" eaLnBrk="1" hangingPunct="1">
              <a:defRPr/>
            </a:pPr>
            <a:endParaRPr kumimoji="1" lang="ko-KR" altLang="en-US" sz="2400" smtClean="0"/>
          </a:p>
        </p:txBody>
      </p:sp>
      <p:sp>
        <p:nvSpPr>
          <p:cNvPr id="1032"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lgn="ctr" eaLnBrk="1" hangingPunct="1">
              <a:defRPr/>
            </a:pPr>
            <a:endParaRPr kumimoji="1" lang="ko-KR" altLang="en-US" sz="2400" smtClean="0"/>
          </a:p>
        </p:txBody>
      </p:sp>
      <p:sp>
        <p:nvSpPr>
          <p:cNvPr id="1033" name="Rectangle 9"/>
          <p:cNvSpPr>
            <a:spLocks noGrp="1" noChangeArrowheads="1"/>
          </p:cNvSpPr>
          <p:nvPr>
            <p:ph type="title"/>
          </p:nvPr>
        </p:nvSpPr>
        <p:spPr bwMode="auto">
          <a:xfrm>
            <a:off x="1534585" y="214314"/>
            <a:ext cx="10390716"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ko-KR" smtClean="0"/>
              <a:t>Click to edit Master title style</a:t>
            </a:r>
          </a:p>
        </p:txBody>
      </p:sp>
      <p:sp>
        <p:nvSpPr>
          <p:cNvPr id="1034" name="Rectangle 10"/>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14699"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ea typeface="굴림" pitchFamily="34" charset="-127"/>
              </a:defRPr>
            </a:lvl1pPr>
          </a:lstStyle>
          <a:p>
            <a:pPr>
              <a:defRPr/>
            </a:pPr>
            <a:endParaRPr lang="en-US" altLang="ko-KR"/>
          </a:p>
        </p:txBody>
      </p:sp>
      <p:sp>
        <p:nvSpPr>
          <p:cNvPr id="114700"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itchFamily="34" charset="0"/>
                <a:ea typeface="굴림" pitchFamily="34" charset="-127"/>
              </a:defRPr>
            </a:lvl1pPr>
          </a:lstStyle>
          <a:p>
            <a:pPr>
              <a:defRPr/>
            </a:pPr>
            <a:endParaRPr lang="en-US" altLang="ko-KR"/>
          </a:p>
        </p:txBody>
      </p:sp>
      <p:sp>
        <p:nvSpPr>
          <p:cNvPr id="114701" name="Rectangle 13"/>
          <p:cNvSpPr>
            <a:spLocks noGrp="1" noChangeArrowheads="1"/>
          </p:cNvSpPr>
          <p:nvPr>
            <p:ph type="sldNum" sz="quarter" idx="4"/>
          </p:nvPr>
        </p:nvSpPr>
        <p:spPr bwMode="auto">
          <a:xfrm>
            <a:off x="93895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09C0F277-CCFA-4085-8956-38A25553B806}" type="slidenum">
              <a:rPr lang="ko-KR" altLang="en-US"/>
              <a:pPr>
                <a:defRPr/>
              </a:pPr>
              <a:t>‹#›</a:t>
            </a:fld>
            <a:endParaRPr lang="en-US" altLang="ko-KR"/>
          </a:p>
        </p:txBody>
      </p:sp>
    </p:spTree>
    <p:extLst>
      <p:ext uri="{BB962C8B-B14F-4D97-AF65-F5344CB8AC3E}">
        <p14:creationId xmlns:p14="http://schemas.microsoft.com/office/powerpoint/2010/main" val="38145903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en.wikipedia.org/wiki/Image:Digital_signature_schema.gi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Hash functions</a:t>
            </a:r>
          </a:p>
        </p:txBody>
      </p:sp>
      <p:sp>
        <p:nvSpPr>
          <p:cNvPr id="3" name="Subtitle 2"/>
          <p:cNvSpPr>
            <a:spLocks noGrp="1"/>
          </p:cNvSpPr>
          <p:nvPr>
            <p:ph type="subTitle" idx="1"/>
          </p:nvPr>
        </p:nvSpPr>
        <p:spPr/>
        <p:txBody>
          <a:bodyPr/>
          <a:lstStyle/>
          <a:p>
            <a:r>
              <a:rPr lang="en-US" dirty="0" smtClean="0"/>
              <a:t>							- Dr. SANJAY H A</a:t>
            </a:r>
            <a:endParaRPr lang="en-US" dirty="0"/>
          </a:p>
        </p:txBody>
      </p:sp>
    </p:spTree>
    <p:extLst>
      <p:ext uri="{BB962C8B-B14F-4D97-AF65-F5344CB8AC3E}">
        <p14:creationId xmlns:p14="http://schemas.microsoft.com/office/powerpoint/2010/main" val="280215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Advanced Encryption Standard (AES)</a:t>
            </a:r>
            <a:endParaRPr lang="en-US" dirty="0"/>
          </a:p>
        </p:txBody>
      </p:sp>
      <p:sp>
        <p:nvSpPr>
          <p:cNvPr id="3" name="Content Placeholder 2"/>
          <p:cNvSpPr>
            <a:spLocks noGrp="1"/>
          </p:cNvSpPr>
          <p:nvPr>
            <p:ph idx="1"/>
          </p:nvPr>
        </p:nvSpPr>
        <p:spPr/>
        <p:txBody>
          <a:bodyPr>
            <a:normAutofit/>
          </a:bodyPr>
          <a:lstStyle/>
          <a:p>
            <a:r>
              <a:rPr lang="en-US" sz="2400" dirty="0"/>
              <a:t>N</a:t>
            </a:r>
            <a:r>
              <a:rPr lang="en-US" sz="2400" dirty="0" smtClean="0"/>
              <a:t>o </a:t>
            </a:r>
            <a:r>
              <a:rPr lang="en-US" sz="2400" dirty="0"/>
              <a:t>attack has been found against AES that </a:t>
            </a:r>
            <a:r>
              <a:rPr lang="en-US" sz="2400" dirty="0" smtClean="0"/>
              <a:t>is better </a:t>
            </a:r>
            <a:r>
              <a:rPr lang="en-US" sz="2400" dirty="0"/>
              <a:t>than the brute force method. </a:t>
            </a:r>
            <a:endParaRPr lang="en-US" sz="2400" dirty="0" smtClean="0"/>
          </a:p>
          <a:p>
            <a:r>
              <a:rPr lang="en-US" sz="2400" dirty="0" smtClean="0"/>
              <a:t>Original </a:t>
            </a:r>
            <a:r>
              <a:rPr lang="en-US" sz="2400" dirty="0" err="1"/>
              <a:t>Rijndael</a:t>
            </a:r>
            <a:r>
              <a:rPr lang="en-US" sz="2400" dirty="0"/>
              <a:t> allows different key and block sizes </a:t>
            </a:r>
            <a:r>
              <a:rPr lang="en-US" sz="2400" dirty="0" smtClean="0"/>
              <a:t>of 128-bit</a:t>
            </a:r>
            <a:r>
              <a:rPr lang="en-US" sz="2400" dirty="0"/>
              <a:t>, 192-bit, and 256-bits, </a:t>
            </a:r>
            <a:endParaRPr lang="en-US" sz="2400" dirty="0" smtClean="0"/>
          </a:p>
          <a:p>
            <a:r>
              <a:rPr lang="en-US" sz="2400" dirty="0"/>
              <a:t>B</a:t>
            </a:r>
            <a:r>
              <a:rPr lang="en-US" sz="2400" dirty="0" smtClean="0"/>
              <a:t>ut </a:t>
            </a:r>
            <a:r>
              <a:rPr lang="en-US" sz="2400" dirty="0"/>
              <a:t>in the AES standard, only a 128-bit block size is allowed.</a:t>
            </a:r>
          </a:p>
          <a:p>
            <a:r>
              <a:rPr lang="en-US" sz="2400" dirty="0"/>
              <a:t>However, key sizes of 128-bit, 192-bit, and 256-bit are allowed</a:t>
            </a:r>
          </a:p>
        </p:txBody>
      </p:sp>
    </p:spTree>
    <p:extLst>
      <p:ext uri="{BB962C8B-B14F-4D97-AF65-F5344CB8AC3E}">
        <p14:creationId xmlns:p14="http://schemas.microsoft.com/office/powerpoint/2010/main" val="2891776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000758" y="247560"/>
            <a:ext cx="4523447" cy="2033990"/>
          </a:xfrm>
          <a:prstGeom prst="rect">
            <a:avLst/>
          </a:prstGeom>
        </p:spPr>
      </p:pic>
      <p:pic>
        <p:nvPicPr>
          <p:cNvPr id="5" name="Picture 4"/>
          <p:cNvPicPr>
            <a:picLocks noChangeAspect="1"/>
          </p:cNvPicPr>
          <p:nvPr/>
        </p:nvPicPr>
        <p:blipFill>
          <a:blip r:embed="rId3"/>
          <a:stretch>
            <a:fillRect/>
          </a:stretch>
        </p:blipFill>
        <p:spPr>
          <a:xfrm>
            <a:off x="3135085" y="2510150"/>
            <a:ext cx="4640197" cy="4243024"/>
          </a:xfrm>
          <a:prstGeom prst="rect">
            <a:avLst/>
          </a:prstGeom>
        </p:spPr>
      </p:pic>
    </p:spTree>
    <p:extLst>
      <p:ext uri="{BB962C8B-B14F-4D97-AF65-F5344CB8AC3E}">
        <p14:creationId xmlns:p14="http://schemas.microsoft.com/office/powerpoint/2010/main" val="1341982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Asymmetric cryptography</a:t>
            </a:r>
            <a:endParaRPr lang="en-US" dirty="0"/>
          </a:p>
        </p:txBody>
      </p:sp>
      <p:sp>
        <p:nvSpPr>
          <p:cNvPr id="3" name="Content Placeholder 2"/>
          <p:cNvSpPr>
            <a:spLocks noGrp="1"/>
          </p:cNvSpPr>
          <p:nvPr>
            <p:ph idx="1"/>
          </p:nvPr>
        </p:nvSpPr>
        <p:spPr/>
        <p:txBody>
          <a:bodyPr>
            <a:normAutofit/>
          </a:bodyPr>
          <a:lstStyle/>
          <a:p>
            <a:r>
              <a:rPr lang="en-US" sz="2400" dirty="0"/>
              <a:t>Asymmetric cryptography refers to a type of cryptography whereby the key that is used </a:t>
            </a:r>
            <a:r>
              <a:rPr lang="en-US" sz="2400" dirty="0" smtClean="0"/>
              <a:t>to encrypt </a:t>
            </a:r>
            <a:r>
              <a:rPr lang="en-US" sz="2400" dirty="0"/>
              <a:t>the data is different from the key that is used to decrypt the data. </a:t>
            </a:r>
            <a:endParaRPr lang="en-US" sz="2400" dirty="0" smtClean="0"/>
          </a:p>
          <a:p>
            <a:r>
              <a:rPr lang="en-US" sz="2400" dirty="0" smtClean="0"/>
              <a:t>Also </a:t>
            </a:r>
            <a:r>
              <a:rPr lang="en-US" sz="2400" dirty="0"/>
              <a:t>known </a:t>
            </a:r>
            <a:r>
              <a:rPr lang="en-US" sz="2400" dirty="0" smtClean="0"/>
              <a:t>as public </a:t>
            </a:r>
            <a:r>
              <a:rPr lang="en-US" sz="2400" dirty="0"/>
              <a:t>key </a:t>
            </a:r>
            <a:r>
              <a:rPr lang="en-US" sz="2400" dirty="0" smtClean="0"/>
              <a:t>cryptography</a:t>
            </a:r>
          </a:p>
          <a:p>
            <a:r>
              <a:rPr lang="en-US" sz="2400" dirty="0"/>
              <a:t>I</a:t>
            </a:r>
            <a:r>
              <a:rPr lang="en-US" sz="2400" dirty="0" smtClean="0"/>
              <a:t>t </a:t>
            </a:r>
            <a:r>
              <a:rPr lang="en-US" sz="2400" dirty="0"/>
              <a:t>uses public and private keys in order to encrypt and </a:t>
            </a:r>
            <a:r>
              <a:rPr lang="en-US" sz="2400" dirty="0" smtClean="0"/>
              <a:t>decrypt data</a:t>
            </a:r>
            <a:r>
              <a:rPr lang="en-US" sz="2400" dirty="0"/>
              <a:t>, respectively.</a:t>
            </a:r>
          </a:p>
        </p:txBody>
      </p:sp>
    </p:spTree>
    <p:extLst>
      <p:ext uri="{BB962C8B-B14F-4D97-AF65-F5344CB8AC3E}">
        <p14:creationId xmlns:p14="http://schemas.microsoft.com/office/powerpoint/2010/main" val="3156910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89212" y="443387"/>
            <a:ext cx="7560628" cy="5568327"/>
          </a:xfrm>
          <a:prstGeom prst="rect">
            <a:avLst/>
          </a:prstGeom>
        </p:spPr>
      </p:pic>
    </p:spTree>
    <p:extLst>
      <p:ext uri="{BB962C8B-B14F-4D97-AF65-F5344CB8AC3E}">
        <p14:creationId xmlns:p14="http://schemas.microsoft.com/office/powerpoint/2010/main" val="1789509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11680" y="390077"/>
            <a:ext cx="8543109" cy="5822624"/>
          </a:xfrm>
          <a:prstGeom prst="rect">
            <a:avLst/>
          </a:prstGeom>
        </p:spPr>
      </p:pic>
    </p:spTree>
    <p:extLst>
      <p:ext uri="{BB962C8B-B14F-4D97-AF65-F5344CB8AC3E}">
        <p14:creationId xmlns:p14="http://schemas.microsoft.com/office/powerpoint/2010/main" val="775141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1829" y="571194"/>
            <a:ext cx="8915400" cy="3777622"/>
          </a:xfrm>
        </p:spPr>
        <p:txBody>
          <a:bodyPr>
            <a:noAutofit/>
          </a:bodyPr>
          <a:lstStyle/>
          <a:p>
            <a:r>
              <a:rPr lang="en-US" sz="2000" dirty="0"/>
              <a:t>Public key cryptography algorithms are based on various underlying </a:t>
            </a:r>
            <a:r>
              <a:rPr lang="en-US" sz="2000" dirty="0" smtClean="0"/>
              <a:t>mathematical problems</a:t>
            </a:r>
          </a:p>
          <a:p>
            <a:pPr lvl="1"/>
            <a:r>
              <a:rPr lang="en-US" sz="2000" b="1" dirty="0"/>
              <a:t>Integer </a:t>
            </a:r>
            <a:r>
              <a:rPr lang="en-US" sz="2000" b="1" dirty="0" smtClean="0"/>
              <a:t>factorization</a:t>
            </a:r>
          </a:p>
          <a:p>
            <a:pPr lvl="2"/>
            <a:r>
              <a:rPr lang="en-US" sz="2000" dirty="0"/>
              <a:t>These schemes are based on the fact that large integers are very hard to factor</a:t>
            </a:r>
            <a:endParaRPr lang="en-US" sz="2000" b="1" dirty="0" smtClean="0"/>
          </a:p>
          <a:p>
            <a:pPr lvl="1"/>
            <a:r>
              <a:rPr lang="en-US" sz="2000" b="1" dirty="0"/>
              <a:t>Discrete </a:t>
            </a:r>
            <a:r>
              <a:rPr lang="en-US" sz="2000" b="1" dirty="0" smtClean="0"/>
              <a:t>logarithm</a:t>
            </a:r>
          </a:p>
          <a:p>
            <a:pPr lvl="2"/>
            <a:r>
              <a:rPr lang="en-US" sz="2000" dirty="0"/>
              <a:t>This is based on a problem in modular arithmetic that it is easy to calculate the result </a:t>
            </a:r>
            <a:r>
              <a:rPr lang="en-US" sz="2000" dirty="0" smtClean="0"/>
              <a:t>of modulo </a:t>
            </a:r>
            <a:r>
              <a:rPr lang="en-US" sz="2000" dirty="0"/>
              <a:t>function but it is computationally infeasible to find the exponent of the generator</a:t>
            </a:r>
            <a:r>
              <a:rPr lang="en-US" sz="2000" dirty="0" smtClean="0"/>
              <a:t>.</a:t>
            </a:r>
          </a:p>
          <a:p>
            <a:pPr lvl="2"/>
            <a:endParaRPr lang="en-US" sz="2000" b="1" dirty="0" smtClean="0"/>
          </a:p>
          <a:p>
            <a:pPr lvl="1"/>
            <a:r>
              <a:rPr lang="en-US" sz="2000" b="1" dirty="0" smtClean="0"/>
              <a:t>Elliptic curves</a:t>
            </a:r>
          </a:p>
          <a:p>
            <a:pPr lvl="2"/>
            <a:r>
              <a:rPr lang="en-US" sz="2000" dirty="0"/>
              <a:t>This is based on the discrete logarithm </a:t>
            </a:r>
            <a:r>
              <a:rPr lang="en-US" sz="2000" dirty="0" smtClean="0"/>
              <a:t>problem, </a:t>
            </a:r>
            <a:r>
              <a:rPr lang="en-US" sz="2000" dirty="0"/>
              <a:t>but in the context </a:t>
            </a:r>
            <a:r>
              <a:rPr lang="en-US" sz="2000" dirty="0" smtClean="0"/>
              <a:t>of elliptic </a:t>
            </a:r>
            <a:r>
              <a:rPr lang="en-US" sz="2000" dirty="0"/>
              <a:t>curves. </a:t>
            </a:r>
            <a:endParaRPr lang="en-US" sz="2000" dirty="0" smtClean="0"/>
          </a:p>
          <a:p>
            <a:pPr lvl="2"/>
            <a:r>
              <a:rPr lang="en-US" sz="2000" dirty="0" smtClean="0"/>
              <a:t>Elliptic </a:t>
            </a:r>
            <a:r>
              <a:rPr lang="en-US" sz="2000" dirty="0"/>
              <a:t>curve is an algebraic cubic curve over a field</a:t>
            </a:r>
          </a:p>
        </p:txBody>
      </p:sp>
      <p:pic>
        <p:nvPicPr>
          <p:cNvPr id="4" name="Picture 3"/>
          <p:cNvPicPr>
            <a:picLocks noChangeAspect="1"/>
          </p:cNvPicPr>
          <p:nvPr/>
        </p:nvPicPr>
        <p:blipFill>
          <a:blip r:embed="rId2"/>
          <a:stretch>
            <a:fillRect/>
          </a:stretch>
        </p:blipFill>
        <p:spPr>
          <a:xfrm>
            <a:off x="5241963" y="4125608"/>
            <a:ext cx="2151613" cy="446416"/>
          </a:xfrm>
          <a:prstGeom prst="rect">
            <a:avLst/>
          </a:prstGeom>
        </p:spPr>
      </p:pic>
      <p:pic>
        <p:nvPicPr>
          <p:cNvPr id="5" name="Picture 4"/>
          <p:cNvPicPr>
            <a:picLocks noChangeAspect="1"/>
          </p:cNvPicPr>
          <p:nvPr/>
        </p:nvPicPr>
        <p:blipFill>
          <a:blip r:embed="rId3"/>
          <a:stretch>
            <a:fillRect/>
          </a:stretch>
        </p:blipFill>
        <p:spPr>
          <a:xfrm>
            <a:off x="5954937" y="6307300"/>
            <a:ext cx="2222412" cy="426261"/>
          </a:xfrm>
          <a:prstGeom prst="rect">
            <a:avLst/>
          </a:prstGeom>
        </p:spPr>
      </p:pic>
    </p:spTree>
    <p:extLst>
      <p:ext uri="{BB962C8B-B14F-4D97-AF65-F5344CB8AC3E}">
        <p14:creationId xmlns:p14="http://schemas.microsoft.com/office/powerpoint/2010/main" val="119207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8422" y="0"/>
            <a:ext cx="8911687" cy="1280890"/>
          </a:xfrm>
        </p:spPr>
        <p:txBody>
          <a:bodyPr/>
          <a:lstStyle/>
          <a:p>
            <a:r>
              <a:rPr lang="en-US" b="1" dirty="0"/>
              <a:t>RSA</a:t>
            </a:r>
            <a:endParaRPr lang="en-US" dirty="0"/>
          </a:p>
        </p:txBody>
      </p:sp>
      <p:sp>
        <p:nvSpPr>
          <p:cNvPr id="3" name="Content Placeholder 2"/>
          <p:cNvSpPr>
            <a:spLocks noGrp="1"/>
          </p:cNvSpPr>
          <p:nvPr>
            <p:ph idx="1"/>
          </p:nvPr>
        </p:nvSpPr>
        <p:spPr>
          <a:xfrm>
            <a:off x="2488422" y="640445"/>
            <a:ext cx="8915400" cy="3777622"/>
          </a:xfrm>
        </p:spPr>
        <p:txBody>
          <a:bodyPr>
            <a:noAutofit/>
          </a:bodyPr>
          <a:lstStyle/>
          <a:p>
            <a:r>
              <a:rPr lang="en-US" sz="2400" dirty="0"/>
              <a:t>RSA was invented in 1977 by </a:t>
            </a:r>
            <a:r>
              <a:rPr lang="en-US" sz="2400" i="1" dirty="0"/>
              <a:t>Ron </a:t>
            </a:r>
            <a:r>
              <a:rPr lang="en-US" sz="2400" i="1" dirty="0" err="1"/>
              <a:t>Rivest</a:t>
            </a:r>
            <a:r>
              <a:rPr lang="en-US" sz="2400" dirty="0"/>
              <a:t>, </a:t>
            </a:r>
            <a:r>
              <a:rPr lang="en-US" sz="2400" i="1" dirty="0" err="1"/>
              <a:t>Adi</a:t>
            </a:r>
            <a:r>
              <a:rPr lang="en-US" sz="2400" i="1" dirty="0"/>
              <a:t> Shamir</a:t>
            </a:r>
            <a:r>
              <a:rPr lang="en-US" sz="2400" dirty="0" smtClean="0"/>
              <a:t>, and </a:t>
            </a:r>
            <a:r>
              <a:rPr lang="en-US" sz="2400" i="1" dirty="0"/>
              <a:t>Leonard </a:t>
            </a:r>
            <a:r>
              <a:rPr lang="en-US" sz="2400" i="1" dirty="0" smtClean="0"/>
              <a:t>Adelman</a:t>
            </a:r>
          </a:p>
          <a:p>
            <a:r>
              <a:rPr lang="en-US" sz="2400" dirty="0"/>
              <a:t>This is based on the integer </a:t>
            </a:r>
            <a:r>
              <a:rPr lang="en-US" sz="2400" dirty="0" smtClean="0"/>
              <a:t>factorization problem</a:t>
            </a:r>
            <a:r>
              <a:rPr lang="en-US" sz="2400" dirty="0"/>
              <a:t>, where the multiplication of two large prime numbers is easy but difficult to </a:t>
            </a:r>
            <a:r>
              <a:rPr lang="en-US" sz="2400" dirty="0" smtClean="0"/>
              <a:t>factor it </a:t>
            </a:r>
            <a:r>
              <a:rPr lang="en-US" sz="2400" dirty="0"/>
              <a:t>back to the two original numbers</a:t>
            </a:r>
            <a:r>
              <a:rPr lang="en-US" sz="2400" dirty="0" smtClean="0"/>
              <a:t>.</a:t>
            </a:r>
          </a:p>
          <a:p>
            <a:r>
              <a:rPr lang="en-US" sz="2400" b="1" dirty="0"/>
              <a:t>Modulus generation:</a:t>
            </a:r>
          </a:p>
          <a:p>
            <a:pPr lvl="1"/>
            <a:r>
              <a:rPr lang="en-US" sz="2400" dirty="0"/>
              <a:t>Select </a:t>
            </a:r>
            <a:r>
              <a:rPr lang="en-US" sz="2400" i="1" dirty="0"/>
              <a:t>p </a:t>
            </a:r>
            <a:r>
              <a:rPr lang="en-US" sz="2400" dirty="0"/>
              <a:t>and </a:t>
            </a:r>
            <a:r>
              <a:rPr lang="en-US" sz="2400" i="1" dirty="0"/>
              <a:t>q </a:t>
            </a:r>
            <a:r>
              <a:rPr lang="en-US" sz="2400" dirty="0"/>
              <a:t>very large primes</a:t>
            </a:r>
          </a:p>
          <a:p>
            <a:pPr lvl="1"/>
            <a:r>
              <a:rPr lang="en-US" sz="2400" dirty="0"/>
              <a:t>Multiply </a:t>
            </a:r>
            <a:r>
              <a:rPr lang="en-US" sz="2400" i="1" dirty="0"/>
              <a:t>p </a:t>
            </a:r>
            <a:r>
              <a:rPr lang="en-US" sz="2400" dirty="0"/>
              <a:t>and </a:t>
            </a:r>
            <a:r>
              <a:rPr lang="en-US" sz="2400" i="1" dirty="0"/>
              <a:t>q </a:t>
            </a:r>
            <a:r>
              <a:rPr lang="en-US" sz="2400" dirty="0"/>
              <a:t>, </a:t>
            </a:r>
            <a:r>
              <a:rPr lang="en-US" sz="2400" i="1" dirty="0"/>
              <a:t>n=</a:t>
            </a:r>
            <a:r>
              <a:rPr lang="en-US" sz="2400" i="1" dirty="0" err="1"/>
              <a:t>p.q</a:t>
            </a:r>
            <a:r>
              <a:rPr lang="en-US" sz="2400" i="1" dirty="0"/>
              <a:t> </a:t>
            </a:r>
            <a:r>
              <a:rPr lang="en-US" sz="2400" dirty="0"/>
              <a:t>to generate modulus </a:t>
            </a:r>
            <a:r>
              <a:rPr lang="en-US" sz="2400" i="1" dirty="0" smtClean="0"/>
              <a:t>n</a:t>
            </a:r>
          </a:p>
          <a:p>
            <a:r>
              <a:rPr lang="en-US" sz="2400" b="1" dirty="0"/>
              <a:t>Generate co-prime</a:t>
            </a:r>
            <a:r>
              <a:rPr lang="en-US" sz="2400" b="1" dirty="0" smtClean="0"/>
              <a:t>:</a:t>
            </a:r>
          </a:p>
          <a:p>
            <a:pPr lvl="1"/>
            <a:r>
              <a:rPr lang="en-US" sz="2400" dirty="0" smtClean="0"/>
              <a:t>Number should </a:t>
            </a:r>
            <a:r>
              <a:rPr lang="en-US" sz="2400" dirty="0"/>
              <a:t>satisfy certain conditions, that is, it should be greater than 1 and </a:t>
            </a:r>
            <a:r>
              <a:rPr lang="en-US" sz="2400" dirty="0" smtClean="0"/>
              <a:t>less than </a:t>
            </a:r>
            <a:r>
              <a:rPr lang="en-US" sz="2400" i="1" dirty="0"/>
              <a:t>(p-1) (q-1)</a:t>
            </a:r>
            <a:r>
              <a:rPr lang="en-US" sz="2400" dirty="0"/>
              <a:t>. </a:t>
            </a:r>
            <a:r>
              <a:rPr lang="en-US" sz="2400" dirty="0" smtClean="0"/>
              <a:t>I</a:t>
            </a:r>
          </a:p>
          <a:p>
            <a:pPr lvl="1"/>
            <a:r>
              <a:rPr lang="en-US" sz="2400" dirty="0" smtClean="0"/>
              <a:t>e </a:t>
            </a:r>
            <a:r>
              <a:rPr lang="en-US" sz="2400" dirty="0"/>
              <a:t>must be such a number that no number </a:t>
            </a:r>
            <a:r>
              <a:rPr lang="en-US" sz="2400" dirty="0" smtClean="0"/>
              <a:t>other than </a:t>
            </a:r>
            <a:r>
              <a:rPr lang="en-US" sz="2400" dirty="0"/>
              <a:t>1 can be divided into </a:t>
            </a:r>
            <a:r>
              <a:rPr lang="en-US" sz="2400" i="1" dirty="0"/>
              <a:t>e </a:t>
            </a:r>
            <a:r>
              <a:rPr lang="en-US" sz="2400" dirty="0"/>
              <a:t>and </a:t>
            </a:r>
            <a:r>
              <a:rPr lang="en-US" sz="2400" i="1" dirty="0"/>
              <a:t>(p-1) (q-1)</a:t>
            </a:r>
            <a:r>
              <a:rPr lang="en-US" sz="2400" dirty="0"/>
              <a:t>. This is called co-prime, that is, </a:t>
            </a:r>
            <a:r>
              <a:rPr lang="en-US" sz="2400" i="1" dirty="0"/>
              <a:t>e </a:t>
            </a:r>
            <a:r>
              <a:rPr lang="en-US" sz="2400" dirty="0"/>
              <a:t>is </a:t>
            </a:r>
            <a:r>
              <a:rPr lang="en-US" sz="2400" dirty="0" smtClean="0"/>
              <a:t>the co-prime </a:t>
            </a:r>
            <a:r>
              <a:rPr lang="en-US" sz="2400" dirty="0"/>
              <a:t>of </a:t>
            </a:r>
            <a:r>
              <a:rPr lang="en-US" sz="2400" i="1" dirty="0"/>
              <a:t>(p-1)(q-1)</a:t>
            </a:r>
            <a:r>
              <a:rPr lang="en-US" sz="2400" dirty="0"/>
              <a:t>.</a:t>
            </a:r>
            <a:endParaRPr lang="en-US" sz="2400" b="1" dirty="0"/>
          </a:p>
        </p:txBody>
      </p:sp>
    </p:spTree>
    <p:extLst>
      <p:ext uri="{BB962C8B-B14F-4D97-AF65-F5344CB8AC3E}">
        <p14:creationId xmlns:p14="http://schemas.microsoft.com/office/powerpoint/2010/main" val="2399778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9640" y="987328"/>
            <a:ext cx="9903869" cy="3777622"/>
          </a:xfrm>
        </p:spPr>
        <p:txBody>
          <a:bodyPr>
            <a:noAutofit/>
          </a:bodyPr>
          <a:lstStyle/>
          <a:p>
            <a:r>
              <a:rPr lang="en-US" sz="2400" b="1" dirty="0"/>
              <a:t>Generate public key</a:t>
            </a:r>
            <a:r>
              <a:rPr lang="en-US" sz="2400" b="1" dirty="0" smtClean="0"/>
              <a:t>:</a:t>
            </a:r>
          </a:p>
          <a:p>
            <a:pPr lvl="1"/>
            <a:r>
              <a:rPr lang="en-US" sz="2400" dirty="0"/>
              <a:t>Modulus generated in step 1 and e generated in step 2 is pair that, together, is </a:t>
            </a:r>
            <a:r>
              <a:rPr lang="en-US" sz="2400" dirty="0" smtClean="0"/>
              <a:t>a public </a:t>
            </a:r>
            <a:r>
              <a:rPr lang="en-US" sz="2400" dirty="0"/>
              <a:t>key. </a:t>
            </a:r>
            <a:endParaRPr lang="en-US" sz="2400" dirty="0" smtClean="0"/>
          </a:p>
          <a:p>
            <a:pPr lvl="1"/>
            <a:r>
              <a:rPr lang="en-US" sz="2400" dirty="0" smtClean="0"/>
              <a:t>This </a:t>
            </a:r>
            <a:r>
              <a:rPr lang="en-US" sz="2400" dirty="0"/>
              <a:t>part is the public part that can be shared with anyone; </a:t>
            </a:r>
          </a:p>
          <a:p>
            <a:pPr lvl="1"/>
            <a:r>
              <a:rPr lang="en-US" sz="2400" i="1" dirty="0"/>
              <a:t>p </a:t>
            </a:r>
            <a:r>
              <a:rPr lang="en-US" sz="2400" dirty="0"/>
              <a:t>and </a:t>
            </a:r>
            <a:r>
              <a:rPr lang="en-US" sz="2400" i="1" dirty="0"/>
              <a:t>q </a:t>
            </a:r>
            <a:r>
              <a:rPr lang="en-US" sz="2400" dirty="0"/>
              <a:t>need to be kept secret</a:t>
            </a:r>
            <a:r>
              <a:rPr lang="en-US" sz="2400" dirty="0" smtClean="0"/>
              <a:t>.</a:t>
            </a:r>
          </a:p>
          <a:p>
            <a:r>
              <a:rPr lang="en-US" sz="2400" b="1" dirty="0"/>
              <a:t>Generate private key</a:t>
            </a:r>
            <a:r>
              <a:rPr lang="en-US" sz="2400" b="1" dirty="0" smtClean="0"/>
              <a:t>:</a:t>
            </a:r>
          </a:p>
          <a:p>
            <a:pPr lvl="1"/>
            <a:r>
              <a:rPr lang="en-US" sz="2400" dirty="0"/>
              <a:t>Private key called d here and is calculated from p, q and e</a:t>
            </a:r>
            <a:r>
              <a:rPr lang="en-US" sz="2400" dirty="0" smtClean="0"/>
              <a:t>.</a:t>
            </a:r>
          </a:p>
          <a:p>
            <a:pPr lvl="1"/>
            <a:r>
              <a:rPr lang="en-US" sz="2400" dirty="0" smtClean="0"/>
              <a:t> </a:t>
            </a:r>
            <a:r>
              <a:rPr lang="en-US" sz="2400" dirty="0"/>
              <a:t>Private key is </a:t>
            </a:r>
            <a:r>
              <a:rPr lang="en-US" sz="2400" dirty="0" smtClean="0"/>
              <a:t>basically the </a:t>
            </a:r>
            <a:r>
              <a:rPr lang="en-US" sz="2400" dirty="0"/>
              <a:t>inverse of e modulo (p-1)(q-1). </a:t>
            </a:r>
          </a:p>
        </p:txBody>
      </p:sp>
      <p:pic>
        <p:nvPicPr>
          <p:cNvPr id="4" name="Picture 3"/>
          <p:cNvPicPr>
            <a:picLocks noChangeAspect="1"/>
          </p:cNvPicPr>
          <p:nvPr/>
        </p:nvPicPr>
        <p:blipFill>
          <a:blip r:embed="rId2"/>
          <a:stretch>
            <a:fillRect/>
          </a:stretch>
        </p:blipFill>
        <p:spPr>
          <a:xfrm>
            <a:off x="4607742" y="5203579"/>
            <a:ext cx="3386726" cy="674986"/>
          </a:xfrm>
          <a:prstGeom prst="rect">
            <a:avLst/>
          </a:prstGeom>
        </p:spPr>
      </p:pic>
    </p:spTree>
    <p:extLst>
      <p:ext uri="{BB962C8B-B14F-4D97-AF65-F5344CB8AC3E}">
        <p14:creationId xmlns:p14="http://schemas.microsoft.com/office/powerpoint/2010/main" val="2329454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and decryption using RSA</a:t>
            </a:r>
          </a:p>
        </p:txBody>
      </p:sp>
      <p:sp>
        <p:nvSpPr>
          <p:cNvPr id="3" name="Content Placeholder 2"/>
          <p:cNvSpPr>
            <a:spLocks noGrp="1"/>
          </p:cNvSpPr>
          <p:nvPr>
            <p:ph idx="1"/>
          </p:nvPr>
        </p:nvSpPr>
        <p:spPr>
          <a:xfrm>
            <a:off x="2589212" y="1415143"/>
            <a:ext cx="8915400" cy="3777622"/>
          </a:xfrm>
        </p:spPr>
        <p:txBody>
          <a:bodyPr>
            <a:normAutofit/>
          </a:bodyPr>
          <a:lstStyle/>
          <a:p>
            <a:r>
              <a:rPr lang="en-US" sz="2400" dirty="0"/>
              <a:t>P</a:t>
            </a:r>
            <a:r>
              <a:rPr lang="en-US" sz="2400" dirty="0" smtClean="0"/>
              <a:t>lain </a:t>
            </a:r>
            <a:r>
              <a:rPr lang="en-US" sz="2400" dirty="0"/>
              <a:t>text </a:t>
            </a:r>
            <a:r>
              <a:rPr lang="en-US" sz="2400" i="1" dirty="0"/>
              <a:t>P </a:t>
            </a:r>
            <a:r>
              <a:rPr lang="en-US" sz="2400" dirty="0"/>
              <a:t>is raised to </a:t>
            </a:r>
            <a:r>
              <a:rPr lang="en-US" sz="2400" i="1" dirty="0"/>
              <a:t>e </a:t>
            </a:r>
            <a:r>
              <a:rPr lang="en-US" sz="2400" dirty="0"/>
              <a:t>number of times and then reduced to modulo </a:t>
            </a:r>
            <a:r>
              <a:rPr lang="en-US" sz="2400" i="1" dirty="0"/>
              <a:t>n</a:t>
            </a:r>
            <a:r>
              <a:rPr lang="en-US" sz="2400" dirty="0" smtClean="0"/>
              <a:t>.</a:t>
            </a:r>
          </a:p>
          <a:p>
            <a:endParaRPr lang="en-US" sz="2400" dirty="0"/>
          </a:p>
          <a:p>
            <a:endParaRPr lang="en-US" sz="2400" dirty="0" smtClean="0"/>
          </a:p>
          <a:p>
            <a:endParaRPr lang="en-US" sz="2400" dirty="0"/>
          </a:p>
          <a:p>
            <a:r>
              <a:rPr lang="en-US" sz="2400" dirty="0"/>
              <a:t>R</a:t>
            </a:r>
            <a:r>
              <a:rPr lang="en-US" sz="2400" dirty="0" smtClean="0"/>
              <a:t>eceiver </a:t>
            </a:r>
            <a:r>
              <a:rPr lang="en-US" sz="2400" dirty="0"/>
              <a:t>who has a public key pair (</a:t>
            </a:r>
            <a:r>
              <a:rPr lang="en-US" sz="2400" i="1" dirty="0"/>
              <a:t>n</a:t>
            </a:r>
            <a:r>
              <a:rPr lang="en-US" sz="2400" dirty="0"/>
              <a:t>, </a:t>
            </a:r>
            <a:r>
              <a:rPr lang="en-US" sz="2400" i="1" dirty="0"/>
              <a:t>e</a:t>
            </a:r>
            <a:r>
              <a:rPr lang="en-US" sz="2400" dirty="0"/>
              <a:t>) can decipher the data </a:t>
            </a:r>
            <a:r>
              <a:rPr lang="en-US" sz="2400" dirty="0" smtClean="0"/>
              <a:t>by raising </a:t>
            </a:r>
            <a:r>
              <a:rPr lang="en-US" sz="2400" i="1" dirty="0"/>
              <a:t>C </a:t>
            </a:r>
            <a:r>
              <a:rPr lang="en-US" sz="2400" dirty="0"/>
              <a:t>to the value of the private key </a:t>
            </a:r>
            <a:r>
              <a:rPr lang="en-US" sz="2400" i="1" dirty="0"/>
              <a:t>d </a:t>
            </a:r>
            <a:r>
              <a:rPr lang="en-US" sz="2400" dirty="0"/>
              <a:t>and reducing to modulo </a:t>
            </a:r>
            <a:r>
              <a:rPr lang="en-US" sz="2400" i="1" dirty="0" smtClean="0"/>
              <a:t>n</a:t>
            </a:r>
          </a:p>
          <a:p>
            <a:endParaRPr lang="en-US" sz="2400" dirty="0"/>
          </a:p>
        </p:txBody>
      </p:sp>
      <p:pic>
        <p:nvPicPr>
          <p:cNvPr id="4" name="Picture 3"/>
          <p:cNvPicPr>
            <a:picLocks noChangeAspect="1"/>
          </p:cNvPicPr>
          <p:nvPr/>
        </p:nvPicPr>
        <p:blipFill>
          <a:blip r:embed="rId2"/>
          <a:stretch>
            <a:fillRect/>
          </a:stretch>
        </p:blipFill>
        <p:spPr>
          <a:xfrm>
            <a:off x="4415246" y="2613816"/>
            <a:ext cx="3670664" cy="1004595"/>
          </a:xfrm>
          <a:prstGeom prst="rect">
            <a:avLst/>
          </a:prstGeom>
        </p:spPr>
      </p:pic>
      <p:pic>
        <p:nvPicPr>
          <p:cNvPr id="5" name="Picture 4"/>
          <p:cNvPicPr>
            <a:picLocks noChangeAspect="1"/>
          </p:cNvPicPr>
          <p:nvPr/>
        </p:nvPicPr>
        <p:blipFill>
          <a:blip r:embed="rId3"/>
          <a:stretch>
            <a:fillRect/>
          </a:stretch>
        </p:blipFill>
        <p:spPr>
          <a:xfrm>
            <a:off x="5361379" y="5231005"/>
            <a:ext cx="2528587" cy="982513"/>
          </a:xfrm>
          <a:prstGeom prst="rect">
            <a:avLst/>
          </a:prstGeom>
        </p:spPr>
      </p:pic>
    </p:spTree>
    <p:extLst>
      <p:ext uri="{BB962C8B-B14F-4D97-AF65-F5344CB8AC3E}">
        <p14:creationId xmlns:p14="http://schemas.microsoft.com/office/powerpoint/2010/main" val="2692341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b="1">
                <a:solidFill>
                  <a:schemeClr val="accent2"/>
                </a:solidFill>
              </a:rPr>
              <a:t>Definition of Elliptic curves</a:t>
            </a:r>
          </a:p>
        </p:txBody>
      </p:sp>
      <p:sp>
        <p:nvSpPr>
          <p:cNvPr id="28675" name="Rectangle 3"/>
          <p:cNvSpPr>
            <a:spLocks noGrp="1" noChangeArrowheads="1"/>
          </p:cNvSpPr>
          <p:nvPr>
            <p:ph type="body" idx="1"/>
          </p:nvPr>
        </p:nvSpPr>
        <p:spPr>
          <a:xfrm>
            <a:off x="1981200" y="1371601"/>
            <a:ext cx="8229600" cy="4754563"/>
          </a:xfrm>
        </p:spPr>
        <p:txBody>
          <a:bodyPr>
            <a:normAutofit fontScale="92500"/>
          </a:bodyPr>
          <a:lstStyle/>
          <a:p>
            <a:pPr>
              <a:lnSpc>
                <a:spcPct val="90000"/>
              </a:lnSpc>
              <a:spcBef>
                <a:spcPct val="80000"/>
              </a:spcBef>
            </a:pPr>
            <a:r>
              <a:rPr lang="en-US" altLang="en-US" sz="2800"/>
              <a:t>An </a:t>
            </a:r>
            <a:r>
              <a:rPr lang="en-US" altLang="en-US" sz="2800">
                <a:solidFill>
                  <a:srgbClr val="CC3300"/>
                </a:solidFill>
              </a:rPr>
              <a:t>elliptic curve</a:t>
            </a:r>
            <a:r>
              <a:rPr lang="en-US" altLang="en-US" sz="2800"/>
              <a:t> over a field  </a:t>
            </a:r>
            <a:r>
              <a:rPr lang="en-US" altLang="en-US" sz="2800" b="1" i="1"/>
              <a:t>K</a:t>
            </a:r>
            <a:r>
              <a:rPr lang="en-US" altLang="en-US" sz="2800"/>
              <a:t>  is a  nonsingular cubic curve in two variables, </a:t>
            </a:r>
            <a:r>
              <a:rPr lang="en-US" altLang="en-US" sz="2800" i="1"/>
              <a:t>f(x,y) =0</a:t>
            </a:r>
            <a:r>
              <a:rPr lang="en-US" altLang="en-US" sz="2800"/>
              <a:t> with a  rational point (which may be a point at infinity). </a:t>
            </a:r>
          </a:p>
          <a:p>
            <a:pPr>
              <a:lnSpc>
                <a:spcPct val="90000"/>
              </a:lnSpc>
              <a:spcBef>
                <a:spcPct val="80000"/>
              </a:spcBef>
            </a:pPr>
            <a:r>
              <a:rPr lang="en-US" altLang="en-US" sz="2800"/>
              <a:t>The field  </a:t>
            </a:r>
            <a:r>
              <a:rPr lang="en-US" altLang="en-US" sz="2800" b="1" i="1"/>
              <a:t>K</a:t>
            </a:r>
            <a:r>
              <a:rPr lang="en-US" altLang="en-US" sz="2800"/>
              <a:t> is usually taken to be the complex numbers, reals, rationals, algebraic extensions of rationals, p-adic numbers, or a </a:t>
            </a:r>
            <a:r>
              <a:rPr lang="en-US" altLang="en-US" sz="2800" b="1"/>
              <a:t>finite field</a:t>
            </a:r>
            <a:r>
              <a:rPr lang="en-US" altLang="en-US" sz="2800"/>
              <a:t>.</a:t>
            </a:r>
          </a:p>
          <a:p>
            <a:pPr>
              <a:lnSpc>
                <a:spcPct val="90000"/>
              </a:lnSpc>
              <a:spcBef>
                <a:spcPct val="80000"/>
              </a:spcBef>
            </a:pPr>
            <a:r>
              <a:rPr lang="en-US" altLang="en-US" sz="2800"/>
              <a:t>Elliptic curves groups for cryptography are examined with the underlying fields of </a:t>
            </a:r>
            <a:r>
              <a:rPr lang="en-US" altLang="en-US" sz="2800" b="1" i="1"/>
              <a:t>F</a:t>
            </a:r>
            <a:r>
              <a:rPr lang="en-US" altLang="en-US" sz="2800" b="1" i="1" baseline="-25000"/>
              <a:t>p</a:t>
            </a:r>
            <a:r>
              <a:rPr lang="en-US" altLang="en-US" sz="2800"/>
              <a:t> (</a:t>
            </a:r>
            <a:r>
              <a:rPr lang="en-US" altLang="en-US" sz="2800" i="1"/>
              <a:t>where p&gt;3 is a prime</a:t>
            </a:r>
            <a:r>
              <a:rPr lang="en-US" altLang="en-US" sz="2800"/>
              <a:t>) and </a:t>
            </a:r>
            <a:r>
              <a:rPr lang="en-US" altLang="en-US" sz="2800" b="1" i="1"/>
              <a:t>F</a:t>
            </a:r>
            <a:r>
              <a:rPr lang="en-US" altLang="en-US" sz="2800" b="1" i="1" baseline="-25000"/>
              <a:t>2</a:t>
            </a:r>
            <a:r>
              <a:rPr lang="en-US" altLang="en-US" sz="2800" b="1" i="1" baseline="30000"/>
              <a:t>m</a:t>
            </a:r>
            <a:r>
              <a:rPr lang="en-US" altLang="en-US" sz="2800"/>
              <a:t> (</a:t>
            </a:r>
            <a:r>
              <a:rPr lang="en-US" altLang="en-US" sz="2800" i="1">
                <a:solidFill>
                  <a:srgbClr val="FF3300"/>
                </a:solidFill>
              </a:rPr>
              <a:t>a binary representation with 2</a:t>
            </a:r>
            <a:r>
              <a:rPr lang="en-US" altLang="en-US" sz="2800" i="1" baseline="30000">
                <a:solidFill>
                  <a:srgbClr val="FF3300"/>
                </a:solidFill>
              </a:rPr>
              <a:t>m</a:t>
            </a:r>
            <a:r>
              <a:rPr lang="en-US" altLang="en-US" sz="2800" i="1">
                <a:solidFill>
                  <a:srgbClr val="FF3300"/>
                </a:solidFill>
              </a:rPr>
              <a:t> elements</a:t>
            </a:r>
            <a:r>
              <a:rPr lang="en-US" altLang="en-US" sz="2800"/>
              <a:t>). </a:t>
            </a:r>
          </a:p>
        </p:txBody>
      </p:sp>
      <p:graphicFrame>
        <p:nvGraphicFramePr>
          <p:cNvPr id="28676" name="Object 4"/>
          <p:cNvGraphicFramePr>
            <a:graphicFrameLocks noChangeAspect="1"/>
          </p:cNvGraphicFramePr>
          <p:nvPr/>
        </p:nvGraphicFramePr>
        <p:xfrm>
          <a:off x="3048000" y="1397000"/>
          <a:ext cx="6096000" cy="4064000"/>
        </p:xfrm>
        <a:graphic>
          <a:graphicData uri="http://schemas.openxmlformats.org/presentationml/2006/ole">
            <mc:AlternateContent xmlns:mc="http://schemas.openxmlformats.org/markup-compatibility/2006">
              <mc:Choice xmlns:v="urn:schemas-microsoft-com:vml" Requires="v">
                <p:oleObj spid="_x0000_s1077" name="Equation" r:id="rId4" imgW="114120" imgH="215640" progId="Equation.3">
                  <p:embed/>
                </p:oleObj>
              </mc:Choice>
              <mc:Fallback>
                <p:oleObj name="Equation" r:id="rId4" imgW="114120" imgH="215640" progId="Equation.3">
                  <p:embed/>
                  <p:pic>
                    <p:nvPicPr>
                      <p:cNvPr id="2867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49360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animEffect transition="in" filter="wipe(left)">
                                      <p:cBhvr>
                                        <p:cTn id="7" dur="500"/>
                                        <p:tgtEl>
                                          <p:spTgt spid="28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5096" y="0"/>
            <a:ext cx="8911687" cy="1280890"/>
          </a:xfrm>
        </p:spPr>
        <p:txBody>
          <a:bodyPr/>
          <a:lstStyle/>
          <a:p>
            <a:r>
              <a:rPr lang="en-US" dirty="0"/>
              <a:t>G</a:t>
            </a:r>
            <a:r>
              <a:rPr lang="en-US" dirty="0" smtClean="0"/>
              <a:t>eneric </a:t>
            </a:r>
            <a:r>
              <a:rPr lang="en-US" dirty="0"/>
              <a:t>cryptography model</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913017" y="756579"/>
            <a:ext cx="6453051" cy="5675889"/>
          </a:xfrm>
          <a:prstGeom prst="rect">
            <a:avLst/>
          </a:prstGeom>
        </p:spPr>
      </p:pic>
    </p:spTree>
    <p:extLst>
      <p:ext uri="{BB962C8B-B14F-4D97-AF65-F5344CB8AC3E}">
        <p14:creationId xmlns:p14="http://schemas.microsoft.com/office/powerpoint/2010/main" val="165192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7467600" cy="1143000"/>
          </a:xfrm>
        </p:spPr>
        <p:txBody>
          <a:bodyPr>
            <a:normAutofit fontScale="90000"/>
          </a:bodyPr>
          <a:lstStyle/>
          <a:p>
            <a:pPr algn="ctr"/>
            <a:r>
              <a:rPr lang="en-US" sz="3900" dirty="0"/>
              <a:t>What is Elliptic Curve Cryptography?</a:t>
            </a:r>
          </a:p>
        </p:txBody>
      </p:sp>
      <p:sp>
        <p:nvSpPr>
          <p:cNvPr id="3" name="Content Placeholder 2"/>
          <p:cNvSpPr>
            <a:spLocks noGrp="1"/>
          </p:cNvSpPr>
          <p:nvPr>
            <p:ph idx="1"/>
          </p:nvPr>
        </p:nvSpPr>
        <p:spPr>
          <a:xfrm>
            <a:off x="1981200" y="1951038"/>
            <a:ext cx="9331234" cy="4606516"/>
          </a:xfrm>
        </p:spPr>
        <p:txBody>
          <a:bodyPr>
            <a:normAutofit lnSpcReduction="10000"/>
          </a:bodyPr>
          <a:lstStyle/>
          <a:p>
            <a:r>
              <a:rPr lang="en-US" sz="2400" dirty="0" smtClean="0"/>
              <a:t>Implementing Group Operations</a:t>
            </a:r>
          </a:p>
          <a:p>
            <a:pPr lvl="1"/>
            <a:r>
              <a:rPr lang="en-US" sz="2400" dirty="0" smtClean="0"/>
              <a:t>Main operations - point addition and point multiplication</a:t>
            </a:r>
          </a:p>
          <a:p>
            <a:pPr lvl="1"/>
            <a:r>
              <a:rPr lang="en-US" sz="2400" dirty="0" smtClean="0"/>
              <a:t>Adding two points that lie on an Elliptic Curve – results in a third point on the curve</a:t>
            </a:r>
          </a:p>
          <a:p>
            <a:pPr lvl="1"/>
            <a:r>
              <a:rPr lang="en-US" sz="2400" dirty="0" smtClean="0"/>
              <a:t>Point multiplication is repeated addition</a:t>
            </a:r>
          </a:p>
          <a:p>
            <a:pPr lvl="1"/>
            <a:r>
              <a:rPr lang="en-US" sz="2400" dirty="0" smtClean="0"/>
              <a:t>If P is a known point on the curve (aka Base point; part of domain parameters) and it is multiplied by a scalar k, Q=</a:t>
            </a:r>
            <a:r>
              <a:rPr lang="en-US" sz="2400" dirty="0" err="1" smtClean="0"/>
              <a:t>kP</a:t>
            </a:r>
            <a:r>
              <a:rPr lang="en-US" sz="2400" dirty="0" smtClean="0"/>
              <a:t> is the operation of adding P + P + P + P… +P (k times)</a:t>
            </a:r>
          </a:p>
          <a:p>
            <a:pPr lvl="1"/>
            <a:r>
              <a:rPr lang="en-US" sz="2400" dirty="0" smtClean="0"/>
              <a:t>Q is the resulting public key and k is the private key in the public-private key pair</a:t>
            </a:r>
            <a:r>
              <a:rPr lang="en-US" sz="2000" baseline="30000" dirty="0"/>
              <a:t>		 </a:t>
            </a:r>
            <a:endParaRPr lang="en-US" sz="2000" dirty="0"/>
          </a:p>
          <a:p>
            <a:pPr>
              <a:buNone/>
            </a:pPr>
            <a:endParaRPr lang="en-US" dirty="0" smtClean="0"/>
          </a:p>
        </p:txBody>
      </p:sp>
    </p:spTree>
    <p:extLst>
      <p:ext uri="{BB962C8B-B14F-4D97-AF65-F5344CB8AC3E}">
        <p14:creationId xmlns:p14="http://schemas.microsoft.com/office/powerpoint/2010/main" val="3574353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09851" y="697087"/>
            <a:ext cx="4781006" cy="5453890"/>
          </a:xfrm>
          <a:prstGeom prst="rect">
            <a:avLst/>
          </a:prstGeom>
        </p:spPr>
      </p:pic>
    </p:spTree>
    <p:extLst>
      <p:ext uri="{BB962C8B-B14F-4D97-AF65-F5344CB8AC3E}">
        <p14:creationId xmlns:p14="http://schemas.microsoft.com/office/powerpoint/2010/main" val="2157985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b="1">
                <a:solidFill>
                  <a:schemeClr val="accent2"/>
                </a:solidFill>
              </a:rPr>
              <a:t>Generic Procedures of ECC</a:t>
            </a:r>
          </a:p>
        </p:txBody>
      </p:sp>
      <p:sp>
        <p:nvSpPr>
          <p:cNvPr id="77827" name="Rectangle 3"/>
          <p:cNvSpPr>
            <a:spLocks noGrp="1" noChangeArrowheads="1"/>
          </p:cNvSpPr>
          <p:nvPr>
            <p:ph type="body" idx="1"/>
          </p:nvPr>
        </p:nvSpPr>
        <p:spPr>
          <a:xfrm>
            <a:off x="2589212" y="1672046"/>
            <a:ext cx="8915400" cy="4239176"/>
          </a:xfrm>
        </p:spPr>
        <p:txBody>
          <a:bodyPr>
            <a:normAutofit fontScale="77500" lnSpcReduction="20000"/>
          </a:bodyPr>
          <a:lstStyle/>
          <a:p>
            <a:r>
              <a:rPr lang="en-US" altLang="en-US" sz="2600" dirty="0"/>
              <a:t>Both parties agree to some publicly-known data items</a:t>
            </a:r>
          </a:p>
          <a:p>
            <a:pPr lvl="1"/>
            <a:r>
              <a:rPr lang="en-US" altLang="en-US" sz="2600" dirty="0"/>
              <a:t>The </a:t>
            </a:r>
            <a:r>
              <a:rPr lang="en-US" altLang="en-US" sz="2600" b="1" u="sng" dirty="0"/>
              <a:t>elliptic curve equation</a:t>
            </a:r>
            <a:r>
              <a:rPr lang="en-US" altLang="en-US" sz="2600" dirty="0"/>
              <a:t> </a:t>
            </a:r>
          </a:p>
          <a:p>
            <a:pPr lvl="2"/>
            <a:r>
              <a:rPr lang="en-US" altLang="en-US" sz="2600" dirty="0"/>
              <a:t>values of </a:t>
            </a:r>
            <a:r>
              <a:rPr lang="en-US" altLang="en-US" sz="2600" b="1" i="1" dirty="0"/>
              <a:t>a</a:t>
            </a:r>
            <a:r>
              <a:rPr lang="en-US" altLang="en-US" sz="2600" dirty="0"/>
              <a:t> and </a:t>
            </a:r>
            <a:r>
              <a:rPr lang="en-US" altLang="en-US" sz="2600" b="1" i="1" dirty="0"/>
              <a:t>b</a:t>
            </a:r>
            <a:r>
              <a:rPr lang="en-US" altLang="en-US" sz="2600" dirty="0"/>
              <a:t> </a:t>
            </a:r>
          </a:p>
          <a:p>
            <a:pPr lvl="2"/>
            <a:r>
              <a:rPr lang="en-US" altLang="en-US" sz="2600" dirty="0"/>
              <a:t>prime, </a:t>
            </a:r>
            <a:r>
              <a:rPr lang="en-US" altLang="en-US" sz="2600" b="1" i="1" dirty="0"/>
              <a:t>p</a:t>
            </a:r>
            <a:endParaRPr lang="en-US" altLang="en-US" sz="2600" b="1" dirty="0"/>
          </a:p>
          <a:p>
            <a:pPr lvl="1"/>
            <a:r>
              <a:rPr lang="en-US" altLang="en-US" sz="2600" dirty="0"/>
              <a:t>The </a:t>
            </a:r>
            <a:r>
              <a:rPr lang="en-US" altLang="en-US" sz="2600" b="1" u="sng" dirty="0"/>
              <a:t>elliptic group</a:t>
            </a:r>
            <a:r>
              <a:rPr lang="en-US" altLang="en-US" sz="2600" dirty="0"/>
              <a:t> computed from the elliptic curve equation</a:t>
            </a:r>
          </a:p>
          <a:p>
            <a:pPr lvl="1"/>
            <a:r>
              <a:rPr lang="en-US" altLang="en-US" sz="2600" dirty="0"/>
              <a:t>A </a:t>
            </a:r>
            <a:r>
              <a:rPr lang="en-US" altLang="en-US" sz="2600" b="1" u="sng" dirty="0"/>
              <a:t>base point</a:t>
            </a:r>
            <a:r>
              <a:rPr lang="en-US" altLang="en-US" sz="2600" dirty="0"/>
              <a:t>, B, taken from the elliptic group</a:t>
            </a:r>
          </a:p>
          <a:p>
            <a:pPr lvl="2"/>
            <a:r>
              <a:rPr lang="en-US" altLang="en-US" sz="2600" dirty="0"/>
              <a:t>Similar to the generator used in current cryptosystems</a:t>
            </a:r>
          </a:p>
          <a:p>
            <a:r>
              <a:rPr lang="en-US" altLang="en-US" sz="2600" dirty="0"/>
              <a:t>Each user generates their public/private key pair</a:t>
            </a:r>
          </a:p>
          <a:p>
            <a:pPr lvl="1"/>
            <a:r>
              <a:rPr lang="en-US" altLang="en-US" sz="2600" dirty="0"/>
              <a:t>Private Key = an integer, x, selected from the interval [1, p-1]</a:t>
            </a:r>
          </a:p>
          <a:p>
            <a:pPr lvl="1"/>
            <a:r>
              <a:rPr lang="en-US" altLang="en-US" sz="2600" dirty="0"/>
              <a:t>Public Key = product, Q, of private key and base point </a:t>
            </a:r>
          </a:p>
          <a:p>
            <a:pPr lvl="2"/>
            <a:r>
              <a:rPr lang="en-US" altLang="en-US" sz="2600" dirty="0"/>
              <a:t>(Q = x*B)</a:t>
            </a:r>
          </a:p>
          <a:p>
            <a:pPr lvl="1"/>
            <a:endParaRPr lang="en-US" altLang="en-US" sz="1800" dirty="0"/>
          </a:p>
          <a:p>
            <a:pPr lvl="1"/>
            <a:endParaRPr lang="en-US" altLang="en-US" sz="1800" dirty="0"/>
          </a:p>
          <a:p>
            <a:endParaRPr lang="en-US" altLang="en-US" dirty="0"/>
          </a:p>
          <a:p>
            <a:pPr lvl="1"/>
            <a:endParaRPr lang="en-US" altLang="en-US" sz="1800" dirty="0"/>
          </a:p>
        </p:txBody>
      </p:sp>
    </p:spTree>
    <p:extLst>
      <p:ext uri="{BB962C8B-B14F-4D97-AF65-F5344CB8AC3E}">
        <p14:creationId xmlns:p14="http://schemas.microsoft.com/office/powerpoint/2010/main" val="2044897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smtClean="0">
                <a:solidFill>
                  <a:srgbClr val="7B9899"/>
                </a:solidFill>
              </a:rPr>
              <a:t>Elliptic Curve Cryptography</a:t>
            </a:r>
          </a:p>
        </p:txBody>
      </p:sp>
      <p:sp>
        <p:nvSpPr>
          <p:cNvPr id="15363" name="Content Placeholder 2"/>
          <p:cNvSpPr>
            <a:spLocks noGrp="1"/>
          </p:cNvSpPr>
          <p:nvPr>
            <p:ph sz="quarter" idx="1"/>
          </p:nvPr>
        </p:nvSpPr>
        <p:spPr>
          <a:xfrm>
            <a:off x="1825625" y="1527175"/>
            <a:ext cx="8504238" cy="4572000"/>
          </a:xfrm>
        </p:spPr>
        <p:txBody>
          <a:bodyPr/>
          <a:lstStyle/>
          <a:p>
            <a:pPr eaLnBrk="1" hangingPunct="1"/>
            <a:r>
              <a:rPr lang="en-US" altLang="en-US" smtClean="0"/>
              <a:t>Components</a:t>
            </a:r>
          </a:p>
          <a:p>
            <a:pPr eaLnBrk="1" hangingPunct="1"/>
            <a:endParaRPr lang="en-US" altLang="en-US" smtClean="0"/>
          </a:p>
        </p:txBody>
      </p:sp>
      <p:graphicFrame>
        <p:nvGraphicFramePr>
          <p:cNvPr id="4" name="Table 3"/>
          <p:cNvGraphicFramePr>
            <a:graphicFrameLocks noGrp="1"/>
          </p:cNvGraphicFramePr>
          <p:nvPr/>
        </p:nvGraphicFramePr>
        <p:xfrm>
          <a:off x="1905000" y="2667000"/>
          <a:ext cx="8382000" cy="2645851"/>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783149">
                <a:tc>
                  <a:txBody>
                    <a:bodyPr/>
                    <a:lstStyle/>
                    <a:p>
                      <a:r>
                        <a:rPr lang="en-US" dirty="0" smtClean="0"/>
                        <a:t>Private</a:t>
                      </a:r>
                      <a:r>
                        <a:rPr lang="en-US" baseline="0" dirty="0" smtClean="0"/>
                        <a:t> Key</a:t>
                      </a:r>
                      <a:endParaRPr lang="en-US" dirty="0"/>
                    </a:p>
                  </a:txBody>
                  <a:tcPr/>
                </a:tc>
                <a:tc>
                  <a:txBody>
                    <a:bodyPr/>
                    <a:lstStyle/>
                    <a:p>
                      <a:r>
                        <a:rPr lang="en-US" dirty="0" smtClean="0"/>
                        <a:t>Public</a:t>
                      </a:r>
                      <a:r>
                        <a:rPr lang="en-US" baseline="0" dirty="0" smtClean="0"/>
                        <a:t> Key</a:t>
                      </a:r>
                      <a:endParaRPr lang="en-US" dirty="0"/>
                    </a:p>
                  </a:txBody>
                  <a:tcPr/>
                </a:tc>
                <a:tc>
                  <a:txBody>
                    <a:bodyPr/>
                    <a:lstStyle/>
                    <a:p>
                      <a:r>
                        <a:rPr lang="en-US" dirty="0" smtClean="0"/>
                        <a:t>Set of Operations</a:t>
                      </a:r>
                      <a:endParaRPr lang="en-US" dirty="0"/>
                    </a:p>
                  </a:txBody>
                  <a:tcPr/>
                </a:tc>
                <a:tc>
                  <a:txBody>
                    <a:bodyPr/>
                    <a:lstStyle/>
                    <a:p>
                      <a:r>
                        <a:rPr lang="en-US" dirty="0" smtClean="0"/>
                        <a:t>Domain Parameters</a:t>
                      </a:r>
                    </a:p>
                    <a:p>
                      <a:r>
                        <a:rPr lang="en-US" dirty="0" smtClean="0"/>
                        <a:t>(Predefined</a:t>
                      </a:r>
                      <a:r>
                        <a:rPr lang="en-US" baseline="0" dirty="0" smtClean="0"/>
                        <a:t> constants)</a:t>
                      </a:r>
                      <a:endParaRPr lang="en-US" dirty="0"/>
                    </a:p>
                  </a:txBody>
                  <a:tcPr/>
                </a:tc>
                <a:extLst>
                  <a:ext uri="{0D108BD9-81ED-4DB2-BD59-A6C34878D82A}">
                    <a16:rowId xmlns:a16="http://schemas.microsoft.com/office/drawing/2014/main" val="10000"/>
                  </a:ext>
                </a:extLst>
              </a:tr>
              <a:tr h="1731451">
                <a:tc>
                  <a:txBody>
                    <a:bodyPr/>
                    <a:lstStyle/>
                    <a:p>
                      <a:r>
                        <a:rPr lang="en-US" dirty="0" smtClean="0"/>
                        <a:t>A random</a:t>
                      </a:r>
                      <a:r>
                        <a:rPr lang="en-US" baseline="0" dirty="0" smtClean="0"/>
                        <a:t> number</a:t>
                      </a:r>
                      <a:endParaRPr lang="en-US" dirty="0"/>
                    </a:p>
                  </a:txBody>
                  <a:tcPr/>
                </a:tc>
                <a:tc>
                  <a:txBody>
                    <a:bodyPr/>
                    <a:lstStyle/>
                    <a:p>
                      <a:r>
                        <a:rPr lang="en-US" dirty="0" smtClean="0"/>
                        <a:t>Point on a curve</a:t>
                      </a:r>
                    </a:p>
                    <a:p>
                      <a:endParaRPr lang="en-US" dirty="0" smtClean="0"/>
                    </a:p>
                    <a:p>
                      <a:r>
                        <a:rPr lang="en-US" baseline="0" dirty="0" smtClean="0"/>
                        <a:t> = Private Key * G</a:t>
                      </a:r>
                      <a:endParaRPr lang="en-US" dirty="0"/>
                    </a:p>
                  </a:txBody>
                  <a:tcPr/>
                </a:tc>
                <a:tc>
                  <a:txBody>
                    <a:bodyPr/>
                    <a:lstStyle/>
                    <a:p>
                      <a:r>
                        <a:rPr lang="en-US" dirty="0" smtClean="0"/>
                        <a:t>These are defined over the curve</a:t>
                      </a:r>
                    </a:p>
                    <a:p>
                      <a:r>
                        <a:rPr kumimoji="0" lang="en-US" sz="1800" b="1" kern="1200" baseline="0" dirty="0" smtClean="0">
                          <a:solidFill>
                            <a:schemeClr val="dk1"/>
                          </a:solidFill>
                          <a:latin typeface="+mn-lt"/>
                          <a:ea typeface="+mn-ea"/>
                          <a:cs typeface="+mn-cs"/>
                        </a:rPr>
                        <a:t>y</a:t>
                      </a:r>
                      <a:r>
                        <a:rPr kumimoji="0" lang="en-US" sz="1800" b="1" kern="1200" baseline="30000" dirty="0" smtClean="0">
                          <a:solidFill>
                            <a:schemeClr val="dk1"/>
                          </a:solidFill>
                          <a:latin typeface="+mn-lt"/>
                          <a:ea typeface="+mn-ea"/>
                          <a:cs typeface="+mn-cs"/>
                        </a:rPr>
                        <a:t>2</a:t>
                      </a:r>
                      <a:r>
                        <a:rPr kumimoji="0" lang="en-US" sz="1800" b="1" kern="1200" baseline="0" dirty="0" smtClean="0">
                          <a:solidFill>
                            <a:schemeClr val="dk1"/>
                          </a:solidFill>
                          <a:latin typeface="+mn-lt"/>
                          <a:ea typeface="+mn-ea"/>
                          <a:cs typeface="+mn-cs"/>
                        </a:rPr>
                        <a:t> = x</a:t>
                      </a:r>
                      <a:r>
                        <a:rPr kumimoji="0" lang="en-US" sz="1800" b="1" kern="1200" baseline="30000" dirty="0" smtClean="0">
                          <a:solidFill>
                            <a:schemeClr val="dk1"/>
                          </a:solidFill>
                          <a:latin typeface="+mn-lt"/>
                          <a:ea typeface="+mn-ea"/>
                          <a:cs typeface="+mn-cs"/>
                        </a:rPr>
                        <a:t>3</a:t>
                      </a:r>
                      <a:r>
                        <a:rPr kumimoji="0" lang="en-US" sz="1800" b="1" kern="1200" baseline="0" dirty="0" smtClean="0">
                          <a:solidFill>
                            <a:schemeClr val="dk1"/>
                          </a:solidFill>
                          <a:latin typeface="+mn-lt"/>
                          <a:ea typeface="+mn-ea"/>
                          <a:cs typeface="+mn-cs"/>
                        </a:rPr>
                        <a:t> + ax + b,</a:t>
                      </a:r>
                    </a:p>
                    <a:p>
                      <a:r>
                        <a:rPr kumimoji="0" lang="en-US" sz="1800" kern="1200" baseline="0" dirty="0" smtClean="0">
                          <a:solidFill>
                            <a:schemeClr val="dk1"/>
                          </a:solidFill>
                          <a:latin typeface="+mn-lt"/>
                          <a:ea typeface="+mn-ea"/>
                          <a:cs typeface="+mn-cs"/>
                        </a:rPr>
                        <a:t>where </a:t>
                      </a:r>
                      <a:r>
                        <a:rPr kumimoji="0" lang="en-US" sz="1800" b="1" kern="1200" baseline="0" dirty="0" smtClean="0">
                          <a:solidFill>
                            <a:schemeClr val="dk1"/>
                          </a:solidFill>
                          <a:latin typeface="+mn-lt"/>
                          <a:ea typeface="+mn-ea"/>
                          <a:cs typeface="+mn-cs"/>
                        </a:rPr>
                        <a:t>4a</a:t>
                      </a:r>
                      <a:r>
                        <a:rPr kumimoji="0" lang="en-US" sz="1800" b="1" kern="1200" baseline="30000" dirty="0" smtClean="0">
                          <a:solidFill>
                            <a:schemeClr val="dk1"/>
                          </a:solidFill>
                          <a:latin typeface="+mn-lt"/>
                          <a:ea typeface="+mn-ea"/>
                          <a:cs typeface="+mn-cs"/>
                        </a:rPr>
                        <a:t>3</a:t>
                      </a:r>
                      <a:r>
                        <a:rPr kumimoji="0" lang="en-US" sz="1800" b="1" kern="1200" baseline="0" dirty="0" smtClean="0">
                          <a:solidFill>
                            <a:schemeClr val="dk1"/>
                          </a:solidFill>
                          <a:latin typeface="+mn-lt"/>
                          <a:ea typeface="+mn-ea"/>
                          <a:cs typeface="+mn-cs"/>
                        </a:rPr>
                        <a:t> + 27b</a:t>
                      </a:r>
                      <a:r>
                        <a:rPr kumimoji="0" lang="en-US" sz="1800" b="1" kern="1200" baseline="30000" dirty="0" smtClean="0">
                          <a:solidFill>
                            <a:schemeClr val="dk1"/>
                          </a:solidFill>
                          <a:latin typeface="+mn-lt"/>
                          <a:ea typeface="+mn-ea"/>
                          <a:cs typeface="+mn-cs"/>
                        </a:rPr>
                        <a:t>2</a:t>
                      </a:r>
                      <a:r>
                        <a:rPr kumimoji="0" lang="en-US" sz="1800" b="1" kern="1200" baseline="0" dirty="0" smtClean="0">
                          <a:solidFill>
                            <a:schemeClr val="dk1"/>
                          </a:solidFill>
                          <a:latin typeface="+mn-lt"/>
                          <a:ea typeface="+mn-ea"/>
                          <a:cs typeface="+mn-cs"/>
                        </a:rPr>
                        <a:t> ≠ 0</a:t>
                      </a:r>
                      <a:endParaRPr lang="en-US" dirty="0"/>
                    </a:p>
                  </a:txBody>
                  <a:tcPr/>
                </a:tc>
                <a:tc>
                  <a:txBody>
                    <a:bodyPr/>
                    <a:lstStyle/>
                    <a:p>
                      <a:r>
                        <a:rPr lang="en-US" dirty="0" smtClean="0"/>
                        <a:t>G, a, b</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95262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b="1">
                <a:solidFill>
                  <a:schemeClr val="accent2"/>
                </a:solidFill>
              </a:rPr>
              <a:t>Why use ECC?</a:t>
            </a:r>
          </a:p>
        </p:txBody>
      </p:sp>
      <p:sp>
        <p:nvSpPr>
          <p:cNvPr id="88067" name="Rectangle 3"/>
          <p:cNvSpPr>
            <a:spLocks noGrp="1" noChangeArrowheads="1"/>
          </p:cNvSpPr>
          <p:nvPr>
            <p:ph type="body" idx="1"/>
          </p:nvPr>
        </p:nvSpPr>
        <p:spPr/>
        <p:txBody>
          <a:bodyPr/>
          <a:lstStyle/>
          <a:p>
            <a:r>
              <a:rPr lang="en-US" altLang="en-US" dirty="0"/>
              <a:t>How do we analyze Cryptosystems?</a:t>
            </a:r>
          </a:p>
          <a:p>
            <a:pPr lvl="1"/>
            <a:r>
              <a:rPr lang="en-US" altLang="en-US" dirty="0"/>
              <a:t>How difficult is the </a:t>
            </a:r>
            <a:r>
              <a:rPr lang="en-US" altLang="en-US" dirty="0">
                <a:solidFill>
                  <a:srgbClr val="FF3300"/>
                </a:solidFill>
              </a:rPr>
              <a:t>underlying problem</a:t>
            </a:r>
            <a:r>
              <a:rPr lang="en-US" altLang="en-US" dirty="0"/>
              <a:t> that it is based upon</a:t>
            </a:r>
          </a:p>
          <a:p>
            <a:pPr lvl="2"/>
            <a:r>
              <a:rPr lang="en-US" altLang="en-US" dirty="0"/>
              <a:t>RSA – Integer Factorization</a:t>
            </a:r>
          </a:p>
          <a:p>
            <a:pPr lvl="2"/>
            <a:r>
              <a:rPr lang="en-US" altLang="en-US" dirty="0"/>
              <a:t>DH – Discrete Logarithms</a:t>
            </a:r>
          </a:p>
          <a:p>
            <a:pPr lvl="2"/>
            <a:r>
              <a:rPr lang="en-US" altLang="en-US" dirty="0"/>
              <a:t>ECC - Elliptic Curve Discrete Logarithm problem</a:t>
            </a:r>
          </a:p>
          <a:p>
            <a:pPr lvl="1"/>
            <a:r>
              <a:rPr lang="en-US" altLang="en-US" dirty="0"/>
              <a:t>How do we measure difficulty?</a:t>
            </a:r>
          </a:p>
          <a:p>
            <a:pPr lvl="2"/>
            <a:r>
              <a:rPr lang="en-US" altLang="en-US" dirty="0"/>
              <a:t>We examine the algorithms used to solve these problems</a:t>
            </a:r>
          </a:p>
        </p:txBody>
      </p:sp>
    </p:spTree>
    <p:extLst>
      <p:ext uri="{BB962C8B-B14F-4D97-AF65-F5344CB8AC3E}">
        <p14:creationId xmlns:p14="http://schemas.microsoft.com/office/powerpoint/2010/main" val="2163607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b="1">
                <a:solidFill>
                  <a:schemeClr val="accent2"/>
                </a:solidFill>
              </a:rPr>
              <a:t>Security of ECC</a:t>
            </a:r>
          </a:p>
        </p:txBody>
      </p:sp>
      <p:sp>
        <p:nvSpPr>
          <p:cNvPr id="94211" name="Rectangle 3"/>
          <p:cNvSpPr>
            <a:spLocks noGrp="1" noChangeArrowheads="1"/>
          </p:cNvSpPr>
          <p:nvPr>
            <p:ph type="body" sz="half" idx="1"/>
          </p:nvPr>
        </p:nvSpPr>
        <p:spPr>
          <a:xfrm>
            <a:off x="1698171" y="1295401"/>
            <a:ext cx="4321629" cy="4674325"/>
          </a:xfrm>
        </p:spPr>
        <p:txBody>
          <a:bodyPr>
            <a:normAutofit lnSpcReduction="10000"/>
          </a:bodyPr>
          <a:lstStyle/>
          <a:p>
            <a:r>
              <a:rPr lang="en-US" altLang="en-US" sz="2800" dirty="0"/>
              <a:t>To </a:t>
            </a:r>
            <a:r>
              <a:rPr lang="en-US" altLang="en-US" sz="2800" b="1" dirty="0">
                <a:solidFill>
                  <a:srgbClr val="FF3300"/>
                </a:solidFill>
              </a:rPr>
              <a:t>protect</a:t>
            </a:r>
            <a:r>
              <a:rPr lang="en-US" altLang="en-US" sz="2800" dirty="0"/>
              <a:t> a 128 bit AES key it would take a:</a:t>
            </a:r>
          </a:p>
          <a:p>
            <a:pPr lvl="1"/>
            <a:r>
              <a:rPr lang="en-US" altLang="en-US" sz="2400" dirty="0"/>
              <a:t> RSA Key Size: 3072 bits</a:t>
            </a:r>
          </a:p>
          <a:p>
            <a:pPr lvl="1"/>
            <a:r>
              <a:rPr lang="en-US" altLang="en-US" sz="2400" dirty="0"/>
              <a:t>ECC Key Size: 256 bits</a:t>
            </a:r>
          </a:p>
          <a:p>
            <a:r>
              <a:rPr lang="en-US" altLang="en-US" sz="2800" dirty="0"/>
              <a:t>How do we strengthen RSA?</a:t>
            </a:r>
          </a:p>
          <a:p>
            <a:pPr lvl="1"/>
            <a:r>
              <a:rPr lang="en-US" altLang="en-US" sz="2400" dirty="0"/>
              <a:t>Increase the key length</a:t>
            </a:r>
          </a:p>
          <a:p>
            <a:r>
              <a:rPr lang="en-US" altLang="en-US" sz="2800" b="1" dirty="0">
                <a:solidFill>
                  <a:srgbClr val="FF3300"/>
                </a:solidFill>
              </a:rPr>
              <a:t>Impractical?</a:t>
            </a:r>
            <a:r>
              <a:rPr lang="en-US" altLang="en-US" sz="2800" dirty="0"/>
              <a:t> </a:t>
            </a:r>
          </a:p>
        </p:txBody>
      </p:sp>
      <p:pic>
        <p:nvPicPr>
          <p:cNvPr id="94212"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635931" y="1883229"/>
            <a:ext cx="4724400" cy="2927350"/>
          </a:xfrm>
        </p:spPr>
      </p:pic>
    </p:spTree>
    <p:extLst>
      <p:ext uri="{BB962C8B-B14F-4D97-AF65-F5344CB8AC3E}">
        <p14:creationId xmlns:p14="http://schemas.microsoft.com/office/powerpoint/2010/main" val="27220285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b="1">
                <a:solidFill>
                  <a:schemeClr val="accent2"/>
                </a:solidFill>
              </a:rPr>
              <a:t>Applications of ECC</a:t>
            </a:r>
          </a:p>
        </p:txBody>
      </p:sp>
      <p:sp>
        <p:nvSpPr>
          <p:cNvPr id="96259" name="Rectangle 3"/>
          <p:cNvSpPr>
            <a:spLocks noGrp="1" noChangeArrowheads="1"/>
          </p:cNvSpPr>
          <p:nvPr>
            <p:ph type="body" idx="1"/>
          </p:nvPr>
        </p:nvSpPr>
        <p:spPr/>
        <p:txBody>
          <a:bodyPr>
            <a:normAutofit fontScale="92500"/>
          </a:bodyPr>
          <a:lstStyle/>
          <a:p>
            <a:pPr>
              <a:lnSpc>
                <a:spcPct val="90000"/>
              </a:lnSpc>
            </a:pPr>
            <a:r>
              <a:rPr lang="en-US" altLang="en-US" sz="2800"/>
              <a:t>Many devices are </a:t>
            </a:r>
            <a:r>
              <a:rPr lang="en-US" altLang="en-US" sz="2800">
                <a:solidFill>
                  <a:schemeClr val="hlink"/>
                </a:solidFill>
              </a:rPr>
              <a:t>small</a:t>
            </a:r>
            <a:r>
              <a:rPr lang="en-US" altLang="en-US" sz="2800"/>
              <a:t> and have </a:t>
            </a:r>
            <a:r>
              <a:rPr lang="en-US" altLang="en-US" sz="2800">
                <a:solidFill>
                  <a:schemeClr val="hlink"/>
                </a:solidFill>
              </a:rPr>
              <a:t>limited storage</a:t>
            </a:r>
            <a:r>
              <a:rPr lang="en-US" altLang="en-US" sz="2800"/>
              <a:t> and </a:t>
            </a:r>
            <a:r>
              <a:rPr lang="en-US" altLang="en-US" sz="2800">
                <a:solidFill>
                  <a:schemeClr val="hlink"/>
                </a:solidFill>
              </a:rPr>
              <a:t>computational power</a:t>
            </a:r>
          </a:p>
          <a:p>
            <a:pPr>
              <a:lnSpc>
                <a:spcPct val="90000"/>
              </a:lnSpc>
            </a:pPr>
            <a:r>
              <a:rPr lang="en-US" altLang="en-US" sz="2800"/>
              <a:t>Where can we apply ECC?</a:t>
            </a:r>
          </a:p>
          <a:p>
            <a:pPr lvl="1">
              <a:lnSpc>
                <a:spcPct val="90000"/>
              </a:lnSpc>
            </a:pPr>
            <a:r>
              <a:rPr lang="en-US" altLang="en-US" sz="2400" b="1"/>
              <a:t>Wireless communication devices</a:t>
            </a:r>
          </a:p>
          <a:p>
            <a:pPr lvl="1">
              <a:lnSpc>
                <a:spcPct val="90000"/>
              </a:lnSpc>
            </a:pPr>
            <a:r>
              <a:rPr lang="en-US" altLang="en-US" sz="2400"/>
              <a:t>Smart cards</a:t>
            </a:r>
          </a:p>
          <a:p>
            <a:pPr lvl="1">
              <a:lnSpc>
                <a:spcPct val="90000"/>
              </a:lnSpc>
            </a:pPr>
            <a:r>
              <a:rPr lang="en-US" altLang="en-US" sz="2400"/>
              <a:t>Web servers that need to handle many encryption sessions</a:t>
            </a:r>
          </a:p>
          <a:p>
            <a:pPr lvl="1">
              <a:lnSpc>
                <a:spcPct val="90000"/>
              </a:lnSpc>
            </a:pPr>
            <a:r>
              <a:rPr lang="en-US" altLang="en-US" sz="2400" b="1">
                <a:solidFill>
                  <a:srgbClr val="FF3300"/>
                </a:solidFill>
              </a:rPr>
              <a:t>Any application where security is needed but lacks the power, storage and computational power that is necessary for our current cryptosystems</a:t>
            </a:r>
          </a:p>
        </p:txBody>
      </p:sp>
    </p:spTree>
    <p:extLst>
      <p:ext uri="{BB962C8B-B14F-4D97-AF65-F5344CB8AC3E}">
        <p14:creationId xmlns:p14="http://schemas.microsoft.com/office/powerpoint/2010/main" val="14671870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b="1">
                <a:solidFill>
                  <a:schemeClr val="accent2"/>
                </a:solidFill>
              </a:rPr>
              <a:t>Benefits of ECC</a:t>
            </a:r>
          </a:p>
        </p:txBody>
      </p:sp>
      <p:sp>
        <p:nvSpPr>
          <p:cNvPr id="98307" name="Rectangle 3"/>
          <p:cNvSpPr>
            <a:spLocks noGrp="1" noChangeArrowheads="1"/>
          </p:cNvSpPr>
          <p:nvPr>
            <p:ph type="body" idx="1"/>
          </p:nvPr>
        </p:nvSpPr>
        <p:spPr/>
        <p:txBody>
          <a:bodyPr>
            <a:normAutofit/>
          </a:bodyPr>
          <a:lstStyle/>
          <a:p>
            <a:r>
              <a:rPr lang="en-US" altLang="en-US" sz="2400" dirty="0"/>
              <a:t>Same benefits of the other cryptosystems: confidentiality, integrity, authentication and non-repudiation but…</a:t>
            </a:r>
          </a:p>
          <a:p>
            <a:r>
              <a:rPr lang="en-US" altLang="en-US" sz="2400" dirty="0"/>
              <a:t>Shorter key lengths</a:t>
            </a:r>
          </a:p>
          <a:p>
            <a:pPr lvl="1"/>
            <a:r>
              <a:rPr lang="en-US" altLang="en-US" sz="2400" dirty="0"/>
              <a:t>Encryption, Decryption and Signature Verification speed up</a:t>
            </a:r>
          </a:p>
          <a:p>
            <a:pPr lvl="1"/>
            <a:r>
              <a:rPr lang="en-US" altLang="en-US" sz="2400" dirty="0"/>
              <a:t>Storage and bandwidth savings</a:t>
            </a:r>
          </a:p>
        </p:txBody>
      </p:sp>
    </p:spTree>
    <p:extLst>
      <p:ext uri="{BB962C8B-B14F-4D97-AF65-F5344CB8AC3E}">
        <p14:creationId xmlns:p14="http://schemas.microsoft.com/office/powerpoint/2010/main" val="2409748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307">
                                            <p:txEl>
                                              <p:pRg st="1" end="1"/>
                                            </p:txEl>
                                          </p:spTgt>
                                        </p:tgtEl>
                                        <p:attrNameLst>
                                          <p:attrName>style.visibility</p:attrName>
                                        </p:attrNameLst>
                                      </p:cBhvr>
                                      <p:to>
                                        <p:strVal val="visible"/>
                                      </p:to>
                                    </p:set>
                                    <p:anim calcmode="lin" valueType="num">
                                      <p:cBhvr additive="base">
                                        <p:cTn id="7" dur="500" fill="hold"/>
                                        <p:tgtEl>
                                          <p:spTgt spid="983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8307">
                                            <p:txEl>
                                              <p:pRg st="2" end="2"/>
                                            </p:txEl>
                                          </p:spTgt>
                                        </p:tgtEl>
                                        <p:attrNameLst>
                                          <p:attrName>style.visibility</p:attrName>
                                        </p:attrNameLst>
                                      </p:cBhvr>
                                      <p:to>
                                        <p:strVal val="visible"/>
                                      </p:to>
                                    </p:set>
                                    <p:anim calcmode="lin" valueType="num">
                                      <p:cBhvr additive="base">
                                        <p:cTn id="11" dur="500" fill="hold"/>
                                        <p:tgtEl>
                                          <p:spTgt spid="9830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830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8307">
                                            <p:txEl>
                                              <p:pRg st="3" end="3"/>
                                            </p:txEl>
                                          </p:spTgt>
                                        </p:tgtEl>
                                        <p:attrNameLst>
                                          <p:attrName>style.visibility</p:attrName>
                                        </p:attrNameLst>
                                      </p:cBhvr>
                                      <p:to>
                                        <p:strVal val="visible"/>
                                      </p:to>
                                    </p:set>
                                    <p:anim calcmode="lin" valueType="num">
                                      <p:cBhvr additive="base">
                                        <p:cTn id="15" dur="500" fill="hold"/>
                                        <p:tgtEl>
                                          <p:spTgt spid="9830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83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TW" b="1">
                <a:solidFill>
                  <a:schemeClr val="accent2"/>
                </a:solidFill>
                <a:ea typeface="新細明體" pitchFamily="18" charset="-120"/>
              </a:rPr>
              <a:t>Summary of ECC</a:t>
            </a:r>
            <a:endParaRPr lang="en-AU" altLang="zh-TW" b="1">
              <a:solidFill>
                <a:schemeClr val="accent2"/>
              </a:solidFill>
              <a:ea typeface="新細明體" pitchFamily="18" charset="-120"/>
            </a:endParaRPr>
          </a:p>
        </p:txBody>
      </p:sp>
      <p:sp>
        <p:nvSpPr>
          <p:cNvPr id="72707" name="Rectangle 3"/>
          <p:cNvSpPr>
            <a:spLocks noGrp="1" noChangeArrowheads="1"/>
          </p:cNvSpPr>
          <p:nvPr>
            <p:ph type="body" idx="1"/>
          </p:nvPr>
        </p:nvSpPr>
        <p:spPr>
          <a:xfrm>
            <a:off x="2589211" y="1658983"/>
            <a:ext cx="9102045" cy="4833257"/>
          </a:xfrm>
        </p:spPr>
        <p:txBody>
          <a:bodyPr>
            <a:normAutofit lnSpcReduction="10000"/>
          </a:bodyPr>
          <a:lstStyle/>
          <a:p>
            <a:pPr>
              <a:lnSpc>
                <a:spcPct val="90000"/>
              </a:lnSpc>
            </a:pPr>
            <a:r>
              <a:rPr lang="en-US" altLang="en-US" dirty="0"/>
              <a:t>“</a:t>
            </a:r>
            <a:r>
              <a:rPr lang="en-US" altLang="en-US" sz="2400" b="1" dirty="0">
                <a:solidFill>
                  <a:srgbClr val="CC3300"/>
                </a:solidFill>
              </a:rPr>
              <a:t>Hard problem</a:t>
            </a:r>
            <a:r>
              <a:rPr lang="en-US" altLang="en-US" sz="2400" dirty="0"/>
              <a:t>” analogous to discrete log</a:t>
            </a:r>
          </a:p>
          <a:p>
            <a:pPr lvl="1">
              <a:lnSpc>
                <a:spcPct val="90000"/>
              </a:lnSpc>
            </a:pPr>
            <a:r>
              <a:rPr lang="en-US" altLang="en-US" sz="2400" b="1" dirty="0">
                <a:latin typeface="Courier New" panose="02070309020205020404" pitchFamily="49" charset="0"/>
              </a:rPr>
              <a:t>Q=</a:t>
            </a:r>
            <a:r>
              <a:rPr lang="en-US" altLang="en-US" sz="2400" b="1" dirty="0" err="1">
                <a:latin typeface="Courier New" panose="02070309020205020404" pitchFamily="49" charset="0"/>
              </a:rPr>
              <a:t>kP</a:t>
            </a:r>
            <a:r>
              <a:rPr lang="en-US" altLang="en-US" sz="2400" b="1" dirty="0"/>
              <a:t>, where </a:t>
            </a:r>
            <a:r>
              <a:rPr lang="en-US" altLang="en-US" sz="2400" b="1" dirty="0">
                <a:latin typeface="Courier New" panose="02070309020205020404" pitchFamily="49" charset="0"/>
              </a:rPr>
              <a:t>Q,P</a:t>
            </a:r>
            <a:r>
              <a:rPr lang="en-US" altLang="en-US" sz="2400" b="1" dirty="0"/>
              <a:t> belong to a prime curve</a:t>
            </a:r>
          </a:p>
          <a:p>
            <a:pPr lvl="1">
              <a:lnSpc>
                <a:spcPct val="90000"/>
              </a:lnSpc>
              <a:buFontTx/>
              <a:buNone/>
            </a:pPr>
            <a:r>
              <a:rPr lang="en-US" altLang="en-US" sz="2400" b="1" dirty="0"/>
              <a:t>	 </a:t>
            </a:r>
            <a:r>
              <a:rPr lang="en-US" altLang="en-US" sz="2400" b="1" dirty="0">
                <a:solidFill>
                  <a:srgbClr val="003366"/>
                </a:solidFill>
              </a:rPr>
              <a:t>given </a:t>
            </a:r>
            <a:r>
              <a:rPr lang="en-US" altLang="en-US" sz="2400" b="1" dirty="0" err="1">
                <a:solidFill>
                  <a:srgbClr val="003366"/>
                </a:solidFill>
                <a:latin typeface="Courier New" panose="02070309020205020404" pitchFamily="49" charset="0"/>
              </a:rPr>
              <a:t>k,P</a:t>
            </a:r>
            <a:r>
              <a:rPr lang="en-US" altLang="en-US" sz="2400" b="1" dirty="0">
                <a:solidFill>
                  <a:srgbClr val="003366"/>
                </a:solidFill>
              </a:rPr>
              <a:t>  </a:t>
            </a:r>
            <a:r>
              <a:rPr lang="en-US" altLang="en-US" sz="2400" b="1" dirty="0">
                <a:solidFill>
                  <a:srgbClr val="003366"/>
                </a:solidFill>
                <a:sym typeface="Wingdings" panose="05000000000000000000" pitchFamily="2" charset="2"/>
              </a:rPr>
              <a:t> </a:t>
            </a:r>
            <a:r>
              <a:rPr lang="en-US" altLang="en-US" sz="2400" b="1" dirty="0">
                <a:solidFill>
                  <a:srgbClr val="003366"/>
                </a:solidFill>
              </a:rPr>
              <a:t>“easy” to compute </a:t>
            </a:r>
            <a:r>
              <a:rPr lang="en-US" altLang="en-US" sz="2400" b="1" dirty="0">
                <a:solidFill>
                  <a:srgbClr val="003366"/>
                </a:solidFill>
                <a:latin typeface="Courier New" panose="02070309020205020404" pitchFamily="49" charset="0"/>
              </a:rPr>
              <a:t>Q</a:t>
            </a:r>
          </a:p>
          <a:p>
            <a:pPr lvl="1">
              <a:lnSpc>
                <a:spcPct val="90000"/>
              </a:lnSpc>
              <a:buFontTx/>
              <a:buNone/>
            </a:pPr>
            <a:r>
              <a:rPr lang="en-US" altLang="en-US" sz="2400" b="1" dirty="0">
                <a:solidFill>
                  <a:srgbClr val="003366"/>
                </a:solidFill>
              </a:rPr>
              <a:t>	 given </a:t>
            </a:r>
            <a:r>
              <a:rPr lang="en-US" altLang="en-US" sz="2400" b="1" dirty="0">
                <a:solidFill>
                  <a:srgbClr val="003366"/>
                </a:solidFill>
                <a:latin typeface="Courier New" panose="02070309020205020404" pitchFamily="49" charset="0"/>
              </a:rPr>
              <a:t>Q,P</a:t>
            </a:r>
            <a:r>
              <a:rPr lang="en-US" altLang="en-US" sz="2400" b="1" dirty="0">
                <a:solidFill>
                  <a:srgbClr val="003366"/>
                </a:solidFill>
              </a:rPr>
              <a:t>  </a:t>
            </a:r>
            <a:r>
              <a:rPr lang="en-US" altLang="en-US" sz="2400" b="1" dirty="0">
                <a:solidFill>
                  <a:srgbClr val="003366"/>
                </a:solidFill>
                <a:sym typeface="Wingdings" panose="05000000000000000000" pitchFamily="2" charset="2"/>
              </a:rPr>
              <a:t> </a:t>
            </a:r>
            <a:r>
              <a:rPr lang="en-US" altLang="en-US" sz="2400" b="1" dirty="0">
                <a:solidFill>
                  <a:srgbClr val="003366"/>
                </a:solidFill>
              </a:rPr>
              <a:t>“hard” to find </a:t>
            </a:r>
            <a:r>
              <a:rPr lang="en-US" altLang="en-US" sz="2400" b="1" dirty="0">
                <a:solidFill>
                  <a:srgbClr val="003366"/>
                </a:solidFill>
                <a:latin typeface="Courier New" panose="02070309020205020404" pitchFamily="49" charset="0"/>
              </a:rPr>
              <a:t>k</a:t>
            </a:r>
            <a:r>
              <a:rPr lang="en-US" altLang="en-US" sz="2400" b="1" dirty="0"/>
              <a:t>  	 </a:t>
            </a:r>
          </a:p>
          <a:p>
            <a:pPr lvl="1">
              <a:lnSpc>
                <a:spcPct val="90000"/>
              </a:lnSpc>
            </a:pPr>
            <a:r>
              <a:rPr lang="en-US" altLang="en-US" sz="2400" b="1" dirty="0"/>
              <a:t>known as the </a:t>
            </a:r>
            <a:r>
              <a:rPr lang="en-US" altLang="en-US" sz="2400" b="1" dirty="0">
                <a:solidFill>
                  <a:schemeClr val="hlink"/>
                </a:solidFill>
              </a:rPr>
              <a:t>elliptic curve logarithm problem</a:t>
            </a:r>
            <a:endParaRPr lang="en-US" altLang="en-US" sz="2400" b="1" dirty="0"/>
          </a:p>
          <a:p>
            <a:pPr lvl="2">
              <a:lnSpc>
                <a:spcPct val="90000"/>
              </a:lnSpc>
            </a:pPr>
            <a:r>
              <a:rPr lang="en-US" altLang="en-US" sz="2400" b="1" dirty="0">
                <a:latin typeface="Courier New" panose="02070309020205020404" pitchFamily="49" charset="0"/>
              </a:rPr>
              <a:t>k</a:t>
            </a:r>
            <a:r>
              <a:rPr lang="en-US" altLang="en-US" sz="2400" b="1" dirty="0"/>
              <a:t> must be large enough</a:t>
            </a:r>
            <a:endParaRPr lang="en-US" altLang="zh-TW" sz="2400" b="1" dirty="0">
              <a:ea typeface="新細明體" pitchFamily="18" charset="-120"/>
            </a:endParaRPr>
          </a:p>
          <a:p>
            <a:pPr>
              <a:lnSpc>
                <a:spcPct val="90000"/>
              </a:lnSpc>
            </a:pPr>
            <a:r>
              <a:rPr lang="en-US" altLang="zh-TW" sz="2400" dirty="0">
                <a:ea typeface="新細明體" pitchFamily="18" charset="-120"/>
              </a:rPr>
              <a:t>ECC security </a:t>
            </a:r>
            <a:r>
              <a:rPr lang="en-US" altLang="en-US" sz="2400" dirty="0"/>
              <a:t>relies on elliptic curve logarithm problem</a:t>
            </a:r>
          </a:p>
          <a:p>
            <a:pPr lvl="1">
              <a:lnSpc>
                <a:spcPct val="90000"/>
              </a:lnSpc>
            </a:pPr>
            <a:r>
              <a:rPr lang="en-US" altLang="en-US" sz="2400" dirty="0"/>
              <a:t>compared to factoring, can use much smaller key sizes than with RSA </a:t>
            </a:r>
            <a:r>
              <a:rPr lang="en-US" altLang="en-US" sz="2400" dirty="0" err="1"/>
              <a:t>etc</a:t>
            </a:r>
            <a:endParaRPr lang="en-US" altLang="en-US" sz="2400" dirty="0"/>
          </a:p>
          <a:p>
            <a:pPr lvl="3">
              <a:lnSpc>
                <a:spcPct val="90000"/>
              </a:lnSpc>
              <a:buFont typeface="Wingdings" panose="05000000000000000000" pitchFamily="2" charset="2"/>
              <a:buChar char="è"/>
            </a:pPr>
            <a:r>
              <a:rPr lang="en-US" altLang="en-US" sz="2400" b="1" dirty="0">
                <a:solidFill>
                  <a:srgbClr val="008000"/>
                </a:solidFill>
              </a:rPr>
              <a:t>    for similar security ECC offers significant </a:t>
            </a:r>
          </a:p>
          <a:p>
            <a:pPr lvl="1">
              <a:lnSpc>
                <a:spcPct val="90000"/>
              </a:lnSpc>
              <a:buFont typeface="Wingdings" panose="05000000000000000000" pitchFamily="2" charset="2"/>
              <a:buNone/>
            </a:pPr>
            <a:r>
              <a:rPr lang="en-US" altLang="en-US" sz="2400" b="1" dirty="0">
                <a:solidFill>
                  <a:srgbClr val="008000"/>
                </a:solidFill>
              </a:rPr>
              <a:t>                                computational advantages</a:t>
            </a:r>
          </a:p>
        </p:txBody>
      </p:sp>
    </p:spTree>
    <p:extLst>
      <p:ext uri="{BB962C8B-B14F-4D97-AF65-F5344CB8AC3E}">
        <p14:creationId xmlns:p14="http://schemas.microsoft.com/office/powerpoint/2010/main" val="3290391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72707">
                                            <p:txEl>
                                              <p:pRg st="8" end="8"/>
                                            </p:txEl>
                                          </p:spTgt>
                                        </p:tgtEl>
                                      </p:cBhvr>
                                      <p:by x="150000" y="150000"/>
                                    </p:animScale>
                                  </p:childTnLst>
                                </p:cTn>
                              </p:par>
                              <p:par>
                                <p:cTn id="7" presetID="6" presetClass="emph" presetSubtype="0" fill="hold" nodeType="withEffect">
                                  <p:stCondLst>
                                    <p:cond delay="0"/>
                                  </p:stCondLst>
                                  <p:childTnLst>
                                    <p:animScale>
                                      <p:cBhvr>
                                        <p:cTn id="8" dur="2000" fill="hold"/>
                                        <p:tgtEl>
                                          <p:spTgt spid="72707">
                                            <p:txEl>
                                              <p:pRg st="9" end="9"/>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668" y="183919"/>
            <a:ext cx="8911687" cy="629108"/>
          </a:xfrm>
        </p:spPr>
        <p:txBody>
          <a:bodyPr>
            <a:normAutofit fontScale="90000"/>
          </a:bodyPr>
          <a:lstStyle/>
          <a:p>
            <a:r>
              <a:rPr lang="en-US" b="1" dirty="0"/>
              <a:t>Cryptographic primitives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81050" y="948328"/>
            <a:ext cx="9623561" cy="5573510"/>
          </a:xfrm>
          <a:prstGeom prst="rect">
            <a:avLst/>
          </a:prstGeom>
        </p:spPr>
      </p:pic>
    </p:spTree>
    <p:extLst>
      <p:ext uri="{BB962C8B-B14F-4D97-AF65-F5344CB8AC3E}">
        <p14:creationId xmlns:p14="http://schemas.microsoft.com/office/powerpoint/2010/main" val="2790896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Symmetric cryptography</a:t>
            </a:r>
            <a:endParaRPr lang="en-US" dirty="0"/>
          </a:p>
        </p:txBody>
      </p:sp>
      <p:sp>
        <p:nvSpPr>
          <p:cNvPr id="3" name="Content Placeholder 2"/>
          <p:cNvSpPr>
            <a:spLocks noGrp="1"/>
          </p:cNvSpPr>
          <p:nvPr>
            <p:ph idx="1"/>
          </p:nvPr>
        </p:nvSpPr>
        <p:spPr/>
        <p:txBody>
          <a:bodyPr>
            <a:normAutofit/>
          </a:bodyPr>
          <a:lstStyle/>
          <a:p>
            <a:r>
              <a:rPr lang="en-US" sz="2400" dirty="0"/>
              <a:t>Symmetric cryptography refers to a type of cryptography whereby the key that is used </a:t>
            </a:r>
            <a:r>
              <a:rPr lang="en-US" sz="2400" dirty="0" smtClean="0"/>
              <a:t>to encrypt </a:t>
            </a:r>
            <a:r>
              <a:rPr lang="en-US" sz="2400" dirty="0"/>
              <a:t>the data is the same for decrypting the </a:t>
            </a:r>
            <a:r>
              <a:rPr lang="en-US" sz="2400" dirty="0" smtClean="0"/>
              <a:t>data</a:t>
            </a:r>
          </a:p>
          <a:p>
            <a:r>
              <a:rPr lang="en-US" sz="2400" dirty="0"/>
              <a:t>T</a:t>
            </a:r>
            <a:r>
              <a:rPr lang="en-US" sz="2400" dirty="0" smtClean="0"/>
              <a:t>hus </a:t>
            </a:r>
            <a:r>
              <a:rPr lang="en-US" sz="2400" dirty="0"/>
              <a:t>it is also known as a </a:t>
            </a:r>
            <a:r>
              <a:rPr lang="en-US" sz="2400" dirty="0" smtClean="0"/>
              <a:t>shared key cryptography (</a:t>
            </a:r>
            <a:r>
              <a:rPr lang="en-US" sz="2400" b="1" dirty="0"/>
              <a:t>secret </a:t>
            </a:r>
            <a:r>
              <a:rPr lang="en-US" sz="2400" b="1" dirty="0" smtClean="0"/>
              <a:t>key Cryptography)</a:t>
            </a:r>
          </a:p>
          <a:p>
            <a:r>
              <a:rPr lang="en-US" sz="2400" dirty="0"/>
              <a:t>There are two types of symmetric ciphers, stream ciphers and block ciphers. Data</a:t>
            </a:r>
          </a:p>
          <a:p>
            <a:pPr lvl="1"/>
            <a:r>
              <a:rPr lang="en-US" sz="2400" dirty="0"/>
              <a:t>Encryption Standard (DES) and Advanced Encryption Standard (AES)</a:t>
            </a:r>
          </a:p>
        </p:txBody>
      </p:sp>
    </p:spTree>
    <p:extLst>
      <p:ext uri="{BB962C8B-B14F-4D97-AF65-F5344CB8AC3E}">
        <p14:creationId xmlns:p14="http://schemas.microsoft.com/office/powerpoint/2010/main" val="82161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Hash Functions</a:t>
            </a:r>
          </a:p>
        </p:txBody>
      </p:sp>
      <p:sp>
        <p:nvSpPr>
          <p:cNvPr id="19459" name="Content Placeholder 2"/>
          <p:cNvSpPr>
            <a:spLocks noGrp="1"/>
          </p:cNvSpPr>
          <p:nvPr>
            <p:ph idx="1"/>
          </p:nvPr>
        </p:nvSpPr>
        <p:spPr/>
        <p:txBody>
          <a:bodyPr>
            <a:normAutofit lnSpcReduction="10000"/>
          </a:bodyPr>
          <a:lstStyle/>
          <a:p>
            <a:pPr eaLnBrk="1" hangingPunct="1"/>
            <a:r>
              <a:rPr lang="en-US" altLang="en-US" sz="2400" dirty="0"/>
              <a:t>A hash function maps a message of an arbitrary length to a m-bit output</a:t>
            </a:r>
          </a:p>
          <a:p>
            <a:pPr lvl="1" eaLnBrk="1" hangingPunct="1"/>
            <a:r>
              <a:rPr lang="en-US" altLang="en-US" sz="2000" dirty="0"/>
              <a:t>output known as the </a:t>
            </a:r>
            <a:r>
              <a:rPr lang="en-US" altLang="en-US" sz="2000" dirty="0">
                <a:solidFill>
                  <a:schemeClr val="accent2"/>
                </a:solidFill>
              </a:rPr>
              <a:t>fingerprint</a:t>
            </a:r>
            <a:r>
              <a:rPr lang="en-US" altLang="en-US" sz="2000" dirty="0"/>
              <a:t> or the </a:t>
            </a:r>
            <a:r>
              <a:rPr lang="en-US" altLang="en-US" sz="2000" dirty="0">
                <a:solidFill>
                  <a:schemeClr val="accent2"/>
                </a:solidFill>
              </a:rPr>
              <a:t>message digest</a:t>
            </a:r>
          </a:p>
          <a:p>
            <a:endParaRPr lang="en-US" altLang="en-US" sz="2400" dirty="0"/>
          </a:p>
          <a:p>
            <a:pPr eaLnBrk="1" hangingPunct="1"/>
            <a:r>
              <a:rPr lang="en-US" altLang="en-US" sz="2400" dirty="0"/>
              <a:t>What is an example of hash functions?</a:t>
            </a:r>
          </a:p>
          <a:p>
            <a:pPr lvl="1" eaLnBrk="1" hangingPunct="1"/>
            <a:r>
              <a:rPr lang="en-US" altLang="en-US" sz="2000" dirty="0"/>
              <a:t>Give a hash function that maps Strings to integers in [0,2^{32}-1]</a:t>
            </a:r>
          </a:p>
          <a:p>
            <a:endParaRPr lang="en-US" altLang="en-US" sz="2400" dirty="0"/>
          </a:p>
          <a:p>
            <a:r>
              <a:rPr lang="en-US" altLang="en-US" sz="2400" dirty="0"/>
              <a:t>Cryptographic hash functions are hash functions with additional security requirements</a:t>
            </a:r>
          </a:p>
        </p:txBody>
      </p:sp>
      <p:sp>
        <p:nvSpPr>
          <p:cNvPr id="4" name="Date Placeholder 3"/>
          <p:cNvSpPr>
            <a:spLocks noGrp="1"/>
          </p:cNvSpPr>
          <p:nvPr>
            <p:ph type="dt" sz="quarter" idx="10"/>
          </p:nvPr>
        </p:nvSpPr>
        <p:spPr/>
        <p:txBody>
          <a:bodyPr/>
          <a:lstStyle/>
          <a:p>
            <a:pPr>
              <a:defRPr/>
            </a:pPr>
            <a:r>
              <a:rPr lang="en-US"/>
              <a:t>CS526</a:t>
            </a:r>
            <a:endParaRPr lang="en-US">
              <a:solidFill>
                <a:schemeClr val="tx1"/>
              </a:solidFill>
            </a:endParaRPr>
          </a:p>
        </p:txBody>
      </p:sp>
      <p:sp>
        <p:nvSpPr>
          <p:cNvPr id="5" name="Footer Placeholder 4"/>
          <p:cNvSpPr>
            <a:spLocks noGrp="1"/>
          </p:cNvSpPr>
          <p:nvPr>
            <p:ph type="ftr" sz="quarter" idx="11"/>
          </p:nvPr>
        </p:nvSpPr>
        <p:spPr/>
        <p:txBody>
          <a:bodyPr/>
          <a:lstStyle/>
          <a:p>
            <a:pPr>
              <a:defRPr/>
            </a:pPr>
            <a:r>
              <a:rPr lang="en-US"/>
              <a:t>Topic 5: Hash Functions and Message Authentication</a:t>
            </a:r>
            <a:endParaRPr lang="en-US">
              <a:solidFill>
                <a:schemeClr val="tx1"/>
              </a:solidFill>
            </a:endParaRPr>
          </a:p>
        </p:txBody>
      </p:sp>
      <p:sp>
        <p:nvSpPr>
          <p:cNvPr id="18438"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48B99EC9-8BE3-4594-9E4A-59910E420B6B}" type="slidenum">
              <a:rPr lang="en-US" altLang="en-US" sz="1400">
                <a:solidFill>
                  <a:srgbClr val="254C9C"/>
                </a:solidFill>
                <a:latin typeface="Arial" panose="020B0604020202020204" pitchFamily="34" charset="0"/>
              </a:rPr>
              <a:pPr eaLnBrk="1" hangingPunct="1"/>
              <a:t>30</a:t>
            </a:fld>
            <a:endParaRPr lang="en-US" altLang="en-US" sz="1400">
              <a:latin typeface="Arial" panose="020B0604020202020204" pitchFamily="34" charset="0"/>
            </a:endParaRPr>
          </a:p>
        </p:txBody>
      </p:sp>
    </p:spTree>
    <p:extLst>
      <p:ext uri="{BB962C8B-B14F-4D97-AF65-F5344CB8AC3E}">
        <p14:creationId xmlns:p14="http://schemas.microsoft.com/office/powerpoint/2010/main" val="5940433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9pPr>
          </a:lstStyle>
          <a:p>
            <a:pPr algn="ctr">
              <a:buClrTx/>
              <a:buFontTx/>
              <a:buNone/>
            </a:pPr>
            <a:r>
              <a:rPr lang="en-US" altLang="en-US" sz="4400" b="1">
                <a:solidFill>
                  <a:srgbClr val="D9D9FF"/>
                </a:solidFill>
                <a:effectLst>
                  <a:outerShdw blurRad="38100" dist="38100" dir="2700000" algn="tl">
                    <a:srgbClr val="000000"/>
                  </a:outerShdw>
                </a:effectLst>
              </a:rPr>
              <a:t>Cryptographic Hash Function</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600200"/>
            <a:ext cx="4114800" cy="4914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818472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Hash functions</a:t>
            </a:r>
            <a:endParaRPr lang="en-US" dirty="0"/>
          </a:p>
        </p:txBody>
      </p:sp>
      <p:sp>
        <p:nvSpPr>
          <p:cNvPr id="3" name="Content Placeholder 2"/>
          <p:cNvSpPr>
            <a:spLocks noGrp="1"/>
          </p:cNvSpPr>
          <p:nvPr>
            <p:ph idx="1"/>
          </p:nvPr>
        </p:nvSpPr>
        <p:spPr>
          <a:xfrm>
            <a:off x="2314892" y="1663337"/>
            <a:ext cx="8915400" cy="3777622"/>
          </a:xfrm>
        </p:spPr>
        <p:txBody>
          <a:bodyPr>
            <a:noAutofit/>
          </a:bodyPr>
          <a:lstStyle/>
          <a:p>
            <a:r>
              <a:rPr lang="en-US" sz="2400" dirty="0"/>
              <a:t>Hash functions are used to create fixed length digests of arbitrarily long input strings. </a:t>
            </a:r>
            <a:endParaRPr lang="en-US" sz="2400" dirty="0" smtClean="0"/>
          </a:p>
          <a:p>
            <a:r>
              <a:rPr lang="en-US" sz="2400" dirty="0" smtClean="0"/>
              <a:t>Hash functions </a:t>
            </a:r>
            <a:r>
              <a:rPr lang="en-US" sz="2400" dirty="0"/>
              <a:t>are keyless and provide the data integrity service. </a:t>
            </a:r>
            <a:endParaRPr lang="en-US" sz="2400" dirty="0" smtClean="0"/>
          </a:p>
          <a:p>
            <a:r>
              <a:rPr lang="en-US" sz="2400" dirty="0" smtClean="0"/>
              <a:t>They </a:t>
            </a:r>
            <a:r>
              <a:rPr lang="en-US" sz="2400" dirty="0"/>
              <a:t>are usually built </a:t>
            </a:r>
            <a:r>
              <a:rPr lang="en-US" sz="2400" dirty="0" smtClean="0"/>
              <a:t>using iterated </a:t>
            </a:r>
            <a:r>
              <a:rPr lang="en-US" sz="2400" dirty="0"/>
              <a:t>and dedicated hash function construction techniques</a:t>
            </a:r>
            <a:r>
              <a:rPr lang="en-US" sz="2400" dirty="0" smtClean="0"/>
              <a:t>.</a:t>
            </a:r>
          </a:p>
          <a:p>
            <a:r>
              <a:rPr lang="en-US" sz="2400" dirty="0" smtClean="0"/>
              <a:t> </a:t>
            </a:r>
            <a:r>
              <a:rPr lang="en-US" sz="2400" dirty="0"/>
              <a:t>Various families of </a:t>
            </a:r>
            <a:r>
              <a:rPr lang="en-US" sz="2400" dirty="0" smtClean="0"/>
              <a:t>hash functions </a:t>
            </a:r>
            <a:r>
              <a:rPr lang="en-US" sz="2400" dirty="0"/>
              <a:t>are available, such as MD, SHA1, SHA-2, SHA-3, RIPEMD, and Whirlpool. </a:t>
            </a:r>
            <a:endParaRPr lang="en-US" sz="2400" dirty="0" smtClean="0"/>
          </a:p>
          <a:p>
            <a:r>
              <a:rPr lang="en-US" sz="2400" dirty="0" smtClean="0"/>
              <a:t>Hash functions </a:t>
            </a:r>
            <a:r>
              <a:rPr lang="en-US" sz="2400" dirty="0"/>
              <a:t>are commonly used in digital signatures and message authentication codes, </a:t>
            </a:r>
            <a:r>
              <a:rPr lang="en-US" sz="2400" dirty="0" smtClean="0"/>
              <a:t>such as </a:t>
            </a:r>
            <a:r>
              <a:rPr lang="en-US" sz="2400" dirty="0"/>
              <a:t>HMACs.</a:t>
            </a:r>
          </a:p>
        </p:txBody>
      </p:sp>
    </p:spTree>
    <p:extLst>
      <p:ext uri="{BB962C8B-B14F-4D97-AF65-F5344CB8AC3E}">
        <p14:creationId xmlns:p14="http://schemas.microsoft.com/office/powerpoint/2010/main" val="4947542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 name="Date Placeholder 3"/>
          <p:cNvSpPr>
            <a:spLocks noGrp="1"/>
          </p:cNvSpPr>
          <p:nvPr>
            <p:ph type="dt" sz="half" idx="10"/>
          </p:nvPr>
        </p:nvSpPr>
        <p:spPr/>
        <p:txBody>
          <a:bodyPr/>
          <a:lstStyle/>
          <a:p>
            <a:r>
              <a:rPr lang="en-US" altLang="en-US"/>
              <a:t>CS470, A.Selcuk</a:t>
            </a:r>
          </a:p>
        </p:txBody>
      </p:sp>
      <p:sp>
        <p:nvSpPr>
          <p:cNvPr id="26" name="Footer Placeholder 4"/>
          <p:cNvSpPr>
            <a:spLocks noGrp="1"/>
          </p:cNvSpPr>
          <p:nvPr>
            <p:ph type="ftr" sz="quarter" idx="11"/>
          </p:nvPr>
        </p:nvSpPr>
        <p:spPr/>
        <p:txBody>
          <a:bodyPr/>
          <a:lstStyle/>
          <a:p>
            <a:r>
              <a:rPr lang="en-US" altLang="en-US"/>
              <a:t>Hash Functions</a:t>
            </a:r>
          </a:p>
        </p:txBody>
      </p:sp>
      <p:sp>
        <p:nvSpPr>
          <p:cNvPr id="27" name="Slide Number Placeholder 5"/>
          <p:cNvSpPr>
            <a:spLocks noGrp="1"/>
          </p:cNvSpPr>
          <p:nvPr>
            <p:ph type="sldNum" sz="quarter" idx="12"/>
          </p:nvPr>
        </p:nvSpPr>
        <p:spPr/>
        <p:txBody>
          <a:bodyPr/>
          <a:lstStyle/>
          <a:p>
            <a:fld id="{D5DB03B4-0588-4CE0-ACE7-E3F4465CEC47}" type="slidenum">
              <a:rPr lang="en-US" altLang="en-US"/>
              <a:pPr/>
              <a:t>33</a:t>
            </a:fld>
            <a:endParaRPr lang="en-US" altLang="en-US"/>
          </a:p>
        </p:txBody>
      </p:sp>
      <p:sp>
        <p:nvSpPr>
          <p:cNvPr id="6146" name="Rectangle 2"/>
          <p:cNvSpPr>
            <a:spLocks noGrp="1" noChangeArrowheads="1"/>
          </p:cNvSpPr>
          <p:nvPr>
            <p:ph type="title"/>
          </p:nvPr>
        </p:nvSpPr>
        <p:spPr/>
        <p:txBody>
          <a:bodyPr/>
          <a:lstStyle/>
          <a:p>
            <a:r>
              <a:rPr lang="en-US" altLang="en-US"/>
              <a:t>Internals of a Hash Function</a:t>
            </a:r>
          </a:p>
        </p:txBody>
      </p:sp>
      <p:sp>
        <p:nvSpPr>
          <p:cNvPr id="6147" name="Rectangle 3"/>
          <p:cNvSpPr>
            <a:spLocks noGrp="1" noChangeArrowheads="1"/>
          </p:cNvSpPr>
          <p:nvPr>
            <p:ph type="body" idx="1"/>
          </p:nvPr>
        </p:nvSpPr>
        <p:spPr>
          <a:xfrm>
            <a:off x="1981200" y="1371600"/>
            <a:ext cx="8229600" cy="4876800"/>
          </a:xfrm>
        </p:spPr>
        <p:txBody>
          <a:bodyPr/>
          <a:lstStyle/>
          <a:p>
            <a:pPr>
              <a:buFontTx/>
              <a:buNone/>
            </a:pPr>
            <a:r>
              <a:rPr lang="en-US" altLang="en-US"/>
              <a:t>Merkle-Damgard construction:</a:t>
            </a:r>
          </a:p>
          <a:p>
            <a:r>
              <a:rPr lang="en-US" altLang="en-US"/>
              <a:t>A fixed-size “compression function”. </a:t>
            </a:r>
          </a:p>
          <a:p>
            <a:r>
              <a:rPr lang="en-US" altLang="en-US"/>
              <a:t>Each iteration mixes an input block with the prev. output.</a:t>
            </a:r>
          </a:p>
          <a:p>
            <a:endParaRPr lang="en-US" altLang="en-US"/>
          </a:p>
          <a:p>
            <a:endParaRPr lang="en-US" altLang="en-US"/>
          </a:p>
          <a:p>
            <a:endParaRPr lang="en-US" altLang="en-US"/>
          </a:p>
          <a:p>
            <a:endParaRPr lang="en-US" altLang="en-US"/>
          </a:p>
        </p:txBody>
      </p:sp>
      <p:grpSp>
        <p:nvGrpSpPr>
          <p:cNvPr id="6168" name="Group 24"/>
          <p:cNvGrpSpPr>
            <a:grpSpLocks/>
          </p:cNvGrpSpPr>
          <p:nvPr/>
        </p:nvGrpSpPr>
        <p:grpSpPr bwMode="auto">
          <a:xfrm>
            <a:off x="3352801" y="3265714"/>
            <a:ext cx="5490753" cy="1915886"/>
            <a:chOff x="1056" y="1104"/>
            <a:chExt cx="3143" cy="912"/>
          </a:xfrm>
        </p:grpSpPr>
        <p:sp>
          <p:nvSpPr>
            <p:cNvPr id="6169" name="Oval 25"/>
            <p:cNvSpPr>
              <a:spLocks noChangeArrowheads="1"/>
            </p:cNvSpPr>
            <p:nvPr/>
          </p:nvSpPr>
          <p:spPr bwMode="auto">
            <a:xfrm>
              <a:off x="2299" y="1295"/>
              <a:ext cx="721" cy="48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0" name="Text Box 26"/>
            <p:cNvSpPr txBox="1">
              <a:spLocks noChangeArrowheads="1"/>
            </p:cNvSpPr>
            <p:nvPr/>
          </p:nvSpPr>
          <p:spPr bwMode="auto">
            <a:xfrm>
              <a:off x="2300" y="1392"/>
              <a:ext cx="80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compression</a:t>
              </a:r>
            </a:p>
            <a:p>
              <a:r>
                <a:rPr lang="en-US" altLang="en-US" sz="1400"/>
                <a:t>fnc.</a:t>
              </a:r>
            </a:p>
          </p:txBody>
        </p:sp>
        <p:sp>
          <p:nvSpPr>
            <p:cNvPr id="6171" name="Line 27"/>
            <p:cNvSpPr>
              <a:spLocks noChangeShapeType="1"/>
            </p:cNvSpPr>
            <p:nvPr/>
          </p:nvSpPr>
          <p:spPr bwMode="auto">
            <a:xfrm>
              <a:off x="1964" y="1584"/>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2" name="Line 28"/>
            <p:cNvSpPr>
              <a:spLocks noChangeShapeType="1"/>
            </p:cNvSpPr>
            <p:nvPr/>
          </p:nvSpPr>
          <p:spPr bwMode="auto">
            <a:xfrm>
              <a:off x="2156" y="153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3" name="Line 29"/>
            <p:cNvSpPr>
              <a:spLocks noChangeShapeType="1"/>
            </p:cNvSpPr>
            <p:nvPr/>
          </p:nvSpPr>
          <p:spPr bwMode="auto">
            <a:xfrm flipV="1">
              <a:off x="2156" y="124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4" name="Line 30"/>
            <p:cNvSpPr>
              <a:spLocks noChangeShapeType="1"/>
            </p:cNvSpPr>
            <p:nvPr/>
          </p:nvSpPr>
          <p:spPr bwMode="auto">
            <a:xfrm>
              <a:off x="2156" y="1248"/>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5" name="Line 31"/>
            <p:cNvSpPr>
              <a:spLocks noChangeShapeType="1"/>
            </p:cNvSpPr>
            <p:nvPr/>
          </p:nvSpPr>
          <p:spPr bwMode="auto">
            <a:xfrm>
              <a:off x="3020" y="153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 name="Line 32"/>
            <p:cNvSpPr>
              <a:spLocks noChangeShapeType="1"/>
            </p:cNvSpPr>
            <p:nvPr/>
          </p:nvSpPr>
          <p:spPr bwMode="auto">
            <a:xfrm flipV="1">
              <a:off x="3164" y="124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7" name="Text Box 33"/>
            <p:cNvSpPr txBox="1">
              <a:spLocks noChangeArrowheads="1"/>
            </p:cNvSpPr>
            <p:nvPr/>
          </p:nvSpPr>
          <p:spPr bwMode="auto">
            <a:xfrm>
              <a:off x="1972" y="1632"/>
              <a:ext cx="53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t>y</a:t>
              </a:r>
              <a:r>
                <a:rPr lang="en-US" altLang="en-US" sz="1600" baseline="-25000" dirty="0"/>
                <a:t>i-1</a:t>
              </a:r>
              <a:r>
                <a:rPr lang="en-US" altLang="en-US" sz="1600" dirty="0"/>
                <a:t>||x</a:t>
              </a:r>
              <a:r>
                <a:rPr lang="en-US" altLang="en-US" sz="1600" baseline="-25000" dirty="0"/>
                <a:t>i</a:t>
              </a:r>
            </a:p>
          </p:txBody>
        </p:sp>
        <p:sp>
          <p:nvSpPr>
            <p:cNvPr id="6178" name="Text Box 34"/>
            <p:cNvSpPr txBox="1">
              <a:spLocks noChangeArrowheads="1"/>
            </p:cNvSpPr>
            <p:nvPr/>
          </p:nvSpPr>
          <p:spPr bwMode="auto">
            <a:xfrm>
              <a:off x="1923" y="1327"/>
              <a:ext cx="2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y</a:t>
              </a:r>
              <a:r>
                <a:rPr lang="en-US" altLang="en-US" sz="1600" baseline="-25000"/>
                <a:t>i-1</a:t>
              </a:r>
            </a:p>
          </p:txBody>
        </p:sp>
        <p:sp>
          <p:nvSpPr>
            <p:cNvPr id="6179" name="Text Box 35"/>
            <p:cNvSpPr txBox="1">
              <a:spLocks noChangeArrowheads="1"/>
            </p:cNvSpPr>
            <p:nvPr/>
          </p:nvSpPr>
          <p:spPr bwMode="auto">
            <a:xfrm>
              <a:off x="3018" y="1519"/>
              <a:ext cx="20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y</a:t>
              </a:r>
              <a:r>
                <a:rPr lang="en-US" altLang="en-US" sz="1600" baseline="-25000"/>
                <a:t>i</a:t>
              </a:r>
            </a:p>
          </p:txBody>
        </p:sp>
        <p:sp>
          <p:nvSpPr>
            <p:cNvPr id="6180" name="Text Box 36"/>
            <p:cNvSpPr txBox="1">
              <a:spLocks noChangeArrowheads="1"/>
            </p:cNvSpPr>
            <p:nvPr/>
          </p:nvSpPr>
          <p:spPr bwMode="auto">
            <a:xfrm>
              <a:off x="1532" y="1142"/>
              <a:ext cx="352"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m =</a:t>
              </a:r>
            </a:p>
            <a:p>
              <a:r>
                <a:rPr lang="en-US" altLang="en-US" sz="1600"/>
                <a:t>x</a:t>
              </a:r>
              <a:r>
                <a:rPr lang="en-US" altLang="en-US" sz="1600" baseline="-25000"/>
                <a:t>1</a:t>
              </a:r>
            </a:p>
            <a:p>
              <a:r>
                <a:rPr lang="en-US" altLang="en-US" sz="1600"/>
                <a:t>x</a:t>
              </a:r>
              <a:r>
                <a:rPr lang="en-US" altLang="en-US" sz="1600" baseline="-25000"/>
                <a:t>2</a:t>
              </a:r>
              <a:endParaRPr lang="en-US" altLang="en-US" sz="1600"/>
            </a:p>
            <a:p>
              <a:r>
                <a:rPr lang="en-US" altLang="en-US" sz="1600"/>
                <a:t>. . .</a:t>
              </a:r>
            </a:p>
            <a:p>
              <a:r>
                <a:rPr lang="en-US" altLang="en-US" sz="1600"/>
                <a:t>x</a:t>
              </a:r>
              <a:r>
                <a:rPr lang="en-US" altLang="en-US" sz="1600" baseline="-25000"/>
                <a:t>n</a:t>
              </a:r>
            </a:p>
          </p:txBody>
        </p:sp>
        <p:sp>
          <p:nvSpPr>
            <p:cNvPr id="6181" name="Rectangle 37"/>
            <p:cNvSpPr>
              <a:spLocks noChangeArrowheads="1"/>
            </p:cNvSpPr>
            <p:nvPr/>
          </p:nvSpPr>
          <p:spPr bwMode="auto">
            <a:xfrm>
              <a:off x="1484" y="1104"/>
              <a:ext cx="2064" cy="91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2" name="Line 38"/>
            <p:cNvSpPr>
              <a:spLocks noChangeShapeType="1"/>
            </p:cNvSpPr>
            <p:nvPr/>
          </p:nvSpPr>
          <p:spPr bwMode="auto">
            <a:xfrm>
              <a:off x="3308" y="1536"/>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3" name="Text Box 39"/>
            <p:cNvSpPr txBox="1">
              <a:spLocks noChangeArrowheads="1"/>
            </p:cNvSpPr>
            <p:nvPr/>
          </p:nvSpPr>
          <p:spPr bwMode="auto">
            <a:xfrm>
              <a:off x="3308" y="1516"/>
              <a:ext cx="23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y</a:t>
              </a:r>
              <a:r>
                <a:rPr lang="en-US" altLang="en-US" sz="1600" baseline="-25000"/>
                <a:t>n</a:t>
              </a:r>
            </a:p>
          </p:txBody>
        </p:sp>
        <p:sp>
          <p:nvSpPr>
            <p:cNvPr id="6184" name="Line 40"/>
            <p:cNvSpPr>
              <a:spLocks noChangeShapeType="1"/>
            </p:cNvSpPr>
            <p:nvPr/>
          </p:nvSpPr>
          <p:spPr bwMode="auto">
            <a:xfrm>
              <a:off x="1292" y="153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5" name="Text Box 41"/>
            <p:cNvSpPr txBox="1">
              <a:spLocks noChangeArrowheads="1"/>
            </p:cNvSpPr>
            <p:nvPr/>
          </p:nvSpPr>
          <p:spPr bwMode="auto">
            <a:xfrm>
              <a:off x="1056" y="1392"/>
              <a:ext cx="2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a:t>
              </a:r>
            </a:p>
          </p:txBody>
        </p:sp>
        <p:sp>
          <p:nvSpPr>
            <p:cNvPr id="6186" name="Text Box 42"/>
            <p:cNvSpPr txBox="1">
              <a:spLocks noChangeArrowheads="1"/>
            </p:cNvSpPr>
            <p:nvPr/>
          </p:nvSpPr>
          <p:spPr bwMode="auto">
            <a:xfrm>
              <a:off x="3740" y="1392"/>
              <a:ext cx="4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H(m)</a:t>
              </a:r>
            </a:p>
          </p:txBody>
        </p:sp>
        <p:sp>
          <p:nvSpPr>
            <p:cNvPr id="6187" name="Text Box 43"/>
            <p:cNvSpPr txBox="1">
              <a:spLocks noChangeArrowheads="1"/>
            </p:cNvSpPr>
            <p:nvPr/>
          </p:nvSpPr>
          <p:spPr bwMode="auto">
            <a:xfrm>
              <a:off x="1816" y="1488"/>
              <a:ext cx="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x</a:t>
              </a:r>
              <a:r>
                <a:rPr lang="en-US" altLang="en-US" sz="1600" baseline="-25000"/>
                <a:t>i</a:t>
              </a:r>
            </a:p>
          </p:txBody>
        </p:sp>
        <p:sp>
          <p:nvSpPr>
            <p:cNvPr id="6188" name="Line 44"/>
            <p:cNvSpPr>
              <a:spLocks noChangeShapeType="1"/>
            </p:cNvSpPr>
            <p:nvPr/>
          </p:nvSpPr>
          <p:spPr bwMode="auto">
            <a:xfrm flipH="1">
              <a:off x="2176" y="1488"/>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519789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Hash functions</a:t>
            </a:r>
            <a:endParaRPr lang="en-US" dirty="0"/>
          </a:p>
        </p:txBody>
      </p:sp>
      <p:sp>
        <p:nvSpPr>
          <p:cNvPr id="3" name="Content Placeholder 2"/>
          <p:cNvSpPr>
            <a:spLocks noGrp="1"/>
          </p:cNvSpPr>
          <p:nvPr>
            <p:ph idx="1"/>
          </p:nvPr>
        </p:nvSpPr>
        <p:spPr>
          <a:xfrm>
            <a:off x="2105886" y="1402080"/>
            <a:ext cx="8915400" cy="3777622"/>
          </a:xfrm>
        </p:spPr>
        <p:txBody>
          <a:bodyPr>
            <a:noAutofit/>
          </a:bodyPr>
          <a:lstStyle/>
          <a:p>
            <a:r>
              <a:rPr lang="en-US" sz="2400" b="1" dirty="0" smtClean="0"/>
              <a:t>Hash functions </a:t>
            </a:r>
            <a:r>
              <a:rPr lang="en-US" sz="2400" dirty="0" smtClean="0"/>
              <a:t>have three security properties, namely</a:t>
            </a:r>
          </a:p>
          <a:p>
            <a:pPr lvl="1"/>
            <a:r>
              <a:rPr lang="en-US" sz="2400" dirty="0" smtClean="0"/>
              <a:t>pre-image resistance</a:t>
            </a:r>
          </a:p>
          <a:p>
            <a:pPr lvl="1"/>
            <a:r>
              <a:rPr lang="en-US" sz="2400" dirty="0" smtClean="0"/>
              <a:t>second preimage resistance </a:t>
            </a:r>
          </a:p>
          <a:p>
            <a:pPr lvl="1"/>
            <a:r>
              <a:rPr lang="en-US" sz="2400" dirty="0" smtClean="0"/>
              <a:t>collision resistance</a:t>
            </a:r>
          </a:p>
          <a:p>
            <a:r>
              <a:rPr lang="en-US" sz="2400" b="1" dirty="0" smtClean="0"/>
              <a:t>Hash functions </a:t>
            </a:r>
            <a:r>
              <a:rPr lang="en-US" sz="2400" dirty="0" smtClean="0"/>
              <a:t>are typically used to provide data integrity services.</a:t>
            </a:r>
          </a:p>
          <a:p>
            <a:r>
              <a:rPr lang="en-US" sz="2400" b="1" dirty="0" smtClean="0"/>
              <a:t>Hash functions </a:t>
            </a:r>
            <a:r>
              <a:rPr lang="en-US" sz="2400" dirty="0" smtClean="0"/>
              <a:t>can be used as one-way functions and to construct other cryptographic primitives, such as MACs and digital signatures.</a:t>
            </a:r>
          </a:p>
          <a:p>
            <a:r>
              <a:rPr lang="en-US" sz="2400" dirty="0" smtClean="0"/>
              <a:t> Some applications used hash functions as a means of generating </a:t>
            </a:r>
            <a:r>
              <a:rPr lang="en-US" sz="2400" b="1" dirty="0" smtClean="0"/>
              <a:t>pseudo random numbers </a:t>
            </a:r>
            <a:r>
              <a:rPr lang="en-US" sz="2400" dirty="0" smtClean="0"/>
              <a:t>(</a:t>
            </a:r>
            <a:r>
              <a:rPr lang="en-US" sz="2400" b="1" dirty="0" smtClean="0"/>
              <a:t>PRNGs</a:t>
            </a:r>
            <a:r>
              <a:rPr lang="en-US" sz="2400" dirty="0" smtClean="0"/>
              <a:t>). </a:t>
            </a:r>
          </a:p>
          <a:p>
            <a:r>
              <a:rPr lang="en-US" sz="2400" dirty="0" smtClean="0"/>
              <a:t>Hash functions do not require a key. </a:t>
            </a:r>
            <a:endParaRPr lang="en-US" sz="2400" dirty="0"/>
          </a:p>
        </p:txBody>
      </p:sp>
    </p:spTree>
    <p:extLst>
      <p:ext uri="{BB962C8B-B14F-4D97-AF65-F5344CB8AC3E}">
        <p14:creationId xmlns:p14="http://schemas.microsoft.com/office/powerpoint/2010/main" val="13861808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t>
            </a:r>
            <a:r>
              <a:rPr lang="en-US" dirty="0" smtClean="0"/>
              <a:t>wo practical properties </a:t>
            </a:r>
            <a:r>
              <a:rPr lang="en-US" dirty="0"/>
              <a:t>of hash functions</a:t>
            </a:r>
          </a:p>
        </p:txBody>
      </p:sp>
      <p:sp>
        <p:nvSpPr>
          <p:cNvPr id="3" name="Content Placeholder 2"/>
          <p:cNvSpPr>
            <a:spLocks noGrp="1"/>
          </p:cNvSpPr>
          <p:nvPr>
            <p:ph idx="1"/>
          </p:nvPr>
        </p:nvSpPr>
        <p:spPr/>
        <p:txBody>
          <a:bodyPr>
            <a:noAutofit/>
          </a:bodyPr>
          <a:lstStyle/>
          <a:p>
            <a:r>
              <a:rPr lang="en-US" sz="2000" b="1" dirty="0"/>
              <a:t>Compression of arbitrary messages into fixed </a:t>
            </a:r>
            <a:r>
              <a:rPr lang="en-US" sz="2000" b="1" dirty="0" smtClean="0"/>
              <a:t>length digest</a:t>
            </a:r>
            <a:endParaRPr lang="en-US" sz="2000" b="1" dirty="0"/>
          </a:p>
          <a:p>
            <a:pPr lvl="1"/>
            <a:r>
              <a:rPr lang="en-US" sz="2000" dirty="0"/>
              <a:t>This property is concerned with the fact that a hash function must be able to take a </a:t>
            </a:r>
            <a:r>
              <a:rPr lang="en-US" sz="2000" dirty="0" smtClean="0"/>
              <a:t>long input </a:t>
            </a:r>
            <a:r>
              <a:rPr lang="en-US" sz="2000" dirty="0"/>
              <a:t>text of any length and output a fixed length compressed message</a:t>
            </a:r>
            <a:r>
              <a:rPr lang="en-US" sz="2000" dirty="0" smtClean="0"/>
              <a:t>.</a:t>
            </a:r>
          </a:p>
          <a:p>
            <a:pPr lvl="1"/>
            <a:r>
              <a:rPr lang="en-US" sz="2000" dirty="0" smtClean="0"/>
              <a:t> </a:t>
            </a:r>
            <a:r>
              <a:rPr lang="en-US" sz="2000" dirty="0"/>
              <a:t>Hash </a:t>
            </a:r>
            <a:r>
              <a:rPr lang="en-US" sz="2000" dirty="0" smtClean="0"/>
              <a:t>functions produce </a:t>
            </a:r>
            <a:r>
              <a:rPr lang="en-US" sz="2000" dirty="0"/>
              <a:t>a compressed output in various bit sizes, usually between 128-bits and 512-bits</a:t>
            </a:r>
            <a:r>
              <a:rPr lang="en-US" sz="2000" dirty="0" smtClean="0"/>
              <a:t>.</a:t>
            </a:r>
          </a:p>
          <a:p>
            <a:r>
              <a:rPr lang="en-US" sz="2000" b="1" dirty="0"/>
              <a:t>Easy to compute</a:t>
            </a:r>
          </a:p>
          <a:p>
            <a:pPr lvl="1"/>
            <a:r>
              <a:rPr lang="en-US" sz="2000" dirty="0"/>
              <a:t>Hash functions are efficient and fast one-way functions. </a:t>
            </a:r>
            <a:endParaRPr lang="en-US" sz="2000" dirty="0" smtClean="0"/>
          </a:p>
          <a:p>
            <a:pPr lvl="1"/>
            <a:r>
              <a:rPr lang="en-US" sz="2000" dirty="0" smtClean="0"/>
              <a:t>Requirement is that they be very quick to compute regardless of the message </a:t>
            </a:r>
            <a:r>
              <a:rPr lang="en-US" sz="2000" dirty="0"/>
              <a:t>size. </a:t>
            </a:r>
            <a:endParaRPr lang="en-US" sz="2000" dirty="0" smtClean="0"/>
          </a:p>
          <a:p>
            <a:pPr lvl="1"/>
            <a:r>
              <a:rPr lang="en-US" sz="2000" dirty="0" smtClean="0"/>
              <a:t>The </a:t>
            </a:r>
            <a:r>
              <a:rPr lang="en-US" sz="2000" dirty="0"/>
              <a:t>efficiency may decrease if </a:t>
            </a:r>
            <a:r>
              <a:rPr lang="en-US" sz="2000" dirty="0" smtClean="0"/>
              <a:t>the message </a:t>
            </a:r>
            <a:r>
              <a:rPr lang="en-US" sz="2000" dirty="0"/>
              <a:t>is too big but the function should still be fast enough for practical use.</a:t>
            </a:r>
          </a:p>
        </p:txBody>
      </p:sp>
    </p:spTree>
    <p:extLst>
      <p:ext uri="{BB962C8B-B14F-4D97-AF65-F5344CB8AC3E}">
        <p14:creationId xmlns:p14="http://schemas.microsoft.com/office/powerpoint/2010/main" val="12328962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ecurity </a:t>
            </a:r>
            <a:r>
              <a:rPr lang="en-US" dirty="0"/>
              <a:t>properties of hash functions</a:t>
            </a:r>
          </a:p>
        </p:txBody>
      </p:sp>
      <p:sp>
        <p:nvSpPr>
          <p:cNvPr id="3" name="Content Placeholder 2"/>
          <p:cNvSpPr>
            <a:spLocks noGrp="1"/>
          </p:cNvSpPr>
          <p:nvPr>
            <p:ph idx="1"/>
          </p:nvPr>
        </p:nvSpPr>
        <p:spPr>
          <a:xfrm>
            <a:off x="2210389" y="1598022"/>
            <a:ext cx="8915400" cy="3777622"/>
          </a:xfrm>
        </p:spPr>
        <p:txBody>
          <a:bodyPr>
            <a:noAutofit/>
          </a:bodyPr>
          <a:lstStyle/>
          <a:p>
            <a:r>
              <a:rPr lang="en-US" sz="2400" b="1" dirty="0"/>
              <a:t>Pre-image </a:t>
            </a:r>
            <a:r>
              <a:rPr lang="en-US" sz="2400" b="1" dirty="0" smtClean="0"/>
              <a:t>resistance (</a:t>
            </a:r>
            <a:r>
              <a:rPr lang="en-US" sz="2400" dirty="0" smtClean="0"/>
              <a:t>one-way property)</a:t>
            </a:r>
            <a:endParaRPr lang="en-US" sz="2400" b="1" dirty="0" smtClean="0"/>
          </a:p>
          <a:p>
            <a:pPr lvl="1"/>
            <a:r>
              <a:rPr lang="en-US" sz="2400" i="1" dirty="0"/>
              <a:t>h(x) = y</a:t>
            </a:r>
          </a:p>
          <a:p>
            <a:pPr lvl="1"/>
            <a:r>
              <a:rPr lang="en-US" sz="2400" dirty="0" smtClean="0"/>
              <a:t> </a:t>
            </a:r>
            <a:r>
              <a:rPr lang="en-US" sz="2400" i="1" dirty="0"/>
              <a:t>h </a:t>
            </a:r>
            <a:r>
              <a:rPr lang="en-US" sz="2400" dirty="0"/>
              <a:t>is the hash function, </a:t>
            </a:r>
            <a:r>
              <a:rPr lang="en-US" sz="2400" i="1" dirty="0"/>
              <a:t>x </a:t>
            </a:r>
            <a:r>
              <a:rPr lang="en-US" sz="2400" dirty="0"/>
              <a:t>is the input, and </a:t>
            </a:r>
            <a:r>
              <a:rPr lang="en-US" sz="2400" i="1" dirty="0"/>
              <a:t>y </a:t>
            </a:r>
            <a:r>
              <a:rPr lang="en-US" sz="2400" dirty="0"/>
              <a:t>is the hash</a:t>
            </a:r>
            <a:r>
              <a:rPr lang="en-US" sz="2400" dirty="0" smtClean="0"/>
              <a:t>.</a:t>
            </a:r>
          </a:p>
          <a:p>
            <a:pPr lvl="1"/>
            <a:r>
              <a:rPr lang="en-US" sz="2400" dirty="0" smtClean="0"/>
              <a:t> </a:t>
            </a:r>
            <a:r>
              <a:rPr lang="en-US" sz="2400" dirty="0"/>
              <a:t>The first security </a:t>
            </a:r>
            <a:r>
              <a:rPr lang="en-US" sz="2400" dirty="0" smtClean="0"/>
              <a:t>property requires </a:t>
            </a:r>
            <a:r>
              <a:rPr lang="en-US" sz="2400" dirty="0"/>
              <a:t>that </a:t>
            </a:r>
            <a:r>
              <a:rPr lang="en-US" sz="2400" i="1" dirty="0"/>
              <a:t>y </a:t>
            </a:r>
            <a:r>
              <a:rPr lang="en-US" sz="2400" dirty="0"/>
              <a:t>cannot be reverse computed to </a:t>
            </a:r>
            <a:r>
              <a:rPr lang="en-US" sz="2400" i="1" dirty="0"/>
              <a:t>x</a:t>
            </a:r>
            <a:r>
              <a:rPr lang="en-US" sz="2400" dirty="0" smtClean="0"/>
              <a:t>.</a:t>
            </a:r>
          </a:p>
          <a:p>
            <a:pPr lvl="1"/>
            <a:r>
              <a:rPr lang="en-US" sz="2400" dirty="0" smtClean="0"/>
              <a:t> </a:t>
            </a:r>
            <a:r>
              <a:rPr lang="en-US" sz="2400" i="1" dirty="0"/>
              <a:t>x </a:t>
            </a:r>
            <a:r>
              <a:rPr lang="en-US" sz="2400" dirty="0"/>
              <a:t>is considered a </a:t>
            </a:r>
            <a:r>
              <a:rPr lang="en-US" sz="2400" i="1" dirty="0"/>
              <a:t>pre-image </a:t>
            </a:r>
            <a:r>
              <a:rPr lang="en-US" sz="2400" dirty="0"/>
              <a:t>of </a:t>
            </a:r>
            <a:r>
              <a:rPr lang="en-US" sz="2400" i="1" dirty="0" smtClean="0"/>
              <a:t>y</a:t>
            </a:r>
          </a:p>
          <a:p>
            <a:r>
              <a:rPr lang="en-US" sz="2400" b="1" dirty="0"/>
              <a:t>Second pre-image </a:t>
            </a:r>
            <a:r>
              <a:rPr lang="en-US" sz="2400" b="1" dirty="0" smtClean="0"/>
              <a:t>resistance (</a:t>
            </a:r>
            <a:r>
              <a:rPr lang="en-US" sz="2400" dirty="0"/>
              <a:t>weak collision </a:t>
            </a:r>
            <a:r>
              <a:rPr lang="en-US" sz="2400" dirty="0" smtClean="0"/>
              <a:t>resistance)</a:t>
            </a:r>
            <a:endParaRPr lang="en-US" sz="2400" b="1" dirty="0" smtClean="0"/>
          </a:p>
          <a:p>
            <a:pPr lvl="1"/>
            <a:r>
              <a:rPr lang="en-US" sz="2400" dirty="0"/>
              <a:t>This property requires that given </a:t>
            </a:r>
            <a:r>
              <a:rPr lang="en-US" sz="2400" i="1" dirty="0"/>
              <a:t>x </a:t>
            </a:r>
            <a:r>
              <a:rPr lang="en-US" sz="2400" dirty="0"/>
              <a:t>and </a:t>
            </a:r>
            <a:r>
              <a:rPr lang="en-US" sz="2400" i="1" dirty="0"/>
              <a:t>h(x) </a:t>
            </a:r>
            <a:endParaRPr lang="en-US" sz="2400" dirty="0"/>
          </a:p>
          <a:p>
            <a:pPr lvl="1"/>
            <a:r>
              <a:rPr lang="en-US" sz="2400" dirty="0"/>
              <a:t>I</a:t>
            </a:r>
            <a:r>
              <a:rPr lang="en-US" sz="2400" dirty="0" smtClean="0"/>
              <a:t>t </a:t>
            </a:r>
            <a:r>
              <a:rPr lang="en-US" sz="2400" dirty="0"/>
              <a:t>is almost impossible to find any </a:t>
            </a:r>
            <a:r>
              <a:rPr lang="en-US" sz="2400" dirty="0" smtClean="0"/>
              <a:t>other message </a:t>
            </a:r>
            <a:r>
              <a:rPr lang="en-US" sz="2400" i="1" dirty="0"/>
              <a:t>m </a:t>
            </a:r>
            <a:r>
              <a:rPr lang="en-US" sz="2400" dirty="0" smtClean="0"/>
              <a:t>,</a:t>
            </a:r>
          </a:p>
          <a:p>
            <a:pPr lvl="1"/>
            <a:r>
              <a:rPr lang="en-US" sz="2400" dirty="0" smtClean="0"/>
              <a:t>where </a:t>
            </a:r>
            <a:r>
              <a:rPr lang="en-US" sz="2400" b="1" i="1" dirty="0"/>
              <a:t>m != x </a:t>
            </a:r>
            <a:r>
              <a:rPr lang="en-US" sz="2400" dirty="0"/>
              <a:t>and </a:t>
            </a:r>
            <a:r>
              <a:rPr lang="en-US" sz="2400" b="1" i="1" dirty="0"/>
              <a:t>hash of m = hash of </a:t>
            </a:r>
            <a:r>
              <a:rPr lang="en-US" sz="2400" b="1" i="1" dirty="0" smtClean="0"/>
              <a:t>x</a:t>
            </a:r>
            <a:r>
              <a:rPr lang="en-US" sz="2400" i="1" dirty="0" smtClean="0"/>
              <a:t> </a:t>
            </a:r>
            <a:r>
              <a:rPr lang="en-US" sz="2400" i="1" dirty="0" err="1" smtClean="0"/>
              <a:t>i.e</a:t>
            </a:r>
            <a:r>
              <a:rPr lang="en-US" sz="2400" i="1" dirty="0" smtClean="0"/>
              <a:t> </a:t>
            </a:r>
            <a:r>
              <a:rPr lang="en-US" sz="2400" dirty="0" smtClean="0"/>
              <a:t> </a:t>
            </a:r>
            <a:r>
              <a:rPr lang="en-US" sz="2400" i="1" dirty="0"/>
              <a:t>h(m) = h(x</a:t>
            </a:r>
            <a:r>
              <a:rPr lang="en-US" sz="2400" i="1" dirty="0" smtClean="0"/>
              <a:t>)</a:t>
            </a:r>
            <a:endParaRPr lang="en-US" sz="2400" dirty="0"/>
          </a:p>
        </p:txBody>
      </p:sp>
    </p:spTree>
    <p:extLst>
      <p:ext uri="{BB962C8B-B14F-4D97-AF65-F5344CB8AC3E}">
        <p14:creationId xmlns:p14="http://schemas.microsoft.com/office/powerpoint/2010/main" val="1627626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properties of hash functions</a:t>
            </a:r>
          </a:p>
        </p:txBody>
      </p:sp>
      <p:sp>
        <p:nvSpPr>
          <p:cNvPr id="3" name="Content Placeholder 2"/>
          <p:cNvSpPr>
            <a:spLocks noGrp="1"/>
          </p:cNvSpPr>
          <p:nvPr>
            <p:ph idx="1"/>
          </p:nvPr>
        </p:nvSpPr>
        <p:spPr/>
        <p:txBody>
          <a:bodyPr>
            <a:normAutofit/>
          </a:bodyPr>
          <a:lstStyle/>
          <a:p>
            <a:pPr lvl="1"/>
            <a:r>
              <a:rPr lang="en-US" sz="2400" b="1" dirty="0"/>
              <a:t>Collision </a:t>
            </a:r>
            <a:r>
              <a:rPr lang="en-US" sz="2400" b="1" dirty="0" smtClean="0"/>
              <a:t>resistance (</a:t>
            </a:r>
            <a:r>
              <a:rPr lang="en-US" sz="2400" dirty="0"/>
              <a:t>strong </a:t>
            </a:r>
            <a:r>
              <a:rPr lang="en-US" sz="2400" dirty="0" smtClean="0"/>
              <a:t>collision resistance)</a:t>
            </a:r>
            <a:endParaRPr lang="en-US" sz="2400" b="1" dirty="0"/>
          </a:p>
          <a:p>
            <a:pPr lvl="2"/>
            <a:r>
              <a:rPr lang="en-US" sz="2400" dirty="0"/>
              <a:t>This property requires that two different input messages should not hash to the </a:t>
            </a:r>
            <a:r>
              <a:rPr lang="en-US" sz="2400" dirty="0" smtClean="0"/>
              <a:t>same output.</a:t>
            </a:r>
          </a:p>
          <a:p>
            <a:pPr lvl="2"/>
            <a:r>
              <a:rPr lang="en-US" sz="2400" dirty="0" smtClean="0"/>
              <a:t> </a:t>
            </a:r>
            <a:r>
              <a:rPr lang="en-US" sz="2400" dirty="0"/>
              <a:t>In other words, </a:t>
            </a:r>
            <a:r>
              <a:rPr lang="en-US" sz="2400" i="1" dirty="0"/>
              <a:t>h(x) != h(z)</a:t>
            </a:r>
            <a:r>
              <a:rPr lang="en-US" sz="2400" dirty="0"/>
              <a:t>. </a:t>
            </a:r>
          </a:p>
        </p:txBody>
      </p:sp>
    </p:spTree>
    <p:extLst>
      <p:ext uri="{BB962C8B-B14F-4D97-AF65-F5344CB8AC3E}">
        <p14:creationId xmlns:p14="http://schemas.microsoft.com/office/powerpoint/2010/main" val="37372854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CS526</a:t>
            </a:r>
            <a:endParaRPr lang="en-US">
              <a:solidFill>
                <a:schemeClr val="tx1"/>
              </a:solidFill>
            </a:endParaRPr>
          </a:p>
        </p:txBody>
      </p:sp>
      <p:sp>
        <p:nvSpPr>
          <p:cNvPr id="5" name="Footer Placeholder 4"/>
          <p:cNvSpPr>
            <a:spLocks noGrp="1"/>
          </p:cNvSpPr>
          <p:nvPr>
            <p:ph type="ftr" sz="quarter" idx="11"/>
          </p:nvPr>
        </p:nvSpPr>
        <p:spPr/>
        <p:txBody>
          <a:bodyPr/>
          <a:lstStyle/>
          <a:p>
            <a:pPr>
              <a:defRPr/>
            </a:pPr>
            <a:r>
              <a:rPr lang="en-US"/>
              <a:t>Topic 5: Hash Functions and Message Authentication</a:t>
            </a:r>
            <a:endParaRPr lang="en-US">
              <a:solidFill>
                <a:schemeClr val="tx1"/>
              </a:solidFill>
            </a:endParaRPr>
          </a:p>
        </p:txBody>
      </p:sp>
      <p:sp>
        <p:nvSpPr>
          <p:cNvPr id="20484"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698683E2-F48F-457D-BE06-A4C0940024C6}" type="slidenum">
              <a:rPr lang="en-US" altLang="en-US" sz="1400">
                <a:solidFill>
                  <a:srgbClr val="254C9C"/>
                </a:solidFill>
                <a:latin typeface="Arial" panose="020B0604020202020204" pitchFamily="34" charset="0"/>
              </a:rPr>
              <a:pPr eaLnBrk="1" hangingPunct="1"/>
              <a:t>38</a:t>
            </a:fld>
            <a:endParaRPr lang="en-US" altLang="en-US" sz="1400">
              <a:latin typeface="Arial" panose="020B0604020202020204" pitchFamily="34" charset="0"/>
            </a:endParaRPr>
          </a:p>
        </p:txBody>
      </p:sp>
      <p:sp>
        <p:nvSpPr>
          <p:cNvPr id="21509" name="Rectangle 2"/>
          <p:cNvSpPr>
            <a:spLocks noGrp="1" noChangeArrowheads="1"/>
          </p:cNvSpPr>
          <p:nvPr>
            <p:ph type="title"/>
          </p:nvPr>
        </p:nvSpPr>
        <p:spPr/>
        <p:txBody>
          <a:bodyPr>
            <a:normAutofit fontScale="90000"/>
          </a:bodyPr>
          <a:lstStyle/>
          <a:p>
            <a:pPr eaLnBrk="1" hangingPunct="1"/>
            <a:r>
              <a:rPr lang="en-US" altLang="en-US" sz="4000"/>
              <a:t>Security Requirements for </a:t>
            </a:r>
            <a:r>
              <a:rPr lang="en-US" altLang="en-US" sz="4000">
                <a:solidFill>
                  <a:srgbClr val="0070C0"/>
                </a:solidFill>
              </a:rPr>
              <a:t>Cryptographic</a:t>
            </a:r>
            <a:r>
              <a:rPr lang="en-US" altLang="en-US" sz="4000"/>
              <a:t> Hash Functions</a:t>
            </a:r>
          </a:p>
        </p:txBody>
      </p:sp>
      <p:sp>
        <p:nvSpPr>
          <p:cNvPr id="21510" name="Rectangle 3"/>
          <p:cNvSpPr>
            <a:spLocks noGrp="1" noChangeArrowheads="1"/>
          </p:cNvSpPr>
          <p:nvPr>
            <p:ph type="body" idx="1"/>
          </p:nvPr>
        </p:nvSpPr>
        <p:spPr>
          <a:xfrm>
            <a:off x="2360611" y="2157433"/>
            <a:ext cx="7848600" cy="4343400"/>
          </a:xfrm>
        </p:spPr>
        <p:txBody>
          <a:bodyPr>
            <a:normAutofit lnSpcReduction="10000"/>
          </a:bodyPr>
          <a:lstStyle/>
          <a:p>
            <a:pPr eaLnBrk="1" hangingPunct="1">
              <a:buFont typeface="Times" panose="02020603050405020304" pitchFamily="18" charset="0"/>
              <a:buNone/>
            </a:pPr>
            <a:r>
              <a:rPr lang="en-US" altLang="en-US" sz="2400" dirty="0"/>
              <a:t>    Given a function h:X </a:t>
            </a:r>
            <a:r>
              <a:rPr lang="en-US" altLang="en-US" sz="2400" dirty="0">
                <a:sym typeface="Symbol" panose="05050102010706020507" pitchFamily="18" charset="2"/>
              </a:rPr>
              <a:t></a:t>
            </a:r>
            <a:r>
              <a:rPr lang="en-US" altLang="en-US" sz="2400" dirty="0"/>
              <a:t>Y, then we say that h is:</a:t>
            </a:r>
          </a:p>
          <a:p>
            <a:pPr eaLnBrk="1" hangingPunct="1"/>
            <a:r>
              <a:rPr lang="en-US" altLang="en-US" sz="2400" dirty="0">
                <a:solidFill>
                  <a:srgbClr val="CC0099"/>
                </a:solidFill>
              </a:rPr>
              <a:t>preimage resistant (one-way):</a:t>
            </a:r>
          </a:p>
          <a:p>
            <a:pPr eaLnBrk="1" hangingPunct="1">
              <a:buFont typeface="Times" panose="02020603050405020304" pitchFamily="18" charset="0"/>
              <a:buNone/>
            </a:pPr>
            <a:r>
              <a:rPr lang="en-US" altLang="en-US" sz="2400" dirty="0"/>
              <a:t>    if given y </a:t>
            </a:r>
            <a:r>
              <a:rPr lang="en-US" altLang="en-US" sz="2400" dirty="0">
                <a:sym typeface="Symbol" panose="05050102010706020507" pitchFamily="18" charset="2"/>
              </a:rPr>
              <a:t></a:t>
            </a:r>
            <a:r>
              <a:rPr lang="en-US" altLang="en-US" sz="2400" dirty="0"/>
              <a:t>Y it is computationally infeasible to find a value x </a:t>
            </a:r>
            <a:r>
              <a:rPr lang="en-US" altLang="en-US" sz="2400" dirty="0">
                <a:sym typeface="Symbol" panose="05050102010706020507" pitchFamily="18" charset="2"/>
              </a:rPr>
              <a:t></a:t>
            </a:r>
            <a:r>
              <a:rPr lang="en-US" altLang="en-US" sz="2400" dirty="0"/>
              <a:t>X </a:t>
            </a:r>
            <a:r>
              <a:rPr lang="en-US" altLang="en-US" sz="2400" dirty="0" err="1"/>
              <a:t>s.t.</a:t>
            </a:r>
            <a:r>
              <a:rPr lang="en-US" altLang="en-US" sz="2400" dirty="0"/>
              <a:t> h(x) = y</a:t>
            </a:r>
          </a:p>
          <a:p>
            <a:pPr eaLnBrk="1" hangingPunct="1"/>
            <a:r>
              <a:rPr lang="en-US" altLang="en-US" sz="2400" dirty="0">
                <a:solidFill>
                  <a:srgbClr val="CC0099"/>
                </a:solidFill>
              </a:rPr>
              <a:t>2-nd preimage resistant (weak collision resistant):</a:t>
            </a:r>
          </a:p>
          <a:p>
            <a:pPr eaLnBrk="1" hangingPunct="1">
              <a:buFont typeface="Times" panose="02020603050405020304" pitchFamily="18" charset="0"/>
              <a:buNone/>
            </a:pPr>
            <a:r>
              <a:rPr lang="en-US" altLang="en-US" sz="2400" dirty="0"/>
              <a:t>    if given x </a:t>
            </a:r>
            <a:r>
              <a:rPr lang="en-US" altLang="en-US" sz="2400" dirty="0">
                <a:sym typeface="Symbol" panose="05050102010706020507" pitchFamily="18" charset="2"/>
              </a:rPr>
              <a:t></a:t>
            </a:r>
            <a:r>
              <a:rPr lang="en-US" altLang="en-US" sz="2400" dirty="0"/>
              <a:t> X it is computationally infeasible to find a value x’ </a:t>
            </a:r>
            <a:r>
              <a:rPr lang="en-US" altLang="en-US" sz="2400" dirty="0">
                <a:sym typeface="Symbol" panose="05050102010706020507" pitchFamily="18" charset="2"/>
              </a:rPr>
              <a:t></a:t>
            </a:r>
            <a:r>
              <a:rPr lang="en-US" altLang="en-US" sz="2400" dirty="0"/>
              <a:t> X, </a:t>
            </a:r>
            <a:r>
              <a:rPr lang="en-US" altLang="en-US" sz="2400" dirty="0" err="1"/>
              <a:t>s.t.</a:t>
            </a:r>
            <a:r>
              <a:rPr lang="en-US" altLang="en-US" sz="2400" dirty="0"/>
              <a:t> </a:t>
            </a:r>
            <a:r>
              <a:rPr lang="en-US" altLang="en-US" sz="2400" dirty="0" err="1"/>
              <a:t>x’</a:t>
            </a:r>
            <a:r>
              <a:rPr lang="en-US" altLang="en-US" sz="2400" dirty="0" err="1">
                <a:sym typeface="Symbol" panose="05050102010706020507" pitchFamily="18" charset="2"/>
              </a:rPr>
              <a:t>x</a:t>
            </a:r>
            <a:r>
              <a:rPr lang="en-US" altLang="en-US" sz="2400" dirty="0"/>
              <a:t> and h(x’) = h(x)</a:t>
            </a:r>
          </a:p>
          <a:p>
            <a:pPr eaLnBrk="1" hangingPunct="1"/>
            <a:r>
              <a:rPr lang="en-US" altLang="en-US" sz="2400" dirty="0">
                <a:solidFill>
                  <a:srgbClr val="CC0099"/>
                </a:solidFill>
              </a:rPr>
              <a:t>collision resistant (strong collision resistant)</a:t>
            </a:r>
            <a:r>
              <a:rPr lang="en-US" altLang="en-US" sz="2400" dirty="0"/>
              <a:t>:</a:t>
            </a:r>
          </a:p>
          <a:p>
            <a:pPr eaLnBrk="1" hangingPunct="1">
              <a:buFont typeface="Times" panose="02020603050405020304" pitchFamily="18" charset="0"/>
              <a:buNone/>
            </a:pPr>
            <a:r>
              <a:rPr lang="en-US" altLang="en-US" sz="2400" dirty="0"/>
              <a:t>    if it is computationally infeasible to find two distinct values </a:t>
            </a:r>
            <a:r>
              <a:rPr lang="en-US" altLang="en-US" sz="2400" dirty="0" err="1"/>
              <a:t>x’</a:t>
            </a:r>
            <a:r>
              <a:rPr lang="en-US" altLang="en-US" sz="2400" dirty="0" err="1">
                <a:sym typeface="Symbol" panose="05050102010706020507" pitchFamily="18" charset="2"/>
              </a:rPr>
              <a:t>,x</a:t>
            </a:r>
            <a:r>
              <a:rPr lang="en-US" altLang="en-US" sz="2400" dirty="0">
                <a:sym typeface="Symbol" panose="05050102010706020507" pitchFamily="18" charset="2"/>
              </a:rPr>
              <a:t>  X, </a:t>
            </a:r>
            <a:r>
              <a:rPr lang="en-US" altLang="en-US" sz="2400" dirty="0"/>
              <a:t> </a:t>
            </a:r>
            <a:r>
              <a:rPr lang="en-US" altLang="en-US" sz="2400" dirty="0" err="1"/>
              <a:t>s.t.</a:t>
            </a:r>
            <a:r>
              <a:rPr lang="en-US" altLang="en-US" sz="2400" dirty="0"/>
              <a:t> h(x’) = h(x) </a:t>
            </a:r>
          </a:p>
        </p:txBody>
      </p:sp>
    </p:spTree>
    <p:extLst>
      <p:ext uri="{BB962C8B-B14F-4D97-AF65-F5344CB8AC3E}">
        <p14:creationId xmlns:p14="http://schemas.microsoft.com/office/powerpoint/2010/main" val="33533188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65715" y="169817"/>
            <a:ext cx="5878285" cy="6298688"/>
          </a:xfrm>
          <a:prstGeom prst="rect">
            <a:avLst/>
          </a:prstGeom>
        </p:spPr>
      </p:pic>
    </p:spTree>
    <p:extLst>
      <p:ext uri="{BB962C8B-B14F-4D97-AF65-F5344CB8AC3E}">
        <p14:creationId xmlns:p14="http://schemas.microsoft.com/office/powerpoint/2010/main" val="808462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Stream ciphers</a:t>
            </a:r>
            <a:endParaRPr lang="en-US" dirty="0"/>
          </a:p>
        </p:txBody>
      </p:sp>
      <p:sp>
        <p:nvSpPr>
          <p:cNvPr id="3" name="Content Placeholder 2"/>
          <p:cNvSpPr>
            <a:spLocks noGrp="1"/>
          </p:cNvSpPr>
          <p:nvPr>
            <p:ph idx="1"/>
          </p:nvPr>
        </p:nvSpPr>
        <p:spPr>
          <a:xfrm>
            <a:off x="982481" y="1571014"/>
            <a:ext cx="7732447" cy="3777622"/>
          </a:xfrm>
        </p:spPr>
        <p:txBody>
          <a:bodyPr>
            <a:noAutofit/>
          </a:bodyPr>
          <a:lstStyle/>
          <a:p>
            <a:r>
              <a:rPr lang="en-US" sz="2000" dirty="0" smtClean="0"/>
              <a:t>Encryption </a:t>
            </a:r>
            <a:r>
              <a:rPr lang="en-US" sz="2000" dirty="0"/>
              <a:t>algorithms on a </a:t>
            </a:r>
            <a:r>
              <a:rPr lang="en-US" sz="2000" dirty="0" smtClean="0"/>
              <a:t>bit-by-bit basis </a:t>
            </a:r>
            <a:r>
              <a:rPr lang="en-US" sz="2000" dirty="0"/>
              <a:t>to plain text using a key stream. </a:t>
            </a:r>
            <a:endParaRPr lang="en-US" sz="2000" dirty="0" smtClean="0"/>
          </a:p>
          <a:p>
            <a:r>
              <a:rPr lang="en-US" sz="2000" dirty="0" smtClean="0"/>
              <a:t>There </a:t>
            </a:r>
            <a:r>
              <a:rPr lang="en-US" sz="2000" dirty="0"/>
              <a:t>are two types of stream ciphers: </a:t>
            </a:r>
            <a:endParaRPr lang="en-US" sz="2000" dirty="0" smtClean="0"/>
          </a:p>
          <a:p>
            <a:pPr lvl="1"/>
            <a:r>
              <a:rPr lang="en-US" sz="2000" dirty="0" smtClean="0"/>
              <a:t>Synchronous</a:t>
            </a:r>
          </a:p>
          <a:p>
            <a:pPr lvl="2"/>
            <a:r>
              <a:rPr lang="en-US" sz="2000" dirty="0"/>
              <a:t>Synchronous stream ciphers are ones where key stream is </a:t>
            </a:r>
            <a:r>
              <a:rPr lang="en-US" sz="2000" dirty="0" smtClean="0"/>
              <a:t>dependent only </a:t>
            </a:r>
            <a:r>
              <a:rPr lang="en-US" sz="2000" dirty="0"/>
              <a:t>on the key</a:t>
            </a:r>
          </a:p>
          <a:p>
            <a:pPr lvl="1"/>
            <a:r>
              <a:rPr lang="en-US" sz="2000" dirty="0" smtClean="0"/>
              <a:t>Asynchronous.</a:t>
            </a:r>
          </a:p>
          <a:p>
            <a:pPr lvl="2"/>
            <a:r>
              <a:rPr lang="en-US" sz="2000" dirty="0" smtClean="0"/>
              <a:t>Asynchronous </a:t>
            </a:r>
            <a:r>
              <a:rPr lang="en-US" sz="2000" dirty="0"/>
              <a:t>stream ciphers have a key stream that is </a:t>
            </a:r>
            <a:r>
              <a:rPr lang="en-US" sz="2000" dirty="0" smtClean="0"/>
              <a:t>also dependent </a:t>
            </a:r>
            <a:r>
              <a:rPr lang="en-US" sz="2000" dirty="0"/>
              <a:t>on the encrypted data</a:t>
            </a:r>
            <a:r>
              <a:rPr lang="en-US" sz="2000" dirty="0" smtClean="0"/>
              <a:t>.</a:t>
            </a:r>
          </a:p>
          <a:p>
            <a:r>
              <a:rPr lang="en-US" sz="2000" dirty="0"/>
              <a:t>E</a:t>
            </a:r>
            <a:r>
              <a:rPr lang="en-US" sz="2000" dirty="0" smtClean="0"/>
              <a:t>ncryption </a:t>
            </a:r>
            <a:r>
              <a:rPr lang="en-US" sz="2000" dirty="0"/>
              <a:t>and decryption are basically the same function because </a:t>
            </a:r>
            <a:r>
              <a:rPr lang="en-US" sz="2000" dirty="0" smtClean="0"/>
              <a:t>they are </a:t>
            </a:r>
            <a:r>
              <a:rPr lang="en-US" sz="2000" dirty="0"/>
              <a:t>simple modulo 2 additions or XOR operation</a:t>
            </a:r>
          </a:p>
        </p:txBody>
      </p:sp>
      <p:pic>
        <p:nvPicPr>
          <p:cNvPr id="4" name="Picture 3"/>
          <p:cNvPicPr>
            <a:picLocks noChangeAspect="1"/>
          </p:cNvPicPr>
          <p:nvPr/>
        </p:nvPicPr>
        <p:blipFill>
          <a:blip r:embed="rId2"/>
          <a:stretch>
            <a:fillRect/>
          </a:stretch>
        </p:blipFill>
        <p:spPr>
          <a:xfrm>
            <a:off x="8582298" y="2610330"/>
            <a:ext cx="3422468" cy="2738305"/>
          </a:xfrm>
          <a:prstGeom prst="rect">
            <a:avLst/>
          </a:prstGeom>
        </p:spPr>
      </p:pic>
    </p:spTree>
    <p:extLst>
      <p:ext uri="{BB962C8B-B14F-4D97-AF65-F5344CB8AC3E}">
        <p14:creationId xmlns:p14="http://schemas.microsoft.com/office/powerpoint/2010/main" val="2021223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9pPr>
          </a:lstStyle>
          <a:p>
            <a:pPr algn="ctr">
              <a:buClrTx/>
              <a:buFontTx/>
              <a:buNone/>
            </a:pPr>
            <a:r>
              <a:rPr lang="en-US" altLang="en-US" sz="4400" b="1">
                <a:solidFill>
                  <a:srgbClr val="D9D9FF"/>
                </a:solidFill>
                <a:effectLst>
                  <a:outerShdw blurRad="38100" dist="38100" dir="2700000" algn="tl">
                    <a:srgbClr val="000000"/>
                  </a:outerShdw>
                </a:effectLst>
              </a:rPr>
              <a:t>Attacks on Hash Functions</a:t>
            </a:r>
          </a:p>
        </p:txBody>
      </p:sp>
      <p:sp>
        <p:nvSpPr>
          <p:cNvPr id="18434" name="Text Box 2"/>
          <p:cNvSpPr txBox="1">
            <a:spLocks noChangeArrowheads="1"/>
          </p:cNvSpPr>
          <p:nvPr/>
        </p:nvSpPr>
        <p:spPr bwMode="auto">
          <a:xfrm>
            <a:off x="1981200" y="1676400"/>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9pPr>
          </a:lstStyle>
          <a:p>
            <a:pPr>
              <a:spcBef>
                <a:spcPts val="800"/>
              </a:spcBef>
              <a:buClr>
                <a:srgbClr val="5FAFFF"/>
              </a:buClr>
              <a:buSzPct val="80000"/>
              <a:buFont typeface="Wingdings" panose="05000000000000000000" pitchFamily="2" charset="2"/>
              <a:buChar char=""/>
            </a:pPr>
            <a:r>
              <a:rPr lang="en-US" altLang="en-US" sz="3200" dirty="0">
                <a:effectLst>
                  <a:outerShdw blurRad="38100" dist="38100" dir="2700000" algn="tl">
                    <a:srgbClr val="000000"/>
                  </a:outerShdw>
                </a:effectLst>
              </a:rPr>
              <a:t>have brute-force attacks and cryptanalysis</a:t>
            </a:r>
          </a:p>
          <a:p>
            <a:pPr>
              <a:spcBef>
                <a:spcPts val="800"/>
              </a:spcBef>
              <a:buClr>
                <a:srgbClr val="5FAFFF"/>
              </a:buClr>
              <a:buSzPct val="80000"/>
              <a:buFont typeface="Wingdings" panose="05000000000000000000" pitchFamily="2" charset="2"/>
              <a:buChar char=""/>
            </a:pPr>
            <a:r>
              <a:rPr lang="en-US" altLang="en-US" sz="3200" dirty="0">
                <a:effectLst>
                  <a:outerShdw blurRad="38100" dist="38100" dir="2700000" algn="tl">
                    <a:srgbClr val="000000"/>
                  </a:outerShdw>
                </a:effectLst>
              </a:rPr>
              <a:t>a preimage or second preimage attack</a:t>
            </a:r>
          </a:p>
          <a:p>
            <a:pPr lvl="1">
              <a:spcBef>
                <a:spcPts val="700"/>
              </a:spcBef>
              <a:buClr>
                <a:srgbClr val="D9D9FF"/>
              </a:buClr>
              <a:buSzPct val="50000"/>
              <a:buFont typeface="Wingdings" panose="05000000000000000000" pitchFamily="2" charset="2"/>
              <a:buChar char=""/>
            </a:pPr>
            <a:r>
              <a:rPr lang="en-US" altLang="en-US" sz="2800" dirty="0">
                <a:effectLst>
                  <a:outerShdw blurRad="38100" dist="38100" dir="2700000" algn="tl">
                    <a:srgbClr val="000000"/>
                  </a:outerShdw>
                </a:effectLst>
              </a:rPr>
              <a:t>find </a:t>
            </a:r>
            <a:r>
              <a:rPr lang="en-US" altLang="en-US" sz="2800" i="1" dirty="0">
                <a:effectLst>
                  <a:outerShdw blurRad="38100" dist="38100" dir="2700000" algn="tl">
                    <a:srgbClr val="000000"/>
                  </a:outerShdw>
                </a:effectLst>
                <a:latin typeface="Courier New" panose="02070309020205020404" pitchFamily="49" charset="0"/>
                <a:cs typeface="Courier New" panose="02070309020205020404" pitchFamily="49" charset="0"/>
              </a:rPr>
              <a:t>y</a:t>
            </a:r>
            <a:r>
              <a:rPr lang="en-US" altLang="en-US" sz="2800" i="1" dirty="0">
                <a:effectLst>
                  <a:outerShdw blurRad="38100" dist="38100" dir="2700000" algn="tl">
                    <a:srgbClr val="000000"/>
                  </a:outerShdw>
                </a:effectLst>
              </a:rPr>
              <a:t>  </a:t>
            </a:r>
            <a:r>
              <a:rPr lang="en-US" altLang="en-US" sz="2800" dirty="0" err="1">
                <a:effectLst>
                  <a:outerShdw blurRad="38100" dist="38100" dir="2700000" algn="tl">
                    <a:srgbClr val="000000"/>
                  </a:outerShdw>
                </a:effectLst>
              </a:rPr>
              <a:t>s.t.</a:t>
            </a:r>
            <a:r>
              <a:rPr lang="en-US" altLang="en-US" sz="2800" dirty="0">
                <a:effectLst>
                  <a:outerShdw blurRad="38100" dist="38100" dir="2700000" algn="tl">
                    <a:srgbClr val="000000"/>
                  </a:outerShdw>
                </a:effectLst>
              </a:rPr>
              <a:t> </a:t>
            </a:r>
            <a:r>
              <a:rPr lang="en-US" altLang="en-US" sz="2800" i="1" dirty="0">
                <a:effectLst>
                  <a:outerShdw blurRad="38100" dist="38100" dir="2700000" algn="tl">
                    <a:srgbClr val="000000"/>
                  </a:outerShdw>
                </a:effectLst>
                <a:latin typeface="Courier New" panose="02070309020205020404" pitchFamily="49" charset="0"/>
                <a:cs typeface="Courier New" panose="02070309020205020404" pitchFamily="49" charset="0"/>
              </a:rPr>
              <a:t>H(y) </a:t>
            </a:r>
            <a:r>
              <a:rPr lang="en-US" altLang="en-US" sz="2800" dirty="0">
                <a:effectLst>
                  <a:outerShdw blurRad="38100" dist="38100" dir="2700000" algn="tl">
                    <a:srgbClr val="000000"/>
                  </a:outerShdw>
                </a:effectLst>
              </a:rPr>
              <a:t>equals a given hash value </a:t>
            </a:r>
          </a:p>
          <a:p>
            <a:pPr>
              <a:spcBef>
                <a:spcPts val="800"/>
              </a:spcBef>
              <a:buClr>
                <a:srgbClr val="5FAFFF"/>
              </a:buClr>
              <a:buSzPct val="80000"/>
              <a:buFont typeface="Wingdings" panose="05000000000000000000" pitchFamily="2" charset="2"/>
              <a:buChar char=""/>
            </a:pPr>
            <a:r>
              <a:rPr lang="en-US" altLang="en-US" sz="3200" dirty="0">
                <a:effectLst>
                  <a:outerShdw blurRad="38100" dist="38100" dir="2700000" algn="tl">
                    <a:srgbClr val="000000"/>
                  </a:outerShdw>
                </a:effectLst>
              </a:rPr>
              <a:t>collision resistance</a:t>
            </a:r>
          </a:p>
          <a:p>
            <a:pPr lvl="1">
              <a:spcBef>
                <a:spcPts val="700"/>
              </a:spcBef>
              <a:buClr>
                <a:srgbClr val="D9D9FF"/>
              </a:buClr>
              <a:buSzPct val="50000"/>
              <a:buFont typeface="Wingdings" panose="05000000000000000000" pitchFamily="2" charset="2"/>
              <a:buChar char=""/>
            </a:pPr>
            <a:r>
              <a:rPr lang="en-US" altLang="en-US" sz="2800" dirty="0">
                <a:effectLst>
                  <a:outerShdw blurRad="38100" dist="38100" dir="2700000" algn="tl">
                    <a:srgbClr val="000000"/>
                  </a:outerShdw>
                </a:effectLst>
              </a:rPr>
              <a:t>find  two messages </a:t>
            </a:r>
            <a:r>
              <a:rPr lang="en-US" altLang="en-US" sz="2800" dirty="0">
                <a:effectLst>
                  <a:outerShdw blurRad="38100" dist="38100" dir="2700000" algn="tl">
                    <a:srgbClr val="000000"/>
                  </a:outerShdw>
                </a:effectLst>
                <a:latin typeface="Courier New" panose="02070309020205020404" pitchFamily="49" charset="0"/>
                <a:cs typeface="Courier New" panose="02070309020205020404" pitchFamily="49" charset="0"/>
              </a:rPr>
              <a:t>x</a:t>
            </a:r>
            <a:r>
              <a:rPr lang="en-US" altLang="en-US" sz="2800" dirty="0">
                <a:effectLst>
                  <a:outerShdw blurRad="38100" dist="38100" dir="2700000" algn="tl">
                    <a:srgbClr val="000000"/>
                  </a:outerShdw>
                </a:effectLst>
              </a:rPr>
              <a:t> &amp; </a:t>
            </a:r>
            <a:r>
              <a:rPr lang="en-US" altLang="en-US" sz="2800" i="1" dirty="0">
                <a:effectLst>
                  <a:outerShdw blurRad="38100" dist="38100" dir="2700000" algn="tl">
                    <a:srgbClr val="000000"/>
                  </a:outerShdw>
                </a:effectLst>
                <a:latin typeface="Courier New" panose="02070309020205020404" pitchFamily="49" charset="0"/>
                <a:cs typeface="Courier New" panose="02070309020205020404" pitchFamily="49" charset="0"/>
              </a:rPr>
              <a:t>y</a:t>
            </a:r>
            <a:r>
              <a:rPr lang="en-US" altLang="en-US" sz="2800" i="1" dirty="0">
                <a:effectLst>
                  <a:outerShdw blurRad="38100" dist="38100" dir="2700000" algn="tl">
                    <a:srgbClr val="000000"/>
                  </a:outerShdw>
                </a:effectLst>
              </a:rPr>
              <a:t> </a:t>
            </a:r>
            <a:r>
              <a:rPr lang="en-US" altLang="en-US" sz="2800" dirty="0">
                <a:effectLst>
                  <a:outerShdw blurRad="38100" dist="38100" dir="2700000" algn="tl">
                    <a:srgbClr val="000000"/>
                  </a:outerShdw>
                </a:effectLst>
              </a:rPr>
              <a:t>with same hash so </a:t>
            </a:r>
            <a:r>
              <a:rPr lang="en-US" altLang="en-US" sz="2800" dirty="0">
                <a:effectLst>
                  <a:outerShdw blurRad="38100" dist="38100" dir="2700000" algn="tl">
                    <a:srgbClr val="000000"/>
                  </a:outerShdw>
                </a:effectLst>
                <a:latin typeface="Courier New" panose="02070309020205020404" pitchFamily="49" charset="0"/>
                <a:cs typeface="Courier New" panose="02070309020205020404" pitchFamily="49" charset="0"/>
              </a:rPr>
              <a:t>H(x) = H(y)</a:t>
            </a:r>
            <a:r>
              <a:rPr lang="en-US" altLang="en-US" sz="2800" dirty="0">
                <a:effectLst>
                  <a:outerShdw blurRad="38100" dist="38100" dir="2700000" algn="tl">
                    <a:srgbClr val="000000"/>
                  </a:outerShdw>
                </a:effectLst>
              </a:rPr>
              <a:t> </a:t>
            </a:r>
          </a:p>
          <a:p>
            <a:pPr>
              <a:spcBef>
                <a:spcPts val="800"/>
              </a:spcBef>
              <a:buClr>
                <a:srgbClr val="5FAFFF"/>
              </a:buClr>
              <a:buSzPct val="80000"/>
              <a:buFont typeface="Wingdings" panose="05000000000000000000" pitchFamily="2" charset="2"/>
              <a:buChar char=""/>
            </a:pPr>
            <a:r>
              <a:rPr lang="en-US" altLang="en-US" sz="3200" dirty="0">
                <a:effectLst>
                  <a:outerShdw blurRad="38100" dist="38100" dir="2700000" algn="tl">
                    <a:srgbClr val="000000"/>
                  </a:outerShdw>
                </a:effectLst>
              </a:rPr>
              <a:t>hence value 2</a:t>
            </a:r>
            <a:r>
              <a:rPr lang="en-US" altLang="en-US" sz="3200" i="1" baseline="30000" dirty="0">
                <a:effectLst>
                  <a:outerShdw blurRad="38100" dist="38100" dir="2700000" algn="tl">
                    <a:srgbClr val="000000"/>
                  </a:outerShdw>
                </a:effectLst>
              </a:rPr>
              <a:t>m/2 </a:t>
            </a:r>
            <a:r>
              <a:rPr lang="en-US" altLang="en-US" sz="3200" dirty="0">
                <a:effectLst>
                  <a:outerShdw blurRad="38100" dist="38100" dir="2700000" algn="tl">
                    <a:srgbClr val="000000"/>
                  </a:outerShdw>
                </a:effectLst>
              </a:rPr>
              <a:t>determines strength of hash code against brute-force attacks</a:t>
            </a:r>
          </a:p>
          <a:p>
            <a:pPr lvl="1">
              <a:spcBef>
                <a:spcPts val="700"/>
              </a:spcBef>
              <a:buClr>
                <a:srgbClr val="D9D9FF"/>
              </a:buClr>
              <a:buSzPct val="50000"/>
              <a:buFont typeface="Wingdings" panose="05000000000000000000" pitchFamily="2" charset="2"/>
              <a:buChar char=""/>
            </a:pPr>
            <a:r>
              <a:rPr lang="en-US" altLang="en-US" sz="2800" dirty="0">
                <a:effectLst>
                  <a:outerShdw blurRad="38100" dist="38100" dir="2700000" algn="tl">
                    <a:srgbClr val="000000"/>
                  </a:outerShdw>
                </a:effectLst>
              </a:rPr>
              <a:t>128-bits inadequate, 160-bits suspect</a:t>
            </a:r>
          </a:p>
        </p:txBody>
      </p:sp>
    </p:spTree>
    <p:extLst>
      <p:ext uri="{BB962C8B-B14F-4D97-AF65-F5344CB8AC3E}">
        <p14:creationId xmlns:p14="http://schemas.microsoft.com/office/powerpoint/2010/main" val="20393007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functions</a:t>
            </a:r>
          </a:p>
        </p:txBody>
      </p:sp>
      <p:sp>
        <p:nvSpPr>
          <p:cNvPr id="3" name="Content Placeholder 2"/>
          <p:cNvSpPr>
            <a:spLocks noGrp="1"/>
          </p:cNvSpPr>
          <p:nvPr>
            <p:ph idx="1"/>
          </p:nvPr>
        </p:nvSpPr>
        <p:spPr/>
        <p:txBody>
          <a:bodyPr>
            <a:noAutofit/>
          </a:bodyPr>
          <a:lstStyle/>
          <a:p>
            <a:r>
              <a:rPr lang="en-US" sz="2400" dirty="0"/>
              <a:t>Hash functions, due to their very nature, will always have some </a:t>
            </a:r>
            <a:r>
              <a:rPr lang="en-US" sz="2400" dirty="0" smtClean="0"/>
              <a:t>collisions</a:t>
            </a:r>
          </a:p>
          <a:p>
            <a:pPr lvl="1"/>
            <a:r>
              <a:rPr lang="en-US" sz="2400" dirty="0"/>
              <a:t>T</a:t>
            </a:r>
            <a:r>
              <a:rPr lang="en-US" sz="2400" dirty="0" smtClean="0"/>
              <a:t>hat is where </a:t>
            </a:r>
            <a:r>
              <a:rPr lang="en-US" sz="2400" dirty="0"/>
              <a:t>two different messages hash to the same </a:t>
            </a:r>
            <a:r>
              <a:rPr lang="en-US" sz="2400" dirty="0" smtClean="0"/>
              <a:t>output</a:t>
            </a:r>
          </a:p>
          <a:p>
            <a:pPr lvl="1"/>
            <a:r>
              <a:rPr lang="en-US" sz="2400" dirty="0" smtClean="0"/>
              <a:t>But </a:t>
            </a:r>
            <a:r>
              <a:rPr lang="en-US" sz="2400" dirty="0"/>
              <a:t>they should be </a:t>
            </a:r>
            <a:r>
              <a:rPr lang="en-US" sz="2400" dirty="0" smtClean="0"/>
              <a:t>computationally infeasible </a:t>
            </a:r>
            <a:r>
              <a:rPr lang="en-US" sz="2400" dirty="0"/>
              <a:t>to find</a:t>
            </a:r>
            <a:r>
              <a:rPr lang="en-US" sz="2400" dirty="0" smtClean="0"/>
              <a:t>.</a:t>
            </a:r>
          </a:p>
          <a:p>
            <a:r>
              <a:rPr lang="en-US" sz="2400" dirty="0" smtClean="0"/>
              <a:t> A concept </a:t>
            </a:r>
            <a:r>
              <a:rPr lang="en-US" sz="2400" dirty="0"/>
              <a:t>known as </a:t>
            </a:r>
            <a:r>
              <a:rPr lang="en-US" sz="2400" b="1" dirty="0"/>
              <a:t>avalanche effect </a:t>
            </a:r>
            <a:r>
              <a:rPr lang="en-US" sz="2400" dirty="0"/>
              <a:t>is desirable in all hash functions.</a:t>
            </a:r>
          </a:p>
          <a:p>
            <a:pPr lvl="1"/>
            <a:r>
              <a:rPr lang="en-US" sz="2400" dirty="0"/>
              <a:t>Avalanche effect specifies that a small change, even a single character change in the </a:t>
            </a:r>
            <a:r>
              <a:rPr lang="en-US" sz="2400" dirty="0" smtClean="0"/>
              <a:t>input text</a:t>
            </a:r>
            <a:r>
              <a:rPr lang="en-US" sz="2400" dirty="0"/>
              <a:t>, will result in a totally different hash output.</a:t>
            </a:r>
          </a:p>
        </p:txBody>
      </p:sp>
    </p:spTree>
    <p:extLst>
      <p:ext uri="{BB962C8B-B14F-4D97-AF65-F5344CB8AC3E}">
        <p14:creationId xmlns:p14="http://schemas.microsoft.com/office/powerpoint/2010/main" val="39375521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393269" y="1793966"/>
            <a:ext cx="8915400" cy="3777622"/>
          </a:xfrm>
        </p:spPr>
        <p:txBody>
          <a:bodyPr>
            <a:noAutofit/>
          </a:bodyPr>
          <a:lstStyle/>
          <a:p>
            <a:r>
              <a:rPr lang="en-US" sz="2000" dirty="0"/>
              <a:t>Hash functions are usually designed by following iterated hash functions approach</a:t>
            </a:r>
            <a:r>
              <a:rPr lang="en-US" sz="2000" dirty="0" smtClean="0"/>
              <a:t>.</a:t>
            </a:r>
          </a:p>
          <a:p>
            <a:pPr lvl="1"/>
            <a:r>
              <a:rPr lang="en-US" sz="2000" dirty="0" smtClean="0"/>
              <a:t>The </a:t>
            </a:r>
            <a:r>
              <a:rPr lang="en-US" sz="2000" dirty="0"/>
              <a:t>input message is compressed in multiple rounds on a block-by-block basis </a:t>
            </a:r>
            <a:r>
              <a:rPr lang="en-US" sz="2000" dirty="0" smtClean="0"/>
              <a:t>to produce </a:t>
            </a:r>
            <a:r>
              <a:rPr lang="en-US" sz="2000" dirty="0"/>
              <a:t>the compressed output</a:t>
            </a:r>
            <a:r>
              <a:rPr lang="en-US" sz="2000" dirty="0" smtClean="0"/>
              <a:t>.</a:t>
            </a:r>
          </a:p>
          <a:p>
            <a:pPr lvl="1"/>
            <a:r>
              <a:rPr lang="en-US" sz="2000" dirty="0" smtClean="0"/>
              <a:t> </a:t>
            </a:r>
            <a:r>
              <a:rPr lang="en-US" sz="2000" dirty="0"/>
              <a:t>A popular type of iterated hash function is </a:t>
            </a:r>
            <a:r>
              <a:rPr lang="en-US" sz="2000" dirty="0" err="1" smtClean="0"/>
              <a:t>Merkle</a:t>
            </a:r>
            <a:r>
              <a:rPr lang="en-US" sz="2000" dirty="0" smtClean="0"/>
              <a:t>- </a:t>
            </a:r>
            <a:r>
              <a:rPr lang="en-US" sz="2000" dirty="0" err="1" smtClean="0"/>
              <a:t>Damgard</a:t>
            </a:r>
            <a:r>
              <a:rPr lang="en-US" sz="2000" dirty="0" smtClean="0"/>
              <a:t> </a:t>
            </a:r>
            <a:r>
              <a:rPr lang="en-US" sz="2000" dirty="0"/>
              <a:t>construction. </a:t>
            </a:r>
            <a:endParaRPr lang="en-US" sz="2000" dirty="0" smtClean="0"/>
          </a:p>
          <a:p>
            <a:pPr lvl="1"/>
            <a:r>
              <a:rPr lang="en-US" sz="2000" dirty="0" smtClean="0"/>
              <a:t>This </a:t>
            </a:r>
            <a:r>
              <a:rPr lang="en-US" sz="2000" dirty="0"/>
              <a:t>construction is based on the idea of dividing the input data </a:t>
            </a:r>
            <a:r>
              <a:rPr lang="en-US" sz="2000" dirty="0" smtClean="0"/>
              <a:t>into equal </a:t>
            </a:r>
            <a:r>
              <a:rPr lang="en-US" sz="2000" dirty="0"/>
              <a:t>sizes of blocks and then feeding them through the compression functions in </a:t>
            </a:r>
            <a:r>
              <a:rPr lang="en-US" sz="2000" dirty="0" smtClean="0"/>
              <a:t>an iterative </a:t>
            </a:r>
            <a:r>
              <a:rPr lang="en-US" sz="2000" dirty="0"/>
              <a:t>manner. </a:t>
            </a:r>
            <a:endParaRPr lang="en-US" sz="2000" dirty="0" smtClean="0"/>
          </a:p>
          <a:p>
            <a:pPr lvl="1"/>
            <a:r>
              <a:rPr lang="en-US" sz="2000" dirty="0" smtClean="0"/>
              <a:t>The </a:t>
            </a:r>
            <a:r>
              <a:rPr lang="en-US" sz="2000" dirty="0"/>
              <a:t>collision resistance of the property of compression functions </a:t>
            </a:r>
            <a:r>
              <a:rPr lang="en-US" sz="2000" dirty="0" smtClean="0"/>
              <a:t>ensures that </a:t>
            </a:r>
            <a:r>
              <a:rPr lang="en-US" sz="2000" dirty="0"/>
              <a:t>the hash output is also collision-resistant. </a:t>
            </a:r>
            <a:endParaRPr lang="en-US" sz="2000" dirty="0" smtClean="0"/>
          </a:p>
          <a:p>
            <a:pPr lvl="1"/>
            <a:r>
              <a:rPr lang="en-US" sz="2000" dirty="0" smtClean="0"/>
              <a:t>Compression </a:t>
            </a:r>
            <a:r>
              <a:rPr lang="en-US" sz="2000" dirty="0"/>
              <a:t>functions can be built </a:t>
            </a:r>
            <a:r>
              <a:rPr lang="en-US" sz="2000" dirty="0" smtClean="0"/>
              <a:t>using block </a:t>
            </a:r>
            <a:r>
              <a:rPr lang="en-US" sz="2000" dirty="0"/>
              <a:t>ciphers. </a:t>
            </a:r>
            <a:endParaRPr lang="en-US" sz="2000" dirty="0" smtClean="0"/>
          </a:p>
        </p:txBody>
      </p:sp>
    </p:spTree>
    <p:extLst>
      <p:ext uri="{BB962C8B-B14F-4D97-AF65-F5344CB8AC3E}">
        <p14:creationId xmlns:p14="http://schemas.microsoft.com/office/powerpoint/2010/main" val="26889261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554830" y="212266"/>
            <a:ext cx="10637170" cy="1280890"/>
          </a:xfrm>
        </p:spPr>
        <p:txBody>
          <a:bodyPr/>
          <a:lstStyle/>
          <a:p>
            <a:r>
              <a:rPr lang="en-US" altLang="en-US" dirty="0" err="1" smtClean="0"/>
              <a:t>Merkle-Damgard</a:t>
            </a:r>
            <a:r>
              <a:rPr lang="en-US" altLang="en-US" dirty="0" smtClean="0"/>
              <a:t> Construction for Hash Functions</a:t>
            </a:r>
          </a:p>
        </p:txBody>
      </p:sp>
      <p:sp>
        <p:nvSpPr>
          <p:cNvPr id="4" name="Date Placeholder 3"/>
          <p:cNvSpPr>
            <a:spLocks noGrp="1"/>
          </p:cNvSpPr>
          <p:nvPr>
            <p:ph type="dt" sz="quarter" idx="10"/>
          </p:nvPr>
        </p:nvSpPr>
        <p:spPr/>
        <p:txBody>
          <a:bodyPr/>
          <a:lstStyle/>
          <a:p>
            <a:pPr>
              <a:defRPr/>
            </a:pPr>
            <a:r>
              <a:rPr lang="en-US"/>
              <a:t>CS526</a:t>
            </a:r>
            <a:endParaRPr lang="en-US">
              <a:solidFill>
                <a:schemeClr val="tx1"/>
              </a:solidFill>
            </a:endParaRPr>
          </a:p>
        </p:txBody>
      </p:sp>
      <p:sp>
        <p:nvSpPr>
          <p:cNvPr id="5" name="Footer Placeholder 4"/>
          <p:cNvSpPr>
            <a:spLocks noGrp="1"/>
          </p:cNvSpPr>
          <p:nvPr>
            <p:ph type="ftr" sz="quarter" idx="11"/>
          </p:nvPr>
        </p:nvSpPr>
        <p:spPr/>
        <p:txBody>
          <a:bodyPr/>
          <a:lstStyle/>
          <a:p>
            <a:pPr>
              <a:defRPr/>
            </a:pPr>
            <a:r>
              <a:rPr lang="en-US"/>
              <a:t>Topic 5: Hash Functions and Message Authentication</a:t>
            </a:r>
            <a:endParaRPr lang="en-US">
              <a:solidFill>
                <a:schemeClr val="tx1"/>
              </a:solidFill>
            </a:endParaRPr>
          </a:p>
        </p:txBody>
      </p:sp>
      <p:sp>
        <p:nvSpPr>
          <p:cNvPr id="25605"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F00CF916-1D69-4A8B-AF33-286CF78FDDCC}" type="slidenum">
              <a:rPr lang="en-US" altLang="en-US" sz="1400">
                <a:solidFill>
                  <a:srgbClr val="254C9C"/>
                </a:solidFill>
                <a:latin typeface="Arial" panose="020B0604020202020204" pitchFamily="34" charset="0"/>
              </a:rPr>
              <a:pPr eaLnBrk="1" hangingPunct="1"/>
              <a:t>43</a:t>
            </a:fld>
            <a:endParaRPr lang="en-US" altLang="en-US" sz="1400">
              <a:latin typeface="Arial" panose="020B0604020202020204" pitchFamily="34" charset="0"/>
            </a:endParaRPr>
          </a:p>
        </p:txBody>
      </p:sp>
      <p:pic>
        <p:nvPicPr>
          <p:cNvPr id="266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971801"/>
            <a:ext cx="64008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1981200" y="1295400"/>
            <a:ext cx="8305800" cy="2895600"/>
          </a:xfrm>
          <a:prstGeom prst="rect">
            <a:avLst/>
          </a:prstGeom>
          <a:noFill/>
          <a:ln w="9525">
            <a:noFill/>
            <a:miter lim="800000"/>
            <a:headEnd/>
            <a:tailEnd/>
          </a:ln>
        </p:spPr>
        <p:txBody>
          <a:bodyPr/>
          <a:lstStyle/>
          <a:p>
            <a:pPr marL="342900" indent="-342900">
              <a:spcBef>
                <a:spcPct val="20000"/>
              </a:spcBef>
              <a:buClr>
                <a:schemeClr val="accent2"/>
              </a:buClr>
              <a:buSzPct val="100000"/>
              <a:buFont typeface="Times" pitchFamily="18" charset="0"/>
              <a:buChar char="•"/>
              <a:defRPr/>
            </a:pPr>
            <a:r>
              <a:rPr lang="en-US" sz="2000" kern="0" dirty="0"/>
              <a:t>Message is divided into fixed-size blocks and padded</a:t>
            </a:r>
          </a:p>
          <a:p>
            <a:pPr marL="342900" indent="-342900">
              <a:spcBef>
                <a:spcPct val="20000"/>
              </a:spcBef>
              <a:buClr>
                <a:schemeClr val="accent2"/>
              </a:buClr>
              <a:buSzPct val="100000"/>
              <a:buFont typeface="Times" pitchFamily="18" charset="0"/>
              <a:buChar char="•"/>
              <a:defRPr/>
            </a:pPr>
            <a:r>
              <a:rPr lang="en-US" sz="2000" kern="0" dirty="0"/>
              <a:t>Uses a compression function f, which takes a chaining variable (of size of hash output) and a message block, and outputs the next chaining variable</a:t>
            </a:r>
          </a:p>
          <a:p>
            <a:pPr marL="342900" indent="-342900">
              <a:spcBef>
                <a:spcPct val="20000"/>
              </a:spcBef>
              <a:buClr>
                <a:schemeClr val="accent2"/>
              </a:buClr>
              <a:buSzPct val="100000"/>
              <a:buFont typeface="Times" pitchFamily="18" charset="0"/>
              <a:buChar char="•"/>
              <a:defRPr/>
            </a:pPr>
            <a:r>
              <a:rPr lang="en-US" sz="2000" kern="0" dirty="0"/>
              <a:t>Final chaining variable is the hash value</a:t>
            </a:r>
          </a:p>
        </p:txBody>
      </p:sp>
      <p:sp>
        <p:nvSpPr>
          <p:cNvPr id="26632" name="TextBox 1"/>
          <p:cNvSpPr txBox="1">
            <a:spLocks noChangeArrowheads="1"/>
          </p:cNvSpPr>
          <p:nvPr/>
        </p:nvSpPr>
        <p:spPr bwMode="auto">
          <a:xfrm>
            <a:off x="2362200" y="5959476"/>
            <a:ext cx="7010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a:t>M=m</a:t>
            </a:r>
            <a:r>
              <a:rPr lang="en-US" altLang="en-US" baseline="-25000"/>
              <a:t>1</a:t>
            </a:r>
            <a:r>
              <a:rPr lang="en-US" altLang="en-US"/>
              <a:t>m</a:t>
            </a:r>
            <a:r>
              <a:rPr lang="en-US" altLang="en-US" baseline="-25000"/>
              <a:t>2</a:t>
            </a:r>
            <a:r>
              <a:rPr lang="en-US" altLang="en-US"/>
              <a:t>…m</a:t>
            </a:r>
            <a:r>
              <a:rPr lang="en-US" altLang="en-US" baseline="-25000"/>
              <a:t>n</a:t>
            </a:r>
            <a:r>
              <a:rPr lang="en-US" altLang="en-US"/>
              <a:t>; C</a:t>
            </a:r>
            <a:r>
              <a:rPr lang="en-US" altLang="en-US" baseline="-25000"/>
              <a:t>0</a:t>
            </a:r>
            <a:r>
              <a:rPr lang="en-US" altLang="en-US"/>
              <a:t>=IV, C</a:t>
            </a:r>
            <a:r>
              <a:rPr lang="en-US" altLang="en-US" baseline="-25000"/>
              <a:t>i+1</a:t>
            </a:r>
            <a:r>
              <a:rPr lang="en-US" altLang="en-US"/>
              <a:t>=f(C</a:t>
            </a:r>
            <a:r>
              <a:rPr lang="en-US" altLang="en-US" baseline="-25000"/>
              <a:t>i</a:t>
            </a:r>
            <a:r>
              <a:rPr lang="en-US" altLang="en-US"/>
              <a:t>,m</a:t>
            </a:r>
            <a:r>
              <a:rPr lang="en-US" altLang="en-US" baseline="-25000"/>
              <a:t>i</a:t>
            </a:r>
            <a:r>
              <a:rPr lang="en-US" altLang="en-US"/>
              <a:t>); H(M)=C</a:t>
            </a:r>
            <a:r>
              <a:rPr lang="en-US" altLang="en-US" baseline="-25000"/>
              <a:t>n</a:t>
            </a:r>
          </a:p>
        </p:txBody>
      </p:sp>
    </p:spTree>
    <p:extLst>
      <p:ext uri="{BB962C8B-B14F-4D97-AF65-F5344CB8AC3E}">
        <p14:creationId xmlns:p14="http://schemas.microsoft.com/office/powerpoint/2010/main" val="18103780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8083" y="0"/>
            <a:ext cx="8911687" cy="1280890"/>
          </a:xfrm>
        </p:spPr>
        <p:txBody>
          <a:bodyPr/>
          <a:lstStyle/>
          <a:p>
            <a:r>
              <a:rPr lang="en-US" b="1" dirty="0"/>
              <a:t>Message Digest (MD)</a:t>
            </a:r>
            <a:endParaRPr lang="en-US" dirty="0"/>
          </a:p>
        </p:txBody>
      </p:sp>
      <p:sp>
        <p:nvSpPr>
          <p:cNvPr id="3" name="Content Placeholder 2"/>
          <p:cNvSpPr>
            <a:spLocks noGrp="1"/>
          </p:cNvSpPr>
          <p:nvPr>
            <p:ph idx="1"/>
          </p:nvPr>
        </p:nvSpPr>
        <p:spPr>
          <a:xfrm>
            <a:off x="1783994" y="876731"/>
            <a:ext cx="9120567" cy="4006222"/>
          </a:xfrm>
        </p:spPr>
        <p:txBody>
          <a:bodyPr>
            <a:noAutofit/>
          </a:bodyPr>
          <a:lstStyle/>
          <a:p>
            <a:r>
              <a:rPr lang="en-US" sz="2400" dirty="0"/>
              <a:t>Message Digest functions were very popular in early 1990s. </a:t>
            </a:r>
            <a:endParaRPr lang="en-US" sz="2400" dirty="0" smtClean="0"/>
          </a:p>
          <a:p>
            <a:r>
              <a:rPr lang="en-US" sz="2400" dirty="0" smtClean="0"/>
              <a:t>MD4 </a:t>
            </a:r>
            <a:r>
              <a:rPr lang="en-US" sz="2400" dirty="0"/>
              <a:t>and MD5 are members </a:t>
            </a:r>
            <a:r>
              <a:rPr lang="en-US" sz="2400" dirty="0" smtClean="0"/>
              <a:t>of this </a:t>
            </a:r>
            <a:r>
              <a:rPr lang="en-US" sz="2400" dirty="0"/>
              <a:t>category. </a:t>
            </a:r>
            <a:endParaRPr lang="en-US" sz="2400" dirty="0" smtClean="0"/>
          </a:p>
          <a:p>
            <a:r>
              <a:rPr lang="en-US" sz="2400" dirty="0" smtClean="0"/>
              <a:t>Both </a:t>
            </a:r>
            <a:r>
              <a:rPr lang="en-US" sz="2400" dirty="0"/>
              <a:t>MD functions are found to be insecure and not recommended for </a:t>
            </a:r>
            <a:r>
              <a:rPr lang="en-US" sz="2400" dirty="0" smtClean="0"/>
              <a:t>use any </a:t>
            </a:r>
            <a:r>
              <a:rPr lang="en-US" sz="2400" dirty="0"/>
              <a:t>more. </a:t>
            </a:r>
            <a:endParaRPr lang="en-US" sz="2400" dirty="0" smtClean="0"/>
          </a:p>
          <a:p>
            <a:r>
              <a:rPr lang="en-US" sz="2400" dirty="0" smtClean="0"/>
              <a:t>MD5 </a:t>
            </a:r>
            <a:r>
              <a:rPr lang="en-US" sz="2400" dirty="0"/>
              <a:t>is a 128-bit hash function that was commonly used for file integrity checks</a:t>
            </a:r>
            <a:r>
              <a:rPr lang="en-US" sz="2400" dirty="0" smtClean="0"/>
              <a:t>.</a:t>
            </a:r>
          </a:p>
          <a:p>
            <a:pPr lvl="1"/>
            <a:r>
              <a:rPr lang="en-US" sz="2400" i="1" dirty="0"/>
              <a:t>The algorithm takes as input a message of arbitrary length and produces as output a 128-bit 'fingerprint' or 'message digest' of the input. </a:t>
            </a:r>
            <a:endParaRPr lang="en-US" sz="2400" i="1" dirty="0" smtClean="0"/>
          </a:p>
          <a:p>
            <a:pPr lvl="1"/>
            <a:r>
              <a:rPr lang="en-US" sz="2400" i="1" dirty="0" smtClean="0"/>
              <a:t>It </a:t>
            </a:r>
            <a:r>
              <a:rPr lang="en-US" sz="2400" i="1" dirty="0"/>
              <a:t>is conjectured that it is computationally infeasible to produce two messages having the same message digest, or to produce any message having a given pre-specified target message digest</a:t>
            </a:r>
            <a:endParaRPr lang="en-US" sz="2400" dirty="0"/>
          </a:p>
        </p:txBody>
      </p:sp>
    </p:spTree>
    <p:extLst>
      <p:ext uri="{BB962C8B-B14F-4D97-AF65-F5344CB8AC3E}">
        <p14:creationId xmlns:p14="http://schemas.microsoft.com/office/powerpoint/2010/main" val="41817184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CS470, A.Selcuk</a:t>
            </a:r>
          </a:p>
        </p:txBody>
      </p:sp>
      <p:sp>
        <p:nvSpPr>
          <p:cNvPr id="7" name="Footer Placeholder 4"/>
          <p:cNvSpPr>
            <a:spLocks noGrp="1"/>
          </p:cNvSpPr>
          <p:nvPr>
            <p:ph type="ftr" sz="quarter" idx="11"/>
          </p:nvPr>
        </p:nvSpPr>
        <p:spPr/>
        <p:txBody>
          <a:bodyPr/>
          <a:lstStyle/>
          <a:p>
            <a:r>
              <a:rPr lang="en-US" altLang="en-US"/>
              <a:t>Hash Functions</a:t>
            </a:r>
          </a:p>
        </p:txBody>
      </p:sp>
      <p:sp>
        <p:nvSpPr>
          <p:cNvPr id="8" name="Slide Number Placeholder 5"/>
          <p:cNvSpPr>
            <a:spLocks noGrp="1"/>
          </p:cNvSpPr>
          <p:nvPr>
            <p:ph type="sldNum" sz="quarter" idx="12"/>
          </p:nvPr>
        </p:nvSpPr>
        <p:spPr/>
        <p:txBody>
          <a:bodyPr/>
          <a:lstStyle/>
          <a:p>
            <a:fld id="{AE42015F-1762-40CF-939C-0663E6E62B2D}" type="slidenum">
              <a:rPr lang="en-US" altLang="en-US"/>
              <a:pPr/>
              <a:t>45</a:t>
            </a:fld>
            <a:endParaRPr lang="en-US" altLang="en-US"/>
          </a:p>
        </p:txBody>
      </p:sp>
      <p:sp>
        <p:nvSpPr>
          <p:cNvPr id="23554" name="Rectangle 2"/>
          <p:cNvSpPr>
            <a:spLocks noGrp="1" noChangeArrowheads="1"/>
          </p:cNvSpPr>
          <p:nvPr>
            <p:ph type="title"/>
          </p:nvPr>
        </p:nvSpPr>
        <p:spPr/>
        <p:txBody>
          <a:bodyPr/>
          <a:lstStyle/>
          <a:p>
            <a:r>
              <a:rPr lang="en-US" altLang="en-US"/>
              <a:t>MD5</a:t>
            </a:r>
          </a:p>
        </p:txBody>
      </p:sp>
      <p:sp>
        <p:nvSpPr>
          <p:cNvPr id="23555" name="Rectangle 3"/>
          <p:cNvSpPr>
            <a:spLocks noGrp="1" noChangeArrowheads="1"/>
          </p:cNvSpPr>
          <p:nvPr>
            <p:ph type="body" idx="1"/>
          </p:nvPr>
        </p:nvSpPr>
        <p:spPr>
          <a:xfrm>
            <a:off x="1905000" y="1447800"/>
            <a:ext cx="5715000" cy="4876800"/>
          </a:xfrm>
        </p:spPr>
        <p:txBody>
          <a:bodyPr>
            <a:normAutofit/>
          </a:bodyPr>
          <a:lstStyle/>
          <a:p>
            <a:r>
              <a:rPr lang="en-US" altLang="en-US" sz="2400" dirty="0" err="1"/>
              <a:t>Rivest</a:t>
            </a:r>
            <a:r>
              <a:rPr lang="en-US" altLang="en-US" sz="2400" dirty="0"/>
              <a:t>, 1991</a:t>
            </a:r>
          </a:p>
          <a:p>
            <a:r>
              <a:rPr lang="en-US" altLang="en-US" sz="2400" dirty="0"/>
              <a:t>Based on Davies-Meyer const.</a:t>
            </a:r>
          </a:p>
          <a:p>
            <a:r>
              <a:rPr lang="en-US" altLang="en-US" sz="2400" dirty="0"/>
              <a:t>Very popular until recently.</a:t>
            </a:r>
          </a:p>
          <a:p>
            <a:pPr lvl="1"/>
            <a:r>
              <a:rPr lang="en-US" altLang="en-US" sz="2400" dirty="0"/>
              <a:t>2004: First collision attacks</a:t>
            </a:r>
          </a:p>
          <a:p>
            <a:pPr lvl="1"/>
            <a:r>
              <a:rPr lang="en-US" altLang="en-US" sz="2400" dirty="0"/>
              <a:t>2008: Practical collision attack; SSL cert. with same MD5 hash.</a:t>
            </a:r>
          </a:p>
          <a:p>
            <a:pPr lvl="1"/>
            <a:r>
              <a:rPr lang="en-US" altLang="en-US" sz="2400" dirty="0"/>
              <a:t>~2010: Forged Microsoft MD5 certificates used in Flame malware</a:t>
            </a:r>
          </a:p>
          <a:p>
            <a:r>
              <a:rPr lang="en-US" altLang="en-US" sz="2400" dirty="0"/>
              <a:t>Preimage resistance: Mostly ok.</a:t>
            </a:r>
          </a:p>
        </p:txBody>
      </p:sp>
      <p:pic>
        <p:nvPicPr>
          <p:cNvPr id="23556" name="Picture 4" descr="MD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4900" y="1885950"/>
            <a:ext cx="2870200" cy="3829050"/>
          </a:xfrm>
          <a:prstGeom prst="rect">
            <a:avLst/>
          </a:prstGeom>
          <a:noFill/>
          <a:extLst>
            <a:ext uri="{909E8E84-426E-40DD-AFC4-6F175D3DCCD1}">
              <a14:hiddenFill xmlns:a14="http://schemas.microsoft.com/office/drawing/2010/main">
                <a:solidFill>
                  <a:srgbClr val="FFFFFF"/>
                </a:solidFill>
              </a14:hiddenFill>
            </a:ext>
          </a:extLst>
        </p:spPr>
      </p:pic>
      <p:sp>
        <p:nvSpPr>
          <p:cNvPr id="23557" name="Text Box 5"/>
          <p:cNvSpPr txBox="1">
            <a:spLocks noChangeArrowheads="1"/>
          </p:cNvSpPr>
          <p:nvPr/>
        </p:nvSpPr>
        <p:spPr bwMode="auto">
          <a:xfrm>
            <a:off x="7010400" y="1295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64 rounds of:</a:t>
            </a:r>
            <a:endParaRPr lang="tr-TR" altLang="en-US" sz="2400"/>
          </a:p>
        </p:txBody>
      </p:sp>
    </p:spTree>
    <p:extLst>
      <p:ext uri="{BB962C8B-B14F-4D97-AF65-F5344CB8AC3E}">
        <p14:creationId xmlns:p14="http://schemas.microsoft.com/office/powerpoint/2010/main" val="3023045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Secure Hash Algorithms (SHAs)</a:t>
            </a:r>
            <a:endParaRPr lang="en-US" dirty="0"/>
          </a:p>
        </p:txBody>
      </p:sp>
      <p:sp>
        <p:nvSpPr>
          <p:cNvPr id="3" name="Content Placeholder 2"/>
          <p:cNvSpPr>
            <a:spLocks noGrp="1"/>
          </p:cNvSpPr>
          <p:nvPr>
            <p:ph idx="1"/>
          </p:nvPr>
        </p:nvSpPr>
        <p:spPr>
          <a:xfrm>
            <a:off x="2152483" y="1642281"/>
            <a:ext cx="8915400" cy="3777622"/>
          </a:xfrm>
        </p:spPr>
        <p:txBody>
          <a:bodyPr>
            <a:noAutofit/>
          </a:bodyPr>
          <a:lstStyle/>
          <a:p>
            <a:r>
              <a:rPr lang="en-US" sz="2400" b="1" dirty="0"/>
              <a:t>SHA-0</a:t>
            </a:r>
            <a:r>
              <a:rPr lang="en-US" sz="2400" dirty="0"/>
              <a:t>: </a:t>
            </a:r>
            <a:endParaRPr lang="en-US" sz="2400" dirty="0" smtClean="0"/>
          </a:p>
          <a:p>
            <a:pPr lvl="1"/>
            <a:r>
              <a:rPr lang="en-US" sz="2400" dirty="0" smtClean="0"/>
              <a:t>This </a:t>
            </a:r>
            <a:r>
              <a:rPr lang="en-US" sz="2400" dirty="0"/>
              <a:t>is a 160-bit function introduced by NIST in 1993</a:t>
            </a:r>
            <a:r>
              <a:rPr lang="en-US" sz="2400" dirty="0" smtClean="0"/>
              <a:t>.</a:t>
            </a:r>
          </a:p>
          <a:p>
            <a:r>
              <a:rPr lang="en-US" sz="2400" b="1" dirty="0"/>
              <a:t>SHA-1: </a:t>
            </a:r>
            <a:endParaRPr lang="en-US" sz="2400" b="1" dirty="0" smtClean="0"/>
          </a:p>
          <a:p>
            <a:pPr lvl="1"/>
            <a:r>
              <a:rPr lang="en-US" sz="2400" dirty="0" smtClean="0"/>
              <a:t>SHA-1 </a:t>
            </a:r>
            <a:r>
              <a:rPr lang="en-US" sz="2400" dirty="0"/>
              <a:t>was introduced later by NIST as a replacement of SHA-0. </a:t>
            </a:r>
            <a:endParaRPr lang="en-US" sz="2400" dirty="0" smtClean="0"/>
          </a:p>
          <a:p>
            <a:pPr lvl="1"/>
            <a:r>
              <a:rPr lang="en-US" sz="2400" dirty="0" smtClean="0"/>
              <a:t>This </a:t>
            </a:r>
            <a:r>
              <a:rPr lang="en-US" sz="2400" dirty="0"/>
              <a:t>is also a </a:t>
            </a:r>
            <a:r>
              <a:rPr lang="en-US" sz="2400" dirty="0" smtClean="0"/>
              <a:t>160-bit </a:t>
            </a:r>
            <a:r>
              <a:rPr lang="en-US" sz="2400" dirty="0"/>
              <a:t>hash function. </a:t>
            </a:r>
            <a:endParaRPr lang="en-US" sz="2400" dirty="0" smtClean="0"/>
          </a:p>
          <a:p>
            <a:pPr lvl="1"/>
            <a:r>
              <a:rPr lang="en-US" sz="2400" dirty="0" smtClean="0"/>
              <a:t>SHA-1 </a:t>
            </a:r>
            <a:r>
              <a:rPr lang="en-US" sz="2400" dirty="0"/>
              <a:t>is used commonly in </a:t>
            </a:r>
            <a:r>
              <a:rPr lang="en-US" sz="2400" dirty="0" smtClean="0"/>
              <a:t>SSL(</a:t>
            </a:r>
            <a:r>
              <a:rPr lang="en-US" dirty="0"/>
              <a:t>Secure Sockets Layer </a:t>
            </a:r>
            <a:r>
              <a:rPr lang="en-US" dirty="0" smtClean="0"/>
              <a:t>)</a:t>
            </a:r>
            <a:r>
              <a:rPr lang="en-US" sz="2400" dirty="0" smtClean="0"/>
              <a:t> </a:t>
            </a:r>
            <a:r>
              <a:rPr lang="en-US" sz="2400" dirty="0"/>
              <a:t>and TLS </a:t>
            </a:r>
            <a:r>
              <a:rPr lang="en-US" sz="2400" dirty="0" smtClean="0"/>
              <a:t>(</a:t>
            </a:r>
            <a:r>
              <a:rPr lang="en-US" dirty="0"/>
              <a:t>Transport Layer </a:t>
            </a:r>
            <a:r>
              <a:rPr lang="en-US" dirty="0" smtClean="0"/>
              <a:t>Security) </a:t>
            </a:r>
            <a:r>
              <a:rPr lang="en-US" sz="2400" dirty="0" smtClean="0"/>
              <a:t>implementations.</a:t>
            </a:r>
          </a:p>
          <a:p>
            <a:pPr lvl="1"/>
            <a:r>
              <a:rPr lang="en-US" sz="2400" dirty="0" smtClean="0"/>
              <a:t> </a:t>
            </a:r>
            <a:r>
              <a:rPr lang="en-US" sz="2400" dirty="0"/>
              <a:t>It should </a:t>
            </a:r>
            <a:r>
              <a:rPr lang="en-US" sz="2400" dirty="0" smtClean="0"/>
              <a:t>be noted </a:t>
            </a:r>
            <a:r>
              <a:rPr lang="en-US" sz="2400" dirty="0"/>
              <a:t>that SHA-1 is now considered insecure and is being deprecated by </a:t>
            </a:r>
            <a:r>
              <a:rPr lang="en-US" sz="2400" dirty="0" smtClean="0"/>
              <a:t>certificate authorities</a:t>
            </a:r>
            <a:r>
              <a:rPr lang="en-US" sz="2400" dirty="0"/>
              <a:t>. </a:t>
            </a:r>
          </a:p>
        </p:txBody>
      </p:sp>
    </p:spTree>
    <p:extLst>
      <p:ext uri="{BB962C8B-B14F-4D97-AF65-F5344CB8AC3E}">
        <p14:creationId xmlns:p14="http://schemas.microsoft.com/office/powerpoint/2010/main" val="27560968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Secure Hash Algorithms (SHAs)</a:t>
            </a:r>
            <a:endParaRPr lang="en-US" dirty="0"/>
          </a:p>
        </p:txBody>
      </p:sp>
      <p:sp>
        <p:nvSpPr>
          <p:cNvPr id="3" name="Content Placeholder 2"/>
          <p:cNvSpPr>
            <a:spLocks noGrp="1"/>
          </p:cNvSpPr>
          <p:nvPr>
            <p:ph idx="1"/>
          </p:nvPr>
        </p:nvSpPr>
        <p:spPr>
          <a:xfrm>
            <a:off x="2384496" y="1478508"/>
            <a:ext cx="8915400" cy="3777622"/>
          </a:xfrm>
        </p:spPr>
        <p:txBody>
          <a:bodyPr>
            <a:noAutofit/>
          </a:bodyPr>
          <a:lstStyle/>
          <a:p>
            <a:r>
              <a:rPr lang="en-US" sz="2400" b="1" dirty="0"/>
              <a:t>SHA-2</a:t>
            </a:r>
            <a:r>
              <a:rPr lang="en-US" sz="2400" dirty="0"/>
              <a:t>: </a:t>
            </a:r>
            <a:endParaRPr lang="en-US" sz="2400" dirty="0" smtClean="0"/>
          </a:p>
          <a:p>
            <a:pPr lvl="1"/>
            <a:r>
              <a:rPr lang="en-US" sz="2400" dirty="0" smtClean="0"/>
              <a:t>This </a:t>
            </a:r>
            <a:r>
              <a:rPr lang="en-US" sz="2400" dirty="0"/>
              <a:t>category includes four functions defined by the number of bits of the hash:</a:t>
            </a:r>
          </a:p>
          <a:p>
            <a:pPr lvl="1"/>
            <a:r>
              <a:rPr lang="en-US" sz="2400" dirty="0"/>
              <a:t>SHA-224, SHA-256, SHA-384 and SHA-512.</a:t>
            </a:r>
          </a:p>
          <a:p>
            <a:r>
              <a:rPr lang="en-US" sz="2400" b="1" dirty="0"/>
              <a:t>SHA-3</a:t>
            </a:r>
            <a:r>
              <a:rPr lang="en-US" sz="2400" dirty="0"/>
              <a:t>: </a:t>
            </a:r>
            <a:endParaRPr lang="en-US" sz="2400" dirty="0" smtClean="0"/>
          </a:p>
          <a:p>
            <a:pPr lvl="1"/>
            <a:r>
              <a:rPr lang="en-US" sz="2400" dirty="0" smtClean="0"/>
              <a:t>This </a:t>
            </a:r>
            <a:r>
              <a:rPr lang="en-US" sz="2400" dirty="0"/>
              <a:t>is the latest family of SHA functions. </a:t>
            </a:r>
            <a:endParaRPr lang="en-US" sz="2400" dirty="0" smtClean="0"/>
          </a:p>
          <a:p>
            <a:pPr lvl="1"/>
            <a:r>
              <a:rPr lang="en-US" sz="2400" dirty="0" smtClean="0"/>
              <a:t>SHA3-224</a:t>
            </a:r>
            <a:r>
              <a:rPr lang="en-US" sz="2400" dirty="0"/>
              <a:t>, SHA3-256, SHA3-384 </a:t>
            </a:r>
            <a:r>
              <a:rPr lang="en-US" sz="2400" dirty="0" smtClean="0"/>
              <a:t>and SHA3-512 </a:t>
            </a:r>
            <a:r>
              <a:rPr lang="en-US" sz="2400" dirty="0"/>
              <a:t>are members of this family. </a:t>
            </a:r>
            <a:endParaRPr lang="en-US" sz="2400" dirty="0" smtClean="0"/>
          </a:p>
          <a:p>
            <a:pPr lvl="1"/>
            <a:r>
              <a:rPr lang="en-US" sz="2400" dirty="0" smtClean="0"/>
              <a:t>SHA3 </a:t>
            </a:r>
            <a:r>
              <a:rPr lang="en-US" sz="2400" dirty="0"/>
              <a:t>is a NIST-standardized version of Keccak.</a:t>
            </a:r>
          </a:p>
          <a:p>
            <a:pPr lvl="1"/>
            <a:r>
              <a:rPr lang="en-US" sz="2400" dirty="0"/>
              <a:t>Keccak uses a new approach called </a:t>
            </a:r>
            <a:r>
              <a:rPr lang="en-US" sz="2400" i="1" dirty="0"/>
              <a:t>sponge construction </a:t>
            </a:r>
            <a:r>
              <a:rPr lang="en-US" sz="2400" dirty="0"/>
              <a:t>instead of the commonly </a:t>
            </a:r>
            <a:r>
              <a:rPr lang="en-US" sz="2400" dirty="0" smtClean="0"/>
              <a:t>used </a:t>
            </a:r>
            <a:r>
              <a:rPr lang="en-US" sz="2400" dirty="0" err="1" smtClean="0"/>
              <a:t>Merkle-Damgard</a:t>
            </a:r>
            <a:r>
              <a:rPr lang="en-US" sz="2400" dirty="0" smtClean="0"/>
              <a:t> </a:t>
            </a:r>
            <a:r>
              <a:rPr lang="en-US" sz="2400" dirty="0"/>
              <a:t>transformation.</a:t>
            </a:r>
          </a:p>
        </p:txBody>
      </p:sp>
    </p:spTree>
    <p:extLst>
      <p:ext uri="{BB962C8B-B14F-4D97-AF65-F5344CB8AC3E}">
        <p14:creationId xmlns:p14="http://schemas.microsoft.com/office/powerpoint/2010/main" val="28231775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2824" y="-16335"/>
            <a:ext cx="8911687" cy="1280890"/>
          </a:xfrm>
        </p:spPr>
        <p:txBody>
          <a:bodyPr/>
          <a:lstStyle/>
          <a:p>
            <a:r>
              <a:rPr lang="en-US" b="1" dirty="0"/>
              <a:t>Secure Hash Algorithms (SHAs)</a:t>
            </a:r>
            <a:endParaRPr lang="en-US" dirty="0"/>
          </a:p>
        </p:txBody>
      </p:sp>
      <p:sp>
        <p:nvSpPr>
          <p:cNvPr id="3" name="Content Placeholder 2"/>
          <p:cNvSpPr>
            <a:spLocks noGrp="1"/>
          </p:cNvSpPr>
          <p:nvPr>
            <p:ph idx="1"/>
          </p:nvPr>
        </p:nvSpPr>
        <p:spPr>
          <a:xfrm>
            <a:off x="1717292" y="768167"/>
            <a:ext cx="9662750" cy="3777622"/>
          </a:xfrm>
        </p:spPr>
        <p:txBody>
          <a:bodyPr>
            <a:noAutofit/>
          </a:bodyPr>
          <a:lstStyle/>
          <a:p>
            <a:r>
              <a:rPr lang="en-US" sz="2400" b="1" dirty="0"/>
              <a:t>RIPEMD</a:t>
            </a:r>
            <a:r>
              <a:rPr lang="en-US" sz="2400" dirty="0" smtClean="0"/>
              <a:t>:</a:t>
            </a:r>
          </a:p>
          <a:p>
            <a:pPr lvl="1"/>
            <a:r>
              <a:rPr lang="en-US" sz="2400" dirty="0" smtClean="0"/>
              <a:t> </a:t>
            </a:r>
            <a:r>
              <a:rPr lang="en-US" sz="2400" dirty="0"/>
              <a:t>RIPEMD is the acronym for </a:t>
            </a:r>
            <a:r>
              <a:rPr lang="en-US" sz="2400" i="1" dirty="0"/>
              <a:t>RACE Integrity Primitives Evaluation Message Digest</a:t>
            </a:r>
            <a:r>
              <a:rPr lang="en-US" sz="2400" dirty="0"/>
              <a:t>. </a:t>
            </a:r>
            <a:endParaRPr lang="en-US" sz="2400" dirty="0" smtClean="0"/>
          </a:p>
          <a:p>
            <a:pPr lvl="1"/>
            <a:r>
              <a:rPr lang="en-US" sz="2400" dirty="0" smtClean="0"/>
              <a:t>It is </a:t>
            </a:r>
            <a:r>
              <a:rPr lang="en-US" sz="2400" dirty="0"/>
              <a:t>based on the design ideas used to build MD4. </a:t>
            </a:r>
            <a:endParaRPr lang="en-US" sz="2400" dirty="0" smtClean="0"/>
          </a:p>
          <a:p>
            <a:pPr lvl="1"/>
            <a:r>
              <a:rPr lang="en-US" sz="2400" dirty="0" smtClean="0"/>
              <a:t>There </a:t>
            </a:r>
            <a:r>
              <a:rPr lang="en-US" sz="2400" dirty="0"/>
              <a:t>are multiple versions of RIPEMD</a:t>
            </a:r>
            <a:r>
              <a:rPr lang="en-US" sz="2400" dirty="0" smtClean="0"/>
              <a:t>, including </a:t>
            </a:r>
            <a:r>
              <a:rPr lang="en-US" sz="2400" dirty="0"/>
              <a:t>128-bit, 160-bit, 256-bit, and 320-bit.</a:t>
            </a:r>
          </a:p>
          <a:p>
            <a:r>
              <a:rPr lang="en-US" sz="2400" b="1" dirty="0"/>
              <a:t>Whirlpool</a:t>
            </a:r>
            <a:r>
              <a:rPr lang="en-US" sz="2400" dirty="0"/>
              <a:t>: </a:t>
            </a:r>
            <a:endParaRPr lang="en-US" sz="2400" dirty="0" smtClean="0"/>
          </a:p>
          <a:p>
            <a:pPr lvl="1"/>
            <a:r>
              <a:rPr lang="en-US" sz="2400" dirty="0" smtClean="0"/>
              <a:t>This </a:t>
            </a:r>
            <a:r>
              <a:rPr lang="en-US" sz="2400" dirty="0"/>
              <a:t>is based on a modified version of </a:t>
            </a:r>
            <a:r>
              <a:rPr lang="en-US" sz="2400" dirty="0" err="1"/>
              <a:t>Rijndael</a:t>
            </a:r>
            <a:r>
              <a:rPr lang="en-US" sz="2400" dirty="0"/>
              <a:t> cipher known as W</a:t>
            </a:r>
            <a:r>
              <a:rPr lang="en-US" sz="2400" dirty="0" smtClean="0"/>
              <a:t>.</a:t>
            </a:r>
          </a:p>
          <a:p>
            <a:pPr lvl="1"/>
            <a:r>
              <a:rPr lang="en-US" sz="2400" dirty="0" smtClean="0"/>
              <a:t> </a:t>
            </a:r>
            <a:r>
              <a:rPr lang="en-US" sz="2400" dirty="0"/>
              <a:t>It uses </a:t>
            </a:r>
            <a:r>
              <a:rPr lang="en-US" sz="2400" dirty="0" smtClean="0"/>
              <a:t>the </a:t>
            </a:r>
            <a:r>
              <a:rPr lang="en-US" sz="2400" dirty="0" err="1" smtClean="0"/>
              <a:t>Miyaguchi-Preneel</a:t>
            </a:r>
            <a:r>
              <a:rPr lang="en-US" sz="2400" dirty="0" smtClean="0"/>
              <a:t> </a:t>
            </a:r>
            <a:r>
              <a:rPr lang="en-US" sz="2400" dirty="0"/>
              <a:t>compression function, which is a type of one-way function used for </a:t>
            </a:r>
            <a:r>
              <a:rPr lang="en-US" sz="2400" dirty="0" smtClean="0"/>
              <a:t>the compression </a:t>
            </a:r>
            <a:r>
              <a:rPr lang="en-US" sz="2400" dirty="0"/>
              <a:t>of two fixed length inputs into a single fixed length output. </a:t>
            </a:r>
            <a:endParaRPr lang="en-US" sz="2400" dirty="0" smtClean="0"/>
          </a:p>
          <a:p>
            <a:pPr lvl="1"/>
            <a:r>
              <a:rPr lang="en-US" sz="2400" dirty="0" smtClean="0"/>
              <a:t>It </a:t>
            </a:r>
            <a:r>
              <a:rPr lang="en-US" sz="2400" dirty="0"/>
              <a:t>is a single </a:t>
            </a:r>
            <a:r>
              <a:rPr lang="en-US" sz="2400" dirty="0" smtClean="0"/>
              <a:t>block length </a:t>
            </a:r>
            <a:r>
              <a:rPr lang="en-US" sz="2400" dirty="0"/>
              <a:t>compression function:</a:t>
            </a:r>
          </a:p>
        </p:txBody>
      </p:sp>
    </p:spTree>
    <p:extLst>
      <p:ext uri="{BB962C8B-B14F-4D97-AF65-F5344CB8AC3E}">
        <p14:creationId xmlns:p14="http://schemas.microsoft.com/office/powerpoint/2010/main" val="42674029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a:xfrm>
            <a:off x="2314892" y="1650274"/>
            <a:ext cx="8915400" cy="3777622"/>
          </a:xfrm>
        </p:spPr>
        <p:txBody>
          <a:bodyPr>
            <a:noAutofit/>
          </a:bodyPr>
          <a:lstStyle/>
          <a:p>
            <a:r>
              <a:rPr lang="en-US" sz="2400" dirty="0"/>
              <a:t>Hash functions have many practical applications ranging from simple file integrity </a:t>
            </a:r>
            <a:r>
              <a:rPr lang="en-US" sz="2400" dirty="0" smtClean="0"/>
              <a:t>checks and </a:t>
            </a:r>
            <a:r>
              <a:rPr lang="en-US" sz="2400" dirty="0"/>
              <a:t>password storage to be used in cryptographic protocols and algorithms. </a:t>
            </a:r>
            <a:endParaRPr lang="en-US" sz="2400" dirty="0" smtClean="0"/>
          </a:p>
          <a:p>
            <a:r>
              <a:rPr lang="en-US" sz="2400" dirty="0" smtClean="0"/>
              <a:t>They </a:t>
            </a:r>
            <a:r>
              <a:rPr lang="en-US" sz="2400" dirty="0"/>
              <a:t>are </a:t>
            </a:r>
            <a:r>
              <a:rPr lang="en-US" sz="2400" dirty="0" smtClean="0"/>
              <a:t>used in </a:t>
            </a:r>
            <a:r>
              <a:rPr lang="en-US" sz="2400" dirty="0"/>
              <a:t>hash tables, distributed hash tables, bloom filters, virus finger printing, peer-to-peer </a:t>
            </a:r>
            <a:r>
              <a:rPr lang="en-US" sz="2400" dirty="0" smtClean="0"/>
              <a:t>P2P file </a:t>
            </a:r>
            <a:r>
              <a:rPr lang="en-US" sz="2400" dirty="0"/>
              <a:t>sharing, and many other applications</a:t>
            </a:r>
            <a:r>
              <a:rPr lang="en-US" sz="2400" dirty="0" smtClean="0"/>
              <a:t>.</a:t>
            </a:r>
          </a:p>
          <a:p>
            <a:r>
              <a:rPr lang="en-US" sz="2400" dirty="0"/>
              <a:t>In </a:t>
            </a:r>
            <a:r>
              <a:rPr lang="en-US" sz="2400" dirty="0" err="1"/>
              <a:t>blockchain</a:t>
            </a:r>
            <a:r>
              <a:rPr lang="en-US" sz="2400" dirty="0"/>
              <a:t>, hash functions play a very vital role. </a:t>
            </a:r>
            <a:endParaRPr lang="en-US" sz="2400" dirty="0" smtClean="0"/>
          </a:p>
          <a:p>
            <a:pPr lvl="1"/>
            <a:r>
              <a:rPr lang="en-US" sz="2400" dirty="0" smtClean="0"/>
              <a:t>Especially</a:t>
            </a:r>
            <a:r>
              <a:rPr lang="en-US" sz="2400" dirty="0"/>
              <a:t>, the proof of work </a:t>
            </a:r>
            <a:r>
              <a:rPr lang="en-US" sz="2400" dirty="0" smtClean="0"/>
              <a:t>function  uses </a:t>
            </a:r>
            <a:r>
              <a:rPr lang="en-US" sz="2400" dirty="0"/>
              <a:t>SHA-256 twice in order to verify the computational effort spent by miners</a:t>
            </a:r>
            <a:r>
              <a:rPr lang="en-US" sz="2400" dirty="0" smtClean="0"/>
              <a:t>.</a:t>
            </a:r>
          </a:p>
          <a:p>
            <a:pPr lvl="1"/>
            <a:r>
              <a:rPr lang="en-US" sz="2400" dirty="0" smtClean="0"/>
              <a:t> RIPEMD 160 </a:t>
            </a:r>
            <a:r>
              <a:rPr lang="en-US" sz="2400" dirty="0"/>
              <a:t>is used to produce bitcoin addresses.</a:t>
            </a:r>
          </a:p>
        </p:txBody>
      </p:sp>
    </p:spTree>
    <p:extLst>
      <p:ext uri="{BB962C8B-B14F-4D97-AF65-F5344CB8AC3E}">
        <p14:creationId xmlns:p14="http://schemas.microsoft.com/office/powerpoint/2010/main" val="1166785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 ciphers</a:t>
            </a:r>
            <a:endParaRPr lang="en-US" dirty="0"/>
          </a:p>
        </p:txBody>
      </p:sp>
      <p:sp>
        <p:nvSpPr>
          <p:cNvPr id="3" name="Content Placeholder 2"/>
          <p:cNvSpPr>
            <a:spLocks noGrp="1"/>
          </p:cNvSpPr>
          <p:nvPr>
            <p:ph idx="1"/>
          </p:nvPr>
        </p:nvSpPr>
        <p:spPr>
          <a:xfrm>
            <a:off x="2079761" y="1568307"/>
            <a:ext cx="8915400" cy="3777622"/>
          </a:xfrm>
        </p:spPr>
        <p:txBody>
          <a:bodyPr>
            <a:normAutofit/>
          </a:bodyPr>
          <a:lstStyle/>
          <a:p>
            <a:r>
              <a:rPr lang="en-US" sz="2000" dirty="0"/>
              <a:t>E</a:t>
            </a:r>
            <a:r>
              <a:rPr lang="en-US" sz="2000" dirty="0" smtClean="0"/>
              <a:t>ncryption </a:t>
            </a:r>
            <a:r>
              <a:rPr lang="en-US" sz="2000" dirty="0"/>
              <a:t>algorithms that break up a text to be encrypted (plain text) into </a:t>
            </a:r>
            <a:r>
              <a:rPr lang="en-US" sz="2000" dirty="0" smtClean="0"/>
              <a:t>blocks of </a:t>
            </a:r>
            <a:r>
              <a:rPr lang="en-US" sz="2000" dirty="0"/>
              <a:t>fixed length </a:t>
            </a:r>
          </a:p>
          <a:p>
            <a:r>
              <a:rPr lang="en-US" sz="2000" dirty="0" smtClean="0"/>
              <a:t>Apply </a:t>
            </a:r>
            <a:r>
              <a:rPr lang="en-US" sz="2000" dirty="0"/>
              <a:t>encryption block by block. </a:t>
            </a:r>
            <a:endParaRPr lang="en-US" sz="2000" dirty="0" smtClean="0"/>
          </a:p>
          <a:p>
            <a:r>
              <a:rPr lang="en-US" sz="2000" dirty="0" smtClean="0"/>
              <a:t>Block </a:t>
            </a:r>
            <a:r>
              <a:rPr lang="en-US" sz="2000" dirty="0"/>
              <a:t>ciphers are usually built using </a:t>
            </a:r>
            <a:r>
              <a:rPr lang="en-US" sz="2000" dirty="0" smtClean="0"/>
              <a:t>a design </a:t>
            </a:r>
            <a:r>
              <a:rPr lang="en-US" sz="2000" dirty="0"/>
              <a:t>strategy known as </a:t>
            </a:r>
            <a:r>
              <a:rPr lang="en-US" sz="2000" dirty="0" err="1"/>
              <a:t>Fiestel</a:t>
            </a:r>
            <a:r>
              <a:rPr lang="en-US" sz="2000" dirty="0"/>
              <a:t> cipher. </a:t>
            </a:r>
            <a:endParaRPr lang="en-US" sz="2000" dirty="0" smtClean="0"/>
          </a:p>
        </p:txBody>
      </p:sp>
      <p:pic>
        <p:nvPicPr>
          <p:cNvPr id="4" name="Picture 3"/>
          <p:cNvPicPr>
            <a:picLocks noChangeAspect="1"/>
          </p:cNvPicPr>
          <p:nvPr/>
        </p:nvPicPr>
        <p:blipFill>
          <a:blip r:embed="rId2"/>
          <a:stretch>
            <a:fillRect/>
          </a:stretch>
        </p:blipFill>
        <p:spPr>
          <a:xfrm>
            <a:off x="4014775" y="3457118"/>
            <a:ext cx="3979694" cy="3330323"/>
          </a:xfrm>
          <a:prstGeom prst="rect">
            <a:avLst/>
          </a:prstGeom>
        </p:spPr>
      </p:pic>
    </p:spTree>
    <p:extLst>
      <p:ext uri="{BB962C8B-B14F-4D97-AF65-F5344CB8AC3E}">
        <p14:creationId xmlns:p14="http://schemas.microsoft.com/office/powerpoint/2010/main" val="2708554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 of Secure Hash Algorithms (SHA</a:t>
            </a:r>
            <a:r>
              <a:rPr lang="en-US" b="1" dirty="0" smtClean="0"/>
              <a:t>):  </a:t>
            </a:r>
            <a:r>
              <a:rPr lang="en-US" b="1" dirty="0"/>
              <a:t>SHA-256</a:t>
            </a:r>
            <a:endParaRPr lang="en-US" dirty="0"/>
          </a:p>
        </p:txBody>
      </p:sp>
      <p:sp>
        <p:nvSpPr>
          <p:cNvPr id="3" name="Content Placeholder 2"/>
          <p:cNvSpPr>
            <a:spLocks noGrp="1"/>
          </p:cNvSpPr>
          <p:nvPr>
            <p:ph idx="1"/>
          </p:nvPr>
        </p:nvSpPr>
        <p:spPr/>
        <p:txBody>
          <a:bodyPr>
            <a:noAutofit/>
          </a:bodyPr>
          <a:lstStyle/>
          <a:p>
            <a:r>
              <a:rPr lang="en-US" sz="2400" dirty="0"/>
              <a:t>SHA-256 has the input message size &lt; 2^64-bits</a:t>
            </a:r>
            <a:r>
              <a:rPr lang="en-US" sz="2400" dirty="0" smtClean="0"/>
              <a:t>.</a:t>
            </a:r>
          </a:p>
          <a:p>
            <a:r>
              <a:rPr lang="en-US" sz="2400" dirty="0" smtClean="0"/>
              <a:t> </a:t>
            </a:r>
            <a:r>
              <a:rPr lang="en-US" sz="2400" dirty="0"/>
              <a:t>Block size is 512-bits and has a word size </a:t>
            </a:r>
            <a:r>
              <a:rPr lang="en-US" sz="2400" dirty="0" smtClean="0"/>
              <a:t>of 32-bits</a:t>
            </a:r>
            <a:r>
              <a:rPr lang="en-US" sz="2400" dirty="0"/>
              <a:t>. </a:t>
            </a:r>
            <a:endParaRPr lang="en-US" sz="2400" dirty="0" smtClean="0"/>
          </a:p>
          <a:p>
            <a:pPr lvl="1"/>
            <a:r>
              <a:rPr lang="en-US" sz="2400" dirty="0" smtClean="0"/>
              <a:t>Output </a:t>
            </a:r>
            <a:r>
              <a:rPr lang="en-US" sz="2400" dirty="0"/>
              <a:t>is 256-bit digest.</a:t>
            </a:r>
          </a:p>
          <a:p>
            <a:r>
              <a:rPr lang="en-US" sz="2400" dirty="0"/>
              <a:t>The compression function processes a 512-bit message block and a 256-bit </a:t>
            </a:r>
            <a:r>
              <a:rPr lang="en-US" sz="2400" dirty="0" smtClean="0"/>
              <a:t>intermediate hash </a:t>
            </a:r>
            <a:r>
              <a:rPr lang="en-US" sz="2400" dirty="0"/>
              <a:t>value. </a:t>
            </a:r>
            <a:endParaRPr lang="en-US" sz="2400" dirty="0" smtClean="0"/>
          </a:p>
          <a:p>
            <a:r>
              <a:rPr lang="en-US" sz="2400" dirty="0" smtClean="0"/>
              <a:t>There </a:t>
            </a:r>
            <a:r>
              <a:rPr lang="en-US" sz="2400" dirty="0"/>
              <a:t>are two main components of this function: </a:t>
            </a:r>
            <a:endParaRPr lang="en-US" sz="2400" dirty="0" smtClean="0"/>
          </a:p>
          <a:p>
            <a:pPr lvl="1"/>
            <a:r>
              <a:rPr lang="en-US" sz="2400" dirty="0" smtClean="0"/>
              <a:t>compression </a:t>
            </a:r>
            <a:r>
              <a:rPr lang="en-US" sz="2400" dirty="0"/>
              <a:t>function </a:t>
            </a:r>
          </a:p>
          <a:p>
            <a:pPr lvl="1"/>
            <a:r>
              <a:rPr lang="en-US" sz="2400" dirty="0"/>
              <a:t>message schedule.</a:t>
            </a:r>
          </a:p>
        </p:txBody>
      </p:sp>
    </p:spTree>
    <p:extLst>
      <p:ext uri="{BB962C8B-B14F-4D97-AF65-F5344CB8AC3E}">
        <p14:creationId xmlns:p14="http://schemas.microsoft.com/office/powerpoint/2010/main" val="24713241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601" y="624110"/>
            <a:ext cx="9625012" cy="747490"/>
          </a:xfrm>
        </p:spPr>
        <p:txBody>
          <a:bodyPr/>
          <a:lstStyle/>
          <a:p>
            <a:r>
              <a:rPr lang="en-US" dirty="0"/>
              <a:t>The algorithm works as </a:t>
            </a:r>
            <a:r>
              <a:rPr lang="en-US" dirty="0" smtClean="0"/>
              <a:t>follows (SHA-256):</a:t>
            </a:r>
            <a:endParaRPr lang="en-US" dirty="0"/>
          </a:p>
        </p:txBody>
      </p:sp>
      <p:sp>
        <p:nvSpPr>
          <p:cNvPr id="3" name="Content Placeholder 2"/>
          <p:cNvSpPr>
            <a:spLocks noGrp="1"/>
          </p:cNvSpPr>
          <p:nvPr>
            <p:ph idx="1"/>
          </p:nvPr>
        </p:nvSpPr>
        <p:spPr>
          <a:xfrm>
            <a:off x="2352293" y="1371599"/>
            <a:ext cx="9152319" cy="4547937"/>
          </a:xfrm>
        </p:spPr>
        <p:txBody>
          <a:bodyPr>
            <a:noAutofit/>
          </a:bodyPr>
          <a:lstStyle/>
          <a:p>
            <a:r>
              <a:rPr lang="en-US" sz="2000" b="1" dirty="0"/>
              <a:t>Pre-processing:</a:t>
            </a:r>
          </a:p>
          <a:p>
            <a:pPr lvl="1"/>
            <a:r>
              <a:rPr lang="en-US" sz="2000" dirty="0" smtClean="0"/>
              <a:t> </a:t>
            </a:r>
            <a:r>
              <a:rPr lang="en-US" sz="2000" dirty="0"/>
              <a:t>Padding of the </a:t>
            </a:r>
            <a:r>
              <a:rPr lang="en-US" sz="2000" dirty="0" smtClean="0"/>
              <a:t>message</a:t>
            </a:r>
          </a:p>
          <a:p>
            <a:pPr lvl="2"/>
            <a:r>
              <a:rPr lang="en-US" sz="1800" dirty="0" smtClean="0"/>
              <a:t>To </a:t>
            </a:r>
            <a:r>
              <a:rPr lang="en-US" sz="1800" dirty="0"/>
              <a:t>make the length of a block to 512-bits </a:t>
            </a:r>
            <a:r>
              <a:rPr lang="en-US" sz="1800" dirty="0" smtClean="0"/>
              <a:t>if it </a:t>
            </a:r>
            <a:r>
              <a:rPr lang="en-US" sz="1800" dirty="0"/>
              <a:t>is smaller than the required block size of 512-bits.</a:t>
            </a:r>
          </a:p>
          <a:p>
            <a:pPr lvl="1"/>
            <a:r>
              <a:rPr lang="en-US" sz="2000" dirty="0" smtClean="0"/>
              <a:t> </a:t>
            </a:r>
            <a:r>
              <a:rPr lang="en-US" sz="2000" dirty="0"/>
              <a:t>Parsing the message into message blocks </a:t>
            </a:r>
          </a:p>
          <a:p>
            <a:pPr lvl="2"/>
            <a:r>
              <a:rPr lang="en-US" sz="1800" dirty="0" smtClean="0"/>
              <a:t>Ensure </a:t>
            </a:r>
            <a:r>
              <a:rPr lang="en-US" sz="1800" dirty="0"/>
              <a:t>that the message and </a:t>
            </a:r>
            <a:r>
              <a:rPr lang="en-US" sz="1800" dirty="0" smtClean="0"/>
              <a:t>its padding </a:t>
            </a:r>
            <a:r>
              <a:rPr lang="en-US" sz="1800" dirty="0"/>
              <a:t>is divided into equal blocks of 512-bits.</a:t>
            </a:r>
          </a:p>
          <a:p>
            <a:pPr lvl="1"/>
            <a:r>
              <a:rPr lang="en-US" sz="2000" dirty="0" smtClean="0"/>
              <a:t>Setting up </a:t>
            </a:r>
            <a:r>
              <a:rPr lang="en-US" sz="2000" dirty="0"/>
              <a:t>the initial hash value, </a:t>
            </a:r>
            <a:endParaRPr lang="en-US" sz="2000" dirty="0" smtClean="0"/>
          </a:p>
          <a:p>
            <a:pPr lvl="2"/>
            <a:r>
              <a:rPr lang="en-US" sz="2000" dirty="0" smtClean="0"/>
              <a:t>which </a:t>
            </a:r>
            <a:r>
              <a:rPr lang="en-US" sz="2000" dirty="0"/>
              <a:t>is the eight 32-bit words obtained </a:t>
            </a:r>
            <a:r>
              <a:rPr lang="en-US" sz="2000" dirty="0" smtClean="0"/>
              <a:t>by taking </a:t>
            </a:r>
            <a:r>
              <a:rPr lang="en-US" sz="2000" dirty="0"/>
              <a:t>the first 32-bits of the fractional parts of the square roots of the first </a:t>
            </a:r>
            <a:r>
              <a:rPr lang="en-US" sz="2000" dirty="0" smtClean="0"/>
              <a:t>eight prime </a:t>
            </a:r>
            <a:r>
              <a:rPr lang="en-US" sz="2000" dirty="0"/>
              <a:t>numbers</a:t>
            </a:r>
            <a:r>
              <a:rPr lang="en-US" sz="2000" dirty="0" smtClean="0"/>
              <a:t>.</a:t>
            </a:r>
          </a:p>
          <a:p>
            <a:pPr lvl="2"/>
            <a:r>
              <a:rPr lang="en-US" sz="2000" dirty="0" smtClean="0"/>
              <a:t> </a:t>
            </a:r>
            <a:r>
              <a:rPr lang="en-US" sz="2000" dirty="0"/>
              <a:t>These initial values are randomly chosen in order to initialize </a:t>
            </a:r>
            <a:r>
              <a:rPr lang="en-US" sz="2000" dirty="0" smtClean="0"/>
              <a:t>the process </a:t>
            </a:r>
          </a:p>
          <a:p>
            <a:pPr lvl="3"/>
            <a:r>
              <a:rPr lang="en-US" sz="1800" dirty="0" smtClean="0"/>
              <a:t>Gives </a:t>
            </a:r>
            <a:r>
              <a:rPr lang="en-US" sz="1800" dirty="0"/>
              <a:t>a level of confidence that no backdoor exists in the algorithm.</a:t>
            </a:r>
          </a:p>
        </p:txBody>
      </p:sp>
    </p:spTree>
    <p:extLst>
      <p:ext uri="{BB962C8B-B14F-4D97-AF65-F5344CB8AC3E}">
        <p14:creationId xmlns:p14="http://schemas.microsoft.com/office/powerpoint/2010/main" val="4813929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914400"/>
            <a:ext cx="8915400" cy="4996822"/>
          </a:xfrm>
        </p:spPr>
        <p:txBody>
          <a:bodyPr>
            <a:normAutofit/>
          </a:bodyPr>
          <a:lstStyle/>
          <a:p>
            <a:r>
              <a:rPr lang="en-US" sz="2400" b="1" dirty="0"/>
              <a:t>Hash computation</a:t>
            </a:r>
            <a:r>
              <a:rPr lang="en-US" sz="2400" dirty="0"/>
              <a:t>:</a:t>
            </a:r>
          </a:p>
          <a:p>
            <a:pPr lvl="1"/>
            <a:r>
              <a:rPr lang="en-US" sz="2400" dirty="0" smtClean="0"/>
              <a:t> </a:t>
            </a:r>
            <a:r>
              <a:rPr lang="en-US" sz="2400" dirty="0"/>
              <a:t>Each message block is processed in a sequence and requires 64 rounds </a:t>
            </a:r>
            <a:r>
              <a:rPr lang="en-US" sz="2400" dirty="0" smtClean="0"/>
              <a:t>to compute </a:t>
            </a:r>
            <a:r>
              <a:rPr lang="en-US" sz="2400" dirty="0"/>
              <a:t>the full hash output. </a:t>
            </a:r>
            <a:endParaRPr lang="en-US" sz="2400" dirty="0" smtClean="0"/>
          </a:p>
          <a:p>
            <a:pPr lvl="1"/>
            <a:r>
              <a:rPr lang="en-US" sz="2400" dirty="0" smtClean="0"/>
              <a:t>Each </a:t>
            </a:r>
            <a:r>
              <a:rPr lang="en-US" sz="2400" dirty="0"/>
              <a:t>round uses slightly different constants </a:t>
            </a:r>
            <a:r>
              <a:rPr lang="en-US" sz="2400" dirty="0" smtClean="0"/>
              <a:t>to ensure </a:t>
            </a:r>
            <a:r>
              <a:rPr lang="en-US" sz="2400" dirty="0"/>
              <a:t>that no two rounds are the same.</a:t>
            </a:r>
          </a:p>
          <a:p>
            <a:pPr lvl="1"/>
            <a:r>
              <a:rPr lang="en-US" sz="2400" dirty="0"/>
              <a:t>M</a:t>
            </a:r>
            <a:r>
              <a:rPr lang="en-US" sz="2400" dirty="0" smtClean="0"/>
              <a:t>essage </a:t>
            </a:r>
            <a:r>
              <a:rPr lang="en-US" sz="2400" dirty="0"/>
              <a:t>schedule is prepared.</a:t>
            </a:r>
          </a:p>
          <a:p>
            <a:pPr lvl="1"/>
            <a:r>
              <a:rPr lang="en-US" sz="2400" dirty="0"/>
              <a:t>E</a:t>
            </a:r>
            <a:r>
              <a:rPr lang="en-US" sz="2400" dirty="0" smtClean="0"/>
              <a:t>ight </a:t>
            </a:r>
            <a:r>
              <a:rPr lang="en-US" sz="2400" dirty="0"/>
              <a:t>working variables are initialized.</a:t>
            </a:r>
          </a:p>
          <a:p>
            <a:pPr lvl="1"/>
            <a:r>
              <a:rPr lang="en-US" sz="2400" dirty="0"/>
              <a:t>I</a:t>
            </a:r>
            <a:r>
              <a:rPr lang="en-US" sz="2400" dirty="0" smtClean="0"/>
              <a:t>ntermediate hash value is calculated.</a:t>
            </a:r>
          </a:p>
          <a:p>
            <a:pPr lvl="1"/>
            <a:r>
              <a:rPr lang="en-US" sz="2400" dirty="0" smtClean="0"/>
              <a:t> Message is processed and the output hash is produced</a:t>
            </a:r>
            <a:r>
              <a:rPr lang="en-US" dirty="0" smtClean="0"/>
              <a:t>:</a:t>
            </a:r>
            <a:endParaRPr lang="en-US" dirty="0"/>
          </a:p>
        </p:txBody>
      </p:sp>
    </p:spTree>
    <p:extLst>
      <p:ext uri="{BB962C8B-B14F-4D97-AF65-F5344CB8AC3E}">
        <p14:creationId xmlns:p14="http://schemas.microsoft.com/office/powerpoint/2010/main" val="25254218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124272" y="484903"/>
            <a:ext cx="9734400" cy="5262753"/>
          </a:xfrm>
          <a:prstGeom prst="rect">
            <a:avLst/>
          </a:prstGeom>
        </p:spPr>
      </p:pic>
    </p:spTree>
    <p:extLst>
      <p:ext uri="{BB962C8B-B14F-4D97-AF65-F5344CB8AC3E}">
        <p14:creationId xmlns:p14="http://schemas.microsoft.com/office/powerpoint/2010/main" val="1060352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descr="https://upload.wikimedia.org/wikipedia/commons/thumb/7/7d/SHA-2.svg/400px-SHA-2.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974" y="873017"/>
            <a:ext cx="6372225" cy="4492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626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sz="2400" dirty="0"/>
          </a:p>
        </p:txBody>
      </p:sp>
      <p:pic>
        <p:nvPicPr>
          <p:cNvPr id="5" name="Picture 4"/>
          <p:cNvPicPr>
            <a:picLocks noChangeAspect="1"/>
          </p:cNvPicPr>
          <p:nvPr/>
        </p:nvPicPr>
        <p:blipFill>
          <a:blip r:embed="rId2"/>
          <a:stretch>
            <a:fillRect/>
          </a:stretch>
        </p:blipFill>
        <p:spPr>
          <a:xfrm>
            <a:off x="2481473" y="1772993"/>
            <a:ext cx="9226128" cy="3726469"/>
          </a:xfrm>
          <a:prstGeom prst="rect">
            <a:avLst/>
          </a:prstGeom>
        </p:spPr>
      </p:pic>
    </p:spTree>
    <p:extLst>
      <p:ext uri="{BB962C8B-B14F-4D97-AF65-F5344CB8AC3E}">
        <p14:creationId xmlns:p14="http://schemas.microsoft.com/office/powerpoint/2010/main" val="10017405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2059577" y="94934"/>
            <a:ext cx="8229600" cy="1139825"/>
          </a:xfrm>
          <a:prstGeom prst="rect">
            <a:avLst/>
          </a:prstGeom>
          <a:ln/>
        </p:spPr>
        <p:style>
          <a:lnRef idx="0">
            <a:schemeClr val="accent2"/>
          </a:lnRef>
          <a:fillRef idx="3">
            <a:schemeClr val="accent2"/>
          </a:fillRef>
          <a:effectRef idx="3">
            <a:schemeClr val="accent2"/>
          </a:effectRef>
          <a:fontRef idx="minor">
            <a:schemeClr val="lt1"/>
          </a:fontRef>
        </p:style>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9pPr>
          </a:lstStyle>
          <a:p>
            <a:pPr algn="ctr">
              <a:buClrTx/>
              <a:buFontTx/>
              <a:buNone/>
            </a:pPr>
            <a:r>
              <a:rPr lang="en-US" altLang="en-US" sz="4400" b="1" strike="sngStrike" dirty="0">
                <a:solidFill>
                  <a:schemeClr val="tx1"/>
                </a:solidFill>
              </a:rPr>
              <a:t>SHA Versions</a:t>
            </a: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9577" y="1621791"/>
            <a:ext cx="8540750" cy="4803775"/>
          </a:xfrm>
          <a:prstGeom prst="rect">
            <a:avLst/>
          </a:prstGeom>
          <a:ln/>
        </p:spPr>
        <p:style>
          <a:lnRef idx="0">
            <a:schemeClr val="accent2"/>
          </a:lnRef>
          <a:fillRef idx="3">
            <a:schemeClr val="accent2"/>
          </a:fillRef>
          <a:effectRef idx="3">
            <a:schemeClr val="accent2"/>
          </a:effectRef>
          <a:fontRef idx="minor">
            <a:schemeClr val="lt1"/>
          </a:fontRef>
        </p:style>
      </p:pic>
    </p:spTree>
    <p:extLst>
      <p:ext uri="{BB962C8B-B14F-4D97-AF65-F5344CB8AC3E}">
        <p14:creationId xmlns:p14="http://schemas.microsoft.com/office/powerpoint/2010/main" val="17970750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348" y="153847"/>
            <a:ext cx="8911687" cy="1280890"/>
          </a:xfrm>
        </p:spPr>
        <p:txBody>
          <a:bodyPr/>
          <a:lstStyle/>
          <a:p>
            <a:r>
              <a:rPr lang="en-US" b="1" dirty="0"/>
              <a:t>Design of SHA3 (Keccak)</a:t>
            </a:r>
            <a:endParaRPr lang="en-US" dirty="0"/>
          </a:p>
        </p:txBody>
      </p:sp>
      <p:sp>
        <p:nvSpPr>
          <p:cNvPr id="3" name="Content Placeholder 2"/>
          <p:cNvSpPr>
            <a:spLocks noGrp="1"/>
          </p:cNvSpPr>
          <p:nvPr>
            <p:ph idx="1"/>
          </p:nvPr>
        </p:nvSpPr>
        <p:spPr>
          <a:xfrm>
            <a:off x="1319349" y="794292"/>
            <a:ext cx="10289767" cy="3777622"/>
          </a:xfrm>
        </p:spPr>
        <p:txBody>
          <a:bodyPr>
            <a:noAutofit/>
          </a:bodyPr>
          <a:lstStyle/>
          <a:p>
            <a:r>
              <a:rPr lang="en-US" sz="2400" dirty="0"/>
              <a:t>The structure of SHA-3 is very different from the usual SHA-1 and SHA-2. </a:t>
            </a:r>
            <a:endParaRPr lang="en-US" sz="2400" dirty="0" smtClean="0"/>
          </a:p>
          <a:p>
            <a:r>
              <a:rPr lang="en-US" sz="2400" dirty="0" smtClean="0"/>
              <a:t>The </a:t>
            </a:r>
            <a:r>
              <a:rPr lang="en-US" sz="2400" dirty="0"/>
              <a:t>key </a:t>
            </a:r>
            <a:r>
              <a:rPr lang="en-US" sz="2400" dirty="0" smtClean="0"/>
              <a:t>idea behind </a:t>
            </a:r>
            <a:r>
              <a:rPr lang="en-US" sz="2400" dirty="0"/>
              <a:t>SHA-3 is based on un-keyed permutations </a:t>
            </a:r>
            <a:endParaRPr lang="en-US" sz="2400" dirty="0" smtClean="0"/>
          </a:p>
          <a:p>
            <a:pPr lvl="1"/>
            <a:r>
              <a:rPr lang="en-US" sz="2400" dirty="0" smtClean="0"/>
              <a:t>as </a:t>
            </a:r>
            <a:r>
              <a:rPr lang="en-US" sz="2400" dirty="0"/>
              <a:t>opposed to other usual hash </a:t>
            </a:r>
            <a:r>
              <a:rPr lang="en-US" sz="2400" dirty="0" smtClean="0"/>
              <a:t>functions‘ constructions </a:t>
            </a:r>
            <a:r>
              <a:rPr lang="en-US" sz="2400" dirty="0"/>
              <a:t>that used keyed permutations. </a:t>
            </a:r>
            <a:endParaRPr lang="en-US" sz="2400" dirty="0" smtClean="0"/>
          </a:p>
          <a:p>
            <a:r>
              <a:rPr lang="en-US" sz="2400" dirty="0" smtClean="0"/>
              <a:t>Keccak </a:t>
            </a:r>
            <a:r>
              <a:rPr lang="en-US" sz="2400" dirty="0"/>
              <a:t>also does not make use of the </a:t>
            </a:r>
            <a:r>
              <a:rPr lang="en-US" sz="2400" dirty="0" err="1" smtClean="0"/>
              <a:t>Merkle-Damgard</a:t>
            </a:r>
            <a:r>
              <a:rPr lang="en-US" sz="2400" dirty="0" smtClean="0"/>
              <a:t> </a:t>
            </a:r>
            <a:r>
              <a:rPr lang="en-US" sz="2400" dirty="0"/>
              <a:t>transformation </a:t>
            </a:r>
            <a:endParaRPr lang="en-US" sz="2400" dirty="0" smtClean="0"/>
          </a:p>
          <a:p>
            <a:r>
              <a:rPr lang="en-US" sz="2400" dirty="0" smtClean="0"/>
              <a:t>New </a:t>
            </a:r>
            <a:r>
              <a:rPr lang="en-US" sz="2400" dirty="0"/>
              <a:t>approach called sponge and squeeze construction is used </a:t>
            </a:r>
            <a:r>
              <a:rPr lang="en-US" sz="2400" dirty="0" smtClean="0"/>
              <a:t>in Keccak</a:t>
            </a:r>
            <a:r>
              <a:rPr lang="en-US" sz="2400" dirty="0"/>
              <a:t>, </a:t>
            </a:r>
            <a:endParaRPr lang="en-US" sz="2400" dirty="0" smtClean="0"/>
          </a:p>
          <a:p>
            <a:pPr lvl="1"/>
            <a:r>
              <a:rPr lang="en-US" sz="2200" dirty="0" smtClean="0"/>
              <a:t>which </a:t>
            </a:r>
            <a:r>
              <a:rPr lang="en-US" sz="2200" dirty="0"/>
              <a:t>is basically a random permutation model. </a:t>
            </a:r>
            <a:endParaRPr lang="en-US" sz="2200" dirty="0" smtClean="0"/>
          </a:p>
        </p:txBody>
      </p:sp>
    </p:spTree>
    <p:extLst>
      <p:ext uri="{BB962C8B-B14F-4D97-AF65-F5344CB8AC3E}">
        <p14:creationId xmlns:p14="http://schemas.microsoft.com/office/powerpoint/2010/main" val="15368852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t>Different variants of SHA3 have been standardized, </a:t>
            </a:r>
          </a:p>
          <a:p>
            <a:pPr lvl="1"/>
            <a:r>
              <a:rPr lang="en-US" sz="2400" dirty="0"/>
              <a:t> </a:t>
            </a:r>
            <a:r>
              <a:rPr lang="en-US" sz="2000" dirty="0"/>
              <a:t>SHA3-224, SHA3-256, SHA3-384, SHA3-512, SHAKE128, and SHAKE256. SHAKE128 and SHAKE256 </a:t>
            </a:r>
          </a:p>
          <a:p>
            <a:r>
              <a:rPr lang="en-US" sz="2400" dirty="0"/>
              <a:t>XOF functions that allow the output to be extended to any desired length.</a:t>
            </a:r>
          </a:p>
          <a:p>
            <a:endParaRPr lang="en-US" dirty="0"/>
          </a:p>
        </p:txBody>
      </p:sp>
    </p:spTree>
    <p:extLst>
      <p:ext uri="{BB962C8B-B14F-4D97-AF65-F5344CB8AC3E}">
        <p14:creationId xmlns:p14="http://schemas.microsoft.com/office/powerpoint/2010/main" val="33865081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435" y="624110"/>
            <a:ext cx="9336178" cy="1280890"/>
          </a:xfrm>
        </p:spPr>
        <p:txBody>
          <a:bodyPr/>
          <a:lstStyle/>
          <a:p>
            <a:r>
              <a:rPr lang="en-US" dirty="0"/>
              <a:t>SHA-3 absorbing and squeezing function in SHA3</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36086" y="1762586"/>
            <a:ext cx="9868526" cy="4148636"/>
          </a:xfrm>
          <a:prstGeom prst="rect">
            <a:avLst/>
          </a:prstGeom>
        </p:spPr>
      </p:pic>
    </p:spTree>
    <p:extLst>
      <p:ext uri="{BB962C8B-B14F-4D97-AF65-F5344CB8AC3E}">
        <p14:creationId xmlns:p14="http://schemas.microsoft.com/office/powerpoint/2010/main" val="1065846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lock </a:t>
            </a:r>
            <a:r>
              <a:rPr lang="en-US" dirty="0"/>
              <a:t>encryption modes</a:t>
            </a:r>
          </a:p>
        </p:txBody>
      </p:sp>
      <p:sp>
        <p:nvSpPr>
          <p:cNvPr id="3" name="Content Placeholder 2"/>
          <p:cNvSpPr>
            <a:spLocks noGrp="1"/>
          </p:cNvSpPr>
          <p:nvPr>
            <p:ph idx="1"/>
          </p:nvPr>
        </p:nvSpPr>
        <p:spPr>
          <a:xfrm>
            <a:off x="2040572" y="1663337"/>
            <a:ext cx="8915400" cy="3777622"/>
          </a:xfrm>
        </p:spPr>
        <p:txBody>
          <a:bodyPr>
            <a:normAutofit/>
          </a:bodyPr>
          <a:lstStyle/>
          <a:p>
            <a:r>
              <a:rPr lang="en-US" sz="3200" b="1" dirty="0"/>
              <a:t>Electronic code book</a:t>
            </a:r>
            <a:endParaRPr lang="en-US" sz="3200" dirty="0"/>
          </a:p>
        </p:txBody>
      </p:sp>
      <p:pic>
        <p:nvPicPr>
          <p:cNvPr id="4" name="Picture 3"/>
          <p:cNvPicPr>
            <a:picLocks noChangeAspect="1"/>
          </p:cNvPicPr>
          <p:nvPr/>
        </p:nvPicPr>
        <p:blipFill>
          <a:blip r:embed="rId2"/>
          <a:stretch>
            <a:fillRect/>
          </a:stretch>
        </p:blipFill>
        <p:spPr>
          <a:xfrm>
            <a:off x="1242679" y="2832167"/>
            <a:ext cx="9939127" cy="3567893"/>
          </a:xfrm>
          <a:prstGeom prst="rect">
            <a:avLst/>
          </a:prstGeom>
        </p:spPr>
      </p:pic>
    </p:spTree>
    <p:extLst>
      <p:ext uri="{BB962C8B-B14F-4D97-AF65-F5344CB8AC3E}">
        <p14:creationId xmlns:p14="http://schemas.microsoft.com/office/powerpoint/2010/main" val="15972041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As </a:t>
            </a:r>
            <a:r>
              <a:rPr lang="en-US" sz="2000" dirty="0"/>
              <a:t>an analogy to sponge, first, </a:t>
            </a:r>
            <a:endParaRPr lang="en-US" sz="2000" dirty="0" smtClean="0"/>
          </a:p>
          <a:p>
            <a:pPr lvl="1"/>
            <a:r>
              <a:rPr lang="en-US" sz="2000" dirty="0"/>
              <a:t>D</a:t>
            </a:r>
            <a:r>
              <a:rPr lang="en-US" sz="2000" dirty="0" smtClean="0"/>
              <a:t>ata </a:t>
            </a:r>
            <a:r>
              <a:rPr lang="en-US" sz="2000" dirty="0"/>
              <a:t>is absorbed into the sponge after </a:t>
            </a:r>
            <a:r>
              <a:rPr lang="en-US" sz="2000" dirty="0" smtClean="0"/>
              <a:t>applying padding</a:t>
            </a:r>
            <a:r>
              <a:rPr lang="en-US" sz="2000" dirty="0"/>
              <a:t>, </a:t>
            </a:r>
            <a:endParaRPr lang="en-US" sz="2000" dirty="0" smtClean="0"/>
          </a:p>
          <a:p>
            <a:pPr lvl="1"/>
            <a:r>
              <a:rPr lang="en-US" sz="2000" dirty="0" smtClean="0"/>
              <a:t>It </a:t>
            </a:r>
            <a:r>
              <a:rPr lang="en-US" sz="2000" dirty="0"/>
              <a:t>is then changed into a subset of permutation state using XOR and </a:t>
            </a:r>
            <a:r>
              <a:rPr lang="en-US" sz="2000" dirty="0" smtClean="0"/>
              <a:t>then the </a:t>
            </a:r>
            <a:r>
              <a:rPr lang="en-US" sz="2000" dirty="0"/>
              <a:t>output is squeezed out of the sponge function that represents the transformed state.</a:t>
            </a:r>
          </a:p>
          <a:p>
            <a:r>
              <a:rPr lang="en-US" sz="2000" dirty="0"/>
              <a:t>Rate is the input block size of a sponge function, </a:t>
            </a:r>
            <a:endParaRPr lang="en-US" sz="2000" dirty="0" smtClean="0"/>
          </a:p>
          <a:p>
            <a:r>
              <a:rPr lang="en-US" sz="2000" dirty="0" smtClean="0"/>
              <a:t>Capacity </a:t>
            </a:r>
            <a:r>
              <a:rPr lang="en-US" sz="2000" dirty="0"/>
              <a:t>determines the </a:t>
            </a:r>
            <a:r>
              <a:rPr lang="en-US" sz="2000" dirty="0" smtClean="0"/>
              <a:t>generic security </a:t>
            </a:r>
            <a:r>
              <a:rPr lang="en-US" sz="2000" dirty="0"/>
              <a:t>level:</a:t>
            </a:r>
          </a:p>
        </p:txBody>
      </p:sp>
    </p:spTree>
    <p:extLst>
      <p:ext uri="{BB962C8B-B14F-4D97-AF65-F5344CB8AC3E}">
        <p14:creationId xmlns:p14="http://schemas.microsoft.com/office/powerpoint/2010/main" val="24318419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Message Authentication codes (MACs)</a:t>
            </a:r>
            <a:endParaRPr lang="en-US" dirty="0"/>
          </a:p>
        </p:txBody>
      </p:sp>
      <p:sp>
        <p:nvSpPr>
          <p:cNvPr id="3" name="Content Placeholder 2"/>
          <p:cNvSpPr>
            <a:spLocks noGrp="1"/>
          </p:cNvSpPr>
          <p:nvPr>
            <p:ph idx="1"/>
          </p:nvPr>
        </p:nvSpPr>
        <p:spPr/>
        <p:txBody>
          <a:bodyPr>
            <a:noAutofit/>
          </a:bodyPr>
          <a:lstStyle/>
          <a:p>
            <a:r>
              <a:rPr lang="en-US" sz="2400" dirty="0"/>
              <a:t>MACs are sometimes called keyed hash functions </a:t>
            </a:r>
          </a:p>
          <a:p>
            <a:pPr lvl="1"/>
            <a:r>
              <a:rPr lang="en-US" sz="2400" dirty="0" smtClean="0"/>
              <a:t> </a:t>
            </a:r>
            <a:r>
              <a:rPr lang="en-US" sz="2400" dirty="0"/>
              <a:t>C</a:t>
            </a:r>
            <a:r>
              <a:rPr lang="en-US" sz="2400" dirty="0" smtClean="0"/>
              <a:t>an </a:t>
            </a:r>
            <a:r>
              <a:rPr lang="en-US" sz="2400" dirty="0"/>
              <a:t>be used to provide </a:t>
            </a:r>
            <a:r>
              <a:rPr lang="en-US" sz="2400" dirty="0" smtClean="0"/>
              <a:t>message integrity </a:t>
            </a:r>
            <a:r>
              <a:rPr lang="en-US" sz="2400" dirty="0"/>
              <a:t>and authentication. </a:t>
            </a:r>
            <a:endParaRPr lang="en-US" sz="2400" dirty="0" smtClean="0"/>
          </a:p>
          <a:p>
            <a:r>
              <a:rPr lang="en-US" sz="2400" dirty="0" smtClean="0"/>
              <a:t>In </a:t>
            </a:r>
            <a:r>
              <a:rPr lang="en-US" sz="2400" dirty="0"/>
              <a:t>others words, they are used to provide data </a:t>
            </a:r>
            <a:r>
              <a:rPr lang="en-US" sz="2400" dirty="0" smtClean="0"/>
              <a:t>origin authentication</a:t>
            </a:r>
            <a:r>
              <a:rPr lang="en-US" sz="2400" dirty="0"/>
              <a:t>. </a:t>
            </a:r>
            <a:endParaRPr lang="en-US" sz="2400" dirty="0" smtClean="0"/>
          </a:p>
          <a:p>
            <a:r>
              <a:rPr lang="en-US" sz="2400" dirty="0" smtClean="0"/>
              <a:t>These </a:t>
            </a:r>
            <a:r>
              <a:rPr lang="en-US" sz="2400" dirty="0"/>
              <a:t>are symmetric cryptographic primitives using a shared key </a:t>
            </a:r>
            <a:r>
              <a:rPr lang="en-US" sz="2400" dirty="0" smtClean="0"/>
              <a:t>between the </a:t>
            </a:r>
            <a:r>
              <a:rPr lang="en-US" sz="2400" dirty="0"/>
              <a:t>sender and the receiver</a:t>
            </a:r>
            <a:r>
              <a:rPr lang="en-US" sz="2400" dirty="0" smtClean="0"/>
              <a:t>.</a:t>
            </a:r>
          </a:p>
          <a:p>
            <a:r>
              <a:rPr lang="en-US" sz="2400" dirty="0" smtClean="0"/>
              <a:t> </a:t>
            </a:r>
            <a:r>
              <a:rPr lang="en-US" sz="2400" dirty="0"/>
              <a:t>MACs can be constructed using block ciphers or </a:t>
            </a:r>
            <a:r>
              <a:rPr lang="en-US" sz="2400" dirty="0" smtClean="0"/>
              <a:t>hash functions</a:t>
            </a:r>
            <a:r>
              <a:rPr lang="en-US" sz="2400" dirty="0"/>
              <a:t>.</a:t>
            </a:r>
          </a:p>
        </p:txBody>
      </p:sp>
    </p:spTree>
    <p:extLst>
      <p:ext uri="{BB962C8B-B14F-4D97-AF65-F5344CB8AC3E}">
        <p14:creationId xmlns:p14="http://schemas.microsoft.com/office/powerpoint/2010/main" val="23393362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MACs using block ciphers</a:t>
            </a:r>
            <a:endParaRPr lang="en-US" dirty="0"/>
          </a:p>
        </p:txBody>
      </p:sp>
      <p:sp>
        <p:nvSpPr>
          <p:cNvPr id="3" name="Content Placeholder 2"/>
          <p:cNvSpPr>
            <a:spLocks noGrp="1"/>
          </p:cNvSpPr>
          <p:nvPr>
            <p:ph idx="1"/>
          </p:nvPr>
        </p:nvSpPr>
        <p:spPr>
          <a:xfrm>
            <a:off x="2184264" y="1624148"/>
            <a:ext cx="8915400" cy="3777622"/>
          </a:xfrm>
        </p:spPr>
        <p:txBody>
          <a:bodyPr>
            <a:noAutofit/>
          </a:bodyPr>
          <a:lstStyle/>
          <a:p>
            <a:r>
              <a:rPr lang="en-US" sz="2000" dirty="0" smtClean="0"/>
              <a:t>Block ciphers are used in the </a:t>
            </a:r>
            <a:r>
              <a:rPr lang="en-US" sz="2000" b="1" dirty="0" smtClean="0"/>
              <a:t>Cipher block chaining mode </a:t>
            </a:r>
            <a:r>
              <a:rPr lang="en-US" sz="2000" dirty="0" smtClean="0"/>
              <a:t>(</a:t>
            </a:r>
            <a:r>
              <a:rPr lang="en-US" sz="2000" b="1" dirty="0" smtClean="0"/>
              <a:t>CBC mode</a:t>
            </a:r>
            <a:r>
              <a:rPr lang="en-US" sz="2000" dirty="0" smtClean="0"/>
              <a:t>) in order to generate a MAC. </a:t>
            </a:r>
          </a:p>
          <a:p>
            <a:r>
              <a:rPr lang="en-US" sz="2000" dirty="0" smtClean="0"/>
              <a:t>Any block cipher-for example, AES in the CBC mode-can be used.</a:t>
            </a:r>
          </a:p>
          <a:p>
            <a:r>
              <a:rPr lang="en-US" sz="2000" dirty="0" smtClean="0"/>
              <a:t>The MAC of the message is in fact the output of the last round of the CBC operation. </a:t>
            </a:r>
          </a:p>
          <a:p>
            <a:r>
              <a:rPr lang="en-US" sz="2000" dirty="0" smtClean="0"/>
              <a:t>The length of the MAC output is the same as the block length of the block cipher used to generate MAC. </a:t>
            </a:r>
          </a:p>
          <a:p>
            <a:r>
              <a:rPr lang="en-US" sz="2000" dirty="0" smtClean="0"/>
              <a:t>MACs are verified simply by computing the MAC of the message and comparing it with the received MAC.</a:t>
            </a:r>
          </a:p>
          <a:p>
            <a:pPr lvl="1"/>
            <a:r>
              <a:rPr lang="en-US" sz="2000" dirty="0" smtClean="0"/>
              <a:t>If they are the same, then the message integrity is confirmed;</a:t>
            </a:r>
          </a:p>
          <a:p>
            <a:pPr lvl="1"/>
            <a:r>
              <a:rPr lang="en-US" sz="2000" dirty="0" smtClean="0"/>
              <a:t> otherwise, the message is considered altered. </a:t>
            </a:r>
          </a:p>
          <a:p>
            <a:r>
              <a:rPr lang="en-US" sz="2000" dirty="0" smtClean="0"/>
              <a:t>MACs work like digital signatures, but they cannot provide the nonrepudiation service due to their symmetric nature.</a:t>
            </a:r>
            <a:endParaRPr lang="en-US" sz="2000" dirty="0"/>
          </a:p>
        </p:txBody>
      </p:sp>
    </p:spTree>
    <p:extLst>
      <p:ext uri="{BB962C8B-B14F-4D97-AF65-F5344CB8AC3E}">
        <p14:creationId xmlns:p14="http://schemas.microsoft.com/office/powerpoint/2010/main" val="24605067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HMACs (hash-based MACs)</a:t>
            </a:r>
            <a:endParaRPr lang="en-US" dirty="0"/>
          </a:p>
        </p:txBody>
      </p:sp>
      <p:sp>
        <p:nvSpPr>
          <p:cNvPr id="3" name="Content Placeholder 2"/>
          <p:cNvSpPr>
            <a:spLocks noGrp="1"/>
          </p:cNvSpPr>
          <p:nvPr>
            <p:ph idx="1"/>
          </p:nvPr>
        </p:nvSpPr>
        <p:spPr>
          <a:xfrm>
            <a:off x="2393269" y="1480457"/>
            <a:ext cx="8915400" cy="3777622"/>
          </a:xfrm>
        </p:spPr>
        <p:txBody>
          <a:bodyPr>
            <a:noAutofit/>
          </a:bodyPr>
          <a:lstStyle/>
          <a:p>
            <a:r>
              <a:rPr lang="en-US" sz="2400" dirty="0"/>
              <a:t>Similar to the hash function, they produce a fixed length output and take an arbitrarily </a:t>
            </a:r>
            <a:r>
              <a:rPr lang="en-US" sz="2400" dirty="0" smtClean="0"/>
              <a:t>long message </a:t>
            </a:r>
            <a:r>
              <a:rPr lang="en-US" sz="2400" dirty="0"/>
              <a:t>as the input. </a:t>
            </a:r>
            <a:endParaRPr lang="en-US" sz="2400" dirty="0" smtClean="0"/>
          </a:p>
          <a:p>
            <a:r>
              <a:rPr lang="en-US" sz="2400" dirty="0" smtClean="0"/>
              <a:t>Sender </a:t>
            </a:r>
            <a:r>
              <a:rPr lang="en-US" sz="2400" dirty="0"/>
              <a:t>signs a message using MAC </a:t>
            </a:r>
            <a:endParaRPr lang="en-US" sz="2400" dirty="0" smtClean="0"/>
          </a:p>
          <a:p>
            <a:r>
              <a:rPr lang="en-US" sz="2400" dirty="0" smtClean="0"/>
              <a:t>Receiver </a:t>
            </a:r>
            <a:r>
              <a:rPr lang="en-US" sz="2400" dirty="0"/>
              <a:t>verifies it using the shared key</a:t>
            </a:r>
            <a:r>
              <a:rPr lang="en-US" sz="2400" dirty="0" smtClean="0"/>
              <a:t>.</a:t>
            </a:r>
          </a:p>
          <a:p>
            <a:r>
              <a:rPr lang="en-US" sz="2400" dirty="0" smtClean="0"/>
              <a:t> </a:t>
            </a:r>
            <a:r>
              <a:rPr lang="en-US" sz="2400" dirty="0"/>
              <a:t>The key is hashed with the message using either </a:t>
            </a:r>
            <a:r>
              <a:rPr lang="en-US" sz="2400" dirty="0" smtClean="0"/>
              <a:t>of the </a:t>
            </a:r>
            <a:r>
              <a:rPr lang="en-US" sz="2400" dirty="0"/>
              <a:t>two methods known as secret prefix or the secret suffix method. </a:t>
            </a:r>
            <a:endParaRPr lang="en-US" sz="2400" dirty="0" smtClean="0"/>
          </a:p>
          <a:p>
            <a:pPr lvl="1"/>
            <a:r>
              <a:rPr lang="en-US" sz="2400" dirty="0" smtClean="0"/>
              <a:t>In </a:t>
            </a:r>
            <a:r>
              <a:rPr lang="en-US" sz="2400" dirty="0"/>
              <a:t>the first method, </a:t>
            </a:r>
            <a:r>
              <a:rPr lang="en-US" sz="2400" dirty="0" smtClean="0"/>
              <a:t>the key </a:t>
            </a:r>
            <a:r>
              <a:rPr lang="en-US" sz="2400" dirty="0"/>
              <a:t>is concatenated with the message, that is, the key comes first and the message </a:t>
            </a:r>
            <a:r>
              <a:rPr lang="en-US" sz="2400" dirty="0" smtClean="0"/>
              <a:t>comes after</a:t>
            </a:r>
            <a:r>
              <a:rPr lang="en-US" sz="2400" dirty="0"/>
              <a:t>, </a:t>
            </a:r>
            <a:endParaRPr lang="en-US" sz="2400" dirty="0" smtClean="0"/>
          </a:p>
          <a:p>
            <a:pPr lvl="1"/>
            <a:r>
              <a:rPr lang="en-US" sz="2400" dirty="0" smtClean="0"/>
              <a:t>whereas </a:t>
            </a:r>
            <a:r>
              <a:rPr lang="en-US" sz="2400" dirty="0"/>
              <a:t>in the latter method, the key comes after the message:</a:t>
            </a:r>
          </a:p>
        </p:txBody>
      </p:sp>
    </p:spTree>
    <p:extLst>
      <p:ext uri="{BB962C8B-B14F-4D97-AF65-F5344CB8AC3E}">
        <p14:creationId xmlns:p14="http://schemas.microsoft.com/office/powerpoint/2010/main" val="29125078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302407" y="934351"/>
            <a:ext cx="3496117" cy="1199249"/>
          </a:xfrm>
          <a:prstGeom prst="rect">
            <a:avLst/>
          </a:prstGeom>
        </p:spPr>
      </p:pic>
      <p:pic>
        <p:nvPicPr>
          <p:cNvPr id="5" name="Picture 4"/>
          <p:cNvPicPr>
            <a:picLocks noChangeAspect="1"/>
          </p:cNvPicPr>
          <p:nvPr/>
        </p:nvPicPr>
        <p:blipFill>
          <a:blip r:embed="rId3"/>
          <a:stretch>
            <a:fillRect/>
          </a:stretch>
        </p:blipFill>
        <p:spPr>
          <a:xfrm>
            <a:off x="3918857" y="2546763"/>
            <a:ext cx="4024207" cy="2780709"/>
          </a:xfrm>
          <a:prstGeom prst="rect">
            <a:avLst/>
          </a:prstGeom>
        </p:spPr>
      </p:pic>
    </p:spTree>
    <p:extLst>
      <p:ext uri="{BB962C8B-B14F-4D97-AF65-F5344CB8AC3E}">
        <p14:creationId xmlns:p14="http://schemas.microsoft.com/office/powerpoint/2010/main" val="25611337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Merkle</a:t>
            </a:r>
            <a:r>
              <a:rPr lang="en-US" dirty="0"/>
              <a:t> trees</a:t>
            </a:r>
          </a:p>
        </p:txBody>
      </p:sp>
      <p:sp>
        <p:nvSpPr>
          <p:cNvPr id="3" name="Content Placeholder 2"/>
          <p:cNvSpPr>
            <a:spLocks noGrp="1"/>
          </p:cNvSpPr>
          <p:nvPr>
            <p:ph idx="1"/>
          </p:nvPr>
        </p:nvSpPr>
        <p:spPr>
          <a:xfrm>
            <a:off x="2118949" y="1264555"/>
            <a:ext cx="8915400" cy="3777622"/>
          </a:xfrm>
        </p:spPr>
        <p:txBody>
          <a:bodyPr>
            <a:noAutofit/>
          </a:bodyPr>
          <a:lstStyle/>
          <a:p>
            <a:r>
              <a:rPr lang="en-US" sz="2400" dirty="0"/>
              <a:t>The concept of </a:t>
            </a:r>
            <a:r>
              <a:rPr lang="en-US" sz="2400" dirty="0" err="1"/>
              <a:t>Merkle</a:t>
            </a:r>
            <a:r>
              <a:rPr lang="en-US" sz="2400" dirty="0"/>
              <a:t> tree was introduced by </a:t>
            </a:r>
            <a:r>
              <a:rPr lang="en-US" sz="2400" i="1" dirty="0"/>
              <a:t>Ralph </a:t>
            </a:r>
            <a:r>
              <a:rPr lang="en-US" sz="2400" i="1" dirty="0" err="1"/>
              <a:t>Merkle</a:t>
            </a:r>
            <a:r>
              <a:rPr lang="en-US" sz="2400" dirty="0"/>
              <a:t>. </a:t>
            </a:r>
            <a:endParaRPr lang="en-US" sz="2400" dirty="0" smtClean="0"/>
          </a:p>
          <a:p>
            <a:r>
              <a:rPr lang="en-US" sz="2400" dirty="0" smtClean="0"/>
              <a:t>A </a:t>
            </a:r>
            <a:r>
              <a:rPr lang="en-US" sz="2400" dirty="0"/>
              <a:t>visualization of </a:t>
            </a:r>
            <a:r>
              <a:rPr lang="en-US" sz="2400" dirty="0" err="1"/>
              <a:t>Merkle</a:t>
            </a:r>
            <a:r>
              <a:rPr lang="en-US" sz="2400" dirty="0"/>
              <a:t> tree </a:t>
            </a:r>
            <a:r>
              <a:rPr lang="en-US" sz="2400" dirty="0" smtClean="0"/>
              <a:t>makes </a:t>
            </a:r>
            <a:r>
              <a:rPr lang="en-US" sz="2400" dirty="0"/>
              <a:t>it </a:t>
            </a:r>
            <a:r>
              <a:rPr lang="en-US" sz="2400" dirty="0" smtClean="0"/>
              <a:t>easy </a:t>
            </a:r>
            <a:r>
              <a:rPr lang="en-US" sz="2400" dirty="0"/>
              <a:t>to understand. </a:t>
            </a:r>
            <a:endParaRPr lang="en-US" sz="2400" dirty="0" smtClean="0"/>
          </a:p>
          <a:p>
            <a:r>
              <a:rPr lang="en-US" sz="2400" dirty="0" err="1" smtClean="0"/>
              <a:t>Merkle</a:t>
            </a:r>
            <a:r>
              <a:rPr lang="en-US" sz="2400" dirty="0" smtClean="0"/>
              <a:t> </a:t>
            </a:r>
            <a:r>
              <a:rPr lang="en-US" sz="2400" dirty="0"/>
              <a:t>trees allow secure and </a:t>
            </a:r>
            <a:r>
              <a:rPr lang="en-US" sz="2400" dirty="0" smtClean="0"/>
              <a:t>efficient verification </a:t>
            </a:r>
            <a:r>
              <a:rPr lang="en-US" sz="2400" dirty="0"/>
              <a:t>of large data sets.</a:t>
            </a:r>
          </a:p>
          <a:p>
            <a:r>
              <a:rPr lang="en-US" sz="2400" dirty="0"/>
              <a:t>It is a binary tree in which first, </a:t>
            </a:r>
            <a:endParaRPr lang="en-US" sz="2400" dirty="0" smtClean="0"/>
          </a:p>
          <a:p>
            <a:pPr lvl="1"/>
            <a:r>
              <a:rPr lang="en-US" sz="2400" dirty="0" smtClean="0"/>
              <a:t> </a:t>
            </a:r>
            <a:r>
              <a:rPr lang="en-US" sz="2400" dirty="0"/>
              <a:t>inputs are placed at the leaves (node with no children),</a:t>
            </a:r>
          </a:p>
          <a:p>
            <a:pPr lvl="1"/>
            <a:r>
              <a:rPr lang="en-US" sz="2400" dirty="0" smtClean="0"/>
              <a:t>values </a:t>
            </a:r>
            <a:r>
              <a:rPr lang="en-US" sz="2400" dirty="0"/>
              <a:t>of pairs of child nodes are hashed together in order to produce a value </a:t>
            </a:r>
            <a:r>
              <a:rPr lang="en-US" sz="2400" dirty="0" smtClean="0"/>
              <a:t>for the </a:t>
            </a:r>
            <a:r>
              <a:rPr lang="en-US" sz="2400" dirty="0"/>
              <a:t>parent node (internal node) until a single hash value known as </a:t>
            </a:r>
            <a:r>
              <a:rPr lang="en-US" sz="2400" dirty="0" err="1"/>
              <a:t>Merkle</a:t>
            </a:r>
            <a:r>
              <a:rPr lang="en-US" sz="2400" dirty="0"/>
              <a:t> root is achieved:</a:t>
            </a:r>
          </a:p>
        </p:txBody>
      </p:sp>
    </p:spTree>
    <p:extLst>
      <p:ext uri="{BB962C8B-B14F-4D97-AF65-F5344CB8AC3E}">
        <p14:creationId xmlns:p14="http://schemas.microsoft.com/office/powerpoint/2010/main" val="41500647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951216" y="1332411"/>
            <a:ext cx="10959763" cy="5172891"/>
          </a:xfrm>
          <a:prstGeom prst="rect">
            <a:avLst/>
          </a:prstGeom>
        </p:spPr>
      </p:pic>
    </p:spTree>
    <p:extLst>
      <p:ext uri="{BB962C8B-B14F-4D97-AF65-F5344CB8AC3E}">
        <p14:creationId xmlns:p14="http://schemas.microsoft.com/office/powerpoint/2010/main" val="28740335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a:t>
            </a:r>
            <a:r>
              <a:rPr lang="en-US" sz="2400" dirty="0"/>
              <a:t>A </a:t>
            </a:r>
            <a:r>
              <a:rPr lang="en-US" sz="2400" dirty="0" err="1"/>
              <a:t>Merkle</a:t>
            </a:r>
            <a:r>
              <a:rPr lang="en-US" sz="2400" dirty="0"/>
              <a:t> tree, in the most general sense, is a way of hashing a large number of “chunks” of data together which relies on splitting the chunks into buckets, </a:t>
            </a:r>
            <a:endParaRPr lang="en-US" sz="2400" dirty="0" smtClean="0"/>
          </a:p>
          <a:p>
            <a:pPr lvl="1"/>
            <a:r>
              <a:rPr lang="en-US" sz="2400" dirty="0" smtClean="0"/>
              <a:t>where </a:t>
            </a:r>
            <a:r>
              <a:rPr lang="en-US" sz="2400" dirty="0"/>
              <a:t>each bucket contains only a few chunks, </a:t>
            </a:r>
            <a:endParaRPr lang="en-US" sz="2400" dirty="0" smtClean="0"/>
          </a:p>
          <a:p>
            <a:pPr lvl="1"/>
            <a:r>
              <a:rPr lang="en-US" sz="2400" dirty="0" smtClean="0"/>
              <a:t>then </a:t>
            </a:r>
            <a:r>
              <a:rPr lang="en-US" sz="2400" dirty="0"/>
              <a:t>taking the hash of each bucket and repeating the same process</a:t>
            </a:r>
            <a:r>
              <a:rPr lang="en-US" sz="2400" dirty="0" smtClean="0"/>
              <a:t>,</a:t>
            </a:r>
          </a:p>
          <a:p>
            <a:pPr lvl="1"/>
            <a:r>
              <a:rPr lang="en-US" sz="2400" dirty="0" smtClean="0"/>
              <a:t> </a:t>
            </a:r>
            <a:r>
              <a:rPr lang="en-US" sz="2400" dirty="0"/>
              <a:t>continuing to do so until the total number of hashes remaining becomes only one: the root hash.</a:t>
            </a:r>
          </a:p>
        </p:txBody>
      </p:sp>
    </p:spTree>
    <p:extLst>
      <p:ext uri="{BB962C8B-B14F-4D97-AF65-F5344CB8AC3E}">
        <p14:creationId xmlns:p14="http://schemas.microsoft.com/office/powerpoint/2010/main" val="34887434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Patricia trees</a:t>
            </a:r>
          </a:p>
        </p:txBody>
      </p:sp>
      <p:sp>
        <p:nvSpPr>
          <p:cNvPr id="3" name="Content Placeholder 2"/>
          <p:cNvSpPr>
            <a:spLocks noGrp="1"/>
          </p:cNvSpPr>
          <p:nvPr>
            <p:ph idx="1"/>
          </p:nvPr>
        </p:nvSpPr>
        <p:spPr/>
        <p:txBody>
          <a:bodyPr>
            <a:normAutofit/>
          </a:bodyPr>
          <a:lstStyle/>
          <a:p>
            <a:r>
              <a:rPr lang="en-US" sz="2000" dirty="0" err="1" smtClean="0"/>
              <a:t>Trie</a:t>
            </a:r>
            <a:r>
              <a:rPr lang="en-US" sz="2000" dirty="0" smtClean="0"/>
              <a:t> </a:t>
            </a:r>
            <a:r>
              <a:rPr lang="en-US" sz="2000" dirty="0"/>
              <a:t>or a digital tree is an ordered tree data structure used to store a dataset.</a:t>
            </a:r>
          </a:p>
          <a:p>
            <a:r>
              <a:rPr lang="en-US" sz="2000" dirty="0"/>
              <a:t>Practical Algorithm to Retrieve Information Coded in Alphanumeric (Patricia), </a:t>
            </a:r>
            <a:r>
              <a:rPr lang="en-US" sz="2000" dirty="0" smtClean="0"/>
              <a:t>also known </a:t>
            </a:r>
            <a:r>
              <a:rPr lang="en-US" sz="2000" dirty="0"/>
              <a:t>as Radix </a:t>
            </a:r>
            <a:r>
              <a:rPr lang="en-US" sz="2000" dirty="0" smtClean="0"/>
              <a:t>tree</a:t>
            </a:r>
          </a:p>
          <a:p>
            <a:pPr lvl="1"/>
            <a:r>
              <a:rPr lang="en-US" sz="2000" dirty="0" smtClean="0"/>
              <a:t> Compact </a:t>
            </a:r>
            <a:r>
              <a:rPr lang="en-US" sz="2000" dirty="0"/>
              <a:t>representation of a </a:t>
            </a:r>
            <a:r>
              <a:rPr lang="en-US" sz="2000" dirty="0" err="1"/>
              <a:t>trie</a:t>
            </a:r>
            <a:r>
              <a:rPr lang="en-US" sz="2000" dirty="0"/>
              <a:t> in which a node that is the </a:t>
            </a:r>
            <a:r>
              <a:rPr lang="en-US" sz="2000" dirty="0" smtClean="0"/>
              <a:t>only child </a:t>
            </a:r>
            <a:r>
              <a:rPr lang="en-US" sz="2000" dirty="0"/>
              <a:t>of a parent is merged with its parent.</a:t>
            </a:r>
          </a:p>
          <a:p>
            <a:r>
              <a:rPr lang="en-US" sz="2000" dirty="0" err="1"/>
              <a:t>Merkle</a:t>
            </a:r>
            <a:r>
              <a:rPr lang="en-US" sz="2000" dirty="0"/>
              <a:t>-Patricia tree, based on the definitions of Patricia and </a:t>
            </a:r>
            <a:r>
              <a:rPr lang="en-US" sz="2000" dirty="0" err="1"/>
              <a:t>Merkle</a:t>
            </a:r>
            <a:r>
              <a:rPr lang="en-US" sz="2000" dirty="0"/>
              <a:t>, is a tree that has a </a:t>
            </a:r>
            <a:r>
              <a:rPr lang="en-US" sz="2000" dirty="0" smtClean="0"/>
              <a:t>root node </a:t>
            </a:r>
            <a:r>
              <a:rPr lang="en-US" sz="2000" dirty="0"/>
              <a:t>that contains the hash value of the entire data structure.</a:t>
            </a:r>
          </a:p>
        </p:txBody>
      </p:sp>
    </p:spTree>
    <p:extLst>
      <p:ext uri="{BB962C8B-B14F-4D97-AF65-F5344CB8AC3E}">
        <p14:creationId xmlns:p14="http://schemas.microsoft.com/office/powerpoint/2010/main" val="31879172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2050" name="Picture 2" descr="https://miro.medium.com/max/400/0*t6uY2JJbTUyRZMf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7783" y="1485900"/>
            <a:ext cx="4893038" cy="4587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17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Cipher block </a:t>
            </a:r>
            <a:r>
              <a:rPr lang="en-US" sz="2400" b="1" dirty="0" smtClean="0"/>
              <a:t>chaining</a:t>
            </a:r>
          </a:p>
          <a:p>
            <a:pPr lvl="1"/>
            <a:r>
              <a:rPr lang="en-US" dirty="0"/>
              <a:t>initialization </a:t>
            </a:r>
            <a:r>
              <a:rPr lang="en-US" dirty="0" smtClean="0"/>
              <a:t>vector (IV)</a:t>
            </a:r>
            <a:endParaRPr lang="en-US" sz="2200" dirty="0"/>
          </a:p>
        </p:txBody>
      </p:sp>
      <p:pic>
        <p:nvPicPr>
          <p:cNvPr id="4" name="Picture 3"/>
          <p:cNvPicPr>
            <a:picLocks noChangeAspect="1"/>
          </p:cNvPicPr>
          <p:nvPr/>
        </p:nvPicPr>
        <p:blipFill>
          <a:blip r:embed="rId2"/>
          <a:stretch>
            <a:fillRect/>
          </a:stretch>
        </p:blipFill>
        <p:spPr>
          <a:xfrm>
            <a:off x="2589211" y="2893192"/>
            <a:ext cx="5744891" cy="3590250"/>
          </a:xfrm>
          <a:prstGeom prst="rect">
            <a:avLst/>
          </a:prstGeom>
        </p:spPr>
      </p:pic>
    </p:spTree>
    <p:extLst>
      <p:ext uri="{BB962C8B-B14F-4D97-AF65-F5344CB8AC3E}">
        <p14:creationId xmlns:p14="http://schemas.microsoft.com/office/powerpoint/2010/main" val="23329534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Patricia </a:t>
            </a:r>
            <a:r>
              <a:rPr lang="en-US" sz="2400" dirty="0" err="1"/>
              <a:t>trie</a:t>
            </a:r>
            <a:r>
              <a:rPr lang="en-US" sz="2400" dirty="0"/>
              <a:t> is a data structure which is also called Prefix tree, radix tree or </a:t>
            </a:r>
            <a:r>
              <a:rPr lang="en-US" sz="2400" dirty="0" err="1"/>
              <a:t>trie</a:t>
            </a:r>
            <a:endParaRPr lang="en-US" sz="2400" b="1" dirty="0" smtClean="0"/>
          </a:p>
          <a:p>
            <a:r>
              <a:rPr lang="en-US" sz="2400" dirty="0" smtClean="0"/>
              <a:t> </a:t>
            </a:r>
            <a:r>
              <a:rPr lang="en-US" sz="2400" dirty="0" err="1"/>
              <a:t>Trie</a:t>
            </a:r>
            <a:r>
              <a:rPr lang="en-US" sz="2400" dirty="0"/>
              <a:t> uses a key as a path so the nodes that share the same prefix can also share the same path. </a:t>
            </a:r>
            <a:endParaRPr lang="en-US" sz="2400" dirty="0" smtClean="0"/>
          </a:p>
          <a:p>
            <a:r>
              <a:rPr lang="en-US" sz="2400" dirty="0" smtClean="0"/>
              <a:t>This </a:t>
            </a:r>
            <a:r>
              <a:rPr lang="en-US" sz="2400" dirty="0"/>
              <a:t>structure is fastest at finding common prefixes, simple to implement, and requires small memory. </a:t>
            </a:r>
            <a:endParaRPr lang="en-US" sz="2400" dirty="0" smtClean="0"/>
          </a:p>
          <a:p>
            <a:r>
              <a:rPr lang="en-US" sz="2400" dirty="0" smtClean="0"/>
              <a:t>it </a:t>
            </a:r>
            <a:r>
              <a:rPr lang="en-US" sz="2400" dirty="0"/>
              <a:t>is commonly used for implementing routing tables, systems that are used in low specification machines like the router.</a:t>
            </a:r>
          </a:p>
        </p:txBody>
      </p:sp>
    </p:spTree>
    <p:extLst>
      <p:ext uri="{BB962C8B-B14F-4D97-AF65-F5344CB8AC3E}">
        <p14:creationId xmlns:p14="http://schemas.microsoft.com/office/powerpoint/2010/main" val="1019400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Merkle</a:t>
            </a:r>
            <a:r>
              <a:rPr lang="en-US" dirty="0"/>
              <a:t> Patricia </a:t>
            </a:r>
            <a:r>
              <a:rPr lang="en-US" dirty="0" err="1"/>
              <a:t>Trie</a:t>
            </a:r>
            <a:endParaRPr lang="en-US" dirty="0"/>
          </a:p>
        </p:txBody>
      </p:sp>
      <p:sp>
        <p:nvSpPr>
          <p:cNvPr id="3" name="Content Placeholder 2"/>
          <p:cNvSpPr>
            <a:spLocks noGrp="1"/>
          </p:cNvSpPr>
          <p:nvPr>
            <p:ph idx="1"/>
          </p:nvPr>
        </p:nvSpPr>
        <p:spPr>
          <a:xfrm>
            <a:off x="2180138" y="1122948"/>
            <a:ext cx="8915400" cy="3777622"/>
          </a:xfrm>
        </p:spPr>
        <p:txBody>
          <a:bodyPr>
            <a:noAutofit/>
          </a:bodyPr>
          <a:lstStyle/>
          <a:p>
            <a:r>
              <a:rPr lang="en-US" sz="2400" dirty="0"/>
              <a:t>In the MPT, as well as in the </a:t>
            </a:r>
            <a:r>
              <a:rPr lang="en-US" sz="2400" dirty="0" err="1"/>
              <a:t>Merkle</a:t>
            </a:r>
            <a:r>
              <a:rPr lang="en-US" sz="2400" dirty="0"/>
              <a:t> tree, every node has a hash value. </a:t>
            </a:r>
            <a:endParaRPr lang="en-US" sz="2400" dirty="0" smtClean="0"/>
          </a:p>
          <a:p>
            <a:r>
              <a:rPr lang="en-US" sz="2400" dirty="0" smtClean="0"/>
              <a:t>Each </a:t>
            </a:r>
            <a:r>
              <a:rPr lang="en-US" sz="2400" dirty="0"/>
              <a:t>node’s hash is decided by the sha3 hash value of its contents. </a:t>
            </a:r>
            <a:endParaRPr lang="en-US" sz="2400" dirty="0" smtClean="0"/>
          </a:p>
          <a:p>
            <a:r>
              <a:rPr lang="en-US" sz="2400" dirty="0" smtClean="0"/>
              <a:t>This </a:t>
            </a:r>
            <a:r>
              <a:rPr lang="en-US" sz="2400" dirty="0"/>
              <a:t>hash is also used as the key that refers to the node. </a:t>
            </a:r>
            <a:endParaRPr lang="en-US" sz="2400" dirty="0" smtClean="0"/>
          </a:p>
          <a:p>
            <a:r>
              <a:rPr lang="en-US" sz="2400" dirty="0" smtClean="0"/>
              <a:t>Go-</a:t>
            </a:r>
            <a:r>
              <a:rPr lang="en-US" sz="2400" dirty="0" err="1" smtClean="0"/>
              <a:t>ethereum</a:t>
            </a:r>
            <a:r>
              <a:rPr lang="en-US" sz="2400" dirty="0" smtClean="0"/>
              <a:t> </a:t>
            </a:r>
            <a:r>
              <a:rPr lang="en-US" sz="2400" dirty="0"/>
              <a:t>uses </a:t>
            </a:r>
            <a:r>
              <a:rPr lang="en-US" sz="2400" dirty="0" err="1"/>
              <a:t>levelDB</a:t>
            </a:r>
            <a:r>
              <a:rPr lang="en-US" sz="2400" dirty="0"/>
              <a:t>, and parity uses </a:t>
            </a:r>
            <a:r>
              <a:rPr lang="en-US" sz="2400" dirty="0" err="1"/>
              <a:t>rocksDB</a:t>
            </a:r>
            <a:r>
              <a:rPr lang="en-US" sz="2400" dirty="0"/>
              <a:t> to store states. </a:t>
            </a:r>
            <a:endParaRPr lang="en-US" sz="2400" dirty="0" smtClean="0"/>
          </a:p>
          <a:p>
            <a:pPr lvl="1"/>
            <a:r>
              <a:rPr lang="en-US" sz="2400" dirty="0" smtClean="0"/>
              <a:t>They </a:t>
            </a:r>
            <a:r>
              <a:rPr lang="en-US" sz="2400" dirty="0"/>
              <a:t>are key-value storages</a:t>
            </a:r>
            <a:r>
              <a:rPr lang="en-US" sz="2400" dirty="0" smtClean="0"/>
              <a:t>.</a:t>
            </a:r>
          </a:p>
          <a:p>
            <a:pPr lvl="1"/>
            <a:r>
              <a:rPr lang="en-US" sz="2400" dirty="0" smtClean="0"/>
              <a:t> </a:t>
            </a:r>
            <a:r>
              <a:rPr lang="en-US" sz="2400" dirty="0"/>
              <a:t>Keys and values saved in the storage are not the key-values of the </a:t>
            </a:r>
            <a:r>
              <a:rPr lang="en-US" sz="2400" dirty="0" err="1"/>
              <a:t>Ethereum</a:t>
            </a:r>
            <a:r>
              <a:rPr lang="en-US" sz="2400" dirty="0"/>
              <a:t> state. </a:t>
            </a:r>
            <a:endParaRPr lang="en-US" sz="2400" dirty="0" smtClean="0"/>
          </a:p>
          <a:p>
            <a:pPr lvl="1"/>
            <a:r>
              <a:rPr lang="en-US" sz="2400" dirty="0" smtClean="0"/>
              <a:t>The </a:t>
            </a:r>
            <a:r>
              <a:rPr lang="en-US" sz="2400" dirty="0"/>
              <a:t>value that is stored in the storage is the content of MPT node while the key is the hash of this node.</a:t>
            </a:r>
            <a:endParaRPr lang="en-US" sz="2400" dirty="0"/>
          </a:p>
        </p:txBody>
      </p:sp>
    </p:spTree>
    <p:extLst>
      <p:ext uri="{BB962C8B-B14F-4D97-AF65-F5344CB8AC3E}">
        <p14:creationId xmlns:p14="http://schemas.microsoft.com/office/powerpoint/2010/main" val="35862439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ko-KR" smtClean="0">
                <a:ea typeface="Gulim" pitchFamily="34" charset="-127"/>
              </a:rPr>
              <a:t>Hash Tables</a:t>
            </a:r>
          </a:p>
        </p:txBody>
      </p:sp>
      <p:sp>
        <p:nvSpPr>
          <p:cNvPr id="10243" name="Rectangle 3"/>
          <p:cNvSpPr>
            <a:spLocks noGrp="1" noChangeArrowheads="1"/>
          </p:cNvSpPr>
          <p:nvPr>
            <p:ph type="body" sz="half" idx="1"/>
          </p:nvPr>
        </p:nvSpPr>
        <p:spPr>
          <a:xfrm>
            <a:off x="2135188" y="1981200"/>
            <a:ext cx="3884612" cy="4400550"/>
          </a:xfrm>
        </p:spPr>
        <p:txBody>
          <a:bodyPr>
            <a:normAutofit lnSpcReduction="10000"/>
          </a:bodyPr>
          <a:lstStyle/>
          <a:p>
            <a:pPr eaLnBrk="1" hangingPunct="1"/>
            <a:r>
              <a:rPr lang="en-US" altLang="ko-KR" sz="2400" dirty="0">
                <a:ea typeface="Gulim" pitchFamily="34" charset="-127"/>
              </a:rPr>
              <a:t>Store arbitrary keys and satellite data (value)</a:t>
            </a:r>
          </a:p>
          <a:p>
            <a:pPr lvl="1" eaLnBrk="1" hangingPunct="1"/>
            <a:r>
              <a:rPr lang="en-US" altLang="ko-KR" sz="2000" dirty="0">
                <a:ea typeface="Gulim" pitchFamily="34" charset="-127"/>
              </a:rPr>
              <a:t>put(</a:t>
            </a:r>
            <a:r>
              <a:rPr lang="en-US" altLang="ko-KR" sz="2000" dirty="0" err="1">
                <a:ea typeface="Gulim" pitchFamily="34" charset="-127"/>
              </a:rPr>
              <a:t>key,value</a:t>
            </a:r>
            <a:r>
              <a:rPr lang="en-US" altLang="ko-KR" sz="2000" dirty="0">
                <a:ea typeface="Gulim" pitchFamily="34" charset="-127"/>
              </a:rPr>
              <a:t>)</a:t>
            </a:r>
          </a:p>
          <a:p>
            <a:pPr lvl="1" eaLnBrk="1" hangingPunct="1"/>
            <a:r>
              <a:rPr lang="en-US" altLang="ko-KR" sz="2000" dirty="0">
                <a:ea typeface="Gulim" pitchFamily="34" charset="-127"/>
              </a:rPr>
              <a:t>value = get(key)</a:t>
            </a:r>
          </a:p>
          <a:p>
            <a:pPr eaLnBrk="1" hangingPunct="1"/>
            <a:r>
              <a:rPr lang="en-US" altLang="ko-KR" sz="2400" dirty="0">
                <a:ea typeface="Gulim" pitchFamily="34" charset="-127"/>
              </a:rPr>
              <a:t>Lookup must be fast</a:t>
            </a:r>
          </a:p>
          <a:p>
            <a:pPr lvl="1" eaLnBrk="1" hangingPunct="1"/>
            <a:r>
              <a:rPr lang="en-US" altLang="ko-KR" sz="2000" dirty="0">
                <a:ea typeface="Gulim" pitchFamily="34" charset="-127"/>
              </a:rPr>
              <a:t>Calculate hash function h() on key that returns a storage cell</a:t>
            </a:r>
          </a:p>
          <a:p>
            <a:pPr lvl="1" eaLnBrk="1" hangingPunct="1"/>
            <a:r>
              <a:rPr lang="en-US" altLang="ko-KR" sz="2000" dirty="0">
                <a:ea typeface="Gulim" pitchFamily="34" charset="-127"/>
              </a:rPr>
              <a:t>Chained hash table: Store key (and optional value) there</a:t>
            </a:r>
            <a:endParaRPr lang="ko-KR" altLang="en-US" sz="2000" dirty="0">
              <a:ea typeface="Gulim" pitchFamily="34" charset="-127"/>
            </a:endParaRPr>
          </a:p>
        </p:txBody>
      </p:sp>
      <p:pic>
        <p:nvPicPr>
          <p:cNvPr id="10244" name="Picture 4"/>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419850" y="1916114"/>
            <a:ext cx="3879850" cy="4249737"/>
          </a:xfrm>
          <a:noFill/>
        </p:spPr>
      </p:pic>
    </p:spTree>
    <p:extLst>
      <p:ext uri="{BB962C8B-B14F-4D97-AF65-F5344CB8AC3E}">
        <p14:creationId xmlns:p14="http://schemas.microsoft.com/office/powerpoint/2010/main" val="58765845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6982" y="362853"/>
            <a:ext cx="8911687" cy="1280890"/>
          </a:xfrm>
        </p:spPr>
        <p:txBody>
          <a:bodyPr/>
          <a:lstStyle/>
          <a:p>
            <a:r>
              <a:rPr lang="en-US" b="1" dirty="0"/>
              <a:t>Distributed hash tables (DHTs)</a:t>
            </a:r>
            <a:endParaRPr lang="en-US" dirty="0"/>
          </a:p>
        </p:txBody>
      </p:sp>
      <p:sp>
        <p:nvSpPr>
          <p:cNvPr id="3" name="Content Placeholder 2"/>
          <p:cNvSpPr>
            <a:spLocks noGrp="1"/>
          </p:cNvSpPr>
          <p:nvPr>
            <p:ph idx="1"/>
          </p:nvPr>
        </p:nvSpPr>
        <p:spPr/>
        <p:txBody>
          <a:bodyPr>
            <a:noAutofit/>
          </a:bodyPr>
          <a:lstStyle/>
          <a:p>
            <a:r>
              <a:rPr lang="en-US" sz="2400" dirty="0"/>
              <a:t>A hash table is a data structure that is used to map keys to values. </a:t>
            </a:r>
            <a:endParaRPr lang="en-US" sz="2400" dirty="0" smtClean="0"/>
          </a:p>
          <a:p>
            <a:r>
              <a:rPr lang="en-US" sz="2400" dirty="0" smtClean="0"/>
              <a:t>Internally</a:t>
            </a:r>
            <a:r>
              <a:rPr lang="en-US" sz="2400" dirty="0"/>
              <a:t>, a </a:t>
            </a:r>
            <a:r>
              <a:rPr lang="en-US" sz="2400" dirty="0" smtClean="0"/>
              <a:t>hash function </a:t>
            </a:r>
            <a:r>
              <a:rPr lang="en-US" sz="2400" dirty="0"/>
              <a:t>is used to calculate an index into an array of buckets, from which the </a:t>
            </a:r>
            <a:r>
              <a:rPr lang="en-US" sz="2400" dirty="0" smtClean="0"/>
              <a:t>required value </a:t>
            </a:r>
            <a:r>
              <a:rPr lang="en-US" sz="2400" dirty="0"/>
              <a:t>can be found. </a:t>
            </a:r>
            <a:endParaRPr lang="en-US" sz="2400" dirty="0" smtClean="0"/>
          </a:p>
          <a:p>
            <a:r>
              <a:rPr lang="en-US" sz="2400" dirty="0" smtClean="0"/>
              <a:t>Buckets </a:t>
            </a:r>
            <a:r>
              <a:rPr lang="en-US" sz="2400" dirty="0"/>
              <a:t>have records stored in them using a hash key and </a:t>
            </a:r>
            <a:r>
              <a:rPr lang="en-US" sz="2400" dirty="0" smtClean="0"/>
              <a:t>are organized </a:t>
            </a:r>
            <a:r>
              <a:rPr lang="en-US" sz="2400" dirty="0"/>
              <a:t>in a particular order.</a:t>
            </a:r>
          </a:p>
          <a:p>
            <a:r>
              <a:rPr lang="en-US" sz="2400" dirty="0" smtClean="0"/>
              <a:t>Distributed </a:t>
            </a:r>
            <a:r>
              <a:rPr lang="en-US" sz="2400" dirty="0"/>
              <a:t>hash table as </a:t>
            </a:r>
            <a:r>
              <a:rPr lang="en-US" sz="2400" dirty="0" smtClean="0"/>
              <a:t>a  data </a:t>
            </a:r>
            <a:r>
              <a:rPr lang="en-US" sz="2400" dirty="0"/>
              <a:t>structure where data is spread across various nodes and nodes are equivalent </a:t>
            </a:r>
            <a:r>
              <a:rPr lang="en-US" sz="2400" dirty="0" smtClean="0"/>
              <a:t>to buckets </a:t>
            </a:r>
            <a:r>
              <a:rPr lang="en-US" sz="2400" dirty="0"/>
              <a:t>in a peer-to-peer to network.</a:t>
            </a:r>
            <a:endParaRPr lang="en-US" sz="2400" dirty="0"/>
          </a:p>
        </p:txBody>
      </p:sp>
    </p:spTree>
    <p:extLst>
      <p:ext uri="{BB962C8B-B14F-4D97-AF65-F5344CB8AC3E}">
        <p14:creationId xmlns:p14="http://schemas.microsoft.com/office/powerpoint/2010/main" val="28789294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latin typeface="Helvetica" panose="020B0604020202020204" pitchFamily="34" charset="0"/>
              </a:rPr>
              <a:t>What is a DHT?</a:t>
            </a:r>
          </a:p>
        </p:txBody>
      </p:sp>
      <p:sp>
        <p:nvSpPr>
          <p:cNvPr id="46083" name="Rectangle 3"/>
          <p:cNvSpPr>
            <a:spLocks noGrp="1" noChangeArrowheads="1"/>
          </p:cNvSpPr>
          <p:nvPr>
            <p:ph type="body" idx="1"/>
          </p:nvPr>
        </p:nvSpPr>
        <p:spPr>
          <a:xfrm>
            <a:off x="2209800" y="1981200"/>
            <a:ext cx="8001000" cy="4114800"/>
          </a:xfrm>
        </p:spPr>
        <p:txBody>
          <a:bodyPr>
            <a:normAutofit fontScale="92500" lnSpcReduction="10000"/>
          </a:bodyPr>
          <a:lstStyle/>
          <a:p>
            <a:pPr>
              <a:lnSpc>
                <a:spcPct val="90000"/>
              </a:lnSpc>
            </a:pPr>
            <a:r>
              <a:rPr lang="en-US" altLang="en-US" sz="2400">
                <a:latin typeface="Helvetica" panose="020B0604020202020204" pitchFamily="34" charset="0"/>
              </a:rPr>
              <a:t>Hash Table</a:t>
            </a:r>
          </a:p>
          <a:p>
            <a:pPr lvl="1">
              <a:lnSpc>
                <a:spcPct val="90000"/>
              </a:lnSpc>
            </a:pPr>
            <a:r>
              <a:rPr lang="en-US" altLang="en-US" sz="2400">
                <a:latin typeface="Helvetica" panose="020B0604020202020204" pitchFamily="34" charset="0"/>
              </a:rPr>
              <a:t>data structure that maps “keys” to “values”</a:t>
            </a:r>
          </a:p>
          <a:p>
            <a:pPr lvl="1">
              <a:lnSpc>
                <a:spcPct val="90000"/>
              </a:lnSpc>
            </a:pPr>
            <a:r>
              <a:rPr lang="en-US" altLang="en-US" sz="2400">
                <a:latin typeface="Helvetica" panose="020B0604020202020204" pitchFamily="34" charset="0"/>
              </a:rPr>
              <a:t>essential building block in software systems</a:t>
            </a:r>
          </a:p>
          <a:p>
            <a:pPr>
              <a:lnSpc>
                <a:spcPct val="90000"/>
              </a:lnSpc>
            </a:pPr>
            <a:endParaRPr lang="en-US" altLang="en-US" sz="2400">
              <a:latin typeface="Helvetica" panose="020B0604020202020204" pitchFamily="34" charset="0"/>
            </a:endParaRPr>
          </a:p>
          <a:p>
            <a:pPr>
              <a:lnSpc>
                <a:spcPct val="90000"/>
              </a:lnSpc>
            </a:pPr>
            <a:r>
              <a:rPr lang="en-US" altLang="en-US" sz="2400">
                <a:latin typeface="Helvetica" panose="020B0604020202020204" pitchFamily="34" charset="0"/>
              </a:rPr>
              <a:t>Distributed Hash Table (DHT) </a:t>
            </a:r>
          </a:p>
          <a:p>
            <a:pPr lvl="1">
              <a:lnSpc>
                <a:spcPct val="90000"/>
              </a:lnSpc>
            </a:pPr>
            <a:r>
              <a:rPr lang="en-US" altLang="en-US" sz="2400">
                <a:latin typeface="Helvetica" panose="020B0604020202020204" pitchFamily="34" charset="0"/>
              </a:rPr>
              <a:t>similar, but spread across many hosts</a:t>
            </a:r>
          </a:p>
          <a:p>
            <a:pPr lvl="1">
              <a:lnSpc>
                <a:spcPct val="90000"/>
              </a:lnSpc>
            </a:pPr>
            <a:endParaRPr lang="en-US" altLang="en-US" sz="2400">
              <a:latin typeface="Helvetica" panose="020B0604020202020204" pitchFamily="34" charset="0"/>
            </a:endParaRPr>
          </a:p>
          <a:p>
            <a:pPr>
              <a:lnSpc>
                <a:spcPct val="90000"/>
              </a:lnSpc>
            </a:pPr>
            <a:r>
              <a:rPr lang="en-US" altLang="en-US" sz="2400">
                <a:latin typeface="Helvetica" panose="020B0604020202020204" pitchFamily="34" charset="0"/>
              </a:rPr>
              <a:t>Interface </a:t>
            </a:r>
          </a:p>
          <a:p>
            <a:pPr lvl="1">
              <a:lnSpc>
                <a:spcPct val="90000"/>
              </a:lnSpc>
            </a:pPr>
            <a:r>
              <a:rPr lang="en-US" altLang="en-US" sz="2400">
                <a:latin typeface="Helvetica" panose="020B0604020202020204" pitchFamily="34" charset="0"/>
              </a:rPr>
              <a:t>insert(key, value)</a:t>
            </a:r>
          </a:p>
          <a:p>
            <a:pPr lvl="1">
              <a:lnSpc>
                <a:spcPct val="90000"/>
              </a:lnSpc>
            </a:pPr>
            <a:r>
              <a:rPr lang="en-US" altLang="en-US" sz="2400">
                <a:latin typeface="Helvetica" panose="020B0604020202020204" pitchFamily="34" charset="0"/>
              </a:rPr>
              <a:t>lookup(key)</a:t>
            </a:r>
          </a:p>
        </p:txBody>
      </p:sp>
    </p:spTree>
    <p:extLst>
      <p:ext uri="{BB962C8B-B14F-4D97-AF65-F5344CB8AC3E}">
        <p14:creationId xmlns:p14="http://schemas.microsoft.com/office/powerpoint/2010/main" val="21002298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606024" y="871528"/>
            <a:ext cx="9898588" cy="4510370"/>
          </a:xfrm>
          <a:prstGeom prst="rect">
            <a:avLst/>
          </a:prstGeom>
        </p:spPr>
      </p:pic>
    </p:spTree>
    <p:extLst>
      <p:ext uri="{BB962C8B-B14F-4D97-AF65-F5344CB8AC3E}">
        <p14:creationId xmlns:p14="http://schemas.microsoft.com/office/powerpoint/2010/main" val="11553425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Distributed hash tables (DHTs)</a:t>
            </a:r>
            <a:endParaRPr lang="en-US" dirty="0"/>
          </a:p>
        </p:txBody>
      </p:sp>
      <p:sp>
        <p:nvSpPr>
          <p:cNvPr id="3" name="Content Placeholder 2"/>
          <p:cNvSpPr>
            <a:spLocks noGrp="1"/>
          </p:cNvSpPr>
          <p:nvPr>
            <p:ph idx="1"/>
          </p:nvPr>
        </p:nvSpPr>
        <p:spPr/>
        <p:txBody>
          <a:bodyPr>
            <a:noAutofit/>
          </a:bodyPr>
          <a:lstStyle/>
          <a:p>
            <a:r>
              <a:rPr lang="en-US" sz="2400" dirty="0" smtClean="0"/>
              <a:t>Data is passed </a:t>
            </a:r>
            <a:r>
              <a:rPr lang="en-US" sz="2400" dirty="0"/>
              <a:t>through a hash function, which results in generating a compact key. </a:t>
            </a:r>
            <a:endParaRPr lang="en-US" sz="2400" dirty="0" smtClean="0"/>
          </a:p>
          <a:p>
            <a:r>
              <a:rPr lang="en-US" sz="2400" dirty="0" smtClean="0"/>
              <a:t>This </a:t>
            </a:r>
            <a:r>
              <a:rPr lang="en-US" sz="2400" dirty="0"/>
              <a:t>key is </a:t>
            </a:r>
            <a:r>
              <a:rPr lang="en-US" sz="2400" dirty="0" smtClean="0"/>
              <a:t>then linked </a:t>
            </a:r>
            <a:r>
              <a:rPr lang="en-US" sz="2400" dirty="0"/>
              <a:t>with the data (values) on the peer-to-peer network. </a:t>
            </a:r>
            <a:endParaRPr lang="en-US" sz="2400" dirty="0" smtClean="0"/>
          </a:p>
          <a:p>
            <a:r>
              <a:rPr lang="en-US" sz="2400" dirty="0" smtClean="0"/>
              <a:t>When </a:t>
            </a:r>
            <a:r>
              <a:rPr lang="en-US" sz="2400" dirty="0"/>
              <a:t>users on the </a:t>
            </a:r>
            <a:r>
              <a:rPr lang="en-US" sz="2400" dirty="0" smtClean="0"/>
              <a:t>network request </a:t>
            </a:r>
            <a:r>
              <a:rPr lang="en-US" sz="2400" dirty="0"/>
              <a:t>the data (via the filename), the filename can be hashed again to produce the </a:t>
            </a:r>
            <a:r>
              <a:rPr lang="en-US" sz="2400" dirty="0" smtClean="0"/>
              <a:t>same key </a:t>
            </a:r>
          </a:p>
          <a:p>
            <a:pPr lvl="1"/>
            <a:r>
              <a:rPr lang="en-US" sz="2400" dirty="0" smtClean="0"/>
              <a:t>any </a:t>
            </a:r>
            <a:r>
              <a:rPr lang="en-US" sz="2400" dirty="0"/>
              <a:t>node on the network can then be requested to find the corresponding data.</a:t>
            </a:r>
          </a:p>
          <a:p>
            <a:r>
              <a:rPr lang="en-US" sz="2400" dirty="0"/>
              <a:t>DHTs provides decentralization, fault tolerance, and scalability:</a:t>
            </a:r>
            <a:endParaRPr lang="en-US" sz="2400" dirty="0"/>
          </a:p>
        </p:txBody>
      </p:sp>
    </p:spTree>
    <p:extLst>
      <p:ext uri="{BB962C8B-B14F-4D97-AF65-F5344CB8AC3E}">
        <p14:creationId xmlns:p14="http://schemas.microsoft.com/office/powerpoint/2010/main" val="21879303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latin typeface="Helvetica" panose="020B0604020202020204" pitchFamily="34" charset="0"/>
              </a:rPr>
              <a:t>How do DHTs work?</a:t>
            </a:r>
          </a:p>
        </p:txBody>
      </p:sp>
      <p:sp>
        <p:nvSpPr>
          <p:cNvPr id="48131" name="Rectangle 3"/>
          <p:cNvSpPr>
            <a:spLocks noGrp="1" noChangeArrowheads="1"/>
          </p:cNvSpPr>
          <p:nvPr>
            <p:ph type="body" idx="1"/>
          </p:nvPr>
        </p:nvSpPr>
        <p:spPr>
          <a:xfrm>
            <a:off x="2514600" y="1981200"/>
            <a:ext cx="7391400" cy="4114800"/>
          </a:xfrm>
        </p:spPr>
        <p:txBody>
          <a:bodyPr/>
          <a:lstStyle/>
          <a:p>
            <a:pPr>
              <a:buFontTx/>
              <a:buNone/>
            </a:pPr>
            <a:endParaRPr lang="en-US" altLang="en-US" sz="2600">
              <a:latin typeface="Helvetica" panose="020B0604020202020204" pitchFamily="34" charset="0"/>
            </a:endParaRPr>
          </a:p>
          <a:p>
            <a:pPr>
              <a:buFontTx/>
              <a:buNone/>
            </a:pPr>
            <a:r>
              <a:rPr lang="en-US" altLang="en-US" sz="2600">
                <a:latin typeface="Helvetica" panose="020B0604020202020204" pitchFamily="34" charset="0"/>
              </a:rPr>
              <a:t>Every DHT node supports a single operation:</a:t>
            </a:r>
          </a:p>
          <a:p>
            <a:pPr>
              <a:buFontTx/>
              <a:buNone/>
            </a:pPr>
            <a:endParaRPr lang="en-US" altLang="en-US" sz="2600">
              <a:latin typeface="Helvetica" panose="020B0604020202020204" pitchFamily="34" charset="0"/>
            </a:endParaRPr>
          </a:p>
          <a:p>
            <a:pPr lvl="1"/>
            <a:r>
              <a:rPr lang="en-US" altLang="en-US" sz="2600">
                <a:latin typeface="Helvetica" panose="020B0604020202020204" pitchFamily="34" charset="0"/>
              </a:rPr>
              <a:t>Given </a:t>
            </a:r>
            <a:r>
              <a:rPr lang="en-US" altLang="en-US" sz="2600" i="1">
                <a:latin typeface="Helvetica" panose="020B0604020202020204" pitchFamily="34" charset="0"/>
              </a:rPr>
              <a:t>key </a:t>
            </a:r>
            <a:r>
              <a:rPr lang="en-US" altLang="en-US" sz="2600">
                <a:latin typeface="Helvetica" panose="020B0604020202020204" pitchFamily="34" charset="0"/>
              </a:rPr>
              <a:t>as input; route messages to node holding </a:t>
            </a:r>
            <a:r>
              <a:rPr lang="en-US" altLang="en-US" sz="2600" i="1">
                <a:latin typeface="Helvetica" panose="020B0604020202020204" pitchFamily="34" charset="0"/>
              </a:rPr>
              <a:t>key</a:t>
            </a:r>
          </a:p>
          <a:p>
            <a:pPr lvl="2"/>
            <a:r>
              <a:rPr lang="en-US" altLang="en-US" sz="2200">
                <a:latin typeface="Helvetica" panose="020B0604020202020204" pitchFamily="34" charset="0"/>
              </a:rPr>
              <a:t>DHTs are </a:t>
            </a:r>
            <a:r>
              <a:rPr lang="en-US" altLang="en-US" sz="2200" i="1">
                <a:latin typeface="Helvetica" panose="020B0604020202020204" pitchFamily="34" charset="0"/>
              </a:rPr>
              <a:t>content-addressable</a:t>
            </a:r>
          </a:p>
          <a:p>
            <a:endParaRPr lang="en-US" altLang="en-US" sz="2600">
              <a:latin typeface="Helvetica" panose="020B0604020202020204" pitchFamily="34" charset="0"/>
            </a:endParaRPr>
          </a:p>
        </p:txBody>
      </p:sp>
    </p:spTree>
    <p:extLst>
      <p:ext uri="{BB962C8B-B14F-4D97-AF65-F5344CB8AC3E}">
        <p14:creationId xmlns:p14="http://schemas.microsoft.com/office/powerpoint/2010/main" val="113044767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6629401" y="5029200"/>
            <a:ext cx="468313" cy="609600"/>
            <a:chOff x="240" y="1392"/>
            <a:chExt cx="295" cy="384"/>
          </a:xfrm>
        </p:grpSpPr>
        <p:grpSp>
          <p:nvGrpSpPr>
            <p:cNvPr id="11267" name="Group 3"/>
            <p:cNvGrpSpPr>
              <a:grpSpLocks/>
            </p:cNvGrpSpPr>
            <p:nvPr/>
          </p:nvGrpSpPr>
          <p:grpSpPr bwMode="auto">
            <a:xfrm>
              <a:off x="282" y="1530"/>
              <a:ext cx="198" cy="246"/>
              <a:chOff x="282" y="1530"/>
              <a:chExt cx="252" cy="300"/>
            </a:xfrm>
          </p:grpSpPr>
          <p:sp>
            <p:nvSpPr>
              <p:cNvPr id="11268" name="Rectangle 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269" name="AutoShape 5"/>
              <p:cNvCxnSpPr>
                <a:cxnSpLocks noChangeShapeType="1"/>
                <a:stCxn id="11268" idx="0"/>
                <a:endCxn id="11268"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0" name="AutoShape 6"/>
              <p:cNvCxnSpPr>
                <a:cxnSpLocks noChangeShapeType="1"/>
                <a:stCxn id="11268" idx="1"/>
                <a:endCxn id="11268"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71" name="Line 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2" name="Line 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3" name="Line 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 name="Line 1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275" name="Text Box 1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pic>
        <p:nvPicPr>
          <p:cNvPr id="11276"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19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7"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971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8" name="Pictur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10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9" name="Picture 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72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0" name="Picture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73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1" name="Pictur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029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2" name="Picture 1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3" name="Picture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3962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4" name="Picture 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133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5" name="Picture 2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5181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6" name="Picture 2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876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287" name="Group 23"/>
          <p:cNvGrpSpPr>
            <a:grpSpLocks/>
          </p:cNvGrpSpPr>
          <p:nvPr/>
        </p:nvGrpSpPr>
        <p:grpSpPr bwMode="auto">
          <a:xfrm>
            <a:off x="2819401" y="2438400"/>
            <a:ext cx="468313" cy="609600"/>
            <a:chOff x="240" y="1392"/>
            <a:chExt cx="295" cy="384"/>
          </a:xfrm>
        </p:grpSpPr>
        <p:grpSp>
          <p:nvGrpSpPr>
            <p:cNvPr id="11288" name="Group 24"/>
            <p:cNvGrpSpPr>
              <a:grpSpLocks/>
            </p:cNvGrpSpPr>
            <p:nvPr/>
          </p:nvGrpSpPr>
          <p:grpSpPr bwMode="auto">
            <a:xfrm>
              <a:off x="282" y="1530"/>
              <a:ext cx="198" cy="246"/>
              <a:chOff x="282" y="1530"/>
              <a:chExt cx="252" cy="300"/>
            </a:xfrm>
          </p:grpSpPr>
          <p:sp>
            <p:nvSpPr>
              <p:cNvPr id="11289" name="Rectangle 2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290" name="AutoShape 26"/>
              <p:cNvCxnSpPr>
                <a:cxnSpLocks noChangeShapeType="1"/>
                <a:stCxn id="11289" idx="0"/>
                <a:endCxn id="1128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1" name="AutoShape 27"/>
              <p:cNvCxnSpPr>
                <a:cxnSpLocks noChangeShapeType="1"/>
                <a:stCxn id="11289" idx="1"/>
                <a:endCxn id="1128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92" name="Line 2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3" name="Line 2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4" name="Line 3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5" name="Line 3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296" name="Text Box 3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1297" name="Group 33"/>
          <p:cNvGrpSpPr>
            <a:grpSpLocks/>
          </p:cNvGrpSpPr>
          <p:nvPr/>
        </p:nvGrpSpPr>
        <p:grpSpPr bwMode="auto">
          <a:xfrm>
            <a:off x="4953001" y="1752600"/>
            <a:ext cx="468313" cy="609600"/>
            <a:chOff x="240" y="1392"/>
            <a:chExt cx="295" cy="384"/>
          </a:xfrm>
        </p:grpSpPr>
        <p:grpSp>
          <p:nvGrpSpPr>
            <p:cNvPr id="11298" name="Group 34"/>
            <p:cNvGrpSpPr>
              <a:grpSpLocks/>
            </p:cNvGrpSpPr>
            <p:nvPr/>
          </p:nvGrpSpPr>
          <p:grpSpPr bwMode="auto">
            <a:xfrm>
              <a:off x="282" y="1530"/>
              <a:ext cx="198" cy="246"/>
              <a:chOff x="282" y="1530"/>
              <a:chExt cx="252" cy="300"/>
            </a:xfrm>
          </p:grpSpPr>
          <p:sp>
            <p:nvSpPr>
              <p:cNvPr id="11299" name="Rectangle 3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00" name="AutoShape 36"/>
              <p:cNvCxnSpPr>
                <a:cxnSpLocks noChangeShapeType="1"/>
                <a:stCxn id="11299" idx="0"/>
                <a:endCxn id="1129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01" name="AutoShape 37"/>
              <p:cNvCxnSpPr>
                <a:cxnSpLocks noChangeShapeType="1"/>
                <a:stCxn id="11299" idx="1"/>
                <a:endCxn id="1129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02" name="Line 3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3" name="Line 3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4" name="Line 4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5" name="Line 4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06" name="Text Box 4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1307" name="Group 43"/>
          <p:cNvGrpSpPr>
            <a:grpSpLocks/>
          </p:cNvGrpSpPr>
          <p:nvPr/>
        </p:nvGrpSpPr>
        <p:grpSpPr bwMode="auto">
          <a:xfrm>
            <a:off x="7010401" y="2667000"/>
            <a:ext cx="468313" cy="609600"/>
            <a:chOff x="240" y="1392"/>
            <a:chExt cx="295" cy="384"/>
          </a:xfrm>
        </p:grpSpPr>
        <p:grpSp>
          <p:nvGrpSpPr>
            <p:cNvPr id="11308" name="Group 44"/>
            <p:cNvGrpSpPr>
              <a:grpSpLocks/>
            </p:cNvGrpSpPr>
            <p:nvPr/>
          </p:nvGrpSpPr>
          <p:grpSpPr bwMode="auto">
            <a:xfrm>
              <a:off x="282" y="1530"/>
              <a:ext cx="198" cy="246"/>
              <a:chOff x="282" y="1530"/>
              <a:chExt cx="252" cy="300"/>
            </a:xfrm>
          </p:grpSpPr>
          <p:sp>
            <p:nvSpPr>
              <p:cNvPr id="11309" name="Rectangle 4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10" name="AutoShape 46"/>
              <p:cNvCxnSpPr>
                <a:cxnSpLocks noChangeShapeType="1"/>
                <a:stCxn id="11309" idx="0"/>
                <a:endCxn id="1130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11" name="AutoShape 47"/>
              <p:cNvCxnSpPr>
                <a:cxnSpLocks noChangeShapeType="1"/>
                <a:stCxn id="11309" idx="1"/>
                <a:endCxn id="1130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12" name="Line 4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3" name="Line 4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4" name="Line 5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5" name="Line 5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16" name="Text Box 5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1317" name="Group 53"/>
          <p:cNvGrpSpPr>
            <a:grpSpLocks/>
          </p:cNvGrpSpPr>
          <p:nvPr/>
        </p:nvGrpSpPr>
        <p:grpSpPr bwMode="auto">
          <a:xfrm>
            <a:off x="8915401" y="3581400"/>
            <a:ext cx="468313" cy="609600"/>
            <a:chOff x="240" y="1392"/>
            <a:chExt cx="295" cy="384"/>
          </a:xfrm>
        </p:grpSpPr>
        <p:grpSp>
          <p:nvGrpSpPr>
            <p:cNvPr id="11318" name="Group 54"/>
            <p:cNvGrpSpPr>
              <a:grpSpLocks/>
            </p:cNvGrpSpPr>
            <p:nvPr/>
          </p:nvGrpSpPr>
          <p:grpSpPr bwMode="auto">
            <a:xfrm>
              <a:off x="282" y="1530"/>
              <a:ext cx="198" cy="246"/>
              <a:chOff x="282" y="1530"/>
              <a:chExt cx="252" cy="300"/>
            </a:xfrm>
          </p:grpSpPr>
          <p:sp>
            <p:nvSpPr>
              <p:cNvPr id="11319" name="Rectangle 5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20" name="AutoShape 56"/>
              <p:cNvCxnSpPr>
                <a:cxnSpLocks noChangeShapeType="1"/>
                <a:stCxn id="11319" idx="0"/>
                <a:endCxn id="1131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21" name="AutoShape 57"/>
              <p:cNvCxnSpPr>
                <a:cxnSpLocks noChangeShapeType="1"/>
                <a:stCxn id="11319" idx="1"/>
                <a:endCxn id="1131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22" name="Line 5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3" name="Line 5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4" name="Line 6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5" name="Line 6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26" name="Text Box 6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1327" name="Group 63"/>
          <p:cNvGrpSpPr>
            <a:grpSpLocks/>
          </p:cNvGrpSpPr>
          <p:nvPr/>
        </p:nvGrpSpPr>
        <p:grpSpPr bwMode="auto">
          <a:xfrm>
            <a:off x="8305801" y="1905000"/>
            <a:ext cx="468313" cy="609600"/>
            <a:chOff x="240" y="1392"/>
            <a:chExt cx="295" cy="384"/>
          </a:xfrm>
        </p:grpSpPr>
        <p:grpSp>
          <p:nvGrpSpPr>
            <p:cNvPr id="11328" name="Group 64"/>
            <p:cNvGrpSpPr>
              <a:grpSpLocks/>
            </p:cNvGrpSpPr>
            <p:nvPr/>
          </p:nvGrpSpPr>
          <p:grpSpPr bwMode="auto">
            <a:xfrm>
              <a:off x="282" y="1530"/>
              <a:ext cx="198" cy="246"/>
              <a:chOff x="282" y="1530"/>
              <a:chExt cx="252" cy="300"/>
            </a:xfrm>
          </p:grpSpPr>
          <p:sp>
            <p:nvSpPr>
              <p:cNvPr id="11329" name="Rectangle 6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30" name="AutoShape 66"/>
              <p:cNvCxnSpPr>
                <a:cxnSpLocks noChangeShapeType="1"/>
                <a:stCxn id="11329" idx="0"/>
                <a:endCxn id="1132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31" name="AutoShape 67"/>
              <p:cNvCxnSpPr>
                <a:cxnSpLocks noChangeShapeType="1"/>
                <a:stCxn id="11329" idx="1"/>
                <a:endCxn id="1132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32" name="Line 6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3" name="Line 6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4" name="Line 7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5" name="Line 7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36" name="Text Box 7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1337" name="Group 73"/>
          <p:cNvGrpSpPr>
            <a:grpSpLocks/>
          </p:cNvGrpSpPr>
          <p:nvPr/>
        </p:nvGrpSpPr>
        <p:grpSpPr bwMode="auto">
          <a:xfrm>
            <a:off x="4038601" y="5257801"/>
            <a:ext cx="468313" cy="619125"/>
            <a:chOff x="1584" y="3552"/>
            <a:chExt cx="295" cy="390"/>
          </a:xfrm>
        </p:grpSpPr>
        <p:grpSp>
          <p:nvGrpSpPr>
            <p:cNvPr id="11338" name="Group 74"/>
            <p:cNvGrpSpPr>
              <a:grpSpLocks/>
            </p:cNvGrpSpPr>
            <p:nvPr/>
          </p:nvGrpSpPr>
          <p:grpSpPr bwMode="auto">
            <a:xfrm>
              <a:off x="1632" y="3696"/>
              <a:ext cx="198" cy="246"/>
              <a:chOff x="282" y="1530"/>
              <a:chExt cx="252" cy="300"/>
            </a:xfrm>
          </p:grpSpPr>
          <p:sp>
            <p:nvSpPr>
              <p:cNvPr id="11339" name="Rectangle 7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40" name="AutoShape 76"/>
              <p:cNvCxnSpPr>
                <a:cxnSpLocks noChangeShapeType="1"/>
                <a:stCxn id="11339" idx="0"/>
                <a:endCxn id="1133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41" name="AutoShape 77"/>
              <p:cNvCxnSpPr>
                <a:cxnSpLocks noChangeShapeType="1"/>
                <a:stCxn id="11339" idx="1"/>
                <a:endCxn id="1133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42" name="Line 7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3" name="Line 7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4" name="Line 8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5" name="Line 8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46" name="Text Box 82"/>
            <p:cNvSpPr txBox="1">
              <a:spLocks noChangeArrowheads="1"/>
            </p:cNvSpPr>
            <p:nvPr/>
          </p:nvSpPr>
          <p:spPr bwMode="auto">
            <a:xfrm>
              <a:off x="1584" y="355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rPr>
                <a:t>K  V</a:t>
              </a:r>
            </a:p>
          </p:txBody>
        </p:sp>
      </p:grpSp>
      <p:grpSp>
        <p:nvGrpSpPr>
          <p:cNvPr id="11347" name="Group 83"/>
          <p:cNvGrpSpPr>
            <a:grpSpLocks/>
          </p:cNvGrpSpPr>
          <p:nvPr/>
        </p:nvGrpSpPr>
        <p:grpSpPr bwMode="auto">
          <a:xfrm>
            <a:off x="8991601" y="4876800"/>
            <a:ext cx="468313" cy="609600"/>
            <a:chOff x="240" y="1392"/>
            <a:chExt cx="295" cy="384"/>
          </a:xfrm>
        </p:grpSpPr>
        <p:grpSp>
          <p:nvGrpSpPr>
            <p:cNvPr id="11348" name="Group 84"/>
            <p:cNvGrpSpPr>
              <a:grpSpLocks/>
            </p:cNvGrpSpPr>
            <p:nvPr/>
          </p:nvGrpSpPr>
          <p:grpSpPr bwMode="auto">
            <a:xfrm>
              <a:off x="282" y="1530"/>
              <a:ext cx="198" cy="246"/>
              <a:chOff x="282" y="1530"/>
              <a:chExt cx="252" cy="300"/>
            </a:xfrm>
          </p:grpSpPr>
          <p:sp>
            <p:nvSpPr>
              <p:cNvPr id="11349" name="Rectangle 8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50" name="AutoShape 86"/>
              <p:cNvCxnSpPr>
                <a:cxnSpLocks noChangeShapeType="1"/>
                <a:stCxn id="11349" idx="0"/>
                <a:endCxn id="1134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51" name="AutoShape 87"/>
              <p:cNvCxnSpPr>
                <a:cxnSpLocks noChangeShapeType="1"/>
                <a:stCxn id="11349" idx="1"/>
                <a:endCxn id="1134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52" name="Line 8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3" name="Line 8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4" name="Line 9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5" name="Line 9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56" name="Text Box 9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1357" name="Group 93"/>
          <p:cNvGrpSpPr>
            <a:grpSpLocks/>
          </p:cNvGrpSpPr>
          <p:nvPr/>
        </p:nvGrpSpPr>
        <p:grpSpPr bwMode="auto">
          <a:xfrm>
            <a:off x="1828801" y="4419600"/>
            <a:ext cx="468313" cy="609600"/>
            <a:chOff x="240" y="1392"/>
            <a:chExt cx="295" cy="384"/>
          </a:xfrm>
        </p:grpSpPr>
        <p:grpSp>
          <p:nvGrpSpPr>
            <p:cNvPr id="11358" name="Group 94"/>
            <p:cNvGrpSpPr>
              <a:grpSpLocks/>
            </p:cNvGrpSpPr>
            <p:nvPr/>
          </p:nvGrpSpPr>
          <p:grpSpPr bwMode="auto">
            <a:xfrm>
              <a:off x="282" y="1530"/>
              <a:ext cx="198" cy="246"/>
              <a:chOff x="282" y="1530"/>
              <a:chExt cx="252" cy="300"/>
            </a:xfrm>
          </p:grpSpPr>
          <p:sp>
            <p:nvSpPr>
              <p:cNvPr id="11359" name="Rectangle 9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60" name="AutoShape 96"/>
              <p:cNvCxnSpPr>
                <a:cxnSpLocks noChangeShapeType="1"/>
                <a:stCxn id="11359" idx="0"/>
                <a:endCxn id="1135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61" name="AutoShape 97"/>
              <p:cNvCxnSpPr>
                <a:cxnSpLocks noChangeShapeType="1"/>
                <a:stCxn id="11359" idx="1"/>
                <a:endCxn id="1135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62" name="Line 9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3" name="Line 9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4" name="Line 10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5" name="Line 10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66" name="Text Box 10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1367" name="Group 103"/>
          <p:cNvGrpSpPr>
            <a:grpSpLocks/>
          </p:cNvGrpSpPr>
          <p:nvPr/>
        </p:nvGrpSpPr>
        <p:grpSpPr bwMode="auto">
          <a:xfrm>
            <a:off x="4953001" y="3124200"/>
            <a:ext cx="468313" cy="609600"/>
            <a:chOff x="240" y="1392"/>
            <a:chExt cx="295" cy="384"/>
          </a:xfrm>
        </p:grpSpPr>
        <p:grpSp>
          <p:nvGrpSpPr>
            <p:cNvPr id="11368" name="Group 104"/>
            <p:cNvGrpSpPr>
              <a:grpSpLocks/>
            </p:cNvGrpSpPr>
            <p:nvPr/>
          </p:nvGrpSpPr>
          <p:grpSpPr bwMode="auto">
            <a:xfrm>
              <a:off x="282" y="1530"/>
              <a:ext cx="198" cy="246"/>
              <a:chOff x="282" y="1530"/>
              <a:chExt cx="252" cy="300"/>
            </a:xfrm>
          </p:grpSpPr>
          <p:sp>
            <p:nvSpPr>
              <p:cNvPr id="11369" name="Rectangle 10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70" name="AutoShape 106"/>
              <p:cNvCxnSpPr>
                <a:cxnSpLocks noChangeShapeType="1"/>
                <a:stCxn id="11369" idx="0"/>
                <a:endCxn id="1136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71" name="AutoShape 107"/>
              <p:cNvCxnSpPr>
                <a:cxnSpLocks noChangeShapeType="1"/>
                <a:stCxn id="11369" idx="1"/>
                <a:endCxn id="1136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72" name="Line 10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3" name="Line 10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4" name="Line 11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5" name="Line 11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76" name="Text Box 11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1377" name="Group 113"/>
          <p:cNvGrpSpPr>
            <a:grpSpLocks/>
          </p:cNvGrpSpPr>
          <p:nvPr/>
        </p:nvGrpSpPr>
        <p:grpSpPr bwMode="auto">
          <a:xfrm>
            <a:off x="3657601" y="3657600"/>
            <a:ext cx="468313" cy="609600"/>
            <a:chOff x="240" y="1392"/>
            <a:chExt cx="295" cy="384"/>
          </a:xfrm>
        </p:grpSpPr>
        <p:grpSp>
          <p:nvGrpSpPr>
            <p:cNvPr id="11378" name="Group 114"/>
            <p:cNvGrpSpPr>
              <a:grpSpLocks/>
            </p:cNvGrpSpPr>
            <p:nvPr/>
          </p:nvGrpSpPr>
          <p:grpSpPr bwMode="auto">
            <a:xfrm>
              <a:off x="282" y="1530"/>
              <a:ext cx="198" cy="246"/>
              <a:chOff x="282" y="1530"/>
              <a:chExt cx="252" cy="300"/>
            </a:xfrm>
          </p:grpSpPr>
          <p:sp>
            <p:nvSpPr>
              <p:cNvPr id="11379" name="Rectangle 11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80" name="AutoShape 116"/>
              <p:cNvCxnSpPr>
                <a:cxnSpLocks noChangeShapeType="1"/>
                <a:stCxn id="11379" idx="0"/>
                <a:endCxn id="1137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81" name="AutoShape 117"/>
              <p:cNvCxnSpPr>
                <a:cxnSpLocks noChangeShapeType="1"/>
                <a:stCxn id="11379" idx="1"/>
                <a:endCxn id="1137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82" name="Line 11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83" name="Line 11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84" name="Line 12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85" name="Line 12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86" name="Text Box 12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sp>
        <p:nvSpPr>
          <p:cNvPr id="11387" name="Rectangle 123"/>
          <p:cNvSpPr>
            <a:spLocks noGrp="1" noChangeArrowheads="1"/>
          </p:cNvSpPr>
          <p:nvPr>
            <p:ph type="title"/>
          </p:nvPr>
        </p:nvSpPr>
        <p:spPr>
          <a:xfrm>
            <a:off x="2209800" y="304800"/>
            <a:ext cx="7772400" cy="1143000"/>
          </a:xfrm>
          <a:noFill/>
          <a:ln/>
        </p:spPr>
        <p:txBody>
          <a:bodyPr/>
          <a:lstStyle/>
          <a:p>
            <a:r>
              <a:rPr lang="en-US" altLang="en-US">
                <a:latin typeface="Helvetica" panose="020B0604020202020204" pitchFamily="34" charset="0"/>
              </a:rPr>
              <a:t>DHT: basic idea </a:t>
            </a:r>
          </a:p>
        </p:txBody>
      </p:sp>
    </p:spTree>
    <p:extLst>
      <p:ext uri="{BB962C8B-B14F-4D97-AF65-F5344CB8AC3E}">
        <p14:creationId xmlns:p14="http://schemas.microsoft.com/office/powerpoint/2010/main" val="81090664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6629401" y="5029200"/>
            <a:ext cx="468313" cy="609600"/>
            <a:chOff x="240" y="1392"/>
            <a:chExt cx="295" cy="384"/>
          </a:xfrm>
        </p:grpSpPr>
        <p:grpSp>
          <p:nvGrpSpPr>
            <p:cNvPr id="12291" name="Group 3"/>
            <p:cNvGrpSpPr>
              <a:grpSpLocks/>
            </p:cNvGrpSpPr>
            <p:nvPr/>
          </p:nvGrpSpPr>
          <p:grpSpPr bwMode="auto">
            <a:xfrm>
              <a:off x="282" y="1530"/>
              <a:ext cx="198" cy="246"/>
              <a:chOff x="282" y="1530"/>
              <a:chExt cx="252" cy="300"/>
            </a:xfrm>
          </p:grpSpPr>
          <p:sp>
            <p:nvSpPr>
              <p:cNvPr id="12292" name="Rectangle 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293" name="AutoShape 5"/>
              <p:cNvCxnSpPr>
                <a:cxnSpLocks noChangeShapeType="1"/>
                <a:stCxn id="12292" idx="0"/>
                <a:endCxn id="1229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4" name="AutoShape 6"/>
              <p:cNvCxnSpPr>
                <a:cxnSpLocks noChangeShapeType="1"/>
                <a:stCxn id="12292" idx="1"/>
                <a:endCxn id="1229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95" name="Line 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Line 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Line 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8" name="Line 1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299" name="Text Box 1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pic>
        <p:nvPicPr>
          <p:cNvPr id="12300"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19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1"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971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2" name="Pictur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10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3" name="Picture 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72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4" name="Picture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73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5" name="Pictur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029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6" name="Picture 1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7" name="Picture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3962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8" name="Picture 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133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09" name="Line 21"/>
          <p:cNvSpPr>
            <a:spLocks noChangeShapeType="1"/>
          </p:cNvSpPr>
          <p:nvPr/>
        </p:nvSpPr>
        <p:spPr bwMode="auto">
          <a:xfrm>
            <a:off x="3429000" y="3276600"/>
            <a:ext cx="76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0" name="Line 22"/>
          <p:cNvSpPr>
            <a:spLocks noChangeShapeType="1"/>
          </p:cNvSpPr>
          <p:nvPr/>
        </p:nvSpPr>
        <p:spPr bwMode="auto">
          <a:xfrm flipV="1">
            <a:off x="3581400" y="2286000"/>
            <a:ext cx="1828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1" name="Line 23"/>
          <p:cNvSpPr>
            <a:spLocks noChangeShapeType="1"/>
          </p:cNvSpPr>
          <p:nvPr/>
        </p:nvSpPr>
        <p:spPr bwMode="auto">
          <a:xfrm flipH="1">
            <a:off x="5410200" y="2590800"/>
            <a:ext cx="1524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2" name="Line 24"/>
          <p:cNvSpPr>
            <a:spLocks noChangeShapeType="1"/>
          </p:cNvSpPr>
          <p:nvPr/>
        </p:nvSpPr>
        <p:spPr bwMode="auto">
          <a:xfrm>
            <a:off x="3429000" y="42672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3" name="Line 25"/>
          <p:cNvSpPr>
            <a:spLocks noChangeShapeType="1"/>
          </p:cNvSpPr>
          <p:nvPr/>
        </p:nvSpPr>
        <p:spPr bwMode="auto">
          <a:xfrm flipH="1">
            <a:off x="4038600" y="41910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4" name="Line 26"/>
          <p:cNvSpPr>
            <a:spLocks noChangeShapeType="1"/>
          </p:cNvSpPr>
          <p:nvPr/>
        </p:nvSpPr>
        <p:spPr bwMode="auto">
          <a:xfrm>
            <a:off x="5791200" y="2286000"/>
            <a:ext cx="914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5" name="Line 27"/>
          <p:cNvSpPr>
            <a:spLocks noChangeShapeType="1"/>
          </p:cNvSpPr>
          <p:nvPr/>
        </p:nvSpPr>
        <p:spPr bwMode="auto">
          <a:xfrm flipV="1">
            <a:off x="5562600" y="3200400"/>
            <a:ext cx="1066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6" name="Line 28"/>
          <p:cNvSpPr>
            <a:spLocks noChangeShapeType="1"/>
          </p:cNvSpPr>
          <p:nvPr/>
        </p:nvSpPr>
        <p:spPr bwMode="auto">
          <a:xfrm flipH="1">
            <a:off x="6477000" y="3429000"/>
            <a:ext cx="3048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7" name="Line 29"/>
          <p:cNvSpPr>
            <a:spLocks noChangeShapeType="1"/>
          </p:cNvSpPr>
          <p:nvPr/>
        </p:nvSpPr>
        <p:spPr bwMode="auto">
          <a:xfrm flipV="1">
            <a:off x="4191000" y="4953000"/>
            <a:ext cx="2057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8" name="Line 30"/>
          <p:cNvSpPr>
            <a:spLocks noChangeShapeType="1"/>
          </p:cNvSpPr>
          <p:nvPr/>
        </p:nvSpPr>
        <p:spPr bwMode="auto">
          <a:xfrm>
            <a:off x="5562600" y="4114800"/>
            <a:ext cx="762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9" name="Line 31"/>
          <p:cNvSpPr>
            <a:spLocks noChangeShapeType="1"/>
          </p:cNvSpPr>
          <p:nvPr/>
        </p:nvSpPr>
        <p:spPr bwMode="auto">
          <a:xfrm>
            <a:off x="5791200" y="2209800"/>
            <a:ext cx="2133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0" name="Line 32"/>
          <p:cNvSpPr>
            <a:spLocks noChangeShapeType="1"/>
          </p:cNvSpPr>
          <p:nvPr/>
        </p:nvSpPr>
        <p:spPr bwMode="auto">
          <a:xfrm>
            <a:off x="8153400" y="2743200"/>
            <a:ext cx="533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1" name="Line 33"/>
          <p:cNvSpPr>
            <a:spLocks noChangeShapeType="1"/>
          </p:cNvSpPr>
          <p:nvPr/>
        </p:nvSpPr>
        <p:spPr bwMode="auto">
          <a:xfrm>
            <a:off x="7010400" y="3352800"/>
            <a:ext cx="1524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2" name="Line 34"/>
          <p:cNvSpPr>
            <a:spLocks noChangeShapeType="1"/>
          </p:cNvSpPr>
          <p:nvPr/>
        </p:nvSpPr>
        <p:spPr bwMode="auto">
          <a:xfrm flipV="1">
            <a:off x="6629400" y="4267200"/>
            <a:ext cx="1905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3" name="Line 35"/>
          <p:cNvSpPr>
            <a:spLocks noChangeShapeType="1"/>
          </p:cNvSpPr>
          <p:nvPr/>
        </p:nvSpPr>
        <p:spPr bwMode="auto">
          <a:xfrm>
            <a:off x="3733800" y="3124200"/>
            <a:ext cx="1447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324" name="Picture 3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5181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25" name="Picture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876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26" name="Line 38"/>
          <p:cNvSpPr>
            <a:spLocks noChangeShapeType="1"/>
          </p:cNvSpPr>
          <p:nvPr/>
        </p:nvSpPr>
        <p:spPr bwMode="auto">
          <a:xfrm flipH="1">
            <a:off x="2743200" y="4267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7" name="Line 39"/>
          <p:cNvSpPr>
            <a:spLocks noChangeShapeType="1"/>
          </p:cNvSpPr>
          <p:nvPr/>
        </p:nvSpPr>
        <p:spPr bwMode="auto">
          <a:xfrm>
            <a:off x="2743200" y="5029200"/>
            <a:ext cx="914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8" name="Line 40"/>
          <p:cNvSpPr>
            <a:spLocks noChangeShapeType="1"/>
          </p:cNvSpPr>
          <p:nvPr/>
        </p:nvSpPr>
        <p:spPr bwMode="auto">
          <a:xfrm>
            <a:off x="8763000" y="44196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9" name="Line 41"/>
          <p:cNvSpPr>
            <a:spLocks noChangeShapeType="1"/>
          </p:cNvSpPr>
          <p:nvPr/>
        </p:nvSpPr>
        <p:spPr bwMode="auto">
          <a:xfrm>
            <a:off x="6629400" y="4953000"/>
            <a:ext cx="1981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330" name="Group 42"/>
          <p:cNvGrpSpPr>
            <a:grpSpLocks/>
          </p:cNvGrpSpPr>
          <p:nvPr/>
        </p:nvGrpSpPr>
        <p:grpSpPr bwMode="auto">
          <a:xfrm>
            <a:off x="2819401" y="2438400"/>
            <a:ext cx="468313" cy="609600"/>
            <a:chOff x="240" y="1392"/>
            <a:chExt cx="295" cy="384"/>
          </a:xfrm>
        </p:grpSpPr>
        <p:grpSp>
          <p:nvGrpSpPr>
            <p:cNvPr id="12331" name="Group 43"/>
            <p:cNvGrpSpPr>
              <a:grpSpLocks/>
            </p:cNvGrpSpPr>
            <p:nvPr/>
          </p:nvGrpSpPr>
          <p:grpSpPr bwMode="auto">
            <a:xfrm>
              <a:off x="282" y="1530"/>
              <a:ext cx="198" cy="246"/>
              <a:chOff x="282" y="1530"/>
              <a:chExt cx="252" cy="300"/>
            </a:xfrm>
          </p:grpSpPr>
          <p:sp>
            <p:nvSpPr>
              <p:cNvPr id="12332" name="Rectangle 4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333" name="AutoShape 45"/>
              <p:cNvCxnSpPr>
                <a:cxnSpLocks noChangeShapeType="1"/>
                <a:stCxn id="12332" idx="0"/>
                <a:endCxn id="1233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34" name="AutoShape 46"/>
              <p:cNvCxnSpPr>
                <a:cxnSpLocks noChangeShapeType="1"/>
                <a:stCxn id="12332" idx="1"/>
                <a:endCxn id="1233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35" name="Line 4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6" name="Line 4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7" name="Line 4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8" name="Line 5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39" name="Text Box 5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2340" name="Group 52"/>
          <p:cNvGrpSpPr>
            <a:grpSpLocks/>
          </p:cNvGrpSpPr>
          <p:nvPr/>
        </p:nvGrpSpPr>
        <p:grpSpPr bwMode="auto">
          <a:xfrm>
            <a:off x="4953001" y="1752600"/>
            <a:ext cx="468313" cy="609600"/>
            <a:chOff x="240" y="1392"/>
            <a:chExt cx="295" cy="384"/>
          </a:xfrm>
        </p:grpSpPr>
        <p:grpSp>
          <p:nvGrpSpPr>
            <p:cNvPr id="12341" name="Group 53"/>
            <p:cNvGrpSpPr>
              <a:grpSpLocks/>
            </p:cNvGrpSpPr>
            <p:nvPr/>
          </p:nvGrpSpPr>
          <p:grpSpPr bwMode="auto">
            <a:xfrm>
              <a:off x="282" y="1530"/>
              <a:ext cx="198" cy="246"/>
              <a:chOff x="282" y="1530"/>
              <a:chExt cx="252" cy="300"/>
            </a:xfrm>
          </p:grpSpPr>
          <p:sp>
            <p:nvSpPr>
              <p:cNvPr id="12342" name="Rectangle 5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343" name="AutoShape 55"/>
              <p:cNvCxnSpPr>
                <a:cxnSpLocks noChangeShapeType="1"/>
                <a:stCxn id="12342" idx="0"/>
                <a:endCxn id="1234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44" name="AutoShape 56"/>
              <p:cNvCxnSpPr>
                <a:cxnSpLocks noChangeShapeType="1"/>
                <a:stCxn id="12342" idx="1"/>
                <a:endCxn id="1234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45" name="Line 5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6" name="Line 5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7" name="Line 5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8" name="Line 6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49" name="Text Box 6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2350" name="Group 62"/>
          <p:cNvGrpSpPr>
            <a:grpSpLocks/>
          </p:cNvGrpSpPr>
          <p:nvPr/>
        </p:nvGrpSpPr>
        <p:grpSpPr bwMode="auto">
          <a:xfrm>
            <a:off x="7010401" y="2667000"/>
            <a:ext cx="468313" cy="609600"/>
            <a:chOff x="240" y="1392"/>
            <a:chExt cx="295" cy="384"/>
          </a:xfrm>
        </p:grpSpPr>
        <p:grpSp>
          <p:nvGrpSpPr>
            <p:cNvPr id="12351" name="Group 63"/>
            <p:cNvGrpSpPr>
              <a:grpSpLocks/>
            </p:cNvGrpSpPr>
            <p:nvPr/>
          </p:nvGrpSpPr>
          <p:grpSpPr bwMode="auto">
            <a:xfrm>
              <a:off x="282" y="1530"/>
              <a:ext cx="198" cy="246"/>
              <a:chOff x="282" y="1530"/>
              <a:chExt cx="252" cy="300"/>
            </a:xfrm>
          </p:grpSpPr>
          <p:sp>
            <p:nvSpPr>
              <p:cNvPr id="12352" name="Rectangle 6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353" name="AutoShape 65"/>
              <p:cNvCxnSpPr>
                <a:cxnSpLocks noChangeShapeType="1"/>
                <a:stCxn id="12352" idx="0"/>
                <a:endCxn id="1235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4" name="AutoShape 66"/>
              <p:cNvCxnSpPr>
                <a:cxnSpLocks noChangeShapeType="1"/>
                <a:stCxn id="12352" idx="1"/>
                <a:endCxn id="1235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55" name="Line 6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6" name="Line 6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7" name="Line 6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8" name="Line 7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59" name="Text Box 7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2360" name="Group 72"/>
          <p:cNvGrpSpPr>
            <a:grpSpLocks/>
          </p:cNvGrpSpPr>
          <p:nvPr/>
        </p:nvGrpSpPr>
        <p:grpSpPr bwMode="auto">
          <a:xfrm>
            <a:off x="8915401" y="3581400"/>
            <a:ext cx="468313" cy="609600"/>
            <a:chOff x="240" y="1392"/>
            <a:chExt cx="295" cy="384"/>
          </a:xfrm>
        </p:grpSpPr>
        <p:grpSp>
          <p:nvGrpSpPr>
            <p:cNvPr id="12361" name="Group 73"/>
            <p:cNvGrpSpPr>
              <a:grpSpLocks/>
            </p:cNvGrpSpPr>
            <p:nvPr/>
          </p:nvGrpSpPr>
          <p:grpSpPr bwMode="auto">
            <a:xfrm>
              <a:off x="282" y="1530"/>
              <a:ext cx="198" cy="246"/>
              <a:chOff x="282" y="1530"/>
              <a:chExt cx="252" cy="300"/>
            </a:xfrm>
          </p:grpSpPr>
          <p:sp>
            <p:nvSpPr>
              <p:cNvPr id="12362" name="Rectangle 7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363" name="AutoShape 75"/>
              <p:cNvCxnSpPr>
                <a:cxnSpLocks noChangeShapeType="1"/>
                <a:stCxn id="12362" idx="0"/>
                <a:endCxn id="1236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4" name="AutoShape 76"/>
              <p:cNvCxnSpPr>
                <a:cxnSpLocks noChangeShapeType="1"/>
                <a:stCxn id="12362" idx="1"/>
                <a:endCxn id="1236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65" name="Line 7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66" name="Line 7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67" name="Line 7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68" name="Line 8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69" name="Text Box 8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2370" name="Group 82"/>
          <p:cNvGrpSpPr>
            <a:grpSpLocks/>
          </p:cNvGrpSpPr>
          <p:nvPr/>
        </p:nvGrpSpPr>
        <p:grpSpPr bwMode="auto">
          <a:xfrm>
            <a:off x="8305801" y="1905000"/>
            <a:ext cx="468313" cy="609600"/>
            <a:chOff x="240" y="1392"/>
            <a:chExt cx="295" cy="384"/>
          </a:xfrm>
        </p:grpSpPr>
        <p:grpSp>
          <p:nvGrpSpPr>
            <p:cNvPr id="12371" name="Group 83"/>
            <p:cNvGrpSpPr>
              <a:grpSpLocks/>
            </p:cNvGrpSpPr>
            <p:nvPr/>
          </p:nvGrpSpPr>
          <p:grpSpPr bwMode="auto">
            <a:xfrm>
              <a:off x="282" y="1530"/>
              <a:ext cx="198" cy="246"/>
              <a:chOff x="282" y="1530"/>
              <a:chExt cx="252" cy="300"/>
            </a:xfrm>
          </p:grpSpPr>
          <p:sp>
            <p:nvSpPr>
              <p:cNvPr id="12372" name="Rectangle 8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373" name="AutoShape 85"/>
              <p:cNvCxnSpPr>
                <a:cxnSpLocks noChangeShapeType="1"/>
                <a:stCxn id="12372" idx="0"/>
                <a:endCxn id="1237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74" name="AutoShape 86"/>
              <p:cNvCxnSpPr>
                <a:cxnSpLocks noChangeShapeType="1"/>
                <a:stCxn id="12372" idx="1"/>
                <a:endCxn id="1237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75" name="Line 8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6" name="Line 8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7" name="Line 8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8" name="Line 9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79" name="Text Box 9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2380" name="Group 92"/>
          <p:cNvGrpSpPr>
            <a:grpSpLocks/>
          </p:cNvGrpSpPr>
          <p:nvPr/>
        </p:nvGrpSpPr>
        <p:grpSpPr bwMode="auto">
          <a:xfrm>
            <a:off x="4038601" y="5257801"/>
            <a:ext cx="468313" cy="619125"/>
            <a:chOff x="1584" y="3552"/>
            <a:chExt cx="295" cy="390"/>
          </a:xfrm>
        </p:grpSpPr>
        <p:grpSp>
          <p:nvGrpSpPr>
            <p:cNvPr id="12381" name="Group 93"/>
            <p:cNvGrpSpPr>
              <a:grpSpLocks/>
            </p:cNvGrpSpPr>
            <p:nvPr/>
          </p:nvGrpSpPr>
          <p:grpSpPr bwMode="auto">
            <a:xfrm>
              <a:off x="1632" y="3696"/>
              <a:ext cx="198" cy="246"/>
              <a:chOff x="282" y="1530"/>
              <a:chExt cx="252" cy="300"/>
            </a:xfrm>
          </p:grpSpPr>
          <p:sp>
            <p:nvSpPr>
              <p:cNvPr id="12382" name="Rectangle 9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383" name="AutoShape 95"/>
              <p:cNvCxnSpPr>
                <a:cxnSpLocks noChangeShapeType="1"/>
                <a:stCxn id="12382" idx="0"/>
                <a:endCxn id="1238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84" name="AutoShape 96"/>
              <p:cNvCxnSpPr>
                <a:cxnSpLocks noChangeShapeType="1"/>
                <a:stCxn id="12382" idx="1"/>
                <a:endCxn id="1238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85" name="Line 9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86" name="Line 9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87" name="Line 9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88" name="Line 10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89" name="Text Box 101"/>
            <p:cNvSpPr txBox="1">
              <a:spLocks noChangeArrowheads="1"/>
            </p:cNvSpPr>
            <p:nvPr/>
          </p:nvSpPr>
          <p:spPr bwMode="auto">
            <a:xfrm>
              <a:off x="1584" y="355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rPr>
                <a:t>K  V</a:t>
              </a:r>
            </a:p>
          </p:txBody>
        </p:sp>
      </p:grpSp>
      <p:grpSp>
        <p:nvGrpSpPr>
          <p:cNvPr id="12390" name="Group 102"/>
          <p:cNvGrpSpPr>
            <a:grpSpLocks/>
          </p:cNvGrpSpPr>
          <p:nvPr/>
        </p:nvGrpSpPr>
        <p:grpSpPr bwMode="auto">
          <a:xfrm>
            <a:off x="8991601" y="4876800"/>
            <a:ext cx="468313" cy="609600"/>
            <a:chOff x="240" y="1392"/>
            <a:chExt cx="295" cy="384"/>
          </a:xfrm>
        </p:grpSpPr>
        <p:grpSp>
          <p:nvGrpSpPr>
            <p:cNvPr id="12391" name="Group 103"/>
            <p:cNvGrpSpPr>
              <a:grpSpLocks/>
            </p:cNvGrpSpPr>
            <p:nvPr/>
          </p:nvGrpSpPr>
          <p:grpSpPr bwMode="auto">
            <a:xfrm>
              <a:off x="282" y="1530"/>
              <a:ext cx="198" cy="246"/>
              <a:chOff x="282" y="1530"/>
              <a:chExt cx="252" cy="300"/>
            </a:xfrm>
          </p:grpSpPr>
          <p:sp>
            <p:nvSpPr>
              <p:cNvPr id="12392" name="Rectangle 10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393" name="AutoShape 105"/>
              <p:cNvCxnSpPr>
                <a:cxnSpLocks noChangeShapeType="1"/>
                <a:stCxn id="12392" idx="0"/>
                <a:endCxn id="1239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4" name="AutoShape 106"/>
              <p:cNvCxnSpPr>
                <a:cxnSpLocks noChangeShapeType="1"/>
                <a:stCxn id="12392" idx="1"/>
                <a:endCxn id="1239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95" name="Line 10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6" name="Line 10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7" name="Line 10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8" name="Line 11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99" name="Text Box 11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2400" name="Group 112"/>
          <p:cNvGrpSpPr>
            <a:grpSpLocks/>
          </p:cNvGrpSpPr>
          <p:nvPr/>
        </p:nvGrpSpPr>
        <p:grpSpPr bwMode="auto">
          <a:xfrm>
            <a:off x="1828801" y="4419600"/>
            <a:ext cx="468313" cy="609600"/>
            <a:chOff x="240" y="1392"/>
            <a:chExt cx="295" cy="384"/>
          </a:xfrm>
        </p:grpSpPr>
        <p:grpSp>
          <p:nvGrpSpPr>
            <p:cNvPr id="12401" name="Group 113"/>
            <p:cNvGrpSpPr>
              <a:grpSpLocks/>
            </p:cNvGrpSpPr>
            <p:nvPr/>
          </p:nvGrpSpPr>
          <p:grpSpPr bwMode="auto">
            <a:xfrm>
              <a:off x="282" y="1530"/>
              <a:ext cx="198" cy="246"/>
              <a:chOff x="282" y="1530"/>
              <a:chExt cx="252" cy="300"/>
            </a:xfrm>
          </p:grpSpPr>
          <p:sp>
            <p:nvSpPr>
              <p:cNvPr id="12402" name="Rectangle 11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403" name="AutoShape 115"/>
              <p:cNvCxnSpPr>
                <a:cxnSpLocks noChangeShapeType="1"/>
                <a:stCxn id="12402" idx="0"/>
                <a:endCxn id="1240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04" name="AutoShape 116"/>
              <p:cNvCxnSpPr>
                <a:cxnSpLocks noChangeShapeType="1"/>
                <a:stCxn id="12402" idx="1"/>
                <a:endCxn id="1240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405" name="Line 11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6" name="Line 11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7" name="Line 11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8" name="Line 12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409" name="Text Box 12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2410" name="Group 122"/>
          <p:cNvGrpSpPr>
            <a:grpSpLocks/>
          </p:cNvGrpSpPr>
          <p:nvPr/>
        </p:nvGrpSpPr>
        <p:grpSpPr bwMode="auto">
          <a:xfrm>
            <a:off x="4953001" y="3124200"/>
            <a:ext cx="468313" cy="609600"/>
            <a:chOff x="240" y="1392"/>
            <a:chExt cx="295" cy="384"/>
          </a:xfrm>
        </p:grpSpPr>
        <p:grpSp>
          <p:nvGrpSpPr>
            <p:cNvPr id="12411" name="Group 123"/>
            <p:cNvGrpSpPr>
              <a:grpSpLocks/>
            </p:cNvGrpSpPr>
            <p:nvPr/>
          </p:nvGrpSpPr>
          <p:grpSpPr bwMode="auto">
            <a:xfrm>
              <a:off x="282" y="1530"/>
              <a:ext cx="198" cy="246"/>
              <a:chOff x="282" y="1530"/>
              <a:chExt cx="252" cy="300"/>
            </a:xfrm>
          </p:grpSpPr>
          <p:sp>
            <p:nvSpPr>
              <p:cNvPr id="12412" name="Rectangle 12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413" name="AutoShape 125"/>
              <p:cNvCxnSpPr>
                <a:cxnSpLocks noChangeShapeType="1"/>
                <a:stCxn id="12412" idx="0"/>
                <a:endCxn id="1241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14" name="AutoShape 126"/>
              <p:cNvCxnSpPr>
                <a:cxnSpLocks noChangeShapeType="1"/>
                <a:stCxn id="12412" idx="1"/>
                <a:endCxn id="1241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415" name="Line 12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16" name="Line 12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17" name="Line 12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18" name="Line 13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419" name="Text Box 13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2420" name="Group 132"/>
          <p:cNvGrpSpPr>
            <a:grpSpLocks/>
          </p:cNvGrpSpPr>
          <p:nvPr/>
        </p:nvGrpSpPr>
        <p:grpSpPr bwMode="auto">
          <a:xfrm>
            <a:off x="3657601" y="3657600"/>
            <a:ext cx="468313" cy="609600"/>
            <a:chOff x="240" y="1392"/>
            <a:chExt cx="295" cy="384"/>
          </a:xfrm>
        </p:grpSpPr>
        <p:grpSp>
          <p:nvGrpSpPr>
            <p:cNvPr id="12421" name="Group 133"/>
            <p:cNvGrpSpPr>
              <a:grpSpLocks/>
            </p:cNvGrpSpPr>
            <p:nvPr/>
          </p:nvGrpSpPr>
          <p:grpSpPr bwMode="auto">
            <a:xfrm>
              <a:off x="282" y="1530"/>
              <a:ext cx="198" cy="246"/>
              <a:chOff x="282" y="1530"/>
              <a:chExt cx="252" cy="300"/>
            </a:xfrm>
          </p:grpSpPr>
          <p:sp>
            <p:nvSpPr>
              <p:cNvPr id="12422" name="Rectangle 13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423" name="AutoShape 135"/>
              <p:cNvCxnSpPr>
                <a:cxnSpLocks noChangeShapeType="1"/>
                <a:stCxn id="12422" idx="0"/>
                <a:endCxn id="1242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24" name="AutoShape 136"/>
              <p:cNvCxnSpPr>
                <a:cxnSpLocks noChangeShapeType="1"/>
                <a:stCxn id="12422" idx="1"/>
                <a:endCxn id="1242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425" name="Line 13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26" name="Line 13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27" name="Line 13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28" name="Line 14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429" name="Text Box 14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sp>
        <p:nvSpPr>
          <p:cNvPr id="12430" name="Rectangle 142"/>
          <p:cNvSpPr>
            <a:spLocks noGrp="1" noChangeArrowheads="1"/>
          </p:cNvSpPr>
          <p:nvPr>
            <p:ph type="title"/>
          </p:nvPr>
        </p:nvSpPr>
        <p:spPr>
          <a:xfrm>
            <a:off x="2209800" y="304800"/>
            <a:ext cx="7772400" cy="1143000"/>
          </a:xfrm>
          <a:noFill/>
          <a:ln/>
        </p:spPr>
        <p:txBody>
          <a:bodyPr/>
          <a:lstStyle/>
          <a:p>
            <a:r>
              <a:rPr lang="en-US" altLang="en-US">
                <a:latin typeface="Helvetica" panose="020B0604020202020204" pitchFamily="34" charset="0"/>
              </a:rPr>
              <a:t>DHT: basic idea </a:t>
            </a:r>
          </a:p>
        </p:txBody>
      </p:sp>
      <p:sp>
        <p:nvSpPr>
          <p:cNvPr id="12432" name="Text Box 144"/>
          <p:cNvSpPr txBox="1">
            <a:spLocks noChangeArrowheads="1"/>
          </p:cNvSpPr>
          <p:nvPr/>
        </p:nvSpPr>
        <p:spPr bwMode="auto">
          <a:xfrm>
            <a:off x="2057400" y="6284914"/>
            <a:ext cx="780573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a:latin typeface="Comic Sans MS" panose="030F0702030302020204" pitchFamily="66" charset="0"/>
              </a:rPr>
              <a:t>Neighboring nodes are “connected” at the application-level</a:t>
            </a:r>
          </a:p>
        </p:txBody>
      </p:sp>
    </p:spTree>
    <p:extLst>
      <p:ext uri="{BB962C8B-B14F-4D97-AF65-F5344CB8AC3E}">
        <p14:creationId xmlns:p14="http://schemas.microsoft.com/office/powerpoint/2010/main" val="1802556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Counter mode</a:t>
            </a:r>
          </a:p>
        </p:txBody>
      </p:sp>
      <p:pic>
        <p:nvPicPr>
          <p:cNvPr id="4" name="Picture 3"/>
          <p:cNvPicPr>
            <a:picLocks noChangeAspect="1"/>
          </p:cNvPicPr>
          <p:nvPr/>
        </p:nvPicPr>
        <p:blipFill>
          <a:blip r:embed="rId2"/>
          <a:stretch>
            <a:fillRect/>
          </a:stretch>
        </p:blipFill>
        <p:spPr>
          <a:xfrm>
            <a:off x="2199655" y="2696478"/>
            <a:ext cx="8982149" cy="3992312"/>
          </a:xfrm>
          <a:prstGeom prst="rect">
            <a:avLst/>
          </a:prstGeom>
        </p:spPr>
      </p:pic>
    </p:spTree>
    <p:extLst>
      <p:ext uri="{BB962C8B-B14F-4D97-AF65-F5344CB8AC3E}">
        <p14:creationId xmlns:p14="http://schemas.microsoft.com/office/powerpoint/2010/main" val="447048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6629401" y="5029200"/>
            <a:ext cx="468313" cy="609600"/>
            <a:chOff x="240" y="1392"/>
            <a:chExt cx="295" cy="384"/>
          </a:xfrm>
        </p:grpSpPr>
        <p:grpSp>
          <p:nvGrpSpPr>
            <p:cNvPr id="13315" name="Group 3"/>
            <p:cNvGrpSpPr>
              <a:grpSpLocks/>
            </p:cNvGrpSpPr>
            <p:nvPr/>
          </p:nvGrpSpPr>
          <p:grpSpPr bwMode="auto">
            <a:xfrm>
              <a:off x="282" y="1530"/>
              <a:ext cx="198" cy="246"/>
              <a:chOff x="282" y="1530"/>
              <a:chExt cx="252" cy="300"/>
            </a:xfrm>
          </p:grpSpPr>
          <p:sp>
            <p:nvSpPr>
              <p:cNvPr id="13316" name="Rectangle 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317" name="AutoShape 5"/>
              <p:cNvCxnSpPr>
                <a:cxnSpLocks noChangeShapeType="1"/>
                <a:stCxn id="13316" idx="0"/>
                <a:endCxn id="1331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8" name="AutoShape 6"/>
              <p:cNvCxnSpPr>
                <a:cxnSpLocks noChangeShapeType="1"/>
                <a:stCxn id="13316" idx="1"/>
                <a:endCxn id="1331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19" name="Line 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0" name="Line 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1" name="Line 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2" name="Line 1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23" name="Text Box 1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pic>
        <p:nvPicPr>
          <p:cNvPr id="13324"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19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5"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971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6" name="Pictur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10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7" name="Picture 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72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8" name="Picture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73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9" name="Pictur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029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30" name="Picture 1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31" name="Picture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3962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32" name="Picture 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133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33" name="Line 21"/>
          <p:cNvSpPr>
            <a:spLocks noChangeShapeType="1"/>
          </p:cNvSpPr>
          <p:nvPr/>
        </p:nvSpPr>
        <p:spPr bwMode="auto">
          <a:xfrm>
            <a:off x="3429000" y="3276600"/>
            <a:ext cx="76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4" name="Line 22"/>
          <p:cNvSpPr>
            <a:spLocks noChangeShapeType="1"/>
          </p:cNvSpPr>
          <p:nvPr/>
        </p:nvSpPr>
        <p:spPr bwMode="auto">
          <a:xfrm flipV="1">
            <a:off x="3581400" y="2286000"/>
            <a:ext cx="1828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5" name="Line 23"/>
          <p:cNvSpPr>
            <a:spLocks noChangeShapeType="1"/>
          </p:cNvSpPr>
          <p:nvPr/>
        </p:nvSpPr>
        <p:spPr bwMode="auto">
          <a:xfrm flipH="1">
            <a:off x="5410200" y="2590800"/>
            <a:ext cx="1524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6" name="Line 24"/>
          <p:cNvSpPr>
            <a:spLocks noChangeShapeType="1"/>
          </p:cNvSpPr>
          <p:nvPr/>
        </p:nvSpPr>
        <p:spPr bwMode="auto">
          <a:xfrm>
            <a:off x="3429000" y="42672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7" name="Line 25"/>
          <p:cNvSpPr>
            <a:spLocks noChangeShapeType="1"/>
          </p:cNvSpPr>
          <p:nvPr/>
        </p:nvSpPr>
        <p:spPr bwMode="auto">
          <a:xfrm flipH="1">
            <a:off x="4038600" y="41910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8" name="Line 26"/>
          <p:cNvSpPr>
            <a:spLocks noChangeShapeType="1"/>
          </p:cNvSpPr>
          <p:nvPr/>
        </p:nvSpPr>
        <p:spPr bwMode="auto">
          <a:xfrm>
            <a:off x="5791200" y="2286000"/>
            <a:ext cx="914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9" name="Line 27"/>
          <p:cNvSpPr>
            <a:spLocks noChangeShapeType="1"/>
          </p:cNvSpPr>
          <p:nvPr/>
        </p:nvSpPr>
        <p:spPr bwMode="auto">
          <a:xfrm flipV="1">
            <a:off x="5562600" y="3200400"/>
            <a:ext cx="1066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0" name="Line 28"/>
          <p:cNvSpPr>
            <a:spLocks noChangeShapeType="1"/>
          </p:cNvSpPr>
          <p:nvPr/>
        </p:nvSpPr>
        <p:spPr bwMode="auto">
          <a:xfrm flipH="1">
            <a:off x="6477000" y="3429000"/>
            <a:ext cx="3048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1" name="Line 29"/>
          <p:cNvSpPr>
            <a:spLocks noChangeShapeType="1"/>
          </p:cNvSpPr>
          <p:nvPr/>
        </p:nvSpPr>
        <p:spPr bwMode="auto">
          <a:xfrm flipV="1">
            <a:off x="4191000" y="4953000"/>
            <a:ext cx="2057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2" name="Line 30"/>
          <p:cNvSpPr>
            <a:spLocks noChangeShapeType="1"/>
          </p:cNvSpPr>
          <p:nvPr/>
        </p:nvSpPr>
        <p:spPr bwMode="auto">
          <a:xfrm>
            <a:off x="5562600" y="4114800"/>
            <a:ext cx="762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3" name="Line 31"/>
          <p:cNvSpPr>
            <a:spLocks noChangeShapeType="1"/>
          </p:cNvSpPr>
          <p:nvPr/>
        </p:nvSpPr>
        <p:spPr bwMode="auto">
          <a:xfrm>
            <a:off x="5791200" y="2209800"/>
            <a:ext cx="2133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4" name="Line 32"/>
          <p:cNvSpPr>
            <a:spLocks noChangeShapeType="1"/>
          </p:cNvSpPr>
          <p:nvPr/>
        </p:nvSpPr>
        <p:spPr bwMode="auto">
          <a:xfrm>
            <a:off x="8153400" y="2743200"/>
            <a:ext cx="533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5" name="Line 33"/>
          <p:cNvSpPr>
            <a:spLocks noChangeShapeType="1"/>
          </p:cNvSpPr>
          <p:nvPr/>
        </p:nvSpPr>
        <p:spPr bwMode="auto">
          <a:xfrm>
            <a:off x="7010400" y="3352800"/>
            <a:ext cx="1524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6" name="Line 34"/>
          <p:cNvSpPr>
            <a:spLocks noChangeShapeType="1"/>
          </p:cNvSpPr>
          <p:nvPr/>
        </p:nvSpPr>
        <p:spPr bwMode="auto">
          <a:xfrm flipV="1">
            <a:off x="6629400" y="4267200"/>
            <a:ext cx="1905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7" name="Line 35"/>
          <p:cNvSpPr>
            <a:spLocks noChangeShapeType="1"/>
          </p:cNvSpPr>
          <p:nvPr/>
        </p:nvSpPr>
        <p:spPr bwMode="auto">
          <a:xfrm>
            <a:off x="3733800" y="3124200"/>
            <a:ext cx="1447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348" name="Picture 3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5181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49" name="Picture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876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50" name="Line 38"/>
          <p:cNvSpPr>
            <a:spLocks noChangeShapeType="1"/>
          </p:cNvSpPr>
          <p:nvPr/>
        </p:nvSpPr>
        <p:spPr bwMode="auto">
          <a:xfrm flipH="1">
            <a:off x="2743200" y="4267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1" name="Line 39"/>
          <p:cNvSpPr>
            <a:spLocks noChangeShapeType="1"/>
          </p:cNvSpPr>
          <p:nvPr/>
        </p:nvSpPr>
        <p:spPr bwMode="auto">
          <a:xfrm>
            <a:off x="2743200" y="5029200"/>
            <a:ext cx="914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2" name="Line 40"/>
          <p:cNvSpPr>
            <a:spLocks noChangeShapeType="1"/>
          </p:cNvSpPr>
          <p:nvPr/>
        </p:nvSpPr>
        <p:spPr bwMode="auto">
          <a:xfrm>
            <a:off x="8763000" y="44196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3" name="Line 41"/>
          <p:cNvSpPr>
            <a:spLocks noChangeShapeType="1"/>
          </p:cNvSpPr>
          <p:nvPr/>
        </p:nvSpPr>
        <p:spPr bwMode="auto">
          <a:xfrm>
            <a:off x="6629400" y="4953000"/>
            <a:ext cx="1981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354" name="Group 42"/>
          <p:cNvGrpSpPr>
            <a:grpSpLocks/>
          </p:cNvGrpSpPr>
          <p:nvPr/>
        </p:nvGrpSpPr>
        <p:grpSpPr bwMode="auto">
          <a:xfrm>
            <a:off x="2819401" y="2438400"/>
            <a:ext cx="468313" cy="609600"/>
            <a:chOff x="240" y="1392"/>
            <a:chExt cx="295" cy="384"/>
          </a:xfrm>
        </p:grpSpPr>
        <p:grpSp>
          <p:nvGrpSpPr>
            <p:cNvPr id="13355" name="Group 43"/>
            <p:cNvGrpSpPr>
              <a:grpSpLocks/>
            </p:cNvGrpSpPr>
            <p:nvPr/>
          </p:nvGrpSpPr>
          <p:grpSpPr bwMode="auto">
            <a:xfrm>
              <a:off x="282" y="1530"/>
              <a:ext cx="198" cy="246"/>
              <a:chOff x="282" y="1530"/>
              <a:chExt cx="252" cy="300"/>
            </a:xfrm>
          </p:grpSpPr>
          <p:sp>
            <p:nvSpPr>
              <p:cNvPr id="13356" name="Rectangle 4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357" name="AutoShape 45"/>
              <p:cNvCxnSpPr>
                <a:cxnSpLocks noChangeShapeType="1"/>
                <a:stCxn id="13356" idx="0"/>
                <a:endCxn id="1335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58" name="AutoShape 46"/>
              <p:cNvCxnSpPr>
                <a:cxnSpLocks noChangeShapeType="1"/>
                <a:stCxn id="13356" idx="1"/>
                <a:endCxn id="1335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59" name="Line 4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60" name="Line 4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61" name="Line 4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62" name="Line 5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63" name="Text Box 5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3364" name="Group 52"/>
          <p:cNvGrpSpPr>
            <a:grpSpLocks/>
          </p:cNvGrpSpPr>
          <p:nvPr/>
        </p:nvGrpSpPr>
        <p:grpSpPr bwMode="auto">
          <a:xfrm>
            <a:off x="4953001" y="1752600"/>
            <a:ext cx="468313" cy="609600"/>
            <a:chOff x="240" y="1392"/>
            <a:chExt cx="295" cy="384"/>
          </a:xfrm>
        </p:grpSpPr>
        <p:grpSp>
          <p:nvGrpSpPr>
            <p:cNvPr id="13365" name="Group 53"/>
            <p:cNvGrpSpPr>
              <a:grpSpLocks/>
            </p:cNvGrpSpPr>
            <p:nvPr/>
          </p:nvGrpSpPr>
          <p:grpSpPr bwMode="auto">
            <a:xfrm>
              <a:off x="282" y="1530"/>
              <a:ext cx="198" cy="246"/>
              <a:chOff x="282" y="1530"/>
              <a:chExt cx="252" cy="300"/>
            </a:xfrm>
          </p:grpSpPr>
          <p:sp>
            <p:nvSpPr>
              <p:cNvPr id="13366" name="Rectangle 5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367" name="AutoShape 55"/>
              <p:cNvCxnSpPr>
                <a:cxnSpLocks noChangeShapeType="1"/>
                <a:stCxn id="13366" idx="0"/>
                <a:endCxn id="1336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68" name="AutoShape 56"/>
              <p:cNvCxnSpPr>
                <a:cxnSpLocks noChangeShapeType="1"/>
                <a:stCxn id="13366" idx="1"/>
                <a:endCxn id="1336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69" name="Line 5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0" name="Line 5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1" name="Line 5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2" name="Line 6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73" name="Text Box 6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3374" name="Group 62"/>
          <p:cNvGrpSpPr>
            <a:grpSpLocks/>
          </p:cNvGrpSpPr>
          <p:nvPr/>
        </p:nvGrpSpPr>
        <p:grpSpPr bwMode="auto">
          <a:xfrm>
            <a:off x="7010401" y="2667000"/>
            <a:ext cx="468313" cy="609600"/>
            <a:chOff x="240" y="1392"/>
            <a:chExt cx="295" cy="384"/>
          </a:xfrm>
        </p:grpSpPr>
        <p:grpSp>
          <p:nvGrpSpPr>
            <p:cNvPr id="13375" name="Group 63"/>
            <p:cNvGrpSpPr>
              <a:grpSpLocks/>
            </p:cNvGrpSpPr>
            <p:nvPr/>
          </p:nvGrpSpPr>
          <p:grpSpPr bwMode="auto">
            <a:xfrm>
              <a:off x="282" y="1530"/>
              <a:ext cx="198" cy="246"/>
              <a:chOff x="282" y="1530"/>
              <a:chExt cx="252" cy="300"/>
            </a:xfrm>
          </p:grpSpPr>
          <p:sp>
            <p:nvSpPr>
              <p:cNvPr id="13376" name="Rectangle 6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377" name="AutoShape 65"/>
              <p:cNvCxnSpPr>
                <a:cxnSpLocks noChangeShapeType="1"/>
                <a:stCxn id="13376" idx="0"/>
                <a:endCxn id="1337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78" name="AutoShape 66"/>
              <p:cNvCxnSpPr>
                <a:cxnSpLocks noChangeShapeType="1"/>
                <a:stCxn id="13376" idx="1"/>
                <a:endCxn id="1337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79" name="Line 6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0" name="Line 6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1" name="Line 6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2" name="Line 7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83" name="Text Box 7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3384" name="Group 72"/>
          <p:cNvGrpSpPr>
            <a:grpSpLocks/>
          </p:cNvGrpSpPr>
          <p:nvPr/>
        </p:nvGrpSpPr>
        <p:grpSpPr bwMode="auto">
          <a:xfrm>
            <a:off x="8915401" y="3581400"/>
            <a:ext cx="468313" cy="609600"/>
            <a:chOff x="240" y="1392"/>
            <a:chExt cx="295" cy="384"/>
          </a:xfrm>
        </p:grpSpPr>
        <p:grpSp>
          <p:nvGrpSpPr>
            <p:cNvPr id="13385" name="Group 73"/>
            <p:cNvGrpSpPr>
              <a:grpSpLocks/>
            </p:cNvGrpSpPr>
            <p:nvPr/>
          </p:nvGrpSpPr>
          <p:grpSpPr bwMode="auto">
            <a:xfrm>
              <a:off x="282" y="1530"/>
              <a:ext cx="198" cy="246"/>
              <a:chOff x="282" y="1530"/>
              <a:chExt cx="252" cy="300"/>
            </a:xfrm>
          </p:grpSpPr>
          <p:sp>
            <p:nvSpPr>
              <p:cNvPr id="13386" name="Rectangle 7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387" name="AutoShape 75"/>
              <p:cNvCxnSpPr>
                <a:cxnSpLocks noChangeShapeType="1"/>
                <a:stCxn id="13386" idx="0"/>
                <a:endCxn id="1338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88" name="AutoShape 76"/>
              <p:cNvCxnSpPr>
                <a:cxnSpLocks noChangeShapeType="1"/>
                <a:stCxn id="13386" idx="1"/>
                <a:endCxn id="1338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89" name="Line 7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90" name="Line 7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91" name="Line 7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92" name="Line 8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93" name="Text Box 8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3394" name="Group 82"/>
          <p:cNvGrpSpPr>
            <a:grpSpLocks/>
          </p:cNvGrpSpPr>
          <p:nvPr/>
        </p:nvGrpSpPr>
        <p:grpSpPr bwMode="auto">
          <a:xfrm>
            <a:off x="8305801" y="1905000"/>
            <a:ext cx="468313" cy="609600"/>
            <a:chOff x="240" y="1392"/>
            <a:chExt cx="295" cy="384"/>
          </a:xfrm>
        </p:grpSpPr>
        <p:grpSp>
          <p:nvGrpSpPr>
            <p:cNvPr id="13395" name="Group 83"/>
            <p:cNvGrpSpPr>
              <a:grpSpLocks/>
            </p:cNvGrpSpPr>
            <p:nvPr/>
          </p:nvGrpSpPr>
          <p:grpSpPr bwMode="auto">
            <a:xfrm>
              <a:off x="282" y="1530"/>
              <a:ext cx="198" cy="246"/>
              <a:chOff x="282" y="1530"/>
              <a:chExt cx="252" cy="300"/>
            </a:xfrm>
          </p:grpSpPr>
          <p:sp>
            <p:nvSpPr>
              <p:cNvPr id="13396" name="Rectangle 8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397" name="AutoShape 85"/>
              <p:cNvCxnSpPr>
                <a:cxnSpLocks noChangeShapeType="1"/>
                <a:stCxn id="13396" idx="0"/>
                <a:endCxn id="1339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98" name="AutoShape 86"/>
              <p:cNvCxnSpPr>
                <a:cxnSpLocks noChangeShapeType="1"/>
                <a:stCxn id="13396" idx="1"/>
                <a:endCxn id="1339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99" name="Line 8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00" name="Line 8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01" name="Line 8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02" name="Line 9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403" name="Text Box 9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3404" name="Group 92"/>
          <p:cNvGrpSpPr>
            <a:grpSpLocks/>
          </p:cNvGrpSpPr>
          <p:nvPr/>
        </p:nvGrpSpPr>
        <p:grpSpPr bwMode="auto">
          <a:xfrm>
            <a:off x="4038601" y="5257801"/>
            <a:ext cx="468313" cy="619125"/>
            <a:chOff x="1584" y="3552"/>
            <a:chExt cx="295" cy="390"/>
          </a:xfrm>
        </p:grpSpPr>
        <p:grpSp>
          <p:nvGrpSpPr>
            <p:cNvPr id="13405" name="Group 93"/>
            <p:cNvGrpSpPr>
              <a:grpSpLocks/>
            </p:cNvGrpSpPr>
            <p:nvPr/>
          </p:nvGrpSpPr>
          <p:grpSpPr bwMode="auto">
            <a:xfrm>
              <a:off x="1632" y="3696"/>
              <a:ext cx="198" cy="246"/>
              <a:chOff x="282" y="1530"/>
              <a:chExt cx="252" cy="300"/>
            </a:xfrm>
          </p:grpSpPr>
          <p:sp>
            <p:nvSpPr>
              <p:cNvPr id="13406" name="Rectangle 9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407" name="AutoShape 95"/>
              <p:cNvCxnSpPr>
                <a:cxnSpLocks noChangeShapeType="1"/>
                <a:stCxn id="13406" idx="0"/>
                <a:endCxn id="1340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08" name="AutoShape 96"/>
              <p:cNvCxnSpPr>
                <a:cxnSpLocks noChangeShapeType="1"/>
                <a:stCxn id="13406" idx="1"/>
                <a:endCxn id="1340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09" name="Line 9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0" name="Line 9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1" name="Line 9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2" name="Line 10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413" name="Text Box 101"/>
            <p:cNvSpPr txBox="1">
              <a:spLocks noChangeArrowheads="1"/>
            </p:cNvSpPr>
            <p:nvPr/>
          </p:nvSpPr>
          <p:spPr bwMode="auto">
            <a:xfrm>
              <a:off x="1584" y="355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rPr>
                <a:t>K  V</a:t>
              </a:r>
            </a:p>
          </p:txBody>
        </p:sp>
      </p:grpSp>
      <p:grpSp>
        <p:nvGrpSpPr>
          <p:cNvPr id="13414" name="Group 102"/>
          <p:cNvGrpSpPr>
            <a:grpSpLocks/>
          </p:cNvGrpSpPr>
          <p:nvPr/>
        </p:nvGrpSpPr>
        <p:grpSpPr bwMode="auto">
          <a:xfrm>
            <a:off x="8991601" y="4876800"/>
            <a:ext cx="468313" cy="609600"/>
            <a:chOff x="240" y="1392"/>
            <a:chExt cx="295" cy="384"/>
          </a:xfrm>
        </p:grpSpPr>
        <p:grpSp>
          <p:nvGrpSpPr>
            <p:cNvPr id="13415" name="Group 103"/>
            <p:cNvGrpSpPr>
              <a:grpSpLocks/>
            </p:cNvGrpSpPr>
            <p:nvPr/>
          </p:nvGrpSpPr>
          <p:grpSpPr bwMode="auto">
            <a:xfrm>
              <a:off x="282" y="1530"/>
              <a:ext cx="198" cy="246"/>
              <a:chOff x="282" y="1530"/>
              <a:chExt cx="252" cy="300"/>
            </a:xfrm>
          </p:grpSpPr>
          <p:sp>
            <p:nvSpPr>
              <p:cNvPr id="13416" name="Rectangle 10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417" name="AutoShape 105"/>
              <p:cNvCxnSpPr>
                <a:cxnSpLocks noChangeShapeType="1"/>
                <a:stCxn id="13416" idx="0"/>
                <a:endCxn id="1341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8" name="AutoShape 106"/>
              <p:cNvCxnSpPr>
                <a:cxnSpLocks noChangeShapeType="1"/>
                <a:stCxn id="13416" idx="1"/>
                <a:endCxn id="1341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19" name="Line 10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20" name="Line 10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21" name="Line 10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22" name="Line 11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423" name="Text Box 11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3424" name="Group 112"/>
          <p:cNvGrpSpPr>
            <a:grpSpLocks/>
          </p:cNvGrpSpPr>
          <p:nvPr/>
        </p:nvGrpSpPr>
        <p:grpSpPr bwMode="auto">
          <a:xfrm>
            <a:off x="1828801" y="4419600"/>
            <a:ext cx="468313" cy="609600"/>
            <a:chOff x="240" y="1392"/>
            <a:chExt cx="295" cy="384"/>
          </a:xfrm>
        </p:grpSpPr>
        <p:grpSp>
          <p:nvGrpSpPr>
            <p:cNvPr id="13425" name="Group 113"/>
            <p:cNvGrpSpPr>
              <a:grpSpLocks/>
            </p:cNvGrpSpPr>
            <p:nvPr/>
          </p:nvGrpSpPr>
          <p:grpSpPr bwMode="auto">
            <a:xfrm>
              <a:off x="282" y="1530"/>
              <a:ext cx="198" cy="246"/>
              <a:chOff x="282" y="1530"/>
              <a:chExt cx="252" cy="300"/>
            </a:xfrm>
          </p:grpSpPr>
          <p:sp>
            <p:nvSpPr>
              <p:cNvPr id="13426" name="Rectangle 11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427" name="AutoShape 115"/>
              <p:cNvCxnSpPr>
                <a:cxnSpLocks noChangeShapeType="1"/>
                <a:stCxn id="13426" idx="0"/>
                <a:endCxn id="1342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28" name="AutoShape 116"/>
              <p:cNvCxnSpPr>
                <a:cxnSpLocks noChangeShapeType="1"/>
                <a:stCxn id="13426" idx="1"/>
                <a:endCxn id="1342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29" name="Line 11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30" name="Line 11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31" name="Line 11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32" name="Line 12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433" name="Text Box 12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3434" name="Group 122"/>
          <p:cNvGrpSpPr>
            <a:grpSpLocks/>
          </p:cNvGrpSpPr>
          <p:nvPr/>
        </p:nvGrpSpPr>
        <p:grpSpPr bwMode="auto">
          <a:xfrm>
            <a:off x="4953001" y="3124200"/>
            <a:ext cx="468313" cy="609600"/>
            <a:chOff x="240" y="1392"/>
            <a:chExt cx="295" cy="384"/>
          </a:xfrm>
        </p:grpSpPr>
        <p:grpSp>
          <p:nvGrpSpPr>
            <p:cNvPr id="13435" name="Group 123"/>
            <p:cNvGrpSpPr>
              <a:grpSpLocks/>
            </p:cNvGrpSpPr>
            <p:nvPr/>
          </p:nvGrpSpPr>
          <p:grpSpPr bwMode="auto">
            <a:xfrm>
              <a:off x="282" y="1530"/>
              <a:ext cx="198" cy="246"/>
              <a:chOff x="282" y="1530"/>
              <a:chExt cx="252" cy="300"/>
            </a:xfrm>
          </p:grpSpPr>
          <p:sp>
            <p:nvSpPr>
              <p:cNvPr id="13436" name="Rectangle 12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437" name="AutoShape 125"/>
              <p:cNvCxnSpPr>
                <a:cxnSpLocks noChangeShapeType="1"/>
                <a:stCxn id="13436" idx="0"/>
                <a:endCxn id="1343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38" name="AutoShape 126"/>
              <p:cNvCxnSpPr>
                <a:cxnSpLocks noChangeShapeType="1"/>
                <a:stCxn id="13436" idx="1"/>
                <a:endCxn id="1343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39" name="Line 12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40" name="Line 12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41" name="Line 12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42" name="Line 13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443" name="Text Box 13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3444" name="Group 132"/>
          <p:cNvGrpSpPr>
            <a:grpSpLocks/>
          </p:cNvGrpSpPr>
          <p:nvPr/>
        </p:nvGrpSpPr>
        <p:grpSpPr bwMode="auto">
          <a:xfrm>
            <a:off x="3657601" y="3657600"/>
            <a:ext cx="468313" cy="609600"/>
            <a:chOff x="240" y="1392"/>
            <a:chExt cx="295" cy="384"/>
          </a:xfrm>
        </p:grpSpPr>
        <p:grpSp>
          <p:nvGrpSpPr>
            <p:cNvPr id="13445" name="Group 133"/>
            <p:cNvGrpSpPr>
              <a:grpSpLocks/>
            </p:cNvGrpSpPr>
            <p:nvPr/>
          </p:nvGrpSpPr>
          <p:grpSpPr bwMode="auto">
            <a:xfrm>
              <a:off x="282" y="1530"/>
              <a:ext cx="198" cy="246"/>
              <a:chOff x="282" y="1530"/>
              <a:chExt cx="252" cy="300"/>
            </a:xfrm>
          </p:grpSpPr>
          <p:sp>
            <p:nvSpPr>
              <p:cNvPr id="13446" name="Rectangle 13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447" name="AutoShape 135"/>
              <p:cNvCxnSpPr>
                <a:cxnSpLocks noChangeShapeType="1"/>
                <a:stCxn id="13446" idx="0"/>
                <a:endCxn id="1344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48" name="AutoShape 136"/>
              <p:cNvCxnSpPr>
                <a:cxnSpLocks noChangeShapeType="1"/>
                <a:stCxn id="13446" idx="1"/>
                <a:endCxn id="1344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49" name="Line 13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50" name="Line 13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51" name="Line 13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52" name="Line 14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453" name="Text Box 14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sp>
        <p:nvSpPr>
          <p:cNvPr id="13454" name="Rectangle 142"/>
          <p:cNvSpPr>
            <a:spLocks noGrp="1" noChangeArrowheads="1"/>
          </p:cNvSpPr>
          <p:nvPr>
            <p:ph type="title"/>
          </p:nvPr>
        </p:nvSpPr>
        <p:spPr>
          <a:xfrm>
            <a:off x="2209800" y="304800"/>
            <a:ext cx="7772400" cy="1143000"/>
          </a:xfrm>
          <a:noFill/>
          <a:ln/>
        </p:spPr>
        <p:txBody>
          <a:bodyPr/>
          <a:lstStyle/>
          <a:p>
            <a:r>
              <a:rPr lang="en-US" altLang="en-US">
                <a:latin typeface="Helvetica" panose="020B0604020202020204" pitchFamily="34" charset="0"/>
              </a:rPr>
              <a:t>DHT: basic idea </a:t>
            </a:r>
          </a:p>
        </p:txBody>
      </p:sp>
      <p:sp>
        <p:nvSpPr>
          <p:cNvPr id="13455" name="Text Box 143"/>
          <p:cNvSpPr txBox="1">
            <a:spLocks noChangeArrowheads="1"/>
          </p:cNvSpPr>
          <p:nvPr/>
        </p:nvSpPr>
        <p:spPr bwMode="auto">
          <a:xfrm>
            <a:off x="1889126" y="6248400"/>
            <a:ext cx="8062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u="sng">
                <a:latin typeface="Times New Roman" panose="02020603050405020304" pitchFamily="18" charset="0"/>
              </a:rPr>
              <a:t>Operation: take </a:t>
            </a:r>
            <a:r>
              <a:rPr lang="en-US" altLang="en-US" sz="2400" i="1" u="sng">
                <a:latin typeface="Times New Roman" panose="02020603050405020304" pitchFamily="18" charset="0"/>
              </a:rPr>
              <a:t>key</a:t>
            </a:r>
            <a:r>
              <a:rPr lang="en-US" altLang="en-US" sz="2400" u="sng">
                <a:latin typeface="Times New Roman" panose="02020603050405020304" pitchFamily="18" charset="0"/>
              </a:rPr>
              <a:t> as input; route messages to node holding </a:t>
            </a:r>
            <a:r>
              <a:rPr lang="en-US" altLang="en-US" sz="2400" i="1" u="sng">
                <a:latin typeface="Times New Roman" panose="02020603050405020304" pitchFamily="18" charset="0"/>
              </a:rPr>
              <a:t>key</a:t>
            </a:r>
            <a:endParaRPr lang="en-US" altLang="en-US" sz="2400" u="sng">
              <a:latin typeface="Times New Roman" panose="02020603050405020304" pitchFamily="18" charset="0"/>
            </a:endParaRPr>
          </a:p>
        </p:txBody>
      </p:sp>
    </p:spTree>
    <p:extLst>
      <p:ext uri="{BB962C8B-B14F-4D97-AF65-F5344CB8AC3E}">
        <p14:creationId xmlns:p14="http://schemas.microsoft.com/office/powerpoint/2010/main" val="9840329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19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971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10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72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73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3"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029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4"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5" name="Picture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3962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6"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133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7" name="Line 11"/>
          <p:cNvSpPr>
            <a:spLocks noChangeShapeType="1"/>
          </p:cNvSpPr>
          <p:nvPr/>
        </p:nvSpPr>
        <p:spPr bwMode="auto">
          <a:xfrm>
            <a:off x="3429000" y="3276600"/>
            <a:ext cx="76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8" name="Line 12"/>
          <p:cNvSpPr>
            <a:spLocks noChangeShapeType="1"/>
          </p:cNvSpPr>
          <p:nvPr/>
        </p:nvSpPr>
        <p:spPr bwMode="auto">
          <a:xfrm flipV="1">
            <a:off x="3581400" y="2286000"/>
            <a:ext cx="1828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 name="Line 13"/>
          <p:cNvSpPr>
            <a:spLocks noChangeShapeType="1"/>
          </p:cNvSpPr>
          <p:nvPr/>
        </p:nvSpPr>
        <p:spPr bwMode="auto">
          <a:xfrm flipH="1">
            <a:off x="5410200" y="2590800"/>
            <a:ext cx="1524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0" name="Line 14"/>
          <p:cNvSpPr>
            <a:spLocks noChangeShapeType="1"/>
          </p:cNvSpPr>
          <p:nvPr/>
        </p:nvSpPr>
        <p:spPr bwMode="auto">
          <a:xfrm>
            <a:off x="3429000" y="42672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1" name="Line 15"/>
          <p:cNvSpPr>
            <a:spLocks noChangeShapeType="1"/>
          </p:cNvSpPr>
          <p:nvPr/>
        </p:nvSpPr>
        <p:spPr bwMode="auto">
          <a:xfrm flipH="1">
            <a:off x="4038600" y="41910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2" name="Line 16"/>
          <p:cNvSpPr>
            <a:spLocks noChangeShapeType="1"/>
          </p:cNvSpPr>
          <p:nvPr/>
        </p:nvSpPr>
        <p:spPr bwMode="auto">
          <a:xfrm>
            <a:off x="5791200" y="2286000"/>
            <a:ext cx="914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3" name="Line 17"/>
          <p:cNvSpPr>
            <a:spLocks noChangeShapeType="1"/>
          </p:cNvSpPr>
          <p:nvPr/>
        </p:nvSpPr>
        <p:spPr bwMode="auto">
          <a:xfrm flipV="1">
            <a:off x="5562600" y="3200400"/>
            <a:ext cx="1066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4" name="Line 18"/>
          <p:cNvSpPr>
            <a:spLocks noChangeShapeType="1"/>
          </p:cNvSpPr>
          <p:nvPr/>
        </p:nvSpPr>
        <p:spPr bwMode="auto">
          <a:xfrm flipH="1">
            <a:off x="6477000" y="3429000"/>
            <a:ext cx="3048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5" name="Line 19"/>
          <p:cNvSpPr>
            <a:spLocks noChangeShapeType="1"/>
          </p:cNvSpPr>
          <p:nvPr/>
        </p:nvSpPr>
        <p:spPr bwMode="auto">
          <a:xfrm flipV="1">
            <a:off x="4191000" y="4953000"/>
            <a:ext cx="2057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6" name="Line 20"/>
          <p:cNvSpPr>
            <a:spLocks noChangeShapeType="1"/>
          </p:cNvSpPr>
          <p:nvPr/>
        </p:nvSpPr>
        <p:spPr bwMode="auto">
          <a:xfrm>
            <a:off x="5562600" y="4114800"/>
            <a:ext cx="762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7" name="Line 21"/>
          <p:cNvSpPr>
            <a:spLocks noChangeShapeType="1"/>
          </p:cNvSpPr>
          <p:nvPr/>
        </p:nvSpPr>
        <p:spPr bwMode="auto">
          <a:xfrm>
            <a:off x="5791200" y="2209800"/>
            <a:ext cx="2133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8" name="Line 22"/>
          <p:cNvSpPr>
            <a:spLocks noChangeShapeType="1"/>
          </p:cNvSpPr>
          <p:nvPr/>
        </p:nvSpPr>
        <p:spPr bwMode="auto">
          <a:xfrm>
            <a:off x="8153400" y="2743200"/>
            <a:ext cx="533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9" name="Line 23"/>
          <p:cNvSpPr>
            <a:spLocks noChangeShapeType="1"/>
          </p:cNvSpPr>
          <p:nvPr/>
        </p:nvSpPr>
        <p:spPr bwMode="auto">
          <a:xfrm>
            <a:off x="7010400" y="3352800"/>
            <a:ext cx="1524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0" name="Line 24"/>
          <p:cNvSpPr>
            <a:spLocks noChangeShapeType="1"/>
          </p:cNvSpPr>
          <p:nvPr/>
        </p:nvSpPr>
        <p:spPr bwMode="auto">
          <a:xfrm flipV="1">
            <a:off x="6629400" y="4267200"/>
            <a:ext cx="1905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1" name="Line 25"/>
          <p:cNvSpPr>
            <a:spLocks noChangeShapeType="1"/>
          </p:cNvSpPr>
          <p:nvPr/>
        </p:nvSpPr>
        <p:spPr bwMode="auto">
          <a:xfrm>
            <a:off x="3733800" y="3124200"/>
            <a:ext cx="1447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4362" name="Picture 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5181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63" name="Picture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876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64" name="Line 28"/>
          <p:cNvSpPr>
            <a:spLocks noChangeShapeType="1"/>
          </p:cNvSpPr>
          <p:nvPr/>
        </p:nvSpPr>
        <p:spPr bwMode="auto">
          <a:xfrm flipH="1">
            <a:off x="2743200" y="4267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5" name="Line 29"/>
          <p:cNvSpPr>
            <a:spLocks noChangeShapeType="1"/>
          </p:cNvSpPr>
          <p:nvPr/>
        </p:nvSpPr>
        <p:spPr bwMode="auto">
          <a:xfrm>
            <a:off x="2743200" y="5029200"/>
            <a:ext cx="914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6" name="Line 30"/>
          <p:cNvSpPr>
            <a:spLocks noChangeShapeType="1"/>
          </p:cNvSpPr>
          <p:nvPr/>
        </p:nvSpPr>
        <p:spPr bwMode="auto">
          <a:xfrm>
            <a:off x="8763000" y="44196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7" name="Line 31"/>
          <p:cNvSpPr>
            <a:spLocks noChangeShapeType="1"/>
          </p:cNvSpPr>
          <p:nvPr/>
        </p:nvSpPr>
        <p:spPr bwMode="auto">
          <a:xfrm>
            <a:off x="6629400" y="4953000"/>
            <a:ext cx="1981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368" name="Group 32"/>
          <p:cNvGrpSpPr>
            <a:grpSpLocks/>
          </p:cNvGrpSpPr>
          <p:nvPr/>
        </p:nvGrpSpPr>
        <p:grpSpPr bwMode="auto">
          <a:xfrm>
            <a:off x="6629401" y="5029200"/>
            <a:ext cx="468313" cy="609600"/>
            <a:chOff x="240" y="1392"/>
            <a:chExt cx="295" cy="384"/>
          </a:xfrm>
        </p:grpSpPr>
        <p:grpSp>
          <p:nvGrpSpPr>
            <p:cNvPr id="14369" name="Group 33"/>
            <p:cNvGrpSpPr>
              <a:grpSpLocks/>
            </p:cNvGrpSpPr>
            <p:nvPr/>
          </p:nvGrpSpPr>
          <p:grpSpPr bwMode="auto">
            <a:xfrm>
              <a:off x="282" y="1530"/>
              <a:ext cx="198" cy="246"/>
              <a:chOff x="282" y="1530"/>
              <a:chExt cx="252" cy="300"/>
            </a:xfrm>
          </p:grpSpPr>
          <p:sp>
            <p:nvSpPr>
              <p:cNvPr id="14370" name="Rectangle 3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371" name="AutoShape 35"/>
              <p:cNvCxnSpPr>
                <a:cxnSpLocks noChangeShapeType="1"/>
                <a:stCxn id="14370" idx="0"/>
                <a:endCxn id="1437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72" name="AutoShape 36"/>
              <p:cNvCxnSpPr>
                <a:cxnSpLocks noChangeShapeType="1"/>
                <a:stCxn id="14370" idx="1"/>
                <a:endCxn id="1437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73" name="Line 3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4" name="Line 3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5" name="Line 3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6" name="Line 4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377" name="Text Box 4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378" name="Group 42"/>
          <p:cNvGrpSpPr>
            <a:grpSpLocks/>
          </p:cNvGrpSpPr>
          <p:nvPr/>
        </p:nvGrpSpPr>
        <p:grpSpPr bwMode="auto">
          <a:xfrm>
            <a:off x="2819401" y="2438400"/>
            <a:ext cx="468313" cy="609600"/>
            <a:chOff x="240" y="1392"/>
            <a:chExt cx="295" cy="384"/>
          </a:xfrm>
        </p:grpSpPr>
        <p:grpSp>
          <p:nvGrpSpPr>
            <p:cNvPr id="14379" name="Group 43"/>
            <p:cNvGrpSpPr>
              <a:grpSpLocks/>
            </p:cNvGrpSpPr>
            <p:nvPr/>
          </p:nvGrpSpPr>
          <p:grpSpPr bwMode="auto">
            <a:xfrm>
              <a:off x="282" y="1530"/>
              <a:ext cx="198" cy="246"/>
              <a:chOff x="282" y="1530"/>
              <a:chExt cx="252" cy="300"/>
            </a:xfrm>
          </p:grpSpPr>
          <p:sp>
            <p:nvSpPr>
              <p:cNvPr id="14380" name="Rectangle 4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381" name="AutoShape 45"/>
              <p:cNvCxnSpPr>
                <a:cxnSpLocks noChangeShapeType="1"/>
                <a:stCxn id="14380" idx="0"/>
                <a:endCxn id="1438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82" name="AutoShape 46"/>
              <p:cNvCxnSpPr>
                <a:cxnSpLocks noChangeShapeType="1"/>
                <a:stCxn id="14380" idx="1"/>
                <a:endCxn id="1438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83" name="Line 4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4" name="Line 4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5" name="Line 4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6" name="Line 5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387" name="Text Box 5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388" name="Group 52"/>
          <p:cNvGrpSpPr>
            <a:grpSpLocks/>
          </p:cNvGrpSpPr>
          <p:nvPr/>
        </p:nvGrpSpPr>
        <p:grpSpPr bwMode="auto">
          <a:xfrm>
            <a:off x="4953001" y="1752600"/>
            <a:ext cx="468313" cy="609600"/>
            <a:chOff x="240" y="1392"/>
            <a:chExt cx="295" cy="384"/>
          </a:xfrm>
        </p:grpSpPr>
        <p:grpSp>
          <p:nvGrpSpPr>
            <p:cNvPr id="14389" name="Group 53"/>
            <p:cNvGrpSpPr>
              <a:grpSpLocks/>
            </p:cNvGrpSpPr>
            <p:nvPr/>
          </p:nvGrpSpPr>
          <p:grpSpPr bwMode="auto">
            <a:xfrm>
              <a:off x="282" y="1530"/>
              <a:ext cx="198" cy="246"/>
              <a:chOff x="282" y="1530"/>
              <a:chExt cx="252" cy="300"/>
            </a:xfrm>
          </p:grpSpPr>
          <p:sp>
            <p:nvSpPr>
              <p:cNvPr id="14390" name="Rectangle 5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391" name="AutoShape 55"/>
              <p:cNvCxnSpPr>
                <a:cxnSpLocks noChangeShapeType="1"/>
                <a:stCxn id="14390" idx="0"/>
                <a:endCxn id="1439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92" name="AutoShape 56"/>
              <p:cNvCxnSpPr>
                <a:cxnSpLocks noChangeShapeType="1"/>
                <a:stCxn id="14390" idx="1"/>
                <a:endCxn id="1439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93" name="Line 5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4" name="Line 5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5" name="Line 5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6" name="Line 6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397" name="Text Box 6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398" name="Group 62"/>
          <p:cNvGrpSpPr>
            <a:grpSpLocks/>
          </p:cNvGrpSpPr>
          <p:nvPr/>
        </p:nvGrpSpPr>
        <p:grpSpPr bwMode="auto">
          <a:xfrm>
            <a:off x="7010401" y="2667000"/>
            <a:ext cx="468313" cy="609600"/>
            <a:chOff x="240" y="1392"/>
            <a:chExt cx="295" cy="384"/>
          </a:xfrm>
        </p:grpSpPr>
        <p:grpSp>
          <p:nvGrpSpPr>
            <p:cNvPr id="14399" name="Group 63"/>
            <p:cNvGrpSpPr>
              <a:grpSpLocks/>
            </p:cNvGrpSpPr>
            <p:nvPr/>
          </p:nvGrpSpPr>
          <p:grpSpPr bwMode="auto">
            <a:xfrm>
              <a:off x="282" y="1530"/>
              <a:ext cx="198" cy="246"/>
              <a:chOff x="282" y="1530"/>
              <a:chExt cx="252" cy="300"/>
            </a:xfrm>
          </p:grpSpPr>
          <p:sp>
            <p:nvSpPr>
              <p:cNvPr id="14400" name="Rectangle 6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401" name="AutoShape 65"/>
              <p:cNvCxnSpPr>
                <a:cxnSpLocks noChangeShapeType="1"/>
                <a:stCxn id="14400" idx="0"/>
                <a:endCxn id="1440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02" name="AutoShape 66"/>
              <p:cNvCxnSpPr>
                <a:cxnSpLocks noChangeShapeType="1"/>
                <a:stCxn id="14400" idx="1"/>
                <a:endCxn id="1440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03" name="Line 6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4" name="Line 6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5" name="Line 6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6" name="Line 7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07" name="Text Box 7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408" name="Group 72"/>
          <p:cNvGrpSpPr>
            <a:grpSpLocks/>
          </p:cNvGrpSpPr>
          <p:nvPr/>
        </p:nvGrpSpPr>
        <p:grpSpPr bwMode="auto">
          <a:xfrm>
            <a:off x="8915401" y="3581400"/>
            <a:ext cx="468313" cy="609600"/>
            <a:chOff x="240" y="1392"/>
            <a:chExt cx="295" cy="384"/>
          </a:xfrm>
        </p:grpSpPr>
        <p:grpSp>
          <p:nvGrpSpPr>
            <p:cNvPr id="14409" name="Group 73"/>
            <p:cNvGrpSpPr>
              <a:grpSpLocks/>
            </p:cNvGrpSpPr>
            <p:nvPr/>
          </p:nvGrpSpPr>
          <p:grpSpPr bwMode="auto">
            <a:xfrm>
              <a:off x="282" y="1530"/>
              <a:ext cx="198" cy="246"/>
              <a:chOff x="282" y="1530"/>
              <a:chExt cx="252" cy="300"/>
            </a:xfrm>
          </p:grpSpPr>
          <p:sp>
            <p:nvSpPr>
              <p:cNvPr id="14410" name="Rectangle 7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411" name="AutoShape 75"/>
              <p:cNvCxnSpPr>
                <a:cxnSpLocks noChangeShapeType="1"/>
                <a:stCxn id="14410" idx="0"/>
                <a:endCxn id="1441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12" name="AutoShape 76"/>
              <p:cNvCxnSpPr>
                <a:cxnSpLocks noChangeShapeType="1"/>
                <a:stCxn id="14410" idx="1"/>
                <a:endCxn id="1441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13" name="Line 7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4" name="Line 7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5" name="Line 7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6" name="Line 8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17" name="Text Box 8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418" name="Group 82"/>
          <p:cNvGrpSpPr>
            <a:grpSpLocks/>
          </p:cNvGrpSpPr>
          <p:nvPr/>
        </p:nvGrpSpPr>
        <p:grpSpPr bwMode="auto">
          <a:xfrm>
            <a:off x="8305801" y="1905000"/>
            <a:ext cx="468313" cy="609600"/>
            <a:chOff x="240" y="1392"/>
            <a:chExt cx="295" cy="384"/>
          </a:xfrm>
        </p:grpSpPr>
        <p:grpSp>
          <p:nvGrpSpPr>
            <p:cNvPr id="14419" name="Group 83"/>
            <p:cNvGrpSpPr>
              <a:grpSpLocks/>
            </p:cNvGrpSpPr>
            <p:nvPr/>
          </p:nvGrpSpPr>
          <p:grpSpPr bwMode="auto">
            <a:xfrm>
              <a:off x="282" y="1530"/>
              <a:ext cx="198" cy="246"/>
              <a:chOff x="282" y="1530"/>
              <a:chExt cx="252" cy="300"/>
            </a:xfrm>
          </p:grpSpPr>
          <p:sp>
            <p:nvSpPr>
              <p:cNvPr id="14420" name="Rectangle 8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421" name="AutoShape 85"/>
              <p:cNvCxnSpPr>
                <a:cxnSpLocks noChangeShapeType="1"/>
                <a:stCxn id="14420" idx="0"/>
                <a:endCxn id="1442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22" name="AutoShape 86"/>
              <p:cNvCxnSpPr>
                <a:cxnSpLocks noChangeShapeType="1"/>
                <a:stCxn id="14420" idx="1"/>
                <a:endCxn id="1442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23" name="Line 8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4" name="Line 8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5" name="Line 8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6" name="Line 9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27" name="Text Box 9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428" name="Group 92"/>
          <p:cNvGrpSpPr>
            <a:grpSpLocks/>
          </p:cNvGrpSpPr>
          <p:nvPr/>
        </p:nvGrpSpPr>
        <p:grpSpPr bwMode="auto">
          <a:xfrm>
            <a:off x="4038601" y="5257801"/>
            <a:ext cx="468313" cy="619125"/>
            <a:chOff x="1584" y="3552"/>
            <a:chExt cx="295" cy="390"/>
          </a:xfrm>
        </p:grpSpPr>
        <p:grpSp>
          <p:nvGrpSpPr>
            <p:cNvPr id="14429" name="Group 93"/>
            <p:cNvGrpSpPr>
              <a:grpSpLocks/>
            </p:cNvGrpSpPr>
            <p:nvPr/>
          </p:nvGrpSpPr>
          <p:grpSpPr bwMode="auto">
            <a:xfrm>
              <a:off x="1632" y="3696"/>
              <a:ext cx="198" cy="246"/>
              <a:chOff x="282" y="1530"/>
              <a:chExt cx="252" cy="300"/>
            </a:xfrm>
          </p:grpSpPr>
          <p:sp>
            <p:nvSpPr>
              <p:cNvPr id="14430" name="Rectangle 9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431" name="AutoShape 95"/>
              <p:cNvCxnSpPr>
                <a:cxnSpLocks noChangeShapeType="1"/>
                <a:stCxn id="14430" idx="0"/>
                <a:endCxn id="1443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32" name="AutoShape 96"/>
              <p:cNvCxnSpPr>
                <a:cxnSpLocks noChangeShapeType="1"/>
                <a:stCxn id="14430" idx="1"/>
                <a:endCxn id="1443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33" name="Line 9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4" name="Line 9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5" name="Line 9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6" name="Line 10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37" name="Text Box 101"/>
            <p:cNvSpPr txBox="1">
              <a:spLocks noChangeArrowheads="1"/>
            </p:cNvSpPr>
            <p:nvPr/>
          </p:nvSpPr>
          <p:spPr bwMode="auto">
            <a:xfrm>
              <a:off x="1584" y="355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rPr>
                <a:t>K  V</a:t>
              </a:r>
            </a:p>
          </p:txBody>
        </p:sp>
      </p:grpSp>
      <p:grpSp>
        <p:nvGrpSpPr>
          <p:cNvPr id="14438" name="Group 102"/>
          <p:cNvGrpSpPr>
            <a:grpSpLocks/>
          </p:cNvGrpSpPr>
          <p:nvPr/>
        </p:nvGrpSpPr>
        <p:grpSpPr bwMode="auto">
          <a:xfrm>
            <a:off x="8991601" y="4876800"/>
            <a:ext cx="468313" cy="609600"/>
            <a:chOff x="240" y="1392"/>
            <a:chExt cx="295" cy="384"/>
          </a:xfrm>
        </p:grpSpPr>
        <p:grpSp>
          <p:nvGrpSpPr>
            <p:cNvPr id="14439" name="Group 103"/>
            <p:cNvGrpSpPr>
              <a:grpSpLocks/>
            </p:cNvGrpSpPr>
            <p:nvPr/>
          </p:nvGrpSpPr>
          <p:grpSpPr bwMode="auto">
            <a:xfrm>
              <a:off x="282" y="1530"/>
              <a:ext cx="198" cy="246"/>
              <a:chOff x="282" y="1530"/>
              <a:chExt cx="252" cy="300"/>
            </a:xfrm>
          </p:grpSpPr>
          <p:sp>
            <p:nvSpPr>
              <p:cNvPr id="14440" name="Rectangle 10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441" name="AutoShape 105"/>
              <p:cNvCxnSpPr>
                <a:cxnSpLocks noChangeShapeType="1"/>
                <a:stCxn id="14440" idx="0"/>
                <a:endCxn id="1444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42" name="AutoShape 106"/>
              <p:cNvCxnSpPr>
                <a:cxnSpLocks noChangeShapeType="1"/>
                <a:stCxn id="14440" idx="1"/>
                <a:endCxn id="1444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43" name="Line 10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4" name="Line 10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5" name="Line 10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6" name="Line 11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47" name="Text Box 11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448" name="Group 112"/>
          <p:cNvGrpSpPr>
            <a:grpSpLocks/>
          </p:cNvGrpSpPr>
          <p:nvPr/>
        </p:nvGrpSpPr>
        <p:grpSpPr bwMode="auto">
          <a:xfrm>
            <a:off x="1828801" y="4419600"/>
            <a:ext cx="468313" cy="609600"/>
            <a:chOff x="240" y="1392"/>
            <a:chExt cx="295" cy="384"/>
          </a:xfrm>
        </p:grpSpPr>
        <p:grpSp>
          <p:nvGrpSpPr>
            <p:cNvPr id="14449" name="Group 113"/>
            <p:cNvGrpSpPr>
              <a:grpSpLocks/>
            </p:cNvGrpSpPr>
            <p:nvPr/>
          </p:nvGrpSpPr>
          <p:grpSpPr bwMode="auto">
            <a:xfrm>
              <a:off x="282" y="1530"/>
              <a:ext cx="198" cy="246"/>
              <a:chOff x="282" y="1530"/>
              <a:chExt cx="252" cy="300"/>
            </a:xfrm>
          </p:grpSpPr>
          <p:sp>
            <p:nvSpPr>
              <p:cNvPr id="14450" name="Rectangle 11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451" name="AutoShape 115"/>
              <p:cNvCxnSpPr>
                <a:cxnSpLocks noChangeShapeType="1"/>
                <a:stCxn id="14450" idx="0"/>
                <a:endCxn id="1445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52" name="AutoShape 116"/>
              <p:cNvCxnSpPr>
                <a:cxnSpLocks noChangeShapeType="1"/>
                <a:stCxn id="14450" idx="1"/>
                <a:endCxn id="1445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53" name="Line 11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4" name="Line 11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5" name="Line 11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6" name="Line 12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57" name="Text Box 12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458" name="Group 122"/>
          <p:cNvGrpSpPr>
            <a:grpSpLocks/>
          </p:cNvGrpSpPr>
          <p:nvPr/>
        </p:nvGrpSpPr>
        <p:grpSpPr bwMode="auto">
          <a:xfrm>
            <a:off x="4953001" y="3124200"/>
            <a:ext cx="468313" cy="609600"/>
            <a:chOff x="240" y="1392"/>
            <a:chExt cx="295" cy="384"/>
          </a:xfrm>
        </p:grpSpPr>
        <p:grpSp>
          <p:nvGrpSpPr>
            <p:cNvPr id="14459" name="Group 123"/>
            <p:cNvGrpSpPr>
              <a:grpSpLocks/>
            </p:cNvGrpSpPr>
            <p:nvPr/>
          </p:nvGrpSpPr>
          <p:grpSpPr bwMode="auto">
            <a:xfrm>
              <a:off x="282" y="1530"/>
              <a:ext cx="198" cy="246"/>
              <a:chOff x="282" y="1530"/>
              <a:chExt cx="252" cy="300"/>
            </a:xfrm>
          </p:grpSpPr>
          <p:sp>
            <p:nvSpPr>
              <p:cNvPr id="14460" name="Rectangle 12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461" name="AutoShape 125"/>
              <p:cNvCxnSpPr>
                <a:cxnSpLocks noChangeShapeType="1"/>
                <a:stCxn id="14460" idx="0"/>
                <a:endCxn id="1446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62" name="AutoShape 126"/>
              <p:cNvCxnSpPr>
                <a:cxnSpLocks noChangeShapeType="1"/>
                <a:stCxn id="14460" idx="1"/>
                <a:endCxn id="1446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63" name="Line 12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64" name="Line 12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65" name="Line 12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66" name="Line 13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67" name="Text Box 13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468" name="Group 132"/>
          <p:cNvGrpSpPr>
            <a:grpSpLocks/>
          </p:cNvGrpSpPr>
          <p:nvPr/>
        </p:nvGrpSpPr>
        <p:grpSpPr bwMode="auto">
          <a:xfrm>
            <a:off x="3657601" y="3657600"/>
            <a:ext cx="468313" cy="609600"/>
            <a:chOff x="240" y="1392"/>
            <a:chExt cx="295" cy="384"/>
          </a:xfrm>
        </p:grpSpPr>
        <p:grpSp>
          <p:nvGrpSpPr>
            <p:cNvPr id="14469" name="Group 133"/>
            <p:cNvGrpSpPr>
              <a:grpSpLocks/>
            </p:cNvGrpSpPr>
            <p:nvPr/>
          </p:nvGrpSpPr>
          <p:grpSpPr bwMode="auto">
            <a:xfrm>
              <a:off x="282" y="1530"/>
              <a:ext cx="198" cy="246"/>
              <a:chOff x="282" y="1530"/>
              <a:chExt cx="252" cy="300"/>
            </a:xfrm>
          </p:grpSpPr>
          <p:sp>
            <p:nvSpPr>
              <p:cNvPr id="14470" name="Rectangle 13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471" name="AutoShape 135"/>
              <p:cNvCxnSpPr>
                <a:cxnSpLocks noChangeShapeType="1"/>
                <a:stCxn id="14470" idx="0"/>
                <a:endCxn id="1447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72" name="AutoShape 136"/>
              <p:cNvCxnSpPr>
                <a:cxnSpLocks noChangeShapeType="1"/>
                <a:stCxn id="14470" idx="1"/>
                <a:endCxn id="1447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73" name="Line 13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4" name="Line 13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5" name="Line 13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6" name="Line 14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77" name="Text Box 14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sp>
        <p:nvSpPr>
          <p:cNvPr id="14478" name="Rectangle 142"/>
          <p:cNvSpPr>
            <a:spLocks noGrp="1" noChangeArrowheads="1"/>
          </p:cNvSpPr>
          <p:nvPr>
            <p:ph type="title"/>
          </p:nvPr>
        </p:nvSpPr>
        <p:spPr>
          <a:xfrm>
            <a:off x="2209800" y="304800"/>
            <a:ext cx="7772400" cy="1143000"/>
          </a:xfrm>
          <a:noFill/>
          <a:ln/>
        </p:spPr>
        <p:txBody>
          <a:bodyPr/>
          <a:lstStyle/>
          <a:p>
            <a:r>
              <a:rPr lang="en-US" altLang="en-US">
                <a:latin typeface="Helvetica" panose="020B0604020202020204" pitchFamily="34" charset="0"/>
              </a:rPr>
              <a:t>DHT: basic idea </a:t>
            </a:r>
          </a:p>
        </p:txBody>
      </p:sp>
      <p:sp>
        <p:nvSpPr>
          <p:cNvPr id="14479" name="Text Box 143"/>
          <p:cNvSpPr txBox="1">
            <a:spLocks noChangeArrowheads="1"/>
          </p:cNvSpPr>
          <p:nvPr/>
        </p:nvSpPr>
        <p:spPr bwMode="auto">
          <a:xfrm>
            <a:off x="1752600" y="5348288"/>
            <a:ext cx="15319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a:solidFill>
                  <a:srgbClr val="FF3300"/>
                </a:solidFill>
                <a:latin typeface="Arial" panose="020B0604020202020204" pitchFamily="34" charset="0"/>
              </a:rPr>
              <a:t>insert(K</a:t>
            </a:r>
            <a:r>
              <a:rPr lang="en-US" altLang="en-US" b="1" baseline="-25000">
                <a:solidFill>
                  <a:srgbClr val="FF3300"/>
                </a:solidFill>
                <a:latin typeface="Arial" panose="020B0604020202020204" pitchFamily="34" charset="0"/>
              </a:rPr>
              <a:t>1</a:t>
            </a:r>
            <a:r>
              <a:rPr lang="en-US" altLang="en-US" b="1">
                <a:solidFill>
                  <a:srgbClr val="FF3300"/>
                </a:solidFill>
                <a:latin typeface="Arial" panose="020B0604020202020204" pitchFamily="34" charset="0"/>
              </a:rPr>
              <a:t>,V</a:t>
            </a:r>
            <a:r>
              <a:rPr lang="en-US" altLang="en-US" b="1" baseline="-25000">
                <a:solidFill>
                  <a:srgbClr val="FF3300"/>
                </a:solidFill>
                <a:latin typeface="Arial" panose="020B0604020202020204" pitchFamily="34" charset="0"/>
              </a:rPr>
              <a:t>1</a:t>
            </a:r>
            <a:r>
              <a:rPr lang="en-US" altLang="en-US" b="1">
                <a:solidFill>
                  <a:srgbClr val="FF3300"/>
                </a:solidFill>
                <a:latin typeface="Arial" panose="020B0604020202020204" pitchFamily="34" charset="0"/>
              </a:rPr>
              <a:t>)</a:t>
            </a:r>
          </a:p>
        </p:txBody>
      </p:sp>
      <p:sp>
        <p:nvSpPr>
          <p:cNvPr id="14480" name="Text Box 144"/>
          <p:cNvSpPr txBox="1">
            <a:spLocks noChangeArrowheads="1"/>
          </p:cNvSpPr>
          <p:nvPr/>
        </p:nvSpPr>
        <p:spPr bwMode="auto">
          <a:xfrm>
            <a:off x="1889126" y="6248400"/>
            <a:ext cx="8062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u="sng">
                <a:latin typeface="Times New Roman" panose="02020603050405020304" pitchFamily="18" charset="0"/>
              </a:rPr>
              <a:t>Operation: take </a:t>
            </a:r>
            <a:r>
              <a:rPr lang="en-US" altLang="en-US" sz="2400" i="1" u="sng">
                <a:latin typeface="Times New Roman" panose="02020603050405020304" pitchFamily="18" charset="0"/>
              </a:rPr>
              <a:t>key</a:t>
            </a:r>
            <a:r>
              <a:rPr lang="en-US" altLang="en-US" sz="2400" u="sng">
                <a:latin typeface="Times New Roman" panose="02020603050405020304" pitchFamily="18" charset="0"/>
              </a:rPr>
              <a:t> as input; route messages to node holding </a:t>
            </a:r>
            <a:r>
              <a:rPr lang="en-US" altLang="en-US" sz="2400" i="1" u="sng">
                <a:latin typeface="Times New Roman" panose="02020603050405020304" pitchFamily="18" charset="0"/>
              </a:rPr>
              <a:t>key</a:t>
            </a:r>
            <a:endParaRPr lang="en-US" altLang="en-US" sz="2400" u="sng">
              <a:latin typeface="Times New Roman" panose="02020603050405020304" pitchFamily="18" charset="0"/>
            </a:endParaRPr>
          </a:p>
        </p:txBody>
      </p:sp>
    </p:spTree>
    <p:extLst>
      <p:ext uri="{BB962C8B-B14F-4D97-AF65-F5344CB8AC3E}">
        <p14:creationId xmlns:p14="http://schemas.microsoft.com/office/powerpoint/2010/main" val="370676550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19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971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10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72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6"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73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7"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029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8"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9" name="Picture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3962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70"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133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71" name="Line 11"/>
          <p:cNvSpPr>
            <a:spLocks noChangeShapeType="1"/>
          </p:cNvSpPr>
          <p:nvPr/>
        </p:nvSpPr>
        <p:spPr bwMode="auto">
          <a:xfrm>
            <a:off x="3429000" y="3276600"/>
            <a:ext cx="76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2" name="Line 12"/>
          <p:cNvSpPr>
            <a:spLocks noChangeShapeType="1"/>
          </p:cNvSpPr>
          <p:nvPr/>
        </p:nvSpPr>
        <p:spPr bwMode="auto">
          <a:xfrm flipV="1">
            <a:off x="3581400" y="2286000"/>
            <a:ext cx="1828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3" name="Line 13"/>
          <p:cNvSpPr>
            <a:spLocks noChangeShapeType="1"/>
          </p:cNvSpPr>
          <p:nvPr/>
        </p:nvSpPr>
        <p:spPr bwMode="auto">
          <a:xfrm flipH="1">
            <a:off x="5410200" y="2590800"/>
            <a:ext cx="1524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4" name="Line 14"/>
          <p:cNvSpPr>
            <a:spLocks noChangeShapeType="1"/>
          </p:cNvSpPr>
          <p:nvPr/>
        </p:nvSpPr>
        <p:spPr bwMode="auto">
          <a:xfrm>
            <a:off x="3429000" y="42672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5" name="Line 15"/>
          <p:cNvSpPr>
            <a:spLocks noChangeShapeType="1"/>
          </p:cNvSpPr>
          <p:nvPr/>
        </p:nvSpPr>
        <p:spPr bwMode="auto">
          <a:xfrm flipH="1">
            <a:off x="4038600" y="41910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6" name="Line 16"/>
          <p:cNvSpPr>
            <a:spLocks noChangeShapeType="1"/>
          </p:cNvSpPr>
          <p:nvPr/>
        </p:nvSpPr>
        <p:spPr bwMode="auto">
          <a:xfrm>
            <a:off x="5791200" y="2286000"/>
            <a:ext cx="914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7" name="Line 17"/>
          <p:cNvSpPr>
            <a:spLocks noChangeShapeType="1"/>
          </p:cNvSpPr>
          <p:nvPr/>
        </p:nvSpPr>
        <p:spPr bwMode="auto">
          <a:xfrm flipV="1">
            <a:off x="5562600" y="3200400"/>
            <a:ext cx="1066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8" name="Line 18"/>
          <p:cNvSpPr>
            <a:spLocks noChangeShapeType="1"/>
          </p:cNvSpPr>
          <p:nvPr/>
        </p:nvSpPr>
        <p:spPr bwMode="auto">
          <a:xfrm flipH="1">
            <a:off x="6477000" y="3429000"/>
            <a:ext cx="3048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9" name="Line 19"/>
          <p:cNvSpPr>
            <a:spLocks noChangeShapeType="1"/>
          </p:cNvSpPr>
          <p:nvPr/>
        </p:nvSpPr>
        <p:spPr bwMode="auto">
          <a:xfrm flipV="1">
            <a:off x="4191000" y="4953000"/>
            <a:ext cx="2057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0" name="Line 20"/>
          <p:cNvSpPr>
            <a:spLocks noChangeShapeType="1"/>
          </p:cNvSpPr>
          <p:nvPr/>
        </p:nvSpPr>
        <p:spPr bwMode="auto">
          <a:xfrm>
            <a:off x="5562600" y="4114800"/>
            <a:ext cx="762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1" name="Line 21"/>
          <p:cNvSpPr>
            <a:spLocks noChangeShapeType="1"/>
          </p:cNvSpPr>
          <p:nvPr/>
        </p:nvSpPr>
        <p:spPr bwMode="auto">
          <a:xfrm>
            <a:off x="5791200" y="2209800"/>
            <a:ext cx="2133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2" name="Line 22"/>
          <p:cNvSpPr>
            <a:spLocks noChangeShapeType="1"/>
          </p:cNvSpPr>
          <p:nvPr/>
        </p:nvSpPr>
        <p:spPr bwMode="auto">
          <a:xfrm>
            <a:off x="8153400" y="2743200"/>
            <a:ext cx="533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3" name="Line 23"/>
          <p:cNvSpPr>
            <a:spLocks noChangeShapeType="1"/>
          </p:cNvSpPr>
          <p:nvPr/>
        </p:nvSpPr>
        <p:spPr bwMode="auto">
          <a:xfrm>
            <a:off x="7010400" y="3352800"/>
            <a:ext cx="1524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4" name="Line 24"/>
          <p:cNvSpPr>
            <a:spLocks noChangeShapeType="1"/>
          </p:cNvSpPr>
          <p:nvPr/>
        </p:nvSpPr>
        <p:spPr bwMode="auto">
          <a:xfrm flipV="1">
            <a:off x="6629400" y="4267200"/>
            <a:ext cx="1905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5" name="Line 25"/>
          <p:cNvSpPr>
            <a:spLocks noChangeShapeType="1"/>
          </p:cNvSpPr>
          <p:nvPr/>
        </p:nvSpPr>
        <p:spPr bwMode="auto">
          <a:xfrm>
            <a:off x="3733800" y="3124200"/>
            <a:ext cx="1447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5386" name="Picture 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5181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87" name="Picture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876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88" name="Line 28"/>
          <p:cNvSpPr>
            <a:spLocks noChangeShapeType="1"/>
          </p:cNvSpPr>
          <p:nvPr/>
        </p:nvSpPr>
        <p:spPr bwMode="auto">
          <a:xfrm flipH="1">
            <a:off x="2743200" y="4267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9" name="Line 29"/>
          <p:cNvSpPr>
            <a:spLocks noChangeShapeType="1"/>
          </p:cNvSpPr>
          <p:nvPr/>
        </p:nvSpPr>
        <p:spPr bwMode="auto">
          <a:xfrm>
            <a:off x="2743200" y="5029200"/>
            <a:ext cx="914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0" name="Line 30"/>
          <p:cNvSpPr>
            <a:spLocks noChangeShapeType="1"/>
          </p:cNvSpPr>
          <p:nvPr/>
        </p:nvSpPr>
        <p:spPr bwMode="auto">
          <a:xfrm>
            <a:off x="8763000" y="44196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1" name="Line 31"/>
          <p:cNvSpPr>
            <a:spLocks noChangeShapeType="1"/>
          </p:cNvSpPr>
          <p:nvPr/>
        </p:nvSpPr>
        <p:spPr bwMode="auto">
          <a:xfrm>
            <a:off x="6629400" y="4953000"/>
            <a:ext cx="1981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2" name="Line 32"/>
          <p:cNvSpPr>
            <a:spLocks noChangeShapeType="1"/>
          </p:cNvSpPr>
          <p:nvPr/>
        </p:nvSpPr>
        <p:spPr bwMode="auto">
          <a:xfrm flipV="1">
            <a:off x="2590800" y="4267200"/>
            <a:ext cx="609600" cy="60960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3" name="Line 33"/>
          <p:cNvSpPr>
            <a:spLocks noChangeShapeType="1"/>
          </p:cNvSpPr>
          <p:nvPr/>
        </p:nvSpPr>
        <p:spPr bwMode="auto">
          <a:xfrm flipV="1">
            <a:off x="3352800" y="3276600"/>
            <a:ext cx="0" cy="4572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4" name="Line 34"/>
          <p:cNvSpPr>
            <a:spLocks noChangeShapeType="1"/>
          </p:cNvSpPr>
          <p:nvPr/>
        </p:nvSpPr>
        <p:spPr bwMode="auto">
          <a:xfrm flipV="1">
            <a:off x="3657600" y="2438400"/>
            <a:ext cx="1676400" cy="5334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5" name="Text Box 35"/>
          <p:cNvSpPr txBox="1">
            <a:spLocks noChangeArrowheads="1"/>
          </p:cNvSpPr>
          <p:nvPr/>
        </p:nvSpPr>
        <p:spPr bwMode="auto">
          <a:xfrm>
            <a:off x="1752600" y="5348288"/>
            <a:ext cx="15319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a:solidFill>
                  <a:srgbClr val="FF3300"/>
                </a:solidFill>
                <a:latin typeface="Arial" panose="020B0604020202020204" pitchFamily="34" charset="0"/>
              </a:rPr>
              <a:t>insert(K</a:t>
            </a:r>
            <a:r>
              <a:rPr lang="en-US" altLang="en-US" b="1" baseline="-25000">
                <a:solidFill>
                  <a:srgbClr val="FF3300"/>
                </a:solidFill>
                <a:latin typeface="Arial" panose="020B0604020202020204" pitchFamily="34" charset="0"/>
              </a:rPr>
              <a:t>1</a:t>
            </a:r>
            <a:r>
              <a:rPr lang="en-US" altLang="en-US" b="1">
                <a:solidFill>
                  <a:srgbClr val="FF3300"/>
                </a:solidFill>
                <a:latin typeface="Arial" panose="020B0604020202020204" pitchFamily="34" charset="0"/>
              </a:rPr>
              <a:t>,V</a:t>
            </a:r>
            <a:r>
              <a:rPr lang="en-US" altLang="en-US" b="1" baseline="-25000">
                <a:solidFill>
                  <a:srgbClr val="FF3300"/>
                </a:solidFill>
                <a:latin typeface="Arial" panose="020B0604020202020204" pitchFamily="34" charset="0"/>
              </a:rPr>
              <a:t>1</a:t>
            </a:r>
            <a:r>
              <a:rPr lang="en-US" altLang="en-US" b="1">
                <a:solidFill>
                  <a:srgbClr val="FF3300"/>
                </a:solidFill>
                <a:latin typeface="Arial" panose="020B0604020202020204" pitchFamily="34" charset="0"/>
              </a:rPr>
              <a:t>)</a:t>
            </a:r>
          </a:p>
        </p:txBody>
      </p:sp>
      <p:grpSp>
        <p:nvGrpSpPr>
          <p:cNvPr id="15396" name="Group 36"/>
          <p:cNvGrpSpPr>
            <a:grpSpLocks/>
          </p:cNvGrpSpPr>
          <p:nvPr/>
        </p:nvGrpSpPr>
        <p:grpSpPr bwMode="auto">
          <a:xfrm>
            <a:off x="6629401" y="5029200"/>
            <a:ext cx="468313" cy="609600"/>
            <a:chOff x="240" y="1392"/>
            <a:chExt cx="295" cy="384"/>
          </a:xfrm>
        </p:grpSpPr>
        <p:grpSp>
          <p:nvGrpSpPr>
            <p:cNvPr id="15397" name="Group 37"/>
            <p:cNvGrpSpPr>
              <a:grpSpLocks/>
            </p:cNvGrpSpPr>
            <p:nvPr/>
          </p:nvGrpSpPr>
          <p:grpSpPr bwMode="auto">
            <a:xfrm>
              <a:off x="282" y="1530"/>
              <a:ext cx="198" cy="246"/>
              <a:chOff x="282" y="1530"/>
              <a:chExt cx="252" cy="300"/>
            </a:xfrm>
          </p:grpSpPr>
          <p:sp>
            <p:nvSpPr>
              <p:cNvPr id="15398" name="Rectangle 3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399" name="AutoShape 39"/>
              <p:cNvCxnSpPr>
                <a:cxnSpLocks noChangeShapeType="1"/>
                <a:stCxn id="15398" idx="0"/>
                <a:endCxn id="15398"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00" name="AutoShape 40"/>
              <p:cNvCxnSpPr>
                <a:cxnSpLocks noChangeShapeType="1"/>
                <a:stCxn id="15398" idx="1"/>
                <a:endCxn id="15398"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01" name="Line 4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2" name="Line 4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3" name="Line 4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4" name="Line 4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05" name="Text Box 4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06" name="Group 46"/>
          <p:cNvGrpSpPr>
            <a:grpSpLocks/>
          </p:cNvGrpSpPr>
          <p:nvPr/>
        </p:nvGrpSpPr>
        <p:grpSpPr bwMode="auto">
          <a:xfrm>
            <a:off x="2819401" y="2438400"/>
            <a:ext cx="468313" cy="609600"/>
            <a:chOff x="240" y="1392"/>
            <a:chExt cx="295" cy="384"/>
          </a:xfrm>
        </p:grpSpPr>
        <p:grpSp>
          <p:nvGrpSpPr>
            <p:cNvPr id="15407" name="Group 47"/>
            <p:cNvGrpSpPr>
              <a:grpSpLocks/>
            </p:cNvGrpSpPr>
            <p:nvPr/>
          </p:nvGrpSpPr>
          <p:grpSpPr bwMode="auto">
            <a:xfrm>
              <a:off x="282" y="1530"/>
              <a:ext cx="198" cy="246"/>
              <a:chOff x="282" y="1530"/>
              <a:chExt cx="252" cy="300"/>
            </a:xfrm>
          </p:grpSpPr>
          <p:sp>
            <p:nvSpPr>
              <p:cNvPr id="15408" name="Rectangle 4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09" name="AutoShape 49"/>
              <p:cNvCxnSpPr>
                <a:cxnSpLocks noChangeShapeType="1"/>
                <a:stCxn id="15408" idx="0"/>
                <a:endCxn id="15408"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10" name="AutoShape 50"/>
              <p:cNvCxnSpPr>
                <a:cxnSpLocks noChangeShapeType="1"/>
                <a:stCxn id="15408" idx="1"/>
                <a:endCxn id="15408"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11" name="Line 5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2" name="Line 5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3" name="Line 5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4" name="Line 5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15" name="Text Box 5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16" name="Group 56"/>
          <p:cNvGrpSpPr>
            <a:grpSpLocks/>
          </p:cNvGrpSpPr>
          <p:nvPr/>
        </p:nvGrpSpPr>
        <p:grpSpPr bwMode="auto">
          <a:xfrm>
            <a:off x="4953001" y="1752600"/>
            <a:ext cx="468313" cy="609600"/>
            <a:chOff x="2160" y="1344"/>
            <a:chExt cx="295" cy="384"/>
          </a:xfrm>
        </p:grpSpPr>
        <p:sp>
          <p:nvSpPr>
            <p:cNvPr id="15417" name="Rectangle 57"/>
            <p:cNvSpPr>
              <a:spLocks noChangeArrowheads="1"/>
            </p:cNvSpPr>
            <p:nvPr/>
          </p:nvSpPr>
          <p:spPr bwMode="auto">
            <a:xfrm>
              <a:off x="2207" y="1487"/>
              <a:ext cx="188" cy="236"/>
            </a:xfrm>
            <a:prstGeom prst="rect">
              <a:avLst/>
            </a:prstGeom>
            <a:noFill/>
            <a:ln w="19050">
              <a:solidFill>
                <a:srgbClr val="FF33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18" name="AutoShape 58"/>
            <p:cNvCxnSpPr>
              <a:cxnSpLocks noChangeShapeType="1"/>
              <a:stCxn id="15417" idx="0"/>
              <a:endCxn id="15417" idx="2"/>
            </p:cNvCxnSpPr>
            <p:nvPr/>
          </p:nvCxnSpPr>
          <p:spPr bwMode="auto">
            <a:xfrm>
              <a:off x="2301" y="1482"/>
              <a:ext cx="0" cy="246"/>
            </a:xfrm>
            <a:prstGeom prst="straightConnector1">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19" name="AutoShape 59"/>
            <p:cNvCxnSpPr>
              <a:cxnSpLocks noChangeShapeType="1"/>
              <a:stCxn id="15417" idx="1"/>
              <a:endCxn id="15417" idx="3"/>
            </p:cNvCxnSpPr>
            <p:nvPr/>
          </p:nvCxnSpPr>
          <p:spPr bwMode="auto">
            <a:xfrm>
              <a:off x="2202" y="1605"/>
              <a:ext cx="198" cy="0"/>
            </a:xfrm>
            <a:prstGeom prst="straightConnector1">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20" name="Line 60"/>
            <p:cNvSpPr>
              <a:spLocks noChangeShapeType="1"/>
            </p:cNvSpPr>
            <p:nvPr/>
          </p:nvSpPr>
          <p:spPr bwMode="auto">
            <a:xfrm>
              <a:off x="2207" y="1526"/>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21" name="Line 61"/>
            <p:cNvSpPr>
              <a:spLocks noChangeShapeType="1"/>
            </p:cNvSpPr>
            <p:nvPr/>
          </p:nvSpPr>
          <p:spPr bwMode="auto">
            <a:xfrm>
              <a:off x="2207" y="1566"/>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22" name="Line 62"/>
            <p:cNvSpPr>
              <a:spLocks noChangeShapeType="1"/>
            </p:cNvSpPr>
            <p:nvPr/>
          </p:nvSpPr>
          <p:spPr bwMode="auto">
            <a:xfrm>
              <a:off x="2207" y="1644"/>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23" name="Line 63"/>
            <p:cNvSpPr>
              <a:spLocks noChangeShapeType="1"/>
            </p:cNvSpPr>
            <p:nvPr/>
          </p:nvSpPr>
          <p:spPr bwMode="auto">
            <a:xfrm>
              <a:off x="2207" y="1684"/>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24" name="Text Box 64"/>
            <p:cNvSpPr txBox="1">
              <a:spLocks noChangeArrowheads="1"/>
            </p:cNvSpPr>
            <p:nvPr/>
          </p:nvSpPr>
          <p:spPr bwMode="auto">
            <a:xfrm>
              <a:off x="2160" y="1344"/>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25" name="Group 65"/>
          <p:cNvGrpSpPr>
            <a:grpSpLocks/>
          </p:cNvGrpSpPr>
          <p:nvPr/>
        </p:nvGrpSpPr>
        <p:grpSpPr bwMode="auto">
          <a:xfrm>
            <a:off x="7010401" y="2667000"/>
            <a:ext cx="468313" cy="609600"/>
            <a:chOff x="240" y="1392"/>
            <a:chExt cx="295" cy="384"/>
          </a:xfrm>
        </p:grpSpPr>
        <p:grpSp>
          <p:nvGrpSpPr>
            <p:cNvPr id="15426" name="Group 66"/>
            <p:cNvGrpSpPr>
              <a:grpSpLocks/>
            </p:cNvGrpSpPr>
            <p:nvPr/>
          </p:nvGrpSpPr>
          <p:grpSpPr bwMode="auto">
            <a:xfrm>
              <a:off x="282" y="1530"/>
              <a:ext cx="198" cy="246"/>
              <a:chOff x="282" y="1530"/>
              <a:chExt cx="252" cy="300"/>
            </a:xfrm>
          </p:grpSpPr>
          <p:sp>
            <p:nvSpPr>
              <p:cNvPr id="15427" name="Rectangle 67"/>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28" name="AutoShape 68"/>
              <p:cNvCxnSpPr>
                <a:cxnSpLocks noChangeShapeType="1"/>
                <a:stCxn id="15427" idx="0"/>
                <a:endCxn id="1542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29" name="AutoShape 69"/>
              <p:cNvCxnSpPr>
                <a:cxnSpLocks noChangeShapeType="1"/>
                <a:stCxn id="15427" idx="1"/>
                <a:endCxn id="1542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30" name="Line 70"/>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1" name="Line 71"/>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2" name="Line 72"/>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3" name="Line 73"/>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34" name="Text Box 74"/>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35" name="Group 75"/>
          <p:cNvGrpSpPr>
            <a:grpSpLocks/>
          </p:cNvGrpSpPr>
          <p:nvPr/>
        </p:nvGrpSpPr>
        <p:grpSpPr bwMode="auto">
          <a:xfrm>
            <a:off x="8915401" y="3581400"/>
            <a:ext cx="468313" cy="609600"/>
            <a:chOff x="240" y="1392"/>
            <a:chExt cx="295" cy="384"/>
          </a:xfrm>
        </p:grpSpPr>
        <p:grpSp>
          <p:nvGrpSpPr>
            <p:cNvPr id="15436" name="Group 76"/>
            <p:cNvGrpSpPr>
              <a:grpSpLocks/>
            </p:cNvGrpSpPr>
            <p:nvPr/>
          </p:nvGrpSpPr>
          <p:grpSpPr bwMode="auto">
            <a:xfrm>
              <a:off x="282" y="1530"/>
              <a:ext cx="198" cy="246"/>
              <a:chOff x="282" y="1530"/>
              <a:chExt cx="252" cy="300"/>
            </a:xfrm>
          </p:grpSpPr>
          <p:sp>
            <p:nvSpPr>
              <p:cNvPr id="15437" name="Rectangle 77"/>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38" name="AutoShape 78"/>
              <p:cNvCxnSpPr>
                <a:cxnSpLocks noChangeShapeType="1"/>
                <a:stCxn id="15437" idx="0"/>
                <a:endCxn id="1543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39" name="AutoShape 79"/>
              <p:cNvCxnSpPr>
                <a:cxnSpLocks noChangeShapeType="1"/>
                <a:stCxn id="15437" idx="1"/>
                <a:endCxn id="1543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40" name="Line 80"/>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1" name="Line 81"/>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2" name="Line 82"/>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3" name="Line 83"/>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44" name="Text Box 84"/>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45" name="Group 85"/>
          <p:cNvGrpSpPr>
            <a:grpSpLocks/>
          </p:cNvGrpSpPr>
          <p:nvPr/>
        </p:nvGrpSpPr>
        <p:grpSpPr bwMode="auto">
          <a:xfrm>
            <a:off x="8305801" y="1905000"/>
            <a:ext cx="468313" cy="609600"/>
            <a:chOff x="240" y="1392"/>
            <a:chExt cx="295" cy="384"/>
          </a:xfrm>
        </p:grpSpPr>
        <p:grpSp>
          <p:nvGrpSpPr>
            <p:cNvPr id="15446" name="Group 86"/>
            <p:cNvGrpSpPr>
              <a:grpSpLocks/>
            </p:cNvGrpSpPr>
            <p:nvPr/>
          </p:nvGrpSpPr>
          <p:grpSpPr bwMode="auto">
            <a:xfrm>
              <a:off x="282" y="1530"/>
              <a:ext cx="198" cy="246"/>
              <a:chOff x="282" y="1530"/>
              <a:chExt cx="252" cy="300"/>
            </a:xfrm>
          </p:grpSpPr>
          <p:sp>
            <p:nvSpPr>
              <p:cNvPr id="15447" name="Rectangle 87"/>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48" name="AutoShape 88"/>
              <p:cNvCxnSpPr>
                <a:cxnSpLocks noChangeShapeType="1"/>
                <a:stCxn id="15447" idx="0"/>
                <a:endCxn id="1544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49" name="AutoShape 89"/>
              <p:cNvCxnSpPr>
                <a:cxnSpLocks noChangeShapeType="1"/>
                <a:stCxn id="15447" idx="1"/>
                <a:endCxn id="1544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50" name="Line 90"/>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1" name="Line 91"/>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2" name="Line 92"/>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3" name="Line 93"/>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54" name="Text Box 94"/>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55" name="Group 95"/>
          <p:cNvGrpSpPr>
            <a:grpSpLocks/>
          </p:cNvGrpSpPr>
          <p:nvPr/>
        </p:nvGrpSpPr>
        <p:grpSpPr bwMode="auto">
          <a:xfrm>
            <a:off x="4038601" y="5257801"/>
            <a:ext cx="468313" cy="619125"/>
            <a:chOff x="1584" y="3552"/>
            <a:chExt cx="295" cy="390"/>
          </a:xfrm>
        </p:grpSpPr>
        <p:grpSp>
          <p:nvGrpSpPr>
            <p:cNvPr id="15456" name="Group 96"/>
            <p:cNvGrpSpPr>
              <a:grpSpLocks/>
            </p:cNvGrpSpPr>
            <p:nvPr/>
          </p:nvGrpSpPr>
          <p:grpSpPr bwMode="auto">
            <a:xfrm>
              <a:off x="1632" y="3696"/>
              <a:ext cx="198" cy="246"/>
              <a:chOff x="282" y="1530"/>
              <a:chExt cx="252" cy="300"/>
            </a:xfrm>
          </p:grpSpPr>
          <p:sp>
            <p:nvSpPr>
              <p:cNvPr id="15457" name="Rectangle 97"/>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58" name="AutoShape 98"/>
              <p:cNvCxnSpPr>
                <a:cxnSpLocks noChangeShapeType="1"/>
                <a:stCxn id="15457" idx="0"/>
                <a:endCxn id="1545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59" name="AutoShape 99"/>
              <p:cNvCxnSpPr>
                <a:cxnSpLocks noChangeShapeType="1"/>
                <a:stCxn id="15457" idx="1"/>
                <a:endCxn id="1545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60" name="Line 100"/>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1" name="Line 101"/>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2" name="Line 102"/>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3" name="Line 103"/>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64" name="Text Box 104"/>
            <p:cNvSpPr txBox="1">
              <a:spLocks noChangeArrowheads="1"/>
            </p:cNvSpPr>
            <p:nvPr/>
          </p:nvSpPr>
          <p:spPr bwMode="auto">
            <a:xfrm>
              <a:off x="1584" y="355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rPr>
                <a:t>K  V</a:t>
              </a:r>
            </a:p>
          </p:txBody>
        </p:sp>
      </p:grpSp>
      <p:grpSp>
        <p:nvGrpSpPr>
          <p:cNvPr id="15465" name="Group 105"/>
          <p:cNvGrpSpPr>
            <a:grpSpLocks/>
          </p:cNvGrpSpPr>
          <p:nvPr/>
        </p:nvGrpSpPr>
        <p:grpSpPr bwMode="auto">
          <a:xfrm>
            <a:off x="8991601" y="4876800"/>
            <a:ext cx="468313" cy="609600"/>
            <a:chOff x="240" y="1392"/>
            <a:chExt cx="295" cy="384"/>
          </a:xfrm>
        </p:grpSpPr>
        <p:grpSp>
          <p:nvGrpSpPr>
            <p:cNvPr id="15466" name="Group 106"/>
            <p:cNvGrpSpPr>
              <a:grpSpLocks/>
            </p:cNvGrpSpPr>
            <p:nvPr/>
          </p:nvGrpSpPr>
          <p:grpSpPr bwMode="auto">
            <a:xfrm>
              <a:off x="282" y="1530"/>
              <a:ext cx="198" cy="246"/>
              <a:chOff x="282" y="1530"/>
              <a:chExt cx="252" cy="300"/>
            </a:xfrm>
          </p:grpSpPr>
          <p:sp>
            <p:nvSpPr>
              <p:cNvPr id="15467" name="Rectangle 107"/>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68" name="AutoShape 108"/>
              <p:cNvCxnSpPr>
                <a:cxnSpLocks noChangeShapeType="1"/>
                <a:stCxn id="15467" idx="0"/>
                <a:endCxn id="1546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69" name="AutoShape 109"/>
              <p:cNvCxnSpPr>
                <a:cxnSpLocks noChangeShapeType="1"/>
                <a:stCxn id="15467" idx="1"/>
                <a:endCxn id="1546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70" name="Line 110"/>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1" name="Line 111"/>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2" name="Line 112"/>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3" name="Line 113"/>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74" name="Text Box 114"/>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75" name="Group 115"/>
          <p:cNvGrpSpPr>
            <a:grpSpLocks/>
          </p:cNvGrpSpPr>
          <p:nvPr/>
        </p:nvGrpSpPr>
        <p:grpSpPr bwMode="auto">
          <a:xfrm>
            <a:off x="1828801" y="4419600"/>
            <a:ext cx="468313" cy="609600"/>
            <a:chOff x="240" y="1392"/>
            <a:chExt cx="295" cy="384"/>
          </a:xfrm>
        </p:grpSpPr>
        <p:grpSp>
          <p:nvGrpSpPr>
            <p:cNvPr id="15476" name="Group 116"/>
            <p:cNvGrpSpPr>
              <a:grpSpLocks/>
            </p:cNvGrpSpPr>
            <p:nvPr/>
          </p:nvGrpSpPr>
          <p:grpSpPr bwMode="auto">
            <a:xfrm>
              <a:off x="282" y="1530"/>
              <a:ext cx="198" cy="246"/>
              <a:chOff x="282" y="1530"/>
              <a:chExt cx="252" cy="300"/>
            </a:xfrm>
          </p:grpSpPr>
          <p:sp>
            <p:nvSpPr>
              <p:cNvPr id="15477" name="Rectangle 117"/>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78" name="AutoShape 118"/>
              <p:cNvCxnSpPr>
                <a:cxnSpLocks noChangeShapeType="1"/>
                <a:stCxn id="15477" idx="0"/>
                <a:endCxn id="1547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79" name="AutoShape 119"/>
              <p:cNvCxnSpPr>
                <a:cxnSpLocks noChangeShapeType="1"/>
                <a:stCxn id="15477" idx="1"/>
                <a:endCxn id="1547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80" name="Line 120"/>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1" name="Line 121"/>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2" name="Line 122"/>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3" name="Line 123"/>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84" name="Text Box 124"/>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85" name="Group 125"/>
          <p:cNvGrpSpPr>
            <a:grpSpLocks/>
          </p:cNvGrpSpPr>
          <p:nvPr/>
        </p:nvGrpSpPr>
        <p:grpSpPr bwMode="auto">
          <a:xfrm>
            <a:off x="4953001" y="3124200"/>
            <a:ext cx="468313" cy="609600"/>
            <a:chOff x="240" y="1392"/>
            <a:chExt cx="295" cy="384"/>
          </a:xfrm>
        </p:grpSpPr>
        <p:grpSp>
          <p:nvGrpSpPr>
            <p:cNvPr id="15486" name="Group 126"/>
            <p:cNvGrpSpPr>
              <a:grpSpLocks/>
            </p:cNvGrpSpPr>
            <p:nvPr/>
          </p:nvGrpSpPr>
          <p:grpSpPr bwMode="auto">
            <a:xfrm>
              <a:off x="282" y="1530"/>
              <a:ext cx="198" cy="246"/>
              <a:chOff x="282" y="1530"/>
              <a:chExt cx="252" cy="300"/>
            </a:xfrm>
          </p:grpSpPr>
          <p:sp>
            <p:nvSpPr>
              <p:cNvPr id="15487" name="Rectangle 127"/>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88" name="AutoShape 128"/>
              <p:cNvCxnSpPr>
                <a:cxnSpLocks noChangeShapeType="1"/>
                <a:stCxn id="15487" idx="0"/>
                <a:endCxn id="1548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89" name="AutoShape 129"/>
              <p:cNvCxnSpPr>
                <a:cxnSpLocks noChangeShapeType="1"/>
                <a:stCxn id="15487" idx="1"/>
                <a:endCxn id="1548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90" name="Line 130"/>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1" name="Line 131"/>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2" name="Line 132"/>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3" name="Line 133"/>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94" name="Text Box 134"/>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95" name="Group 135"/>
          <p:cNvGrpSpPr>
            <a:grpSpLocks/>
          </p:cNvGrpSpPr>
          <p:nvPr/>
        </p:nvGrpSpPr>
        <p:grpSpPr bwMode="auto">
          <a:xfrm>
            <a:off x="3657601" y="3657600"/>
            <a:ext cx="468313" cy="609600"/>
            <a:chOff x="240" y="1392"/>
            <a:chExt cx="295" cy="384"/>
          </a:xfrm>
        </p:grpSpPr>
        <p:grpSp>
          <p:nvGrpSpPr>
            <p:cNvPr id="15496" name="Group 136"/>
            <p:cNvGrpSpPr>
              <a:grpSpLocks/>
            </p:cNvGrpSpPr>
            <p:nvPr/>
          </p:nvGrpSpPr>
          <p:grpSpPr bwMode="auto">
            <a:xfrm>
              <a:off x="282" y="1530"/>
              <a:ext cx="198" cy="246"/>
              <a:chOff x="282" y="1530"/>
              <a:chExt cx="252" cy="300"/>
            </a:xfrm>
          </p:grpSpPr>
          <p:sp>
            <p:nvSpPr>
              <p:cNvPr id="15497" name="Rectangle 137"/>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98" name="AutoShape 138"/>
              <p:cNvCxnSpPr>
                <a:cxnSpLocks noChangeShapeType="1"/>
                <a:stCxn id="15497" idx="0"/>
                <a:endCxn id="1549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99" name="AutoShape 139"/>
              <p:cNvCxnSpPr>
                <a:cxnSpLocks noChangeShapeType="1"/>
                <a:stCxn id="15497" idx="1"/>
                <a:endCxn id="1549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500" name="Line 140"/>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01" name="Line 141"/>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02" name="Line 142"/>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03" name="Line 143"/>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504" name="Text Box 144"/>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sp>
        <p:nvSpPr>
          <p:cNvPr id="15505" name="Rectangle 145"/>
          <p:cNvSpPr>
            <a:spLocks noGrp="1" noChangeArrowheads="1"/>
          </p:cNvSpPr>
          <p:nvPr>
            <p:ph type="title"/>
          </p:nvPr>
        </p:nvSpPr>
        <p:spPr>
          <a:xfrm>
            <a:off x="2209800" y="304800"/>
            <a:ext cx="7772400" cy="1143000"/>
          </a:xfrm>
          <a:noFill/>
          <a:ln/>
        </p:spPr>
        <p:txBody>
          <a:bodyPr/>
          <a:lstStyle/>
          <a:p>
            <a:r>
              <a:rPr lang="en-US" altLang="en-US">
                <a:latin typeface="Helvetica" panose="020B0604020202020204" pitchFamily="34" charset="0"/>
              </a:rPr>
              <a:t>DHT: basic idea </a:t>
            </a:r>
          </a:p>
        </p:txBody>
      </p:sp>
      <p:sp>
        <p:nvSpPr>
          <p:cNvPr id="15506" name="Text Box 146"/>
          <p:cNvSpPr txBox="1">
            <a:spLocks noChangeArrowheads="1"/>
          </p:cNvSpPr>
          <p:nvPr/>
        </p:nvSpPr>
        <p:spPr bwMode="auto">
          <a:xfrm>
            <a:off x="1889126" y="6248400"/>
            <a:ext cx="8062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u="sng">
                <a:latin typeface="Times New Roman" panose="02020603050405020304" pitchFamily="18" charset="0"/>
              </a:rPr>
              <a:t>Operation: take </a:t>
            </a:r>
            <a:r>
              <a:rPr lang="en-US" altLang="en-US" sz="2400" i="1" u="sng">
                <a:latin typeface="Times New Roman" panose="02020603050405020304" pitchFamily="18" charset="0"/>
              </a:rPr>
              <a:t>key</a:t>
            </a:r>
            <a:r>
              <a:rPr lang="en-US" altLang="en-US" sz="2400" u="sng">
                <a:latin typeface="Times New Roman" panose="02020603050405020304" pitchFamily="18" charset="0"/>
              </a:rPr>
              <a:t> as input; route messages to node holding </a:t>
            </a:r>
            <a:r>
              <a:rPr lang="en-US" altLang="en-US" sz="2400" i="1" u="sng">
                <a:latin typeface="Times New Roman" panose="02020603050405020304" pitchFamily="18" charset="0"/>
              </a:rPr>
              <a:t>key</a:t>
            </a:r>
            <a:endParaRPr lang="en-US" altLang="en-US" sz="2400" u="sng">
              <a:latin typeface="Times New Roman" panose="02020603050405020304" pitchFamily="18" charset="0"/>
            </a:endParaRPr>
          </a:p>
        </p:txBody>
      </p:sp>
    </p:spTree>
    <p:extLst>
      <p:ext uri="{BB962C8B-B14F-4D97-AF65-F5344CB8AC3E}">
        <p14:creationId xmlns:p14="http://schemas.microsoft.com/office/powerpoint/2010/main" val="163942414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29" name="Group 145"/>
          <p:cNvGrpSpPr>
            <a:grpSpLocks/>
          </p:cNvGrpSpPr>
          <p:nvPr/>
        </p:nvGrpSpPr>
        <p:grpSpPr bwMode="auto">
          <a:xfrm>
            <a:off x="1828801" y="1600200"/>
            <a:ext cx="7631113" cy="4281488"/>
            <a:chOff x="192" y="1008"/>
            <a:chExt cx="4807" cy="2697"/>
          </a:xfrm>
        </p:grpSpPr>
        <p:pic>
          <p:nvPicPr>
            <p:cNvPr id="1638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 y="1779"/>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 y="1875"/>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 y="2403"/>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 y="2979"/>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0"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4" y="2355"/>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1"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 y="3171"/>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2"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 y="1443"/>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3" name="Picture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 y="2499"/>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4"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 y="1347"/>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5" name="Line 11"/>
            <p:cNvSpPr>
              <a:spLocks noChangeShapeType="1"/>
            </p:cNvSpPr>
            <p:nvPr/>
          </p:nvSpPr>
          <p:spPr bwMode="auto">
            <a:xfrm>
              <a:off x="1200" y="2067"/>
              <a:ext cx="4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6" name="Line 12"/>
            <p:cNvSpPr>
              <a:spLocks noChangeShapeType="1"/>
            </p:cNvSpPr>
            <p:nvPr/>
          </p:nvSpPr>
          <p:spPr bwMode="auto">
            <a:xfrm flipV="1">
              <a:off x="1296" y="1443"/>
              <a:ext cx="1152"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7" name="Line 13"/>
            <p:cNvSpPr>
              <a:spLocks noChangeShapeType="1"/>
            </p:cNvSpPr>
            <p:nvPr/>
          </p:nvSpPr>
          <p:spPr bwMode="auto">
            <a:xfrm flipH="1">
              <a:off x="2448" y="1635"/>
              <a:ext cx="96"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8" name="Line 14"/>
            <p:cNvSpPr>
              <a:spLocks noChangeShapeType="1"/>
            </p:cNvSpPr>
            <p:nvPr/>
          </p:nvSpPr>
          <p:spPr bwMode="auto">
            <a:xfrm>
              <a:off x="1200" y="2691"/>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9" name="Line 15"/>
            <p:cNvSpPr>
              <a:spLocks noChangeShapeType="1"/>
            </p:cNvSpPr>
            <p:nvPr/>
          </p:nvSpPr>
          <p:spPr bwMode="auto">
            <a:xfrm flipH="1">
              <a:off x="1584" y="2643"/>
              <a:ext cx="768"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0" name="Line 16"/>
            <p:cNvSpPr>
              <a:spLocks noChangeShapeType="1"/>
            </p:cNvSpPr>
            <p:nvPr/>
          </p:nvSpPr>
          <p:spPr bwMode="auto">
            <a:xfrm>
              <a:off x="2688" y="1443"/>
              <a:ext cx="576"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1" name="Line 17"/>
            <p:cNvSpPr>
              <a:spLocks noChangeShapeType="1"/>
            </p:cNvSpPr>
            <p:nvPr/>
          </p:nvSpPr>
          <p:spPr bwMode="auto">
            <a:xfrm flipV="1">
              <a:off x="2544" y="2019"/>
              <a:ext cx="67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2" name="Line 18"/>
            <p:cNvSpPr>
              <a:spLocks noChangeShapeType="1"/>
            </p:cNvSpPr>
            <p:nvPr/>
          </p:nvSpPr>
          <p:spPr bwMode="auto">
            <a:xfrm flipH="1">
              <a:off x="3120" y="2163"/>
              <a:ext cx="192"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3" name="Line 19"/>
            <p:cNvSpPr>
              <a:spLocks noChangeShapeType="1"/>
            </p:cNvSpPr>
            <p:nvPr/>
          </p:nvSpPr>
          <p:spPr bwMode="auto">
            <a:xfrm flipV="1">
              <a:off x="1680" y="3123"/>
              <a:ext cx="12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4" name="Line 20"/>
            <p:cNvSpPr>
              <a:spLocks noChangeShapeType="1"/>
            </p:cNvSpPr>
            <p:nvPr/>
          </p:nvSpPr>
          <p:spPr bwMode="auto">
            <a:xfrm>
              <a:off x="2544" y="2595"/>
              <a:ext cx="48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5" name="Line 21"/>
            <p:cNvSpPr>
              <a:spLocks noChangeShapeType="1"/>
            </p:cNvSpPr>
            <p:nvPr/>
          </p:nvSpPr>
          <p:spPr bwMode="auto">
            <a:xfrm>
              <a:off x="2688" y="1395"/>
              <a:ext cx="13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6" name="Line 22"/>
            <p:cNvSpPr>
              <a:spLocks noChangeShapeType="1"/>
            </p:cNvSpPr>
            <p:nvPr/>
          </p:nvSpPr>
          <p:spPr bwMode="auto">
            <a:xfrm>
              <a:off x="4176" y="1731"/>
              <a:ext cx="33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7" name="Line 23"/>
            <p:cNvSpPr>
              <a:spLocks noChangeShapeType="1"/>
            </p:cNvSpPr>
            <p:nvPr/>
          </p:nvSpPr>
          <p:spPr bwMode="auto">
            <a:xfrm>
              <a:off x="3456" y="2115"/>
              <a:ext cx="96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8" name="Line 24"/>
            <p:cNvSpPr>
              <a:spLocks noChangeShapeType="1"/>
            </p:cNvSpPr>
            <p:nvPr/>
          </p:nvSpPr>
          <p:spPr bwMode="auto">
            <a:xfrm flipV="1">
              <a:off x="3216" y="2691"/>
              <a:ext cx="120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9" name="Line 25"/>
            <p:cNvSpPr>
              <a:spLocks noChangeShapeType="1"/>
            </p:cNvSpPr>
            <p:nvPr/>
          </p:nvSpPr>
          <p:spPr bwMode="auto">
            <a:xfrm>
              <a:off x="1392" y="1971"/>
              <a:ext cx="91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6410" name="Picture 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 y="3267"/>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11" name="Picture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3075"/>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412" name="Line 28"/>
            <p:cNvSpPr>
              <a:spLocks noChangeShapeType="1"/>
            </p:cNvSpPr>
            <p:nvPr/>
          </p:nvSpPr>
          <p:spPr bwMode="auto">
            <a:xfrm flipH="1">
              <a:off x="768" y="2691"/>
              <a:ext cx="38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3" name="Line 29"/>
            <p:cNvSpPr>
              <a:spLocks noChangeShapeType="1"/>
            </p:cNvSpPr>
            <p:nvPr/>
          </p:nvSpPr>
          <p:spPr bwMode="auto">
            <a:xfrm>
              <a:off x="768" y="3171"/>
              <a:ext cx="57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4" name="Line 30"/>
            <p:cNvSpPr>
              <a:spLocks noChangeShapeType="1"/>
            </p:cNvSpPr>
            <p:nvPr/>
          </p:nvSpPr>
          <p:spPr bwMode="auto">
            <a:xfrm>
              <a:off x="4560" y="2787"/>
              <a:ext cx="48"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5" name="Line 31"/>
            <p:cNvSpPr>
              <a:spLocks noChangeShapeType="1"/>
            </p:cNvSpPr>
            <p:nvPr/>
          </p:nvSpPr>
          <p:spPr bwMode="auto">
            <a:xfrm>
              <a:off x="3216" y="3123"/>
              <a:ext cx="1248"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6" name="Text Box 32"/>
            <p:cNvSpPr txBox="1">
              <a:spLocks noChangeArrowheads="1"/>
            </p:cNvSpPr>
            <p:nvPr/>
          </p:nvSpPr>
          <p:spPr bwMode="auto">
            <a:xfrm>
              <a:off x="1570" y="1008"/>
              <a:ext cx="5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3300"/>
                  </a:solidFill>
                  <a:latin typeface="Arial" panose="020B0604020202020204" pitchFamily="34" charset="0"/>
                </a:rPr>
                <a:t>(K</a:t>
              </a:r>
              <a:r>
                <a:rPr lang="en-US" altLang="en-US" b="1" baseline="-25000">
                  <a:solidFill>
                    <a:srgbClr val="FF3300"/>
                  </a:solidFill>
                  <a:latin typeface="Arial" panose="020B0604020202020204" pitchFamily="34" charset="0"/>
                </a:rPr>
                <a:t>1</a:t>
              </a:r>
              <a:r>
                <a:rPr lang="en-US" altLang="en-US" b="1">
                  <a:solidFill>
                    <a:srgbClr val="FF3300"/>
                  </a:solidFill>
                  <a:latin typeface="Arial" panose="020B0604020202020204" pitchFamily="34" charset="0"/>
                </a:rPr>
                <a:t>,V</a:t>
              </a:r>
              <a:r>
                <a:rPr lang="en-US" altLang="en-US" b="1" baseline="-25000">
                  <a:solidFill>
                    <a:srgbClr val="FF3300"/>
                  </a:solidFill>
                  <a:latin typeface="Arial" panose="020B0604020202020204" pitchFamily="34" charset="0"/>
                </a:rPr>
                <a:t>1</a:t>
              </a:r>
              <a:r>
                <a:rPr lang="en-US" altLang="en-US" b="1">
                  <a:solidFill>
                    <a:srgbClr val="FF3300"/>
                  </a:solidFill>
                  <a:latin typeface="Arial" panose="020B0604020202020204" pitchFamily="34" charset="0"/>
                </a:rPr>
                <a:t>)</a:t>
              </a:r>
            </a:p>
          </p:txBody>
        </p:sp>
        <p:grpSp>
          <p:nvGrpSpPr>
            <p:cNvPr id="16417" name="Group 33"/>
            <p:cNvGrpSpPr>
              <a:grpSpLocks/>
            </p:cNvGrpSpPr>
            <p:nvPr/>
          </p:nvGrpSpPr>
          <p:grpSpPr bwMode="auto">
            <a:xfrm>
              <a:off x="3216" y="3171"/>
              <a:ext cx="295" cy="384"/>
              <a:chOff x="240" y="1392"/>
              <a:chExt cx="295" cy="384"/>
            </a:xfrm>
          </p:grpSpPr>
          <p:grpSp>
            <p:nvGrpSpPr>
              <p:cNvPr id="16418" name="Group 34"/>
              <p:cNvGrpSpPr>
                <a:grpSpLocks/>
              </p:cNvGrpSpPr>
              <p:nvPr/>
            </p:nvGrpSpPr>
            <p:grpSpPr bwMode="auto">
              <a:xfrm>
                <a:off x="282" y="1530"/>
                <a:ext cx="198" cy="246"/>
                <a:chOff x="282" y="1530"/>
                <a:chExt cx="252" cy="300"/>
              </a:xfrm>
            </p:grpSpPr>
            <p:sp>
              <p:nvSpPr>
                <p:cNvPr id="16419" name="Rectangle 3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420" name="AutoShape 36"/>
                <p:cNvCxnSpPr>
                  <a:cxnSpLocks noChangeShapeType="1"/>
                  <a:stCxn id="16419" idx="0"/>
                  <a:endCxn id="1641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21" name="AutoShape 37"/>
                <p:cNvCxnSpPr>
                  <a:cxnSpLocks noChangeShapeType="1"/>
                  <a:stCxn id="16419" idx="1"/>
                  <a:endCxn id="1641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22" name="Line 3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3" name="Line 3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4" name="Line 4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5" name="Line 4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26" name="Text Box 4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427" name="Group 43"/>
            <p:cNvGrpSpPr>
              <a:grpSpLocks/>
            </p:cNvGrpSpPr>
            <p:nvPr/>
          </p:nvGrpSpPr>
          <p:grpSpPr bwMode="auto">
            <a:xfrm>
              <a:off x="816" y="1539"/>
              <a:ext cx="295" cy="384"/>
              <a:chOff x="240" y="1392"/>
              <a:chExt cx="295" cy="384"/>
            </a:xfrm>
          </p:grpSpPr>
          <p:grpSp>
            <p:nvGrpSpPr>
              <p:cNvPr id="16428" name="Group 44"/>
              <p:cNvGrpSpPr>
                <a:grpSpLocks/>
              </p:cNvGrpSpPr>
              <p:nvPr/>
            </p:nvGrpSpPr>
            <p:grpSpPr bwMode="auto">
              <a:xfrm>
                <a:off x="282" y="1530"/>
                <a:ext cx="198" cy="246"/>
                <a:chOff x="282" y="1530"/>
                <a:chExt cx="252" cy="300"/>
              </a:xfrm>
            </p:grpSpPr>
            <p:sp>
              <p:nvSpPr>
                <p:cNvPr id="16429" name="Rectangle 4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430" name="AutoShape 46"/>
                <p:cNvCxnSpPr>
                  <a:cxnSpLocks noChangeShapeType="1"/>
                  <a:stCxn id="16429" idx="0"/>
                  <a:endCxn id="1642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31" name="AutoShape 47"/>
                <p:cNvCxnSpPr>
                  <a:cxnSpLocks noChangeShapeType="1"/>
                  <a:stCxn id="16429" idx="1"/>
                  <a:endCxn id="1642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32" name="Line 4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33" name="Line 4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34" name="Line 5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35" name="Line 5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36" name="Text Box 5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437" name="Group 53"/>
            <p:cNvGrpSpPr>
              <a:grpSpLocks/>
            </p:cNvGrpSpPr>
            <p:nvPr/>
          </p:nvGrpSpPr>
          <p:grpSpPr bwMode="auto">
            <a:xfrm>
              <a:off x="3456" y="1683"/>
              <a:ext cx="295" cy="384"/>
              <a:chOff x="240" y="1392"/>
              <a:chExt cx="295" cy="384"/>
            </a:xfrm>
          </p:grpSpPr>
          <p:grpSp>
            <p:nvGrpSpPr>
              <p:cNvPr id="16438" name="Group 54"/>
              <p:cNvGrpSpPr>
                <a:grpSpLocks/>
              </p:cNvGrpSpPr>
              <p:nvPr/>
            </p:nvGrpSpPr>
            <p:grpSpPr bwMode="auto">
              <a:xfrm>
                <a:off x="282" y="1530"/>
                <a:ext cx="198" cy="246"/>
                <a:chOff x="282" y="1530"/>
                <a:chExt cx="252" cy="300"/>
              </a:xfrm>
            </p:grpSpPr>
            <p:sp>
              <p:nvSpPr>
                <p:cNvPr id="16439" name="Rectangle 5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440" name="AutoShape 56"/>
                <p:cNvCxnSpPr>
                  <a:cxnSpLocks noChangeShapeType="1"/>
                  <a:stCxn id="16439" idx="0"/>
                  <a:endCxn id="1643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41" name="AutoShape 57"/>
                <p:cNvCxnSpPr>
                  <a:cxnSpLocks noChangeShapeType="1"/>
                  <a:stCxn id="16439" idx="1"/>
                  <a:endCxn id="1643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42" name="Line 5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43" name="Line 5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44" name="Line 6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45" name="Line 6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46" name="Text Box 6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447" name="Group 63"/>
            <p:cNvGrpSpPr>
              <a:grpSpLocks/>
            </p:cNvGrpSpPr>
            <p:nvPr/>
          </p:nvGrpSpPr>
          <p:grpSpPr bwMode="auto">
            <a:xfrm>
              <a:off x="4656" y="2259"/>
              <a:ext cx="295" cy="384"/>
              <a:chOff x="240" y="1392"/>
              <a:chExt cx="295" cy="384"/>
            </a:xfrm>
          </p:grpSpPr>
          <p:grpSp>
            <p:nvGrpSpPr>
              <p:cNvPr id="16448" name="Group 64"/>
              <p:cNvGrpSpPr>
                <a:grpSpLocks/>
              </p:cNvGrpSpPr>
              <p:nvPr/>
            </p:nvGrpSpPr>
            <p:grpSpPr bwMode="auto">
              <a:xfrm>
                <a:off x="282" y="1530"/>
                <a:ext cx="198" cy="246"/>
                <a:chOff x="282" y="1530"/>
                <a:chExt cx="252" cy="300"/>
              </a:xfrm>
            </p:grpSpPr>
            <p:sp>
              <p:nvSpPr>
                <p:cNvPr id="16449" name="Rectangle 6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450" name="AutoShape 66"/>
                <p:cNvCxnSpPr>
                  <a:cxnSpLocks noChangeShapeType="1"/>
                  <a:stCxn id="16449" idx="0"/>
                  <a:endCxn id="1644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51" name="AutoShape 67"/>
                <p:cNvCxnSpPr>
                  <a:cxnSpLocks noChangeShapeType="1"/>
                  <a:stCxn id="16449" idx="1"/>
                  <a:endCxn id="1644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52" name="Line 6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53" name="Line 6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54" name="Line 7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55" name="Line 7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56" name="Text Box 7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457" name="Group 73"/>
            <p:cNvGrpSpPr>
              <a:grpSpLocks/>
            </p:cNvGrpSpPr>
            <p:nvPr/>
          </p:nvGrpSpPr>
          <p:grpSpPr bwMode="auto">
            <a:xfrm>
              <a:off x="4272" y="1203"/>
              <a:ext cx="295" cy="384"/>
              <a:chOff x="240" y="1392"/>
              <a:chExt cx="295" cy="384"/>
            </a:xfrm>
          </p:grpSpPr>
          <p:grpSp>
            <p:nvGrpSpPr>
              <p:cNvPr id="16458" name="Group 74"/>
              <p:cNvGrpSpPr>
                <a:grpSpLocks/>
              </p:cNvGrpSpPr>
              <p:nvPr/>
            </p:nvGrpSpPr>
            <p:grpSpPr bwMode="auto">
              <a:xfrm>
                <a:off x="282" y="1530"/>
                <a:ext cx="198" cy="246"/>
                <a:chOff x="282" y="1530"/>
                <a:chExt cx="252" cy="300"/>
              </a:xfrm>
            </p:grpSpPr>
            <p:sp>
              <p:nvSpPr>
                <p:cNvPr id="16459" name="Rectangle 7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460" name="AutoShape 76"/>
                <p:cNvCxnSpPr>
                  <a:cxnSpLocks noChangeShapeType="1"/>
                  <a:stCxn id="16459" idx="0"/>
                  <a:endCxn id="1645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61" name="AutoShape 77"/>
                <p:cNvCxnSpPr>
                  <a:cxnSpLocks noChangeShapeType="1"/>
                  <a:stCxn id="16459" idx="1"/>
                  <a:endCxn id="1645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62" name="Line 7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63" name="Line 7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64" name="Line 8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65" name="Line 8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66" name="Text Box 8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467" name="Group 83"/>
            <p:cNvGrpSpPr>
              <a:grpSpLocks/>
            </p:cNvGrpSpPr>
            <p:nvPr/>
          </p:nvGrpSpPr>
          <p:grpSpPr bwMode="auto">
            <a:xfrm>
              <a:off x="1584" y="3315"/>
              <a:ext cx="295" cy="390"/>
              <a:chOff x="1584" y="3552"/>
              <a:chExt cx="295" cy="390"/>
            </a:xfrm>
          </p:grpSpPr>
          <p:grpSp>
            <p:nvGrpSpPr>
              <p:cNvPr id="16468" name="Group 84"/>
              <p:cNvGrpSpPr>
                <a:grpSpLocks/>
              </p:cNvGrpSpPr>
              <p:nvPr/>
            </p:nvGrpSpPr>
            <p:grpSpPr bwMode="auto">
              <a:xfrm>
                <a:off x="1632" y="3696"/>
                <a:ext cx="198" cy="246"/>
                <a:chOff x="282" y="1530"/>
                <a:chExt cx="252" cy="300"/>
              </a:xfrm>
            </p:grpSpPr>
            <p:sp>
              <p:nvSpPr>
                <p:cNvPr id="16469" name="Rectangle 8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470" name="AutoShape 86"/>
                <p:cNvCxnSpPr>
                  <a:cxnSpLocks noChangeShapeType="1"/>
                  <a:stCxn id="16469" idx="0"/>
                  <a:endCxn id="1646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71" name="AutoShape 87"/>
                <p:cNvCxnSpPr>
                  <a:cxnSpLocks noChangeShapeType="1"/>
                  <a:stCxn id="16469" idx="1"/>
                  <a:endCxn id="1646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72" name="Line 8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73" name="Line 8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74" name="Line 9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75" name="Line 9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76" name="Text Box 92"/>
              <p:cNvSpPr txBox="1">
                <a:spLocks noChangeArrowheads="1"/>
              </p:cNvSpPr>
              <p:nvPr/>
            </p:nvSpPr>
            <p:spPr bwMode="auto">
              <a:xfrm>
                <a:off x="1584" y="355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rPr>
                  <a:t>K  V</a:t>
                </a:r>
              </a:p>
            </p:txBody>
          </p:sp>
        </p:grpSp>
        <p:grpSp>
          <p:nvGrpSpPr>
            <p:cNvPr id="16477" name="Group 93"/>
            <p:cNvGrpSpPr>
              <a:grpSpLocks/>
            </p:cNvGrpSpPr>
            <p:nvPr/>
          </p:nvGrpSpPr>
          <p:grpSpPr bwMode="auto">
            <a:xfrm>
              <a:off x="4704" y="3075"/>
              <a:ext cx="295" cy="384"/>
              <a:chOff x="240" y="1392"/>
              <a:chExt cx="295" cy="384"/>
            </a:xfrm>
          </p:grpSpPr>
          <p:grpSp>
            <p:nvGrpSpPr>
              <p:cNvPr id="16478" name="Group 94"/>
              <p:cNvGrpSpPr>
                <a:grpSpLocks/>
              </p:cNvGrpSpPr>
              <p:nvPr/>
            </p:nvGrpSpPr>
            <p:grpSpPr bwMode="auto">
              <a:xfrm>
                <a:off x="282" y="1530"/>
                <a:ext cx="198" cy="246"/>
                <a:chOff x="282" y="1530"/>
                <a:chExt cx="252" cy="300"/>
              </a:xfrm>
            </p:grpSpPr>
            <p:sp>
              <p:nvSpPr>
                <p:cNvPr id="16479" name="Rectangle 9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480" name="AutoShape 96"/>
                <p:cNvCxnSpPr>
                  <a:cxnSpLocks noChangeShapeType="1"/>
                  <a:stCxn id="16479" idx="0"/>
                  <a:endCxn id="1647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81" name="AutoShape 97"/>
                <p:cNvCxnSpPr>
                  <a:cxnSpLocks noChangeShapeType="1"/>
                  <a:stCxn id="16479" idx="1"/>
                  <a:endCxn id="1647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82" name="Line 9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3" name="Line 9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4" name="Line 10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5" name="Line 10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86" name="Text Box 10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487" name="Group 103"/>
            <p:cNvGrpSpPr>
              <a:grpSpLocks/>
            </p:cNvGrpSpPr>
            <p:nvPr/>
          </p:nvGrpSpPr>
          <p:grpSpPr bwMode="auto">
            <a:xfrm>
              <a:off x="192" y="2787"/>
              <a:ext cx="295" cy="384"/>
              <a:chOff x="240" y="1392"/>
              <a:chExt cx="295" cy="384"/>
            </a:xfrm>
          </p:grpSpPr>
          <p:grpSp>
            <p:nvGrpSpPr>
              <p:cNvPr id="16488" name="Group 104"/>
              <p:cNvGrpSpPr>
                <a:grpSpLocks/>
              </p:cNvGrpSpPr>
              <p:nvPr/>
            </p:nvGrpSpPr>
            <p:grpSpPr bwMode="auto">
              <a:xfrm>
                <a:off x="282" y="1530"/>
                <a:ext cx="198" cy="246"/>
                <a:chOff x="282" y="1530"/>
                <a:chExt cx="252" cy="300"/>
              </a:xfrm>
            </p:grpSpPr>
            <p:sp>
              <p:nvSpPr>
                <p:cNvPr id="16489" name="Rectangle 10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490" name="AutoShape 106"/>
                <p:cNvCxnSpPr>
                  <a:cxnSpLocks noChangeShapeType="1"/>
                  <a:stCxn id="16489" idx="0"/>
                  <a:endCxn id="1648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91" name="AutoShape 107"/>
                <p:cNvCxnSpPr>
                  <a:cxnSpLocks noChangeShapeType="1"/>
                  <a:stCxn id="16489" idx="1"/>
                  <a:endCxn id="1648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92" name="Line 10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93" name="Line 10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94" name="Line 11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95" name="Line 11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96" name="Text Box 11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497" name="Group 113"/>
            <p:cNvGrpSpPr>
              <a:grpSpLocks/>
            </p:cNvGrpSpPr>
            <p:nvPr/>
          </p:nvGrpSpPr>
          <p:grpSpPr bwMode="auto">
            <a:xfrm>
              <a:off x="2160" y="1971"/>
              <a:ext cx="295" cy="384"/>
              <a:chOff x="240" y="1392"/>
              <a:chExt cx="295" cy="384"/>
            </a:xfrm>
          </p:grpSpPr>
          <p:grpSp>
            <p:nvGrpSpPr>
              <p:cNvPr id="16498" name="Group 114"/>
              <p:cNvGrpSpPr>
                <a:grpSpLocks/>
              </p:cNvGrpSpPr>
              <p:nvPr/>
            </p:nvGrpSpPr>
            <p:grpSpPr bwMode="auto">
              <a:xfrm>
                <a:off x="282" y="1530"/>
                <a:ext cx="198" cy="246"/>
                <a:chOff x="282" y="1530"/>
                <a:chExt cx="252" cy="300"/>
              </a:xfrm>
            </p:grpSpPr>
            <p:sp>
              <p:nvSpPr>
                <p:cNvPr id="16499" name="Rectangle 11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500" name="AutoShape 116"/>
                <p:cNvCxnSpPr>
                  <a:cxnSpLocks noChangeShapeType="1"/>
                  <a:stCxn id="16499" idx="0"/>
                  <a:endCxn id="1649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01" name="AutoShape 117"/>
                <p:cNvCxnSpPr>
                  <a:cxnSpLocks noChangeShapeType="1"/>
                  <a:stCxn id="16499" idx="1"/>
                  <a:endCxn id="1649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502" name="Line 11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03" name="Line 11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04" name="Line 12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05" name="Line 12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506" name="Text Box 12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507" name="Group 123"/>
            <p:cNvGrpSpPr>
              <a:grpSpLocks/>
            </p:cNvGrpSpPr>
            <p:nvPr/>
          </p:nvGrpSpPr>
          <p:grpSpPr bwMode="auto">
            <a:xfrm>
              <a:off x="1344" y="2307"/>
              <a:ext cx="295" cy="384"/>
              <a:chOff x="240" y="1392"/>
              <a:chExt cx="295" cy="384"/>
            </a:xfrm>
          </p:grpSpPr>
          <p:grpSp>
            <p:nvGrpSpPr>
              <p:cNvPr id="16508" name="Group 124"/>
              <p:cNvGrpSpPr>
                <a:grpSpLocks/>
              </p:cNvGrpSpPr>
              <p:nvPr/>
            </p:nvGrpSpPr>
            <p:grpSpPr bwMode="auto">
              <a:xfrm>
                <a:off x="282" y="1530"/>
                <a:ext cx="198" cy="246"/>
                <a:chOff x="282" y="1530"/>
                <a:chExt cx="252" cy="300"/>
              </a:xfrm>
            </p:grpSpPr>
            <p:sp>
              <p:nvSpPr>
                <p:cNvPr id="16509" name="Rectangle 12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510" name="AutoShape 126"/>
                <p:cNvCxnSpPr>
                  <a:cxnSpLocks noChangeShapeType="1"/>
                  <a:stCxn id="16509" idx="0"/>
                  <a:endCxn id="1650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11" name="AutoShape 127"/>
                <p:cNvCxnSpPr>
                  <a:cxnSpLocks noChangeShapeType="1"/>
                  <a:stCxn id="16509" idx="1"/>
                  <a:endCxn id="1650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512" name="Line 12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13" name="Line 12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14" name="Line 13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15" name="Line 13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516" name="Text Box 13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517" name="Group 133"/>
            <p:cNvGrpSpPr>
              <a:grpSpLocks/>
            </p:cNvGrpSpPr>
            <p:nvPr/>
          </p:nvGrpSpPr>
          <p:grpSpPr bwMode="auto">
            <a:xfrm>
              <a:off x="2160" y="1107"/>
              <a:ext cx="295" cy="384"/>
              <a:chOff x="2160" y="1344"/>
              <a:chExt cx="295" cy="384"/>
            </a:xfrm>
          </p:grpSpPr>
          <p:sp>
            <p:nvSpPr>
              <p:cNvPr id="16518" name="Rectangle 134"/>
              <p:cNvSpPr>
                <a:spLocks noChangeArrowheads="1"/>
              </p:cNvSpPr>
              <p:nvPr/>
            </p:nvSpPr>
            <p:spPr bwMode="auto">
              <a:xfrm>
                <a:off x="2207" y="1487"/>
                <a:ext cx="188" cy="236"/>
              </a:xfrm>
              <a:prstGeom prst="rect">
                <a:avLst/>
              </a:prstGeom>
              <a:noFill/>
              <a:ln w="19050">
                <a:solidFill>
                  <a:srgbClr val="FF33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519" name="AutoShape 135"/>
              <p:cNvCxnSpPr>
                <a:cxnSpLocks noChangeShapeType="1"/>
                <a:stCxn id="16518" idx="0"/>
                <a:endCxn id="16518" idx="2"/>
              </p:cNvCxnSpPr>
              <p:nvPr/>
            </p:nvCxnSpPr>
            <p:spPr bwMode="auto">
              <a:xfrm>
                <a:off x="2301" y="1482"/>
                <a:ext cx="0" cy="246"/>
              </a:xfrm>
              <a:prstGeom prst="straightConnector1">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20" name="AutoShape 136"/>
              <p:cNvCxnSpPr>
                <a:cxnSpLocks noChangeShapeType="1"/>
                <a:stCxn id="16518" idx="1"/>
                <a:endCxn id="16518" idx="3"/>
              </p:cNvCxnSpPr>
              <p:nvPr/>
            </p:nvCxnSpPr>
            <p:spPr bwMode="auto">
              <a:xfrm>
                <a:off x="2202" y="1605"/>
                <a:ext cx="198" cy="0"/>
              </a:xfrm>
              <a:prstGeom prst="straightConnector1">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521" name="Line 137"/>
              <p:cNvSpPr>
                <a:spLocks noChangeShapeType="1"/>
              </p:cNvSpPr>
              <p:nvPr/>
            </p:nvSpPr>
            <p:spPr bwMode="auto">
              <a:xfrm>
                <a:off x="2207" y="1526"/>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22" name="Line 138"/>
              <p:cNvSpPr>
                <a:spLocks noChangeShapeType="1"/>
              </p:cNvSpPr>
              <p:nvPr/>
            </p:nvSpPr>
            <p:spPr bwMode="auto">
              <a:xfrm>
                <a:off x="2207" y="1566"/>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23" name="Line 139"/>
              <p:cNvSpPr>
                <a:spLocks noChangeShapeType="1"/>
              </p:cNvSpPr>
              <p:nvPr/>
            </p:nvSpPr>
            <p:spPr bwMode="auto">
              <a:xfrm>
                <a:off x="2207" y="1644"/>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24" name="Line 140"/>
              <p:cNvSpPr>
                <a:spLocks noChangeShapeType="1"/>
              </p:cNvSpPr>
              <p:nvPr/>
            </p:nvSpPr>
            <p:spPr bwMode="auto">
              <a:xfrm>
                <a:off x="2207" y="1684"/>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25" name="Text Box 141"/>
              <p:cNvSpPr txBox="1">
                <a:spLocks noChangeArrowheads="1"/>
              </p:cNvSpPr>
              <p:nvPr/>
            </p:nvSpPr>
            <p:spPr bwMode="auto">
              <a:xfrm>
                <a:off x="2160" y="1344"/>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cxnSp>
          <p:nvCxnSpPr>
            <p:cNvPr id="16526" name="AutoShape 142"/>
            <p:cNvCxnSpPr>
              <a:cxnSpLocks noChangeShapeType="1"/>
              <a:stCxn id="16416" idx="2"/>
              <a:endCxn id="16518" idx="1"/>
            </p:cNvCxnSpPr>
            <p:nvPr/>
          </p:nvCxnSpPr>
          <p:spPr bwMode="auto">
            <a:xfrm rot="16200000" flipH="1">
              <a:off x="1960" y="1128"/>
              <a:ext cx="129" cy="352"/>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527" name="Rectangle 143"/>
          <p:cNvSpPr>
            <a:spLocks noGrp="1" noChangeArrowheads="1"/>
          </p:cNvSpPr>
          <p:nvPr>
            <p:ph type="title"/>
          </p:nvPr>
        </p:nvSpPr>
        <p:spPr>
          <a:xfrm>
            <a:off x="2209800" y="304800"/>
            <a:ext cx="7772400" cy="1143000"/>
          </a:xfrm>
          <a:noFill/>
          <a:ln/>
        </p:spPr>
        <p:txBody>
          <a:bodyPr/>
          <a:lstStyle/>
          <a:p>
            <a:r>
              <a:rPr lang="en-US" altLang="en-US">
                <a:latin typeface="Helvetica" panose="020B0604020202020204" pitchFamily="34" charset="0"/>
              </a:rPr>
              <a:t>DHT: basic idea </a:t>
            </a:r>
          </a:p>
        </p:txBody>
      </p:sp>
      <p:sp>
        <p:nvSpPr>
          <p:cNvPr id="16528" name="Text Box 144"/>
          <p:cNvSpPr txBox="1">
            <a:spLocks noChangeArrowheads="1"/>
          </p:cNvSpPr>
          <p:nvPr/>
        </p:nvSpPr>
        <p:spPr bwMode="auto">
          <a:xfrm>
            <a:off x="1889126" y="6248400"/>
            <a:ext cx="8062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u="sng">
                <a:latin typeface="Times New Roman" panose="02020603050405020304" pitchFamily="18" charset="0"/>
              </a:rPr>
              <a:t>Operation: take </a:t>
            </a:r>
            <a:r>
              <a:rPr lang="en-US" altLang="en-US" sz="2400" i="1" u="sng">
                <a:latin typeface="Times New Roman" panose="02020603050405020304" pitchFamily="18" charset="0"/>
              </a:rPr>
              <a:t>key</a:t>
            </a:r>
            <a:r>
              <a:rPr lang="en-US" altLang="en-US" sz="2400" u="sng">
                <a:latin typeface="Times New Roman" panose="02020603050405020304" pitchFamily="18" charset="0"/>
              </a:rPr>
              <a:t> as input; route messages to node holding </a:t>
            </a:r>
            <a:r>
              <a:rPr lang="en-US" altLang="en-US" sz="2400" i="1" u="sng">
                <a:latin typeface="Times New Roman" panose="02020603050405020304" pitchFamily="18" charset="0"/>
              </a:rPr>
              <a:t>key</a:t>
            </a:r>
            <a:endParaRPr lang="en-US" altLang="en-US" sz="2400" u="sng">
              <a:latin typeface="Times New Roman" panose="02020603050405020304" pitchFamily="18" charset="0"/>
            </a:endParaRPr>
          </a:p>
        </p:txBody>
      </p:sp>
    </p:spTree>
    <p:extLst>
      <p:ext uri="{BB962C8B-B14F-4D97-AF65-F5344CB8AC3E}">
        <p14:creationId xmlns:p14="http://schemas.microsoft.com/office/powerpoint/2010/main" val="230141107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19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971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10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72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73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5"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029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6"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7" name="Picture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3962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8"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133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9" name="Line 11"/>
          <p:cNvSpPr>
            <a:spLocks noChangeShapeType="1"/>
          </p:cNvSpPr>
          <p:nvPr/>
        </p:nvSpPr>
        <p:spPr bwMode="auto">
          <a:xfrm>
            <a:off x="3429000" y="3276600"/>
            <a:ext cx="76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0" name="Line 12"/>
          <p:cNvSpPr>
            <a:spLocks noChangeShapeType="1"/>
          </p:cNvSpPr>
          <p:nvPr/>
        </p:nvSpPr>
        <p:spPr bwMode="auto">
          <a:xfrm flipV="1">
            <a:off x="3581400" y="2286000"/>
            <a:ext cx="1828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1" name="Line 13"/>
          <p:cNvSpPr>
            <a:spLocks noChangeShapeType="1"/>
          </p:cNvSpPr>
          <p:nvPr/>
        </p:nvSpPr>
        <p:spPr bwMode="auto">
          <a:xfrm flipH="1">
            <a:off x="5410200" y="2590800"/>
            <a:ext cx="1524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2" name="Line 14"/>
          <p:cNvSpPr>
            <a:spLocks noChangeShapeType="1"/>
          </p:cNvSpPr>
          <p:nvPr/>
        </p:nvSpPr>
        <p:spPr bwMode="auto">
          <a:xfrm>
            <a:off x="3429000" y="42672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3" name="Line 15"/>
          <p:cNvSpPr>
            <a:spLocks noChangeShapeType="1"/>
          </p:cNvSpPr>
          <p:nvPr/>
        </p:nvSpPr>
        <p:spPr bwMode="auto">
          <a:xfrm flipH="1">
            <a:off x="4038600" y="41910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4" name="Line 16"/>
          <p:cNvSpPr>
            <a:spLocks noChangeShapeType="1"/>
          </p:cNvSpPr>
          <p:nvPr/>
        </p:nvSpPr>
        <p:spPr bwMode="auto">
          <a:xfrm>
            <a:off x="5791200" y="2286000"/>
            <a:ext cx="914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5" name="Line 17"/>
          <p:cNvSpPr>
            <a:spLocks noChangeShapeType="1"/>
          </p:cNvSpPr>
          <p:nvPr/>
        </p:nvSpPr>
        <p:spPr bwMode="auto">
          <a:xfrm flipV="1">
            <a:off x="5562600" y="3200400"/>
            <a:ext cx="1066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6" name="Line 18"/>
          <p:cNvSpPr>
            <a:spLocks noChangeShapeType="1"/>
          </p:cNvSpPr>
          <p:nvPr/>
        </p:nvSpPr>
        <p:spPr bwMode="auto">
          <a:xfrm flipH="1">
            <a:off x="6477000" y="3429000"/>
            <a:ext cx="3048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7" name="Line 19"/>
          <p:cNvSpPr>
            <a:spLocks noChangeShapeType="1"/>
          </p:cNvSpPr>
          <p:nvPr/>
        </p:nvSpPr>
        <p:spPr bwMode="auto">
          <a:xfrm flipV="1">
            <a:off x="4191000" y="4953000"/>
            <a:ext cx="2057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8" name="Line 20"/>
          <p:cNvSpPr>
            <a:spLocks noChangeShapeType="1"/>
          </p:cNvSpPr>
          <p:nvPr/>
        </p:nvSpPr>
        <p:spPr bwMode="auto">
          <a:xfrm>
            <a:off x="5562600" y="4114800"/>
            <a:ext cx="762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9" name="Line 21"/>
          <p:cNvSpPr>
            <a:spLocks noChangeShapeType="1"/>
          </p:cNvSpPr>
          <p:nvPr/>
        </p:nvSpPr>
        <p:spPr bwMode="auto">
          <a:xfrm>
            <a:off x="5791200" y="2209800"/>
            <a:ext cx="2133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0" name="Line 22"/>
          <p:cNvSpPr>
            <a:spLocks noChangeShapeType="1"/>
          </p:cNvSpPr>
          <p:nvPr/>
        </p:nvSpPr>
        <p:spPr bwMode="auto">
          <a:xfrm>
            <a:off x="8153400" y="2743200"/>
            <a:ext cx="533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1" name="Line 23"/>
          <p:cNvSpPr>
            <a:spLocks noChangeShapeType="1"/>
          </p:cNvSpPr>
          <p:nvPr/>
        </p:nvSpPr>
        <p:spPr bwMode="auto">
          <a:xfrm>
            <a:off x="7010400" y="3352800"/>
            <a:ext cx="1524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2" name="Line 24"/>
          <p:cNvSpPr>
            <a:spLocks noChangeShapeType="1"/>
          </p:cNvSpPr>
          <p:nvPr/>
        </p:nvSpPr>
        <p:spPr bwMode="auto">
          <a:xfrm flipV="1">
            <a:off x="6629400" y="4267200"/>
            <a:ext cx="1905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3" name="Line 25"/>
          <p:cNvSpPr>
            <a:spLocks noChangeShapeType="1"/>
          </p:cNvSpPr>
          <p:nvPr/>
        </p:nvSpPr>
        <p:spPr bwMode="auto">
          <a:xfrm>
            <a:off x="3733800" y="3124200"/>
            <a:ext cx="1447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7434" name="Picture 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5181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35" name="Picture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876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36" name="Line 28"/>
          <p:cNvSpPr>
            <a:spLocks noChangeShapeType="1"/>
          </p:cNvSpPr>
          <p:nvPr/>
        </p:nvSpPr>
        <p:spPr bwMode="auto">
          <a:xfrm flipH="1">
            <a:off x="2743200" y="4267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7" name="Line 29"/>
          <p:cNvSpPr>
            <a:spLocks noChangeShapeType="1"/>
          </p:cNvSpPr>
          <p:nvPr/>
        </p:nvSpPr>
        <p:spPr bwMode="auto">
          <a:xfrm>
            <a:off x="2743200" y="5029200"/>
            <a:ext cx="914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8" name="Line 30"/>
          <p:cNvSpPr>
            <a:spLocks noChangeShapeType="1"/>
          </p:cNvSpPr>
          <p:nvPr/>
        </p:nvSpPr>
        <p:spPr bwMode="auto">
          <a:xfrm>
            <a:off x="8763000" y="44196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9" name="Line 31"/>
          <p:cNvSpPr>
            <a:spLocks noChangeShapeType="1"/>
          </p:cNvSpPr>
          <p:nvPr/>
        </p:nvSpPr>
        <p:spPr bwMode="auto">
          <a:xfrm>
            <a:off x="6629400" y="4953000"/>
            <a:ext cx="1981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0" name="Line 32"/>
          <p:cNvSpPr>
            <a:spLocks noChangeShapeType="1"/>
          </p:cNvSpPr>
          <p:nvPr/>
        </p:nvSpPr>
        <p:spPr bwMode="auto">
          <a:xfrm flipH="1" flipV="1">
            <a:off x="8686800" y="4419600"/>
            <a:ext cx="76200" cy="6858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1" name="Line 33"/>
          <p:cNvSpPr>
            <a:spLocks noChangeShapeType="1"/>
          </p:cNvSpPr>
          <p:nvPr/>
        </p:nvSpPr>
        <p:spPr bwMode="auto">
          <a:xfrm flipH="1" flipV="1">
            <a:off x="7010400" y="3429000"/>
            <a:ext cx="1524000" cy="8382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2" name="Line 34"/>
          <p:cNvSpPr>
            <a:spLocks noChangeShapeType="1"/>
          </p:cNvSpPr>
          <p:nvPr/>
        </p:nvSpPr>
        <p:spPr bwMode="auto">
          <a:xfrm flipH="1" flipV="1">
            <a:off x="5867400" y="2514600"/>
            <a:ext cx="762000" cy="6096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3" name="Text Box 35"/>
          <p:cNvSpPr txBox="1">
            <a:spLocks noChangeArrowheads="1"/>
          </p:cNvSpPr>
          <p:nvPr/>
        </p:nvSpPr>
        <p:spPr bwMode="auto">
          <a:xfrm>
            <a:off x="8231189" y="5634038"/>
            <a:ext cx="14747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accent2"/>
                </a:solidFill>
                <a:latin typeface="Arial" panose="020B0604020202020204" pitchFamily="34" charset="0"/>
              </a:rPr>
              <a:t>retrieve (K</a:t>
            </a:r>
            <a:r>
              <a:rPr lang="en-US" altLang="en-US" b="1" baseline="-25000">
                <a:solidFill>
                  <a:schemeClr val="accent2"/>
                </a:solidFill>
                <a:latin typeface="Arial" panose="020B0604020202020204" pitchFamily="34" charset="0"/>
              </a:rPr>
              <a:t>1</a:t>
            </a:r>
            <a:r>
              <a:rPr lang="en-US" altLang="en-US" b="1">
                <a:solidFill>
                  <a:schemeClr val="accent2"/>
                </a:solidFill>
                <a:latin typeface="Arial" panose="020B0604020202020204" pitchFamily="34" charset="0"/>
              </a:rPr>
              <a:t>)</a:t>
            </a:r>
          </a:p>
        </p:txBody>
      </p:sp>
      <p:grpSp>
        <p:nvGrpSpPr>
          <p:cNvPr id="17444" name="Group 36"/>
          <p:cNvGrpSpPr>
            <a:grpSpLocks/>
          </p:cNvGrpSpPr>
          <p:nvPr/>
        </p:nvGrpSpPr>
        <p:grpSpPr bwMode="auto">
          <a:xfrm>
            <a:off x="6629401" y="5029200"/>
            <a:ext cx="468313" cy="609600"/>
            <a:chOff x="240" y="1392"/>
            <a:chExt cx="295" cy="384"/>
          </a:xfrm>
        </p:grpSpPr>
        <p:grpSp>
          <p:nvGrpSpPr>
            <p:cNvPr id="17445" name="Group 37"/>
            <p:cNvGrpSpPr>
              <a:grpSpLocks/>
            </p:cNvGrpSpPr>
            <p:nvPr/>
          </p:nvGrpSpPr>
          <p:grpSpPr bwMode="auto">
            <a:xfrm>
              <a:off x="282" y="1530"/>
              <a:ext cx="198" cy="246"/>
              <a:chOff x="282" y="1530"/>
              <a:chExt cx="252" cy="300"/>
            </a:xfrm>
          </p:grpSpPr>
          <p:sp>
            <p:nvSpPr>
              <p:cNvPr id="17446" name="Rectangle 3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447" name="AutoShape 39"/>
              <p:cNvCxnSpPr>
                <a:cxnSpLocks noChangeShapeType="1"/>
                <a:stCxn id="17446" idx="0"/>
                <a:endCxn id="1744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8" name="AutoShape 40"/>
              <p:cNvCxnSpPr>
                <a:cxnSpLocks noChangeShapeType="1"/>
                <a:stCxn id="17446" idx="1"/>
                <a:endCxn id="1744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49" name="Line 4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0" name="Line 4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1" name="Line 4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2" name="Line 4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453" name="Text Box 4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454" name="Group 46"/>
          <p:cNvGrpSpPr>
            <a:grpSpLocks/>
          </p:cNvGrpSpPr>
          <p:nvPr/>
        </p:nvGrpSpPr>
        <p:grpSpPr bwMode="auto">
          <a:xfrm>
            <a:off x="2819401" y="2438400"/>
            <a:ext cx="468313" cy="609600"/>
            <a:chOff x="240" y="1392"/>
            <a:chExt cx="295" cy="384"/>
          </a:xfrm>
        </p:grpSpPr>
        <p:grpSp>
          <p:nvGrpSpPr>
            <p:cNvPr id="17455" name="Group 47"/>
            <p:cNvGrpSpPr>
              <a:grpSpLocks/>
            </p:cNvGrpSpPr>
            <p:nvPr/>
          </p:nvGrpSpPr>
          <p:grpSpPr bwMode="auto">
            <a:xfrm>
              <a:off x="282" y="1530"/>
              <a:ext cx="198" cy="246"/>
              <a:chOff x="282" y="1530"/>
              <a:chExt cx="252" cy="300"/>
            </a:xfrm>
          </p:grpSpPr>
          <p:sp>
            <p:nvSpPr>
              <p:cNvPr id="17456" name="Rectangle 4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457" name="AutoShape 49"/>
              <p:cNvCxnSpPr>
                <a:cxnSpLocks noChangeShapeType="1"/>
                <a:stCxn id="17456" idx="0"/>
                <a:endCxn id="1745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58" name="AutoShape 50"/>
              <p:cNvCxnSpPr>
                <a:cxnSpLocks noChangeShapeType="1"/>
                <a:stCxn id="17456" idx="1"/>
                <a:endCxn id="1745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59" name="Line 5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0" name="Line 5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1" name="Line 5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2" name="Line 5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463" name="Text Box 5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464" name="Group 56"/>
          <p:cNvGrpSpPr>
            <a:grpSpLocks/>
          </p:cNvGrpSpPr>
          <p:nvPr/>
        </p:nvGrpSpPr>
        <p:grpSpPr bwMode="auto">
          <a:xfrm>
            <a:off x="7010401" y="2667000"/>
            <a:ext cx="468313" cy="609600"/>
            <a:chOff x="240" y="1392"/>
            <a:chExt cx="295" cy="384"/>
          </a:xfrm>
        </p:grpSpPr>
        <p:grpSp>
          <p:nvGrpSpPr>
            <p:cNvPr id="17465" name="Group 57"/>
            <p:cNvGrpSpPr>
              <a:grpSpLocks/>
            </p:cNvGrpSpPr>
            <p:nvPr/>
          </p:nvGrpSpPr>
          <p:grpSpPr bwMode="auto">
            <a:xfrm>
              <a:off x="282" y="1530"/>
              <a:ext cx="198" cy="246"/>
              <a:chOff x="282" y="1530"/>
              <a:chExt cx="252" cy="300"/>
            </a:xfrm>
          </p:grpSpPr>
          <p:sp>
            <p:nvSpPr>
              <p:cNvPr id="17466" name="Rectangle 5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467" name="AutoShape 59"/>
              <p:cNvCxnSpPr>
                <a:cxnSpLocks noChangeShapeType="1"/>
                <a:stCxn id="17466" idx="0"/>
                <a:endCxn id="1746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68" name="AutoShape 60"/>
              <p:cNvCxnSpPr>
                <a:cxnSpLocks noChangeShapeType="1"/>
                <a:stCxn id="17466" idx="1"/>
                <a:endCxn id="1746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69" name="Line 6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70" name="Line 6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71" name="Line 6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72" name="Line 6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473" name="Text Box 6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474" name="Group 66"/>
          <p:cNvGrpSpPr>
            <a:grpSpLocks/>
          </p:cNvGrpSpPr>
          <p:nvPr/>
        </p:nvGrpSpPr>
        <p:grpSpPr bwMode="auto">
          <a:xfrm>
            <a:off x="8915401" y="3581400"/>
            <a:ext cx="468313" cy="609600"/>
            <a:chOff x="240" y="1392"/>
            <a:chExt cx="295" cy="384"/>
          </a:xfrm>
        </p:grpSpPr>
        <p:grpSp>
          <p:nvGrpSpPr>
            <p:cNvPr id="17475" name="Group 67"/>
            <p:cNvGrpSpPr>
              <a:grpSpLocks/>
            </p:cNvGrpSpPr>
            <p:nvPr/>
          </p:nvGrpSpPr>
          <p:grpSpPr bwMode="auto">
            <a:xfrm>
              <a:off x="282" y="1530"/>
              <a:ext cx="198" cy="246"/>
              <a:chOff x="282" y="1530"/>
              <a:chExt cx="252" cy="300"/>
            </a:xfrm>
          </p:grpSpPr>
          <p:sp>
            <p:nvSpPr>
              <p:cNvPr id="17476" name="Rectangle 6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477" name="AutoShape 69"/>
              <p:cNvCxnSpPr>
                <a:cxnSpLocks noChangeShapeType="1"/>
                <a:stCxn id="17476" idx="0"/>
                <a:endCxn id="1747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78" name="AutoShape 70"/>
              <p:cNvCxnSpPr>
                <a:cxnSpLocks noChangeShapeType="1"/>
                <a:stCxn id="17476" idx="1"/>
                <a:endCxn id="1747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79" name="Line 7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0" name="Line 7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1" name="Line 7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2" name="Line 7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483" name="Text Box 7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484" name="Group 76"/>
          <p:cNvGrpSpPr>
            <a:grpSpLocks/>
          </p:cNvGrpSpPr>
          <p:nvPr/>
        </p:nvGrpSpPr>
        <p:grpSpPr bwMode="auto">
          <a:xfrm>
            <a:off x="8305801" y="1905000"/>
            <a:ext cx="468313" cy="609600"/>
            <a:chOff x="240" y="1392"/>
            <a:chExt cx="295" cy="384"/>
          </a:xfrm>
        </p:grpSpPr>
        <p:grpSp>
          <p:nvGrpSpPr>
            <p:cNvPr id="17485" name="Group 77"/>
            <p:cNvGrpSpPr>
              <a:grpSpLocks/>
            </p:cNvGrpSpPr>
            <p:nvPr/>
          </p:nvGrpSpPr>
          <p:grpSpPr bwMode="auto">
            <a:xfrm>
              <a:off x="282" y="1530"/>
              <a:ext cx="198" cy="246"/>
              <a:chOff x="282" y="1530"/>
              <a:chExt cx="252" cy="300"/>
            </a:xfrm>
          </p:grpSpPr>
          <p:sp>
            <p:nvSpPr>
              <p:cNvPr id="17486" name="Rectangle 7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487" name="AutoShape 79"/>
              <p:cNvCxnSpPr>
                <a:cxnSpLocks noChangeShapeType="1"/>
                <a:stCxn id="17486" idx="0"/>
                <a:endCxn id="1748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88" name="AutoShape 80"/>
              <p:cNvCxnSpPr>
                <a:cxnSpLocks noChangeShapeType="1"/>
                <a:stCxn id="17486" idx="1"/>
                <a:endCxn id="1748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89" name="Line 8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90" name="Line 8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91" name="Line 8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92" name="Line 8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493" name="Text Box 8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494" name="Group 86"/>
          <p:cNvGrpSpPr>
            <a:grpSpLocks/>
          </p:cNvGrpSpPr>
          <p:nvPr/>
        </p:nvGrpSpPr>
        <p:grpSpPr bwMode="auto">
          <a:xfrm>
            <a:off x="4038601" y="5257801"/>
            <a:ext cx="468313" cy="619125"/>
            <a:chOff x="1584" y="3552"/>
            <a:chExt cx="295" cy="390"/>
          </a:xfrm>
        </p:grpSpPr>
        <p:grpSp>
          <p:nvGrpSpPr>
            <p:cNvPr id="17495" name="Group 87"/>
            <p:cNvGrpSpPr>
              <a:grpSpLocks/>
            </p:cNvGrpSpPr>
            <p:nvPr/>
          </p:nvGrpSpPr>
          <p:grpSpPr bwMode="auto">
            <a:xfrm>
              <a:off x="1632" y="3696"/>
              <a:ext cx="198" cy="246"/>
              <a:chOff x="282" y="1530"/>
              <a:chExt cx="252" cy="300"/>
            </a:xfrm>
          </p:grpSpPr>
          <p:sp>
            <p:nvSpPr>
              <p:cNvPr id="17496" name="Rectangle 8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497" name="AutoShape 89"/>
              <p:cNvCxnSpPr>
                <a:cxnSpLocks noChangeShapeType="1"/>
                <a:stCxn id="17496" idx="0"/>
                <a:endCxn id="1749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98" name="AutoShape 90"/>
              <p:cNvCxnSpPr>
                <a:cxnSpLocks noChangeShapeType="1"/>
                <a:stCxn id="17496" idx="1"/>
                <a:endCxn id="1749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99" name="Line 9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00" name="Line 9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01" name="Line 9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02" name="Line 9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503" name="Text Box 95"/>
            <p:cNvSpPr txBox="1">
              <a:spLocks noChangeArrowheads="1"/>
            </p:cNvSpPr>
            <p:nvPr/>
          </p:nvSpPr>
          <p:spPr bwMode="auto">
            <a:xfrm>
              <a:off x="1584" y="355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rPr>
                <a:t>K  V</a:t>
              </a:r>
            </a:p>
          </p:txBody>
        </p:sp>
      </p:grpSp>
      <p:grpSp>
        <p:nvGrpSpPr>
          <p:cNvPr id="17504" name="Group 96"/>
          <p:cNvGrpSpPr>
            <a:grpSpLocks/>
          </p:cNvGrpSpPr>
          <p:nvPr/>
        </p:nvGrpSpPr>
        <p:grpSpPr bwMode="auto">
          <a:xfrm>
            <a:off x="8991601" y="4876800"/>
            <a:ext cx="468313" cy="609600"/>
            <a:chOff x="240" y="1392"/>
            <a:chExt cx="295" cy="384"/>
          </a:xfrm>
        </p:grpSpPr>
        <p:grpSp>
          <p:nvGrpSpPr>
            <p:cNvPr id="17505" name="Group 97"/>
            <p:cNvGrpSpPr>
              <a:grpSpLocks/>
            </p:cNvGrpSpPr>
            <p:nvPr/>
          </p:nvGrpSpPr>
          <p:grpSpPr bwMode="auto">
            <a:xfrm>
              <a:off x="282" y="1530"/>
              <a:ext cx="198" cy="246"/>
              <a:chOff x="282" y="1530"/>
              <a:chExt cx="252" cy="300"/>
            </a:xfrm>
          </p:grpSpPr>
          <p:sp>
            <p:nvSpPr>
              <p:cNvPr id="17506" name="Rectangle 9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507" name="AutoShape 99"/>
              <p:cNvCxnSpPr>
                <a:cxnSpLocks noChangeShapeType="1"/>
                <a:stCxn id="17506" idx="0"/>
                <a:endCxn id="1750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08" name="AutoShape 100"/>
              <p:cNvCxnSpPr>
                <a:cxnSpLocks noChangeShapeType="1"/>
                <a:stCxn id="17506" idx="1"/>
                <a:endCxn id="1750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09" name="Line 10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0" name="Line 10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1" name="Line 10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2" name="Line 10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513" name="Text Box 10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514" name="Group 106"/>
          <p:cNvGrpSpPr>
            <a:grpSpLocks/>
          </p:cNvGrpSpPr>
          <p:nvPr/>
        </p:nvGrpSpPr>
        <p:grpSpPr bwMode="auto">
          <a:xfrm>
            <a:off x="1828801" y="4419600"/>
            <a:ext cx="468313" cy="609600"/>
            <a:chOff x="240" y="1392"/>
            <a:chExt cx="295" cy="384"/>
          </a:xfrm>
        </p:grpSpPr>
        <p:grpSp>
          <p:nvGrpSpPr>
            <p:cNvPr id="17515" name="Group 107"/>
            <p:cNvGrpSpPr>
              <a:grpSpLocks/>
            </p:cNvGrpSpPr>
            <p:nvPr/>
          </p:nvGrpSpPr>
          <p:grpSpPr bwMode="auto">
            <a:xfrm>
              <a:off x="282" y="1530"/>
              <a:ext cx="198" cy="246"/>
              <a:chOff x="282" y="1530"/>
              <a:chExt cx="252" cy="300"/>
            </a:xfrm>
          </p:grpSpPr>
          <p:sp>
            <p:nvSpPr>
              <p:cNvPr id="17516" name="Rectangle 10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517" name="AutoShape 109"/>
              <p:cNvCxnSpPr>
                <a:cxnSpLocks noChangeShapeType="1"/>
                <a:stCxn id="17516" idx="0"/>
                <a:endCxn id="1751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8" name="AutoShape 110"/>
              <p:cNvCxnSpPr>
                <a:cxnSpLocks noChangeShapeType="1"/>
                <a:stCxn id="17516" idx="1"/>
                <a:endCxn id="1751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19" name="Line 11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20" name="Line 11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21" name="Line 11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22" name="Line 11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523" name="Text Box 11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524" name="Group 116"/>
          <p:cNvGrpSpPr>
            <a:grpSpLocks/>
          </p:cNvGrpSpPr>
          <p:nvPr/>
        </p:nvGrpSpPr>
        <p:grpSpPr bwMode="auto">
          <a:xfrm>
            <a:off x="4953001" y="3124200"/>
            <a:ext cx="468313" cy="609600"/>
            <a:chOff x="240" y="1392"/>
            <a:chExt cx="295" cy="384"/>
          </a:xfrm>
        </p:grpSpPr>
        <p:grpSp>
          <p:nvGrpSpPr>
            <p:cNvPr id="17525" name="Group 117"/>
            <p:cNvGrpSpPr>
              <a:grpSpLocks/>
            </p:cNvGrpSpPr>
            <p:nvPr/>
          </p:nvGrpSpPr>
          <p:grpSpPr bwMode="auto">
            <a:xfrm>
              <a:off x="282" y="1530"/>
              <a:ext cx="198" cy="246"/>
              <a:chOff x="282" y="1530"/>
              <a:chExt cx="252" cy="300"/>
            </a:xfrm>
          </p:grpSpPr>
          <p:sp>
            <p:nvSpPr>
              <p:cNvPr id="17526" name="Rectangle 11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527" name="AutoShape 119"/>
              <p:cNvCxnSpPr>
                <a:cxnSpLocks noChangeShapeType="1"/>
                <a:stCxn id="17526" idx="0"/>
                <a:endCxn id="1752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28" name="AutoShape 120"/>
              <p:cNvCxnSpPr>
                <a:cxnSpLocks noChangeShapeType="1"/>
                <a:stCxn id="17526" idx="1"/>
                <a:endCxn id="1752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29" name="Line 12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30" name="Line 12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31" name="Line 12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32" name="Line 12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533" name="Text Box 12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534" name="Group 126"/>
          <p:cNvGrpSpPr>
            <a:grpSpLocks/>
          </p:cNvGrpSpPr>
          <p:nvPr/>
        </p:nvGrpSpPr>
        <p:grpSpPr bwMode="auto">
          <a:xfrm>
            <a:off x="3657601" y="3657600"/>
            <a:ext cx="468313" cy="609600"/>
            <a:chOff x="240" y="1392"/>
            <a:chExt cx="295" cy="384"/>
          </a:xfrm>
        </p:grpSpPr>
        <p:grpSp>
          <p:nvGrpSpPr>
            <p:cNvPr id="17535" name="Group 127"/>
            <p:cNvGrpSpPr>
              <a:grpSpLocks/>
            </p:cNvGrpSpPr>
            <p:nvPr/>
          </p:nvGrpSpPr>
          <p:grpSpPr bwMode="auto">
            <a:xfrm>
              <a:off x="282" y="1530"/>
              <a:ext cx="198" cy="246"/>
              <a:chOff x="282" y="1530"/>
              <a:chExt cx="252" cy="300"/>
            </a:xfrm>
          </p:grpSpPr>
          <p:sp>
            <p:nvSpPr>
              <p:cNvPr id="17536" name="Rectangle 12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537" name="AutoShape 129"/>
              <p:cNvCxnSpPr>
                <a:cxnSpLocks noChangeShapeType="1"/>
                <a:stCxn id="17536" idx="0"/>
                <a:endCxn id="1753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38" name="AutoShape 130"/>
              <p:cNvCxnSpPr>
                <a:cxnSpLocks noChangeShapeType="1"/>
                <a:stCxn id="17536" idx="1"/>
                <a:endCxn id="1753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39" name="Line 13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40" name="Line 13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41" name="Line 13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42" name="Line 13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543" name="Text Box 13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544" name="Group 136"/>
          <p:cNvGrpSpPr>
            <a:grpSpLocks/>
          </p:cNvGrpSpPr>
          <p:nvPr/>
        </p:nvGrpSpPr>
        <p:grpSpPr bwMode="auto">
          <a:xfrm>
            <a:off x="4953001" y="1752600"/>
            <a:ext cx="468313" cy="609600"/>
            <a:chOff x="2160" y="1344"/>
            <a:chExt cx="295" cy="384"/>
          </a:xfrm>
        </p:grpSpPr>
        <p:sp>
          <p:nvSpPr>
            <p:cNvPr id="17545" name="Rectangle 137"/>
            <p:cNvSpPr>
              <a:spLocks noChangeArrowheads="1"/>
            </p:cNvSpPr>
            <p:nvPr/>
          </p:nvSpPr>
          <p:spPr bwMode="auto">
            <a:xfrm>
              <a:off x="2207" y="1487"/>
              <a:ext cx="188" cy="236"/>
            </a:xfrm>
            <a:prstGeom prst="rect">
              <a:avLst/>
            </a:prstGeom>
            <a:noFill/>
            <a:ln w="19050">
              <a:solidFill>
                <a:srgbClr val="FF33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546" name="AutoShape 138"/>
            <p:cNvCxnSpPr>
              <a:cxnSpLocks noChangeShapeType="1"/>
              <a:stCxn id="17545" idx="0"/>
              <a:endCxn id="17545" idx="2"/>
            </p:cNvCxnSpPr>
            <p:nvPr/>
          </p:nvCxnSpPr>
          <p:spPr bwMode="auto">
            <a:xfrm>
              <a:off x="2301" y="1482"/>
              <a:ext cx="0" cy="246"/>
            </a:xfrm>
            <a:prstGeom prst="straightConnector1">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47" name="AutoShape 139"/>
            <p:cNvCxnSpPr>
              <a:cxnSpLocks noChangeShapeType="1"/>
              <a:stCxn id="17545" idx="1"/>
              <a:endCxn id="17545" idx="3"/>
            </p:cNvCxnSpPr>
            <p:nvPr/>
          </p:nvCxnSpPr>
          <p:spPr bwMode="auto">
            <a:xfrm>
              <a:off x="2202" y="1605"/>
              <a:ext cx="198" cy="0"/>
            </a:xfrm>
            <a:prstGeom prst="straightConnector1">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48" name="Line 140"/>
            <p:cNvSpPr>
              <a:spLocks noChangeShapeType="1"/>
            </p:cNvSpPr>
            <p:nvPr/>
          </p:nvSpPr>
          <p:spPr bwMode="auto">
            <a:xfrm>
              <a:off x="2207" y="1526"/>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49" name="Line 141"/>
            <p:cNvSpPr>
              <a:spLocks noChangeShapeType="1"/>
            </p:cNvSpPr>
            <p:nvPr/>
          </p:nvSpPr>
          <p:spPr bwMode="auto">
            <a:xfrm>
              <a:off x="2207" y="1566"/>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50" name="Line 142"/>
            <p:cNvSpPr>
              <a:spLocks noChangeShapeType="1"/>
            </p:cNvSpPr>
            <p:nvPr/>
          </p:nvSpPr>
          <p:spPr bwMode="auto">
            <a:xfrm>
              <a:off x="2207" y="1644"/>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51" name="Line 143"/>
            <p:cNvSpPr>
              <a:spLocks noChangeShapeType="1"/>
            </p:cNvSpPr>
            <p:nvPr/>
          </p:nvSpPr>
          <p:spPr bwMode="auto">
            <a:xfrm>
              <a:off x="2207" y="1684"/>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52" name="Text Box 144"/>
            <p:cNvSpPr txBox="1">
              <a:spLocks noChangeArrowheads="1"/>
            </p:cNvSpPr>
            <p:nvPr/>
          </p:nvSpPr>
          <p:spPr bwMode="auto">
            <a:xfrm>
              <a:off x="2160" y="1344"/>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sp>
        <p:nvSpPr>
          <p:cNvPr id="17553" name="Rectangle 145"/>
          <p:cNvSpPr>
            <a:spLocks noGrp="1" noChangeArrowheads="1"/>
          </p:cNvSpPr>
          <p:nvPr>
            <p:ph type="title"/>
          </p:nvPr>
        </p:nvSpPr>
        <p:spPr>
          <a:xfrm>
            <a:off x="2209800" y="304800"/>
            <a:ext cx="7772400" cy="1143000"/>
          </a:xfrm>
          <a:noFill/>
          <a:ln/>
        </p:spPr>
        <p:txBody>
          <a:bodyPr/>
          <a:lstStyle/>
          <a:p>
            <a:r>
              <a:rPr lang="en-US" altLang="en-US">
                <a:latin typeface="Helvetica" panose="020B0604020202020204" pitchFamily="34" charset="0"/>
              </a:rPr>
              <a:t>DHT: basic idea </a:t>
            </a:r>
          </a:p>
        </p:txBody>
      </p:sp>
      <p:sp>
        <p:nvSpPr>
          <p:cNvPr id="17554" name="Text Box 146"/>
          <p:cNvSpPr txBox="1">
            <a:spLocks noChangeArrowheads="1"/>
          </p:cNvSpPr>
          <p:nvPr/>
        </p:nvSpPr>
        <p:spPr bwMode="auto">
          <a:xfrm>
            <a:off x="1889126" y="6248400"/>
            <a:ext cx="8062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u="sng">
                <a:latin typeface="Times New Roman" panose="02020603050405020304" pitchFamily="18" charset="0"/>
              </a:rPr>
              <a:t>Operation: take </a:t>
            </a:r>
            <a:r>
              <a:rPr lang="en-US" altLang="en-US" sz="2400" i="1" u="sng">
                <a:latin typeface="Times New Roman" panose="02020603050405020304" pitchFamily="18" charset="0"/>
              </a:rPr>
              <a:t>key</a:t>
            </a:r>
            <a:r>
              <a:rPr lang="en-US" altLang="en-US" sz="2400" u="sng">
                <a:latin typeface="Times New Roman" panose="02020603050405020304" pitchFamily="18" charset="0"/>
              </a:rPr>
              <a:t> as input; route messages to node holding </a:t>
            </a:r>
            <a:r>
              <a:rPr lang="en-US" altLang="en-US" sz="2400" i="1" u="sng">
                <a:latin typeface="Times New Roman" panose="02020603050405020304" pitchFamily="18" charset="0"/>
              </a:rPr>
              <a:t>key</a:t>
            </a:r>
            <a:endParaRPr lang="en-US" altLang="en-US" sz="2400" u="sng">
              <a:latin typeface="Times New Roman" panose="02020603050405020304" pitchFamily="18" charset="0"/>
            </a:endParaRPr>
          </a:p>
        </p:txBody>
      </p:sp>
    </p:spTree>
    <p:extLst>
      <p:ext uri="{BB962C8B-B14F-4D97-AF65-F5344CB8AC3E}">
        <p14:creationId xmlns:p14="http://schemas.microsoft.com/office/powerpoint/2010/main" val="364844488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09800" y="381000"/>
            <a:ext cx="7772400" cy="1143000"/>
          </a:xfrm>
        </p:spPr>
        <p:txBody>
          <a:bodyPr/>
          <a:lstStyle/>
          <a:p>
            <a:pPr eaLnBrk="1" hangingPunct="1"/>
            <a:r>
              <a:rPr lang="en-US" altLang="en-US" smtClean="0"/>
              <a:t>     DHT </a:t>
            </a:r>
          </a:p>
        </p:txBody>
      </p:sp>
      <p:sp>
        <p:nvSpPr>
          <p:cNvPr id="12291" name="Text Box 3"/>
          <p:cNvSpPr txBox="1">
            <a:spLocks noChangeArrowheads="1"/>
          </p:cNvSpPr>
          <p:nvPr/>
        </p:nvSpPr>
        <p:spPr bwMode="auto">
          <a:xfrm>
            <a:off x="2667000" y="3098801"/>
            <a:ext cx="6019800" cy="396875"/>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0" fontAlgn="base" hangingPunct="0">
              <a:spcBef>
                <a:spcPct val="50000"/>
              </a:spcBef>
              <a:spcAft>
                <a:spcPct val="0"/>
              </a:spcAft>
              <a:buClrTx/>
              <a:buSzTx/>
              <a:buNone/>
            </a:pPr>
            <a:r>
              <a:rPr lang="en-US" altLang="en-US" sz="2000" b="1" i="1">
                <a:solidFill>
                  <a:srgbClr val="000000"/>
                </a:solidFill>
                <a:ea typeface="Gulim" pitchFamily="34" charset="-127"/>
              </a:rPr>
              <a:t>Distributed hash table</a:t>
            </a:r>
          </a:p>
        </p:txBody>
      </p:sp>
      <p:sp>
        <p:nvSpPr>
          <p:cNvPr id="12292" name="Text Box 4"/>
          <p:cNvSpPr txBox="1">
            <a:spLocks noChangeArrowheads="1"/>
          </p:cNvSpPr>
          <p:nvPr/>
        </p:nvSpPr>
        <p:spPr bwMode="auto">
          <a:xfrm>
            <a:off x="2667000" y="2311401"/>
            <a:ext cx="6019800" cy="39687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0" fontAlgn="base" hangingPunct="0">
              <a:spcBef>
                <a:spcPct val="50000"/>
              </a:spcBef>
              <a:spcAft>
                <a:spcPct val="0"/>
              </a:spcAft>
              <a:buClrTx/>
              <a:buSzTx/>
              <a:buNone/>
            </a:pPr>
            <a:r>
              <a:rPr lang="en-US" altLang="en-US" sz="2000" b="1" i="1">
                <a:solidFill>
                  <a:srgbClr val="000000"/>
                </a:solidFill>
                <a:ea typeface="Gulim" pitchFamily="34" charset="-127"/>
              </a:rPr>
              <a:t>Distributed application</a:t>
            </a:r>
          </a:p>
        </p:txBody>
      </p:sp>
      <p:sp>
        <p:nvSpPr>
          <p:cNvPr id="12293" name="Line 5"/>
          <p:cNvSpPr>
            <a:spLocks noChangeShapeType="1"/>
          </p:cNvSpPr>
          <p:nvPr/>
        </p:nvSpPr>
        <p:spPr bwMode="auto">
          <a:xfrm>
            <a:off x="4114800" y="2717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pPr defTabSz="914400" eaLnBrk="0" fontAlgn="base" hangingPunct="0">
              <a:spcBef>
                <a:spcPct val="0"/>
              </a:spcBef>
              <a:spcAft>
                <a:spcPct val="0"/>
              </a:spcAft>
            </a:pPr>
            <a:endParaRPr lang="en-US">
              <a:solidFill>
                <a:srgbClr val="000000"/>
              </a:solidFill>
              <a:latin typeface="Tahoma" panose="020B0604030504040204" pitchFamily="34" charset="0"/>
              <a:ea typeface="Gulim" pitchFamily="34" charset="-127"/>
            </a:endParaRPr>
          </a:p>
        </p:txBody>
      </p:sp>
      <p:sp>
        <p:nvSpPr>
          <p:cNvPr id="12294" name="Line 6"/>
          <p:cNvSpPr>
            <a:spLocks noChangeShapeType="1"/>
          </p:cNvSpPr>
          <p:nvPr/>
        </p:nvSpPr>
        <p:spPr bwMode="auto">
          <a:xfrm>
            <a:off x="7391400" y="2717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pPr defTabSz="914400" eaLnBrk="0" fontAlgn="base" hangingPunct="0">
              <a:spcBef>
                <a:spcPct val="0"/>
              </a:spcBef>
              <a:spcAft>
                <a:spcPct val="0"/>
              </a:spcAft>
            </a:pPr>
            <a:endParaRPr lang="en-US">
              <a:solidFill>
                <a:srgbClr val="000000"/>
              </a:solidFill>
              <a:latin typeface="Tahoma" panose="020B0604030504040204" pitchFamily="34" charset="0"/>
              <a:ea typeface="Gulim" pitchFamily="34" charset="-127"/>
            </a:endParaRPr>
          </a:p>
        </p:txBody>
      </p:sp>
      <p:sp>
        <p:nvSpPr>
          <p:cNvPr id="12295" name="Text Box 7"/>
          <p:cNvSpPr txBox="1">
            <a:spLocks noChangeArrowheads="1"/>
          </p:cNvSpPr>
          <p:nvPr/>
        </p:nvSpPr>
        <p:spPr bwMode="auto">
          <a:xfrm>
            <a:off x="5959476" y="2717801"/>
            <a:ext cx="1355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None/>
            </a:pPr>
            <a:r>
              <a:rPr lang="en-US" altLang="en-US" sz="2000" b="1" i="1">
                <a:solidFill>
                  <a:srgbClr val="000000"/>
                </a:solidFill>
                <a:ea typeface="Gulim" pitchFamily="34" charset="-127"/>
              </a:rPr>
              <a:t>get (key)</a:t>
            </a:r>
          </a:p>
        </p:txBody>
      </p:sp>
      <p:sp>
        <p:nvSpPr>
          <p:cNvPr id="12296" name="Line 8"/>
          <p:cNvSpPr>
            <a:spLocks noChangeShapeType="1"/>
          </p:cNvSpPr>
          <p:nvPr/>
        </p:nvSpPr>
        <p:spPr bwMode="auto">
          <a:xfrm flipV="1">
            <a:off x="7772400" y="2717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pPr defTabSz="914400" eaLnBrk="0" fontAlgn="base" hangingPunct="0">
              <a:spcBef>
                <a:spcPct val="0"/>
              </a:spcBef>
              <a:spcAft>
                <a:spcPct val="0"/>
              </a:spcAft>
            </a:pPr>
            <a:endParaRPr lang="en-US">
              <a:solidFill>
                <a:srgbClr val="000000"/>
              </a:solidFill>
              <a:latin typeface="Tahoma" panose="020B0604030504040204" pitchFamily="34" charset="0"/>
              <a:ea typeface="Gulim" pitchFamily="34" charset="-127"/>
            </a:endParaRPr>
          </a:p>
        </p:txBody>
      </p:sp>
      <p:sp>
        <p:nvSpPr>
          <p:cNvPr id="12297" name="Text Box 9"/>
          <p:cNvSpPr txBox="1">
            <a:spLocks noChangeArrowheads="1"/>
          </p:cNvSpPr>
          <p:nvPr/>
        </p:nvSpPr>
        <p:spPr bwMode="auto">
          <a:xfrm>
            <a:off x="7848601" y="2701926"/>
            <a:ext cx="754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None/>
            </a:pPr>
            <a:r>
              <a:rPr lang="en-US" altLang="en-US" sz="2000" b="1" i="1">
                <a:solidFill>
                  <a:srgbClr val="000000"/>
                </a:solidFill>
                <a:ea typeface="Gulim" pitchFamily="34" charset="-127"/>
              </a:rPr>
              <a:t>data</a:t>
            </a:r>
          </a:p>
        </p:txBody>
      </p:sp>
      <p:grpSp>
        <p:nvGrpSpPr>
          <p:cNvPr id="12298" name="Group 10"/>
          <p:cNvGrpSpPr>
            <a:grpSpLocks/>
          </p:cNvGrpSpPr>
          <p:nvPr/>
        </p:nvGrpSpPr>
        <p:grpSpPr bwMode="auto">
          <a:xfrm>
            <a:off x="2971800" y="4572000"/>
            <a:ext cx="5638800" cy="476250"/>
            <a:chOff x="1200" y="2292"/>
            <a:chExt cx="3552" cy="300"/>
          </a:xfrm>
        </p:grpSpPr>
        <p:sp>
          <p:nvSpPr>
            <p:cNvPr id="12308" name="Rectangle 11"/>
            <p:cNvSpPr>
              <a:spLocks noChangeArrowheads="1"/>
            </p:cNvSpPr>
            <p:nvPr/>
          </p:nvSpPr>
          <p:spPr bwMode="auto">
            <a:xfrm>
              <a:off x="1200" y="2336"/>
              <a:ext cx="768" cy="256"/>
            </a:xfrm>
            <a:prstGeom prst="rect">
              <a:avLst/>
            </a:prstGeom>
            <a:solidFill>
              <a:schemeClr val="accent1"/>
            </a:solidFill>
            <a:ln w="9525">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0" fontAlgn="base" hangingPunct="0">
                <a:spcBef>
                  <a:spcPct val="0"/>
                </a:spcBef>
                <a:spcAft>
                  <a:spcPct val="0"/>
                </a:spcAft>
                <a:buClrTx/>
                <a:buSzTx/>
                <a:buNone/>
              </a:pPr>
              <a:r>
                <a:rPr lang="en-US" altLang="en-US" sz="2000" b="1" i="1">
                  <a:solidFill>
                    <a:srgbClr val="000000"/>
                  </a:solidFill>
                  <a:ea typeface="Gulim" pitchFamily="34" charset="-127"/>
                </a:rPr>
                <a:t>node</a:t>
              </a:r>
            </a:p>
          </p:txBody>
        </p:sp>
        <p:sp>
          <p:nvSpPr>
            <p:cNvPr id="12309" name="Rectangle 12"/>
            <p:cNvSpPr>
              <a:spLocks noChangeArrowheads="1"/>
            </p:cNvSpPr>
            <p:nvPr/>
          </p:nvSpPr>
          <p:spPr bwMode="auto">
            <a:xfrm>
              <a:off x="2208" y="2336"/>
              <a:ext cx="768" cy="256"/>
            </a:xfrm>
            <a:prstGeom prst="rect">
              <a:avLst/>
            </a:prstGeom>
            <a:solidFill>
              <a:schemeClr val="accent1"/>
            </a:solidFill>
            <a:ln w="9525">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0" fontAlgn="base" hangingPunct="0">
                <a:spcBef>
                  <a:spcPct val="0"/>
                </a:spcBef>
                <a:spcAft>
                  <a:spcPct val="0"/>
                </a:spcAft>
                <a:buClrTx/>
                <a:buSzTx/>
                <a:buNone/>
              </a:pPr>
              <a:r>
                <a:rPr lang="en-US" altLang="en-US" sz="2000" b="1" i="1">
                  <a:solidFill>
                    <a:srgbClr val="000000"/>
                  </a:solidFill>
                  <a:ea typeface="Gulim" pitchFamily="34" charset="-127"/>
                </a:rPr>
                <a:t>node</a:t>
              </a:r>
            </a:p>
          </p:txBody>
        </p:sp>
        <p:sp>
          <p:nvSpPr>
            <p:cNvPr id="12310" name="Rectangle 13"/>
            <p:cNvSpPr>
              <a:spLocks noChangeArrowheads="1"/>
            </p:cNvSpPr>
            <p:nvPr/>
          </p:nvSpPr>
          <p:spPr bwMode="auto">
            <a:xfrm>
              <a:off x="3984" y="2336"/>
              <a:ext cx="768" cy="256"/>
            </a:xfrm>
            <a:prstGeom prst="rect">
              <a:avLst/>
            </a:prstGeom>
            <a:solidFill>
              <a:schemeClr val="accent1"/>
            </a:solidFill>
            <a:ln w="9525">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0" fontAlgn="base" hangingPunct="0">
                <a:spcBef>
                  <a:spcPct val="0"/>
                </a:spcBef>
                <a:spcAft>
                  <a:spcPct val="0"/>
                </a:spcAft>
                <a:buClrTx/>
                <a:buSzTx/>
                <a:buNone/>
              </a:pPr>
              <a:r>
                <a:rPr lang="en-US" altLang="en-US" sz="2000" b="1" i="1">
                  <a:solidFill>
                    <a:srgbClr val="000000"/>
                  </a:solidFill>
                  <a:ea typeface="Gulim" pitchFamily="34" charset="-127"/>
                </a:rPr>
                <a:t>node</a:t>
              </a:r>
            </a:p>
          </p:txBody>
        </p:sp>
        <p:sp>
          <p:nvSpPr>
            <p:cNvPr id="12311" name="Text Box 14"/>
            <p:cNvSpPr txBox="1">
              <a:spLocks noChangeArrowheads="1"/>
            </p:cNvSpPr>
            <p:nvPr/>
          </p:nvSpPr>
          <p:spPr bwMode="auto">
            <a:xfrm>
              <a:off x="3264" y="2292"/>
              <a:ext cx="3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None/>
              </a:pPr>
              <a:r>
                <a:rPr lang="en-US" altLang="en-US" sz="2000" b="1" i="1">
                  <a:solidFill>
                    <a:srgbClr val="000000"/>
                  </a:solidFill>
                  <a:ea typeface="Gulim" pitchFamily="34" charset="-127"/>
                </a:rPr>
                <a:t>….</a:t>
              </a:r>
            </a:p>
          </p:txBody>
        </p:sp>
      </p:grpSp>
      <p:sp>
        <p:nvSpPr>
          <p:cNvPr id="12299" name="Text Box 15"/>
          <p:cNvSpPr txBox="1">
            <a:spLocks noChangeArrowheads="1"/>
          </p:cNvSpPr>
          <p:nvPr/>
        </p:nvSpPr>
        <p:spPr bwMode="auto">
          <a:xfrm>
            <a:off x="2022476" y="2727326"/>
            <a:ext cx="2016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None/>
            </a:pPr>
            <a:r>
              <a:rPr lang="en-US" altLang="en-US" sz="2000" b="1" i="1">
                <a:solidFill>
                  <a:srgbClr val="000000"/>
                </a:solidFill>
                <a:ea typeface="Gulim" pitchFamily="34" charset="-127"/>
              </a:rPr>
              <a:t>put(key, data)</a:t>
            </a:r>
          </a:p>
        </p:txBody>
      </p:sp>
      <p:sp>
        <p:nvSpPr>
          <p:cNvPr id="12300" name="Text Box 16"/>
          <p:cNvSpPr txBox="1">
            <a:spLocks noChangeArrowheads="1"/>
          </p:cNvSpPr>
          <p:nvPr/>
        </p:nvSpPr>
        <p:spPr bwMode="auto">
          <a:xfrm>
            <a:off x="2667000" y="3886201"/>
            <a:ext cx="6019800" cy="396875"/>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0" fontAlgn="base" hangingPunct="0">
              <a:spcBef>
                <a:spcPct val="50000"/>
              </a:spcBef>
              <a:spcAft>
                <a:spcPct val="0"/>
              </a:spcAft>
              <a:buClrTx/>
              <a:buSzTx/>
              <a:buNone/>
            </a:pPr>
            <a:r>
              <a:rPr lang="en-US" altLang="en-US" sz="2000" b="1" i="1">
                <a:solidFill>
                  <a:srgbClr val="000000"/>
                </a:solidFill>
                <a:ea typeface="Gulim" pitchFamily="34" charset="-127"/>
              </a:rPr>
              <a:t>Lookup service</a:t>
            </a:r>
          </a:p>
        </p:txBody>
      </p:sp>
      <p:sp>
        <p:nvSpPr>
          <p:cNvPr id="12301" name="Line 17"/>
          <p:cNvSpPr>
            <a:spLocks noChangeShapeType="1"/>
          </p:cNvSpPr>
          <p:nvPr/>
        </p:nvSpPr>
        <p:spPr bwMode="auto">
          <a:xfrm>
            <a:off x="5334000" y="3479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pPr defTabSz="914400" eaLnBrk="0" fontAlgn="base" hangingPunct="0">
              <a:spcBef>
                <a:spcPct val="0"/>
              </a:spcBef>
              <a:spcAft>
                <a:spcPct val="0"/>
              </a:spcAft>
            </a:pPr>
            <a:endParaRPr lang="en-US">
              <a:solidFill>
                <a:srgbClr val="000000"/>
              </a:solidFill>
              <a:latin typeface="Tahoma" panose="020B0604030504040204" pitchFamily="34" charset="0"/>
              <a:ea typeface="Gulim" pitchFamily="34" charset="-127"/>
            </a:endParaRPr>
          </a:p>
        </p:txBody>
      </p:sp>
      <p:sp>
        <p:nvSpPr>
          <p:cNvPr id="12302" name="Text Box 18"/>
          <p:cNvSpPr txBox="1">
            <a:spLocks noChangeArrowheads="1"/>
          </p:cNvSpPr>
          <p:nvPr/>
        </p:nvSpPr>
        <p:spPr bwMode="auto">
          <a:xfrm>
            <a:off x="3527426" y="3489326"/>
            <a:ext cx="173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None/>
            </a:pPr>
            <a:r>
              <a:rPr lang="en-US" altLang="en-US" sz="2000" b="1" i="1">
                <a:solidFill>
                  <a:srgbClr val="000000"/>
                </a:solidFill>
                <a:ea typeface="Gulim" pitchFamily="34" charset="-127"/>
              </a:rPr>
              <a:t>lookup(key)</a:t>
            </a:r>
          </a:p>
        </p:txBody>
      </p:sp>
      <p:sp>
        <p:nvSpPr>
          <p:cNvPr id="12303" name="Line 19"/>
          <p:cNvSpPr>
            <a:spLocks noChangeShapeType="1"/>
          </p:cNvSpPr>
          <p:nvPr/>
        </p:nvSpPr>
        <p:spPr bwMode="auto">
          <a:xfrm flipV="1">
            <a:off x="5791200" y="3505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pPr defTabSz="914400" eaLnBrk="0" fontAlgn="base" hangingPunct="0">
              <a:spcBef>
                <a:spcPct val="0"/>
              </a:spcBef>
              <a:spcAft>
                <a:spcPct val="0"/>
              </a:spcAft>
            </a:pPr>
            <a:endParaRPr lang="en-US">
              <a:solidFill>
                <a:srgbClr val="000000"/>
              </a:solidFill>
              <a:latin typeface="Tahoma" panose="020B0604030504040204" pitchFamily="34" charset="0"/>
              <a:ea typeface="Gulim" pitchFamily="34" charset="-127"/>
            </a:endParaRPr>
          </a:p>
        </p:txBody>
      </p:sp>
      <p:sp>
        <p:nvSpPr>
          <p:cNvPr id="12304" name="Text Box 20"/>
          <p:cNvSpPr txBox="1">
            <a:spLocks noChangeArrowheads="1"/>
          </p:cNvSpPr>
          <p:nvPr/>
        </p:nvSpPr>
        <p:spPr bwMode="auto">
          <a:xfrm>
            <a:off x="5867401" y="3489326"/>
            <a:ext cx="2246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None/>
            </a:pPr>
            <a:r>
              <a:rPr lang="en-US" altLang="en-US" sz="2000" b="1" i="1">
                <a:solidFill>
                  <a:srgbClr val="000000"/>
                </a:solidFill>
                <a:ea typeface="Gulim" pitchFamily="34" charset="-127"/>
              </a:rPr>
              <a:t>node IP address</a:t>
            </a:r>
          </a:p>
        </p:txBody>
      </p:sp>
      <p:sp>
        <p:nvSpPr>
          <p:cNvPr id="12305" name="Text Box 21"/>
          <p:cNvSpPr txBox="1">
            <a:spLocks noChangeArrowheads="1"/>
          </p:cNvSpPr>
          <p:nvPr/>
        </p:nvSpPr>
        <p:spPr bwMode="auto">
          <a:xfrm>
            <a:off x="2286000" y="5257801"/>
            <a:ext cx="695985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FontTx/>
              <a:buChar char="•"/>
            </a:pPr>
            <a:r>
              <a:rPr lang="en-US" altLang="en-US" sz="2400">
                <a:solidFill>
                  <a:srgbClr val="000000"/>
                </a:solidFill>
                <a:ea typeface="Gulim" pitchFamily="34" charset="-127"/>
              </a:rPr>
              <a:t> Application may be distributed over many nodes</a:t>
            </a:r>
          </a:p>
          <a:p>
            <a:pPr defTabSz="914400" eaLnBrk="0" fontAlgn="base" hangingPunct="0">
              <a:spcBef>
                <a:spcPct val="0"/>
              </a:spcBef>
              <a:spcAft>
                <a:spcPct val="0"/>
              </a:spcAft>
              <a:buClrTx/>
              <a:buSzTx/>
              <a:buFontTx/>
              <a:buChar char="•"/>
            </a:pPr>
            <a:r>
              <a:rPr lang="en-US" altLang="en-US" sz="2400">
                <a:solidFill>
                  <a:srgbClr val="000000"/>
                </a:solidFill>
                <a:ea typeface="Gulim" pitchFamily="34" charset="-127"/>
              </a:rPr>
              <a:t> DHT distributes data storage over many nodes</a:t>
            </a:r>
          </a:p>
        </p:txBody>
      </p:sp>
      <p:sp>
        <p:nvSpPr>
          <p:cNvPr id="12306" name="Text Box 23"/>
          <p:cNvSpPr txBox="1">
            <a:spLocks noChangeArrowheads="1"/>
          </p:cNvSpPr>
          <p:nvPr/>
        </p:nvSpPr>
        <p:spPr bwMode="auto">
          <a:xfrm>
            <a:off x="8763001" y="3081338"/>
            <a:ext cx="1298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None/>
            </a:pPr>
            <a:r>
              <a:rPr lang="en-US" altLang="en-US" sz="2400">
                <a:solidFill>
                  <a:srgbClr val="000000"/>
                </a:solidFill>
                <a:ea typeface="Gulim" pitchFamily="34" charset="-127"/>
              </a:rPr>
              <a:t>(DHash)</a:t>
            </a:r>
          </a:p>
        </p:txBody>
      </p:sp>
      <p:sp>
        <p:nvSpPr>
          <p:cNvPr id="12307" name="Text Box 24"/>
          <p:cNvSpPr txBox="1">
            <a:spLocks noChangeArrowheads="1"/>
          </p:cNvSpPr>
          <p:nvPr/>
        </p:nvSpPr>
        <p:spPr bwMode="auto">
          <a:xfrm>
            <a:off x="8763000" y="3810000"/>
            <a:ext cx="1214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None/>
            </a:pPr>
            <a:r>
              <a:rPr lang="en-US" altLang="en-US" sz="2400">
                <a:solidFill>
                  <a:srgbClr val="000000"/>
                </a:solidFill>
                <a:ea typeface="Gulim" pitchFamily="34" charset="-127"/>
              </a:rPr>
              <a:t>(Chord)</a:t>
            </a:r>
          </a:p>
        </p:txBody>
      </p:sp>
    </p:spTree>
    <p:extLst>
      <p:ext uri="{BB962C8B-B14F-4D97-AF65-F5344CB8AC3E}">
        <p14:creationId xmlns:p14="http://schemas.microsoft.com/office/powerpoint/2010/main" val="64308818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signatures</a:t>
            </a:r>
          </a:p>
        </p:txBody>
      </p:sp>
      <p:sp>
        <p:nvSpPr>
          <p:cNvPr id="3" name="Content Placeholder 2"/>
          <p:cNvSpPr>
            <a:spLocks noGrp="1"/>
          </p:cNvSpPr>
          <p:nvPr>
            <p:ph idx="1"/>
          </p:nvPr>
        </p:nvSpPr>
        <p:spPr/>
        <p:txBody>
          <a:bodyPr>
            <a:normAutofit/>
          </a:bodyPr>
          <a:lstStyle/>
          <a:p>
            <a:r>
              <a:rPr lang="en-US" sz="2400" dirty="0"/>
              <a:t>Digital signatures provide a means of associating a message with an entity from which </a:t>
            </a:r>
            <a:r>
              <a:rPr lang="en-US" sz="2400" dirty="0" smtClean="0"/>
              <a:t>the message </a:t>
            </a:r>
            <a:r>
              <a:rPr lang="en-US" sz="2400" dirty="0"/>
              <a:t>has been originated. </a:t>
            </a:r>
            <a:endParaRPr lang="en-US" sz="2400" dirty="0" smtClean="0"/>
          </a:p>
          <a:p>
            <a:r>
              <a:rPr lang="en-US" sz="2400" dirty="0" smtClean="0"/>
              <a:t>Digital </a:t>
            </a:r>
            <a:r>
              <a:rPr lang="en-US" sz="2400" dirty="0"/>
              <a:t>signatures are used to provide data </a:t>
            </a:r>
            <a:r>
              <a:rPr lang="en-US" sz="2400" dirty="0" smtClean="0"/>
              <a:t>origin authentication </a:t>
            </a:r>
            <a:r>
              <a:rPr lang="en-US" sz="2400" dirty="0"/>
              <a:t>and </a:t>
            </a:r>
            <a:r>
              <a:rPr lang="en-US" sz="2400" dirty="0" smtClean="0"/>
              <a:t>non- repudiation.</a:t>
            </a:r>
          </a:p>
          <a:p>
            <a:r>
              <a:rPr lang="en-US" sz="2400" dirty="0" smtClean="0"/>
              <a:t> </a:t>
            </a:r>
            <a:r>
              <a:rPr lang="en-US" sz="2400" dirty="0"/>
              <a:t>They are calculated in two steps.</a:t>
            </a:r>
          </a:p>
        </p:txBody>
      </p:sp>
    </p:spTree>
    <p:extLst>
      <p:ext uri="{BB962C8B-B14F-4D97-AF65-F5344CB8AC3E}">
        <p14:creationId xmlns:p14="http://schemas.microsoft.com/office/powerpoint/2010/main" val="419201194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signatures</a:t>
            </a:r>
          </a:p>
        </p:txBody>
      </p:sp>
      <p:sp>
        <p:nvSpPr>
          <p:cNvPr id="3" name="Content Placeholder 2"/>
          <p:cNvSpPr>
            <a:spLocks noGrp="1"/>
          </p:cNvSpPr>
          <p:nvPr>
            <p:ph idx="1"/>
          </p:nvPr>
        </p:nvSpPr>
        <p:spPr/>
        <p:txBody>
          <a:bodyPr>
            <a:noAutofit/>
          </a:bodyPr>
          <a:lstStyle/>
          <a:p>
            <a:r>
              <a:rPr lang="en-US" sz="2400" dirty="0"/>
              <a:t>Calculate the hash value of the data packet</a:t>
            </a:r>
            <a:r>
              <a:rPr lang="en-US" sz="2400" dirty="0" smtClean="0"/>
              <a:t>.</a:t>
            </a:r>
          </a:p>
          <a:p>
            <a:pPr lvl="1"/>
            <a:r>
              <a:rPr lang="en-US" sz="2400" dirty="0" smtClean="0"/>
              <a:t> </a:t>
            </a:r>
            <a:r>
              <a:rPr lang="en-US" sz="2400" dirty="0"/>
              <a:t>This will provide the data </a:t>
            </a:r>
            <a:r>
              <a:rPr lang="en-US" sz="2400" dirty="0" smtClean="0"/>
              <a:t>integrity guarantee </a:t>
            </a:r>
            <a:r>
              <a:rPr lang="en-US" sz="2400" dirty="0"/>
              <a:t>as hash can be computed at the receiver's end again and matched </a:t>
            </a:r>
            <a:r>
              <a:rPr lang="en-US" sz="2400" dirty="0" smtClean="0"/>
              <a:t>with the </a:t>
            </a:r>
            <a:r>
              <a:rPr lang="en-US" sz="2400" dirty="0"/>
              <a:t>original hash to check whether the data has been modified in transit.</a:t>
            </a:r>
          </a:p>
          <a:p>
            <a:pPr lvl="1"/>
            <a:r>
              <a:rPr lang="en-US" sz="2400" dirty="0" smtClean="0"/>
              <a:t> Message </a:t>
            </a:r>
            <a:r>
              <a:rPr lang="en-US" sz="2400" dirty="0"/>
              <a:t>signing can work without hashing the data first, but is </a:t>
            </a:r>
            <a:r>
              <a:rPr lang="en-US" sz="2400" dirty="0" smtClean="0"/>
              <a:t>not considered </a:t>
            </a:r>
            <a:r>
              <a:rPr lang="en-US" sz="2400" dirty="0"/>
              <a:t>secure.</a:t>
            </a:r>
          </a:p>
          <a:p>
            <a:r>
              <a:rPr lang="en-US" sz="2400" dirty="0" smtClean="0"/>
              <a:t>Signs </a:t>
            </a:r>
            <a:r>
              <a:rPr lang="en-US" sz="2400" dirty="0"/>
              <a:t>the hash value with the signer's private key. </a:t>
            </a:r>
            <a:endParaRPr lang="en-US" sz="2400" dirty="0" smtClean="0"/>
          </a:p>
          <a:p>
            <a:pPr lvl="1"/>
            <a:r>
              <a:rPr lang="en-US" sz="2400" dirty="0" smtClean="0"/>
              <a:t>As </a:t>
            </a:r>
            <a:r>
              <a:rPr lang="en-US" sz="2400" dirty="0"/>
              <a:t>only </a:t>
            </a:r>
            <a:r>
              <a:rPr lang="en-US" sz="2400" dirty="0" smtClean="0"/>
              <a:t>the singer </a:t>
            </a:r>
            <a:r>
              <a:rPr lang="en-US" sz="2400" dirty="0"/>
              <a:t>has the private key, the authenticity of the signature and the signed data </a:t>
            </a:r>
            <a:r>
              <a:rPr lang="en-US" sz="2400" dirty="0" smtClean="0"/>
              <a:t>is ensured</a:t>
            </a:r>
            <a:r>
              <a:rPr lang="en-US" sz="2400" dirty="0"/>
              <a:t>.</a:t>
            </a:r>
          </a:p>
        </p:txBody>
      </p:sp>
    </p:spTree>
    <p:extLst>
      <p:ext uri="{BB962C8B-B14F-4D97-AF65-F5344CB8AC3E}">
        <p14:creationId xmlns:p14="http://schemas.microsoft.com/office/powerpoint/2010/main" val="19755800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signatures</a:t>
            </a:r>
          </a:p>
        </p:txBody>
      </p:sp>
      <p:sp>
        <p:nvSpPr>
          <p:cNvPr id="3" name="Content Placeholder 2"/>
          <p:cNvSpPr>
            <a:spLocks noGrp="1"/>
          </p:cNvSpPr>
          <p:nvPr>
            <p:ph idx="1"/>
          </p:nvPr>
        </p:nvSpPr>
        <p:spPr>
          <a:xfrm>
            <a:off x="1395663" y="1820779"/>
            <a:ext cx="9555496" cy="3777622"/>
          </a:xfrm>
        </p:spPr>
        <p:txBody>
          <a:bodyPr>
            <a:noAutofit/>
          </a:bodyPr>
          <a:lstStyle/>
          <a:p>
            <a:r>
              <a:rPr lang="en-US" sz="2000" dirty="0"/>
              <a:t>Digital signatures have some important properties, such as </a:t>
            </a:r>
            <a:endParaRPr lang="en-US" sz="2000" dirty="0" smtClean="0"/>
          </a:p>
          <a:p>
            <a:pPr lvl="1"/>
            <a:r>
              <a:rPr lang="en-US" sz="2000" dirty="0" smtClean="0"/>
              <a:t>Authenticity</a:t>
            </a:r>
          </a:p>
          <a:p>
            <a:pPr lvl="1"/>
            <a:r>
              <a:rPr lang="en-US" sz="2000" dirty="0" err="1" smtClean="0"/>
              <a:t>unforgeability</a:t>
            </a:r>
            <a:r>
              <a:rPr lang="en-US" sz="2000" dirty="0" smtClean="0"/>
              <a:t>,</a:t>
            </a:r>
          </a:p>
          <a:p>
            <a:pPr lvl="1"/>
            <a:r>
              <a:rPr lang="en-US" sz="2000" dirty="0" err="1" smtClean="0"/>
              <a:t>nonreusability</a:t>
            </a:r>
            <a:r>
              <a:rPr lang="en-US" sz="2000" dirty="0"/>
              <a:t>. </a:t>
            </a:r>
            <a:endParaRPr lang="en-US" sz="2000" dirty="0" smtClean="0"/>
          </a:p>
          <a:p>
            <a:r>
              <a:rPr lang="en-US" sz="2000" b="1" dirty="0" smtClean="0"/>
              <a:t>Authenticity</a:t>
            </a:r>
            <a:r>
              <a:rPr lang="en-US" sz="2000" dirty="0" smtClean="0"/>
              <a:t> </a:t>
            </a:r>
            <a:r>
              <a:rPr lang="en-US" sz="2000" dirty="0"/>
              <a:t>means that the digital signatures are verifiable by a </a:t>
            </a:r>
            <a:r>
              <a:rPr lang="en-US" sz="2000" dirty="0" smtClean="0"/>
              <a:t>receiving party.</a:t>
            </a:r>
          </a:p>
          <a:p>
            <a:r>
              <a:rPr lang="en-US" sz="2000" b="1" dirty="0" err="1" smtClean="0"/>
              <a:t>Unforgeability</a:t>
            </a:r>
            <a:r>
              <a:rPr lang="en-US" sz="2000" dirty="0" smtClean="0"/>
              <a:t> </a:t>
            </a:r>
            <a:r>
              <a:rPr lang="en-US" sz="2000" dirty="0"/>
              <a:t>property ensures that only the sender of the message is able to </a:t>
            </a:r>
            <a:r>
              <a:rPr lang="en-US" sz="2000" dirty="0" smtClean="0"/>
              <a:t>use the </a:t>
            </a:r>
            <a:r>
              <a:rPr lang="en-US" sz="2000" dirty="0"/>
              <a:t>signing functionality using the private key. </a:t>
            </a:r>
            <a:endParaRPr lang="en-US" sz="2000" dirty="0" smtClean="0"/>
          </a:p>
          <a:p>
            <a:pPr lvl="1"/>
            <a:r>
              <a:rPr lang="en-US" sz="2000" dirty="0" smtClean="0"/>
              <a:t>no </a:t>
            </a:r>
            <a:r>
              <a:rPr lang="en-US" sz="2000" dirty="0"/>
              <a:t>one else should be able </a:t>
            </a:r>
            <a:r>
              <a:rPr lang="en-US" sz="2000" dirty="0" smtClean="0"/>
              <a:t>to produce </a:t>
            </a:r>
            <a:r>
              <a:rPr lang="en-US" sz="2000" dirty="0"/>
              <a:t>the signed message that has been produced by the legitimate sender. </a:t>
            </a:r>
            <a:endParaRPr lang="en-US" sz="2000" dirty="0" smtClean="0"/>
          </a:p>
          <a:p>
            <a:r>
              <a:rPr lang="en-US" sz="2000" b="1" dirty="0" err="1" smtClean="0"/>
              <a:t>Nonreusability</a:t>
            </a:r>
            <a:r>
              <a:rPr lang="en-US" sz="2000" b="1" dirty="0" smtClean="0"/>
              <a:t> </a:t>
            </a:r>
            <a:r>
              <a:rPr lang="en-US" sz="2000" dirty="0"/>
              <a:t>means that the digital signature cannot be separated from a message and </a:t>
            </a:r>
            <a:r>
              <a:rPr lang="en-US" sz="2000" dirty="0" smtClean="0"/>
              <a:t>used for </a:t>
            </a:r>
            <a:r>
              <a:rPr lang="en-US" sz="2000" dirty="0"/>
              <a:t>another message again.</a:t>
            </a:r>
            <a:endParaRPr lang="en-US" sz="2000" dirty="0"/>
          </a:p>
        </p:txBody>
      </p:sp>
    </p:spTree>
    <p:extLst>
      <p:ext uri="{BB962C8B-B14F-4D97-AF65-F5344CB8AC3E}">
        <p14:creationId xmlns:p14="http://schemas.microsoft.com/office/powerpoint/2010/main" val="30937694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70414" y="922248"/>
            <a:ext cx="9118165" cy="5141668"/>
          </a:xfrm>
          <a:prstGeom prst="rect">
            <a:avLst/>
          </a:prstGeom>
        </p:spPr>
      </p:pic>
    </p:spTree>
    <p:extLst>
      <p:ext uri="{BB962C8B-B14F-4D97-AF65-F5344CB8AC3E}">
        <p14:creationId xmlns:p14="http://schemas.microsoft.com/office/powerpoint/2010/main" val="2050037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Encryption Standard (DES)</a:t>
            </a:r>
            <a:endParaRPr lang="en-US" dirty="0"/>
          </a:p>
        </p:txBody>
      </p:sp>
      <p:sp>
        <p:nvSpPr>
          <p:cNvPr id="3" name="Content Placeholder 2"/>
          <p:cNvSpPr>
            <a:spLocks noGrp="1"/>
          </p:cNvSpPr>
          <p:nvPr>
            <p:ph idx="1"/>
          </p:nvPr>
        </p:nvSpPr>
        <p:spPr/>
        <p:txBody>
          <a:bodyPr>
            <a:normAutofit/>
          </a:bodyPr>
          <a:lstStyle/>
          <a:p>
            <a:r>
              <a:rPr lang="en-US" sz="2400" dirty="0"/>
              <a:t>DES uses a key of only </a:t>
            </a:r>
            <a:r>
              <a:rPr lang="en-US" sz="2400" dirty="0" smtClean="0"/>
              <a:t>56 bits</a:t>
            </a:r>
          </a:p>
          <a:p>
            <a:r>
              <a:rPr lang="en-US" sz="2400" b="1" dirty="0" smtClean="0"/>
              <a:t>Triple </a:t>
            </a:r>
            <a:r>
              <a:rPr lang="en-US" sz="2400" b="1" dirty="0"/>
              <a:t>DES </a:t>
            </a:r>
            <a:r>
              <a:rPr lang="en-US" sz="2400" dirty="0"/>
              <a:t>(</a:t>
            </a:r>
            <a:r>
              <a:rPr lang="en-US" sz="2400" b="1" dirty="0"/>
              <a:t>3DES</a:t>
            </a:r>
            <a:r>
              <a:rPr lang="en-US" sz="2400" dirty="0"/>
              <a:t>), which proposed the usage of a 168-bit key using three 56-bit keys </a:t>
            </a:r>
            <a:r>
              <a:rPr lang="en-US" sz="2400" dirty="0" smtClean="0"/>
              <a:t>and the </a:t>
            </a:r>
            <a:r>
              <a:rPr lang="en-US" sz="2400" dirty="0"/>
              <a:t>same number of executions of the DES </a:t>
            </a:r>
            <a:r>
              <a:rPr lang="en-US" sz="2400" dirty="0" smtClean="0"/>
              <a:t>algorithm</a:t>
            </a:r>
          </a:p>
          <a:p>
            <a:pPr lvl="1"/>
            <a:r>
              <a:rPr lang="en-US" sz="2200" dirty="0" smtClean="0"/>
              <a:t>thus </a:t>
            </a:r>
            <a:r>
              <a:rPr lang="en-US" sz="2200" dirty="0"/>
              <a:t>making brute force </a:t>
            </a:r>
            <a:r>
              <a:rPr lang="en-US" sz="2200" dirty="0" smtClean="0"/>
              <a:t>attacks almost </a:t>
            </a:r>
            <a:r>
              <a:rPr lang="en-US" sz="2200" dirty="0"/>
              <a:t>impossible. </a:t>
            </a:r>
            <a:endParaRPr lang="en-US" sz="2200" dirty="0" smtClean="0"/>
          </a:p>
          <a:p>
            <a:r>
              <a:rPr lang="en-US" sz="2400" dirty="0" smtClean="0"/>
              <a:t>Slow </a:t>
            </a:r>
            <a:r>
              <a:rPr lang="en-US" sz="2400" dirty="0"/>
              <a:t>performance and 64-bit block size, </a:t>
            </a:r>
            <a:r>
              <a:rPr lang="en-US" sz="2400" dirty="0" smtClean="0"/>
              <a:t>are not </a:t>
            </a:r>
            <a:r>
              <a:rPr lang="en-US" sz="2400" dirty="0"/>
              <a:t>desirable.</a:t>
            </a:r>
          </a:p>
        </p:txBody>
      </p:sp>
    </p:spTree>
    <p:extLst>
      <p:ext uri="{BB962C8B-B14F-4D97-AF65-F5344CB8AC3E}">
        <p14:creationId xmlns:p14="http://schemas.microsoft.com/office/powerpoint/2010/main" val="23606626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signatures</a:t>
            </a:r>
          </a:p>
        </p:txBody>
      </p:sp>
      <p:sp>
        <p:nvSpPr>
          <p:cNvPr id="3" name="Content Placeholder 2"/>
          <p:cNvSpPr>
            <a:spLocks noGrp="1"/>
          </p:cNvSpPr>
          <p:nvPr>
            <p:ph idx="1"/>
          </p:nvPr>
        </p:nvSpPr>
        <p:spPr>
          <a:xfrm>
            <a:off x="1925053" y="2045368"/>
            <a:ext cx="9579559" cy="4523874"/>
          </a:xfrm>
        </p:spPr>
        <p:txBody>
          <a:bodyPr>
            <a:normAutofit lnSpcReduction="10000"/>
          </a:bodyPr>
          <a:lstStyle/>
          <a:p>
            <a:r>
              <a:rPr lang="en-US" sz="2000" dirty="0"/>
              <a:t>If a sender wants to send an authenticated message to a receiver, there are two methods </a:t>
            </a:r>
            <a:r>
              <a:rPr lang="en-US" sz="2000" dirty="0" smtClean="0"/>
              <a:t>that can </a:t>
            </a:r>
            <a:r>
              <a:rPr lang="en-US" sz="2000" dirty="0"/>
              <a:t>be used</a:t>
            </a:r>
            <a:r>
              <a:rPr lang="en-US" sz="2000" dirty="0" smtClean="0"/>
              <a:t>.</a:t>
            </a:r>
          </a:p>
          <a:p>
            <a:r>
              <a:rPr lang="en-US" sz="2000" dirty="0" smtClean="0"/>
              <a:t> </a:t>
            </a:r>
            <a:r>
              <a:rPr lang="en-US" sz="2000" dirty="0"/>
              <a:t>These two approaches to use digital signatures with encryption </a:t>
            </a:r>
            <a:r>
              <a:rPr lang="en-US" sz="2000" dirty="0" smtClean="0"/>
              <a:t>are</a:t>
            </a:r>
          </a:p>
          <a:p>
            <a:r>
              <a:rPr lang="en-US" sz="2000" b="1" dirty="0"/>
              <a:t>Sign then encrypt</a:t>
            </a:r>
          </a:p>
          <a:p>
            <a:pPr lvl="1"/>
            <a:r>
              <a:rPr lang="en-US" sz="2000" dirty="0"/>
              <a:t>In this approach, the sender digitally signs the data using the private key, appends </a:t>
            </a:r>
            <a:r>
              <a:rPr lang="en-US" sz="2000" dirty="0" smtClean="0"/>
              <a:t>the signature </a:t>
            </a:r>
            <a:r>
              <a:rPr lang="en-US" sz="2000" dirty="0"/>
              <a:t>to the data, </a:t>
            </a:r>
            <a:endParaRPr lang="en-US" sz="2000" dirty="0" smtClean="0"/>
          </a:p>
          <a:p>
            <a:pPr lvl="1"/>
            <a:r>
              <a:rPr lang="en-US" sz="2000" dirty="0" smtClean="0"/>
              <a:t>Then encrypts the data and the digital signature using the receiver's public key.</a:t>
            </a:r>
          </a:p>
          <a:p>
            <a:r>
              <a:rPr lang="en-US" sz="2000" b="1" dirty="0"/>
              <a:t>Encrypt then sign</a:t>
            </a:r>
          </a:p>
          <a:p>
            <a:pPr lvl="1"/>
            <a:r>
              <a:rPr lang="en-US" sz="2000" dirty="0"/>
              <a:t>In this approach, the sender encrypts the data using the receiver's public key </a:t>
            </a:r>
            <a:endParaRPr lang="en-US" sz="2000" dirty="0"/>
          </a:p>
          <a:p>
            <a:pPr lvl="1"/>
            <a:r>
              <a:rPr lang="en-US" sz="2000" dirty="0" smtClean="0"/>
              <a:t>Then digitally </a:t>
            </a:r>
            <a:r>
              <a:rPr lang="en-US" sz="2000" dirty="0"/>
              <a:t>signs the encrypted data.</a:t>
            </a:r>
            <a:endParaRPr lang="en-US" sz="2000" dirty="0" smtClean="0"/>
          </a:p>
          <a:p>
            <a:endParaRPr lang="en-US" dirty="0" smtClean="0"/>
          </a:p>
        </p:txBody>
      </p:sp>
    </p:spTree>
    <p:extLst>
      <p:ext uri="{BB962C8B-B14F-4D97-AF65-F5344CB8AC3E}">
        <p14:creationId xmlns:p14="http://schemas.microsoft.com/office/powerpoint/2010/main" val="10023726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signatures</a:t>
            </a:r>
          </a:p>
        </p:txBody>
      </p:sp>
      <p:sp>
        <p:nvSpPr>
          <p:cNvPr id="3" name="Content Placeholder 2"/>
          <p:cNvSpPr>
            <a:spLocks noGrp="1"/>
          </p:cNvSpPr>
          <p:nvPr>
            <p:ph idx="1"/>
          </p:nvPr>
        </p:nvSpPr>
        <p:spPr/>
        <p:txBody>
          <a:bodyPr>
            <a:normAutofit/>
          </a:bodyPr>
          <a:lstStyle/>
          <a:p>
            <a:r>
              <a:rPr lang="en-US" sz="2400" dirty="0"/>
              <a:t>In practice, a digital certificate that contains the digital signature is </a:t>
            </a:r>
            <a:r>
              <a:rPr lang="en-US" sz="2400" dirty="0" smtClean="0"/>
              <a:t>issued by </a:t>
            </a:r>
            <a:r>
              <a:rPr lang="en-US" sz="2400" dirty="0"/>
              <a:t>a </a:t>
            </a:r>
            <a:r>
              <a:rPr lang="en-US" sz="2400" b="1" dirty="0"/>
              <a:t>certificate authority </a:t>
            </a:r>
            <a:r>
              <a:rPr lang="en-US" sz="2400" dirty="0"/>
              <a:t>(</a:t>
            </a:r>
            <a:r>
              <a:rPr lang="en-US" sz="2400" b="1" dirty="0"/>
              <a:t>CA</a:t>
            </a:r>
            <a:r>
              <a:rPr lang="en-US" sz="2400" dirty="0"/>
              <a:t>) that associates a public key with </a:t>
            </a:r>
            <a:r>
              <a:rPr lang="en-US" sz="2400" dirty="0" smtClean="0"/>
              <a:t>an identity</a:t>
            </a:r>
            <a:r>
              <a:rPr lang="en-US" sz="2400" dirty="0"/>
              <a:t>.</a:t>
            </a:r>
          </a:p>
          <a:p>
            <a:r>
              <a:rPr lang="en-US" sz="2400" dirty="0"/>
              <a:t>Various schemes, such as RSA, Digital Signature Algorithm, and Elliptic Curve </a:t>
            </a:r>
            <a:r>
              <a:rPr lang="en-US" sz="2400" dirty="0" smtClean="0"/>
              <a:t>Digital Signature </a:t>
            </a:r>
            <a:r>
              <a:rPr lang="en-US" sz="2400" dirty="0"/>
              <a:t>Algorithm-based digital signature schemes are used in practice. </a:t>
            </a:r>
            <a:endParaRPr lang="en-US" sz="2400" dirty="0" smtClean="0"/>
          </a:p>
          <a:p>
            <a:r>
              <a:rPr lang="en-US" sz="2400" dirty="0" smtClean="0"/>
              <a:t>RSA </a:t>
            </a:r>
            <a:r>
              <a:rPr lang="en-US" sz="2400" dirty="0"/>
              <a:t>is the </a:t>
            </a:r>
            <a:r>
              <a:rPr lang="en-US" sz="2400" dirty="0" smtClean="0"/>
              <a:t>most commonly </a:t>
            </a:r>
            <a:r>
              <a:rPr lang="en-US" sz="2400" dirty="0"/>
              <a:t>used; </a:t>
            </a:r>
            <a:endParaRPr lang="en-US" sz="2400" dirty="0" smtClean="0"/>
          </a:p>
          <a:p>
            <a:r>
              <a:rPr lang="en-US" sz="2400" dirty="0" smtClean="0"/>
              <a:t>With </a:t>
            </a:r>
            <a:r>
              <a:rPr lang="en-US" sz="2400" dirty="0"/>
              <a:t>the traction of elliptic curve cryptography, </a:t>
            </a:r>
            <a:r>
              <a:rPr lang="en-US" sz="2400" dirty="0" smtClean="0"/>
              <a:t>ECDSA-based schemes </a:t>
            </a:r>
            <a:r>
              <a:rPr lang="en-US" sz="2400" dirty="0"/>
              <a:t>are also becoming quite popular.</a:t>
            </a:r>
            <a:endParaRPr lang="en-US" sz="2400" dirty="0"/>
          </a:p>
        </p:txBody>
      </p:sp>
    </p:spTree>
    <p:extLst>
      <p:ext uri="{BB962C8B-B14F-4D97-AF65-F5344CB8AC3E}">
        <p14:creationId xmlns:p14="http://schemas.microsoft.com/office/powerpoint/2010/main" val="5057787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A diagram depicting the process of creating and verifying a digital signature based on a trapdoor permutation.">
            <a:hlinkClick r:id="rId2" tooltip="&quot;A diagram depicting the process of creating and verifying a digital signature based on a trapdoor permutation.&quo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819400" y="762000"/>
            <a:ext cx="6477000" cy="5486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10911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ea typeface="굴림"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ea typeface="굴림" pitchFamily="34" charset="-127"/>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2776</TotalTime>
  <Words>5472</Words>
  <Application>Microsoft Office PowerPoint</Application>
  <PresentationFormat>Widescreen</PresentationFormat>
  <Paragraphs>603</Paragraphs>
  <Slides>92</Slides>
  <Notes>11</Notes>
  <HiddenSlides>0</HiddenSlides>
  <MMClips>0</MMClips>
  <ScaleCrop>false</ScaleCrop>
  <HeadingPairs>
    <vt:vector size="8" baseType="variant">
      <vt:variant>
        <vt:lpstr>Fonts Used</vt:lpstr>
      </vt:variant>
      <vt:variant>
        <vt:i4>16</vt:i4>
      </vt:variant>
      <vt:variant>
        <vt:lpstr>Theme</vt:lpstr>
      </vt:variant>
      <vt:variant>
        <vt:i4>2</vt:i4>
      </vt:variant>
      <vt:variant>
        <vt:lpstr>Embedded OLE Servers</vt:lpstr>
      </vt:variant>
      <vt:variant>
        <vt:i4>1</vt:i4>
      </vt:variant>
      <vt:variant>
        <vt:lpstr>Slide Titles</vt:lpstr>
      </vt:variant>
      <vt:variant>
        <vt:i4>92</vt:i4>
      </vt:variant>
    </vt:vector>
  </HeadingPairs>
  <TitlesOfParts>
    <vt:vector size="111" baseType="lpstr">
      <vt:lpstr>Gulim</vt:lpstr>
      <vt:lpstr>Gulim</vt:lpstr>
      <vt:lpstr>MS PGothic</vt:lpstr>
      <vt:lpstr>Arial</vt:lpstr>
      <vt:lpstr>Calibri</vt:lpstr>
      <vt:lpstr>Century Gothic</vt:lpstr>
      <vt:lpstr>Comic Sans MS</vt:lpstr>
      <vt:lpstr>Courier New</vt:lpstr>
      <vt:lpstr>Helvetica</vt:lpstr>
      <vt:lpstr>新細明體</vt:lpstr>
      <vt:lpstr>Symbol</vt:lpstr>
      <vt:lpstr>Tahoma</vt:lpstr>
      <vt:lpstr>Times</vt:lpstr>
      <vt:lpstr>Times New Roman</vt:lpstr>
      <vt:lpstr>Wingdings</vt:lpstr>
      <vt:lpstr>Wingdings 3</vt:lpstr>
      <vt:lpstr>Wisp</vt:lpstr>
      <vt:lpstr>Blends</vt:lpstr>
      <vt:lpstr>Equation</vt:lpstr>
      <vt:lpstr>Hash functions</vt:lpstr>
      <vt:lpstr>Generic cryptography model</vt:lpstr>
      <vt:lpstr>Symmetric cryptography</vt:lpstr>
      <vt:lpstr>Stream ciphers</vt:lpstr>
      <vt:lpstr>Block ciphers</vt:lpstr>
      <vt:lpstr>Block encryption modes</vt:lpstr>
      <vt:lpstr>PowerPoint Presentation</vt:lpstr>
      <vt:lpstr>PowerPoint Presentation</vt:lpstr>
      <vt:lpstr>Data Encryption Standard (DES)</vt:lpstr>
      <vt:lpstr>Advanced Encryption Standard (AES)</vt:lpstr>
      <vt:lpstr>PowerPoint Presentation</vt:lpstr>
      <vt:lpstr>Asymmetric cryptography</vt:lpstr>
      <vt:lpstr>PowerPoint Presentation</vt:lpstr>
      <vt:lpstr>PowerPoint Presentation</vt:lpstr>
      <vt:lpstr>PowerPoint Presentation</vt:lpstr>
      <vt:lpstr>RSA</vt:lpstr>
      <vt:lpstr>PowerPoint Presentation</vt:lpstr>
      <vt:lpstr>Encryption and decryption using RSA</vt:lpstr>
      <vt:lpstr>Definition of Elliptic curves</vt:lpstr>
      <vt:lpstr>What is Elliptic Curve Cryptography?</vt:lpstr>
      <vt:lpstr>PowerPoint Presentation</vt:lpstr>
      <vt:lpstr>Generic Procedures of ECC</vt:lpstr>
      <vt:lpstr>Elliptic Curve Cryptography</vt:lpstr>
      <vt:lpstr>Why use ECC?</vt:lpstr>
      <vt:lpstr>Security of ECC</vt:lpstr>
      <vt:lpstr>Applications of ECC</vt:lpstr>
      <vt:lpstr>Benefits of ECC</vt:lpstr>
      <vt:lpstr>Summary of ECC</vt:lpstr>
      <vt:lpstr>Cryptographic primitives</vt:lpstr>
      <vt:lpstr>Hash Functions</vt:lpstr>
      <vt:lpstr>PowerPoint Presentation</vt:lpstr>
      <vt:lpstr>Hash functions</vt:lpstr>
      <vt:lpstr>Internals of a Hash Function</vt:lpstr>
      <vt:lpstr>Hash functions</vt:lpstr>
      <vt:lpstr>Two practical properties of hash functions</vt:lpstr>
      <vt:lpstr>Security properties of hash functions</vt:lpstr>
      <vt:lpstr>Security properties of hash functions</vt:lpstr>
      <vt:lpstr>Security Requirements for Cryptographic Hash Functions</vt:lpstr>
      <vt:lpstr>PowerPoint Presentation</vt:lpstr>
      <vt:lpstr>PowerPoint Presentation</vt:lpstr>
      <vt:lpstr>Hash functions</vt:lpstr>
      <vt:lpstr>PowerPoint Presentation</vt:lpstr>
      <vt:lpstr>Merkle-Damgard Construction for Hash Functions</vt:lpstr>
      <vt:lpstr>Message Digest (MD)</vt:lpstr>
      <vt:lpstr>MD5</vt:lpstr>
      <vt:lpstr>Secure Hash Algorithms (SHAs)</vt:lpstr>
      <vt:lpstr>Secure Hash Algorithms (SHAs)</vt:lpstr>
      <vt:lpstr>Secure Hash Algorithms (SHAs)</vt:lpstr>
      <vt:lpstr>Applications</vt:lpstr>
      <vt:lpstr>Design of Secure Hash Algorithms (SHA):  SHA-256</vt:lpstr>
      <vt:lpstr>The algorithm works as follows (SHA-256):</vt:lpstr>
      <vt:lpstr>PowerPoint Presentation</vt:lpstr>
      <vt:lpstr>PowerPoint Presentation</vt:lpstr>
      <vt:lpstr>PowerPoint Presentation</vt:lpstr>
      <vt:lpstr>PowerPoint Presentation</vt:lpstr>
      <vt:lpstr>PowerPoint Presentation</vt:lpstr>
      <vt:lpstr>Design of SHA3 (Keccak)</vt:lpstr>
      <vt:lpstr>PowerPoint Presentation</vt:lpstr>
      <vt:lpstr>SHA-3 absorbing and squeezing function in SHA3</vt:lpstr>
      <vt:lpstr>PowerPoint Presentation</vt:lpstr>
      <vt:lpstr>Message Authentication codes (MACs)</vt:lpstr>
      <vt:lpstr>MACs using block ciphers</vt:lpstr>
      <vt:lpstr>HMACs (hash-based MACs)</vt:lpstr>
      <vt:lpstr>PowerPoint Presentation</vt:lpstr>
      <vt:lpstr>Merkle trees</vt:lpstr>
      <vt:lpstr>PowerPoint Presentation</vt:lpstr>
      <vt:lpstr>PowerPoint Presentation</vt:lpstr>
      <vt:lpstr>Patricia trees</vt:lpstr>
      <vt:lpstr>PowerPoint Presentation</vt:lpstr>
      <vt:lpstr>PowerPoint Presentation</vt:lpstr>
      <vt:lpstr>Merkle Patricia Trie</vt:lpstr>
      <vt:lpstr>Hash Tables</vt:lpstr>
      <vt:lpstr>Distributed hash tables (DHTs)</vt:lpstr>
      <vt:lpstr>What is a DHT?</vt:lpstr>
      <vt:lpstr>PowerPoint Presentation</vt:lpstr>
      <vt:lpstr>Distributed hash tables (DHTs)</vt:lpstr>
      <vt:lpstr>How do DHTs work?</vt:lpstr>
      <vt:lpstr>DHT: basic idea </vt:lpstr>
      <vt:lpstr>DHT: basic idea </vt:lpstr>
      <vt:lpstr>DHT: basic idea </vt:lpstr>
      <vt:lpstr>DHT: basic idea </vt:lpstr>
      <vt:lpstr>DHT: basic idea </vt:lpstr>
      <vt:lpstr>DHT: basic idea </vt:lpstr>
      <vt:lpstr>DHT: basic idea </vt:lpstr>
      <vt:lpstr>     DHT </vt:lpstr>
      <vt:lpstr>Digital signatures</vt:lpstr>
      <vt:lpstr>Digital signatures</vt:lpstr>
      <vt:lpstr>Digital signatures</vt:lpstr>
      <vt:lpstr>PowerPoint Presentation</vt:lpstr>
      <vt:lpstr>Digital signatures</vt:lpstr>
      <vt:lpstr>Digital signatures</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functions</dc:title>
  <dc:creator>Sanjay H A</dc:creator>
  <cp:lastModifiedBy>Sanjay H A</cp:lastModifiedBy>
  <cp:revision>83</cp:revision>
  <dcterms:created xsi:type="dcterms:W3CDTF">2019-08-25T12:44:56Z</dcterms:created>
  <dcterms:modified xsi:type="dcterms:W3CDTF">2019-09-13T07:23:31Z</dcterms:modified>
</cp:coreProperties>
</file>