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1" r:id="rId18"/>
    <p:sldId id="270" r:id="rId19"/>
    <p:sldId id="287" r:id="rId20"/>
    <p:sldId id="278" r:id="rId21"/>
    <p:sldId id="279" r:id="rId22"/>
    <p:sldId id="280" r:id="rId23"/>
    <p:sldId id="277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97" r:id="rId37"/>
    <p:sldId id="298" r:id="rId38"/>
    <p:sldId id="299" r:id="rId39"/>
    <p:sldId id="300" r:id="rId40"/>
    <p:sldId id="294" r:id="rId41"/>
    <p:sldId id="295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21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5" r:id="rId86"/>
    <p:sldId id="344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 autoAdjust="0"/>
    <p:restoredTop sz="94660"/>
  </p:normalViewPr>
  <p:slideViewPr>
    <p:cSldViewPr snapToGrid="0">
      <p:cViewPr>
        <p:scale>
          <a:sx n="66" d="100"/>
          <a:sy n="66" d="100"/>
        </p:scale>
        <p:origin x="6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ge_numbers" TargetMode="External"/><Relationship Id="rId7" Type="http://schemas.openxmlformats.org/officeDocument/2006/relationships/hyperlink" Target="https://en.wikipedia.org/wiki/Base64" TargetMode="External"/><Relationship Id="rId2" Type="http://schemas.openxmlformats.org/officeDocument/2006/relationships/hyperlink" Target="https://en.wikipedia.org/wiki/Binary-to-text_enco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yptocurrency" TargetMode="External"/><Relationship Id="rId5" Type="http://schemas.openxmlformats.org/officeDocument/2006/relationships/hyperlink" Target="https://en.wikipedia.org/wiki/Bitcoin" TargetMode="External"/><Relationship Id="rId4" Type="http://schemas.openxmlformats.org/officeDocument/2006/relationships/hyperlink" Target="https://en.wikipedia.org/wiki/Satoshi_Nakamot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glossary/public-key" TargetMode="External"/><Relationship Id="rId2" Type="http://schemas.openxmlformats.org/officeDocument/2006/relationships/hyperlink" Target="https://bitcoin.org/en/glossary/addr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coin.org/en/glossary/p2pkh-address" TargetMode="External"/><Relationship Id="rId4" Type="http://schemas.openxmlformats.org/officeDocument/2006/relationships/hyperlink" Target="https://bitcoin.org/en/glossary/pubkey-scrip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444500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The regulation of bitcoin is a controversial subject and as much as it is a libertarian's dream</a:t>
            </a:r>
            <a:r>
              <a:rPr lang="en-US" dirty="0" smtClean="0"/>
              <a:t>, law </a:t>
            </a:r>
            <a:r>
              <a:rPr lang="en-US" dirty="0"/>
              <a:t>enforcement agencies and governments are proposing various regulations to control </a:t>
            </a:r>
            <a:r>
              <a:rPr lang="en-US" dirty="0" smtClean="0"/>
              <a:t>it</a:t>
            </a:r>
          </a:p>
          <a:p>
            <a:pPr lvl="1"/>
            <a:r>
              <a:rPr lang="en-US" sz="2000" dirty="0" err="1" smtClean="0"/>
              <a:t>BitLicense</a:t>
            </a:r>
            <a:r>
              <a:rPr lang="en-US" sz="2000" dirty="0" smtClean="0"/>
              <a:t> </a:t>
            </a:r>
            <a:r>
              <a:rPr lang="en-US" sz="2000" dirty="0"/>
              <a:t>issued by New York's state department of financial services. </a:t>
            </a:r>
            <a:endParaRPr lang="en-US" sz="20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is </a:t>
            </a:r>
            <a:r>
              <a:rPr lang="en-US" sz="1800" dirty="0" smtClean="0"/>
              <a:t>a license </a:t>
            </a:r>
            <a:r>
              <a:rPr lang="en-US" sz="1800" dirty="0"/>
              <a:t>issued to businesses that perform activities related to virtual currencies.</a:t>
            </a:r>
          </a:p>
          <a:p>
            <a:r>
              <a:rPr lang="en-US" dirty="0"/>
              <a:t>The growth of Bitcoin is also due to so-called </a:t>
            </a:r>
            <a:r>
              <a:rPr lang="en-US" i="1" dirty="0"/>
              <a:t>Network Effect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 smtClean="0"/>
              <a:t>demand-side economies </a:t>
            </a:r>
            <a:r>
              <a:rPr lang="en-US" dirty="0"/>
              <a:t>of scale, it is a concept that basically means more users who use the network, </a:t>
            </a:r>
            <a:r>
              <a:rPr lang="en-US" dirty="0" smtClean="0"/>
              <a:t>the more </a:t>
            </a:r>
            <a:r>
              <a:rPr lang="en-US" dirty="0"/>
              <a:t>valuable it becomes.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time, an exponential increase has been seen in the </a:t>
            </a:r>
            <a:r>
              <a:rPr lang="en-US" dirty="0" smtClean="0"/>
              <a:t>Bitcoin network </a:t>
            </a:r>
            <a:r>
              <a:rPr lang="en-US" dirty="0"/>
              <a:t>growth.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the price of bitcoin is quite volatile, it has </a:t>
            </a:r>
            <a:r>
              <a:rPr lang="en-US" dirty="0" smtClean="0"/>
              <a:t>increased significantly </a:t>
            </a:r>
            <a:r>
              <a:rPr lang="en-US" dirty="0"/>
              <a:t>over the last few years.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(at the time of writing this), bitcoin price </a:t>
            </a:r>
            <a:r>
              <a:rPr lang="en-US" dirty="0" smtClean="0"/>
              <a:t>is  </a:t>
            </a:r>
            <a:r>
              <a:rPr lang="en-US" b="1" dirty="0" smtClean="0"/>
              <a:t>Bitcoin</a:t>
            </a:r>
            <a:r>
              <a:rPr lang="en-US" b="1" dirty="0"/>
              <a:t> </a:t>
            </a:r>
            <a:r>
              <a:rPr lang="en-US" b="1" dirty="0" smtClean="0"/>
              <a:t>Price </a:t>
            </a:r>
            <a:r>
              <a:rPr lang="en-US" dirty="0"/>
              <a:t> </a:t>
            </a:r>
            <a:r>
              <a:rPr lang="en-US" b="1" dirty="0"/>
              <a:t>(BTC</a:t>
            </a:r>
            <a:r>
              <a:rPr lang="en-US" b="1" dirty="0" smtClean="0"/>
              <a:t>) $8,702.69</a:t>
            </a:r>
          </a:p>
          <a:p>
            <a:r>
              <a:rPr lang="en-US" dirty="0"/>
              <a:t>1 Bitcoin </a:t>
            </a:r>
            <a:r>
              <a:rPr lang="en-US" dirty="0" smtClean="0"/>
              <a:t>equals 6,950.82</a:t>
            </a:r>
            <a:r>
              <a:rPr lang="en-US" dirty="0"/>
              <a:t> Pound sterling</a:t>
            </a:r>
          </a:p>
          <a:p>
            <a:r>
              <a:rPr lang="en-US" dirty="0"/>
              <a:t> </a:t>
            </a:r>
            <a:r>
              <a:rPr lang="en-US" dirty="0" smtClean="0"/>
              <a:t>1 Bitcoin</a:t>
            </a:r>
            <a:r>
              <a:rPr lang="en-US" dirty="0"/>
              <a:t> </a:t>
            </a:r>
            <a:r>
              <a:rPr lang="en-US" dirty="0" smtClean="0"/>
              <a:t>equals 6,15,839.51</a:t>
            </a:r>
            <a:r>
              <a:rPr lang="en-US" dirty="0"/>
              <a:t> Indian </a:t>
            </a:r>
            <a:r>
              <a:rPr lang="en-US" dirty="0" smtClean="0"/>
              <a:t>Rupee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9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72" y="303268"/>
            <a:ext cx="8911687" cy="1280890"/>
          </a:xfrm>
        </p:spPr>
        <p:txBody>
          <a:bodyPr/>
          <a:lstStyle/>
          <a:p>
            <a:r>
              <a:rPr lang="en-US" b="1" dirty="0"/>
              <a:t>The mining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27" y="1168302"/>
            <a:ext cx="9563516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previous hash block is retrieved from the bitcoin network.</a:t>
            </a:r>
          </a:p>
          <a:p>
            <a:r>
              <a:rPr lang="en-US" sz="2400" dirty="0"/>
              <a:t>Assemble a set of potential transactions broadcasted on the network into a block.</a:t>
            </a:r>
          </a:p>
          <a:p>
            <a:r>
              <a:rPr lang="en-US" sz="2400" dirty="0"/>
              <a:t>Compute the double hash of the block header with a nonce and the previous </a:t>
            </a:r>
            <a:r>
              <a:rPr lang="en-US" sz="2400" dirty="0" smtClean="0"/>
              <a:t>hash using </a:t>
            </a:r>
            <a:r>
              <a:rPr lang="en-US" sz="2400" dirty="0"/>
              <a:t>the SHA256 algorithm.</a:t>
            </a:r>
          </a:p>
          <a:p>
            <a:r>
              <a:rPr lang="en-US" sz="2400" dirty="0"/>
              <a:t>If the resultant hash is lower than the current difficulty level (target), then </a:t>
            </a:r>
            <a:r>
              <a:rPr lang="en-US" sz="2400" dirty="0" smtClean="0"/>
              <a:t>stop the </a:t>
            </a:r>
            <a:r>
              <a:rPr lang="en-US" sz="2400" dirty="0"/>
              <a:t>process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 resultant hash is greater than the current difficulty level (target), </a:t>
            </a:r>
            <a:r>
              <a:rPr lang="en-US" sz="2400" dirty="0" smtClean="0"/>
              <a:t>then repeat </a:t>
            </a:r>
            <a:r>
              <a:rPr lang="en-US" sz="2400" dirty="0"/>
              <a:t>the process by incrementing the </a:t>
            </a:r>
            <a:r>
              <a:rPr lang="en-US" sz="2400" dirty="0" smtClean="0"/>
              <a:t>nonce</a:t>
            </a:r>
          </a:p>
          <a:p>
            <a:r>
              <a:rPr lang="en-US" sz="2400" dirty="0"/>
              <a:t>Mining difficulty increased over time and bitcoins that could be mined by </a:t>
            </a:r>
            <a:r>
              <a:rPr lang="en-US" sz="2400" dirty="0" smtClean="0"/>
              <a:t>single CPU </a:t>
            </a:r>
            <a:r>
              <a:rPr lang="en-US" sz="2400" dirty="0"/>
              <a:t>laptop computers now require dedicated mining centers to solve the </a:t>
            </a:r>
            <a:r>
              <a:rPr lang="en-US" sz="2400" dirty="0" smtClean="0"/>
              <a:t>hash puzzle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5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991" y="160421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current difficulty level can be queried using the bitcoin </a:t>
            </a:r>
            <a:r>
              <a:rPr lang="en-US" sz="2400" dirty="0" smtClean="0"/>
              <a:t>command line </a:t>
            </a:r>
            <a:r>
              <a:rPr lang="en-US" sz="2400" dirty="0"/>
              <a:t>interface using the following command:</a:t>
            </a:r>
          </a:p>
          <a:p>
            <a:pPr lvl="1"/>
            <a:r>
              <a:rPr lang="en-US" sz="2400" b="1" dirty="0"/>
              <a:t>$ bitcoin-cli </a:t>
            </a:r>
            <a:r>
              <a:rPr lang="en-US" sz="2400" b="1" dirty="0" err="1"/>
              <a:t>getdifficulty</a:t>
            </a:r>
            <a:endParaRPr lang="en-US" sz="2400" b="1" dirty="0"/>
          </a:p>
          <a:p>
            <a:pPr lvl="1"/>
            <a:r>
              <a:rPr lang="en-US" sz="2400" b="1" dirty="0"/>
              <a:t>258522748404.5154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97" y="3857826"/>
            <a:ext cx="6075697" cy="27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hashing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8" y="1427747"/>
            <a:ext cx="9322886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hashing rate basically represents the rate of calculating hashes per second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early </a:t>
            </a:r>
            <a:r>
              <a:rPr lang="en-US" sz="2400" dirty="0" smtClean="0"/>
              <a:t>days of </a:t>
            </a:r>
            <a:r>
              <a:rPr lang="en-US" sz="2400" dirty="0"/>
              <a:t>bitcoin, it used to be quite small as CPUs were </a:t>
            </a:r>
            <a:r>
              <a:rPr lang="en-US" sz="2400" dirty="0" smtClean="0"/>
              <a:t>used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with dedicated mining </a:t>
            </a:r>
            <a:r>
              <a:rPr lang="en-US" sz="2400" dirty="0" smtClean="0"/>
              <a:t>pools and </a:t>
            </a:r>
            <a:r>
              <a:rPr lang="en-US" sz="2400" dirty="0"/>
              <a:t>ASICs now, this has gone up exponentially in the last few years. </a:t>
            </a:r>
            <a:endParaRPr lang="en-US" sz="2400" dirty="0" smtClean="0"/>
          </a:p>
          <a:p>
            <a:pPr lvl="1"/>
            <a:r>
              <a:rPr lang="en-US" dirty="0"/>
              <a:t>Application-Specific Integrated Circuit (ASIC)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has resulted </a:t>
            </a:r>
            <a:r>
              <a:rPr lang="en-US" sz="2400" dirty="0" smtClean="0"/>
              <a:t>in increased </a:t>
            </a:r>
            <a:r>
              <a:rPr lang="en-US" sz="2400" dirty="0"/>
              <a:t>difficulty. </a:t>
            </a:r>
            <a:endParaRPr lang="en-US" sz="2400" dirty="0" smtClean="0"/>
          </a:p>
          <a:p>
            <a:r>
              <a:rPr lang="en-US" sz="2400" dirty="0" smtClean="0"/>
              <a:t>Hash </a:t>
            </a:r>
            <a:r>
              <a:rPr lang="en-US" sz="2400" dirty="0"/>
              <a:t>rate increase over </a:t>
            </a:r>
            <a:r>
              <a:rPr lang="en-US" sz="2400" dirty="0" smtClean="0"/>
              <a:t>time and </a:t>
            </a:r>
            <a:r>
              <a:rPr lang="en-US" sz="2400" dirty="0"/>
              <a:t>is currently measured in </a:t>
            </a:r>
            <a:r>
              <a:rPr lang="en-US" sz="2400" dirty="0" err="1"/>
              <a:t>Exa</a:t>
            </a:r>
            <a:r>
              <a:rPr lang="en-US" sz="2400" dirty="0"/>
              <a:t> hashes.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means that in 1 second, bitcoin </a:t>
            </a:r>
            <a:r>
              <a:rPr lang="en-US" sz="2400" dirty="0" smtClean="0"/>
              <a:t>network miners </a:t>
            </a:r>
            <a:r>
              <a:rPr lang="en-US" sz="2400" dirty="0"/>
              <a:t>are computing more than 1 000 000 000 000 000 000 hashes per second.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95" y="196563"/>
            <a:ext cx="5759116" cy="6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840" y="319310"/>
            <a:ext cx="8911687" cy="1280890"/>
          </a:xfrm>
        </p:spPr>
        <p:txBody>
          <a:bodyPr/>
          <a:lstStyle/>
          <a:p>
            <a:r>
              <a:rPr lang="en-US" b="1" dirty="0"/>
              <a:t>Mining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759" y="1376850"/>
            <a:ext cx="10789904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CPU</a:t>
            </a:r>
          </a:p>
          <a:p>
            <a:r>
              <a:rPr lang="en-US" sz="2400" b="1" dirty="0" smtClean="0"/>
              <a:t>GPU</a:t>
            </a:r>
          </a:p>
          <a:p>
            <a:r>
              <a:rPr lang="en-US" sz="2400" b="1" dirty="0"/>
              <a:t>Field Programmable Gate Array </a:t>
            </a:r>
            <a:r>
              <a:rPr lang="en-US" sz="2400" dirty="0"/>
              <a:t>(</a:t>
            </a:r>
            <a:r>
              <a:rPr lang="en-US" sz="2400" b="1" dirty="0"/>
              <a:t>FPGA</a:t>
            </a:r>
            <a:r>
              <a:rPr lang="en-US" sz="2400" dirty="0"/>
              <a:t>) is basically an integrated </a:t>
            </a:r>
            <a:r>
              <a:rPr lang="en-US" sz="2400" dirty="0" smtClean="0"/>
              <a:t>circuit that </a:t>
            </a:r>
            <a:r>
              <a:rPr lang="en-US" sz="2400" dirty="0"/>
              <a:t>can be programmed to perform specific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200" dirty="0"/>
              <a:t>FPGA offered much better performance as compared to GPUs;</a:t>
            </a:r>
          </a:p>
          <a:p>
            <a:pPr lvl="1"/>
            <a:r>
              <a:rPr lang="en-US" sz="2200" dirty="0"/>
              <a:t>however, issues such as accessibility, programming difficulty, and the requirement </a:t>
            </a:r>
            <a:r>
              <a:rPr lang="en-US" sz="2200" dirty="0" smtClean="0"/>
              <a:t>for </a:t>
            </a:r>
            <a:r>
              <a:rPr lang="en-US" sz="2400" dirty="0" smtClean="0"/>
              <a:t>specialized </a:t>
            </a:r>
            <a:r>
              <a:rPr lang="en-US" sz="2400" dirty="0"/>
              <a:t>knowledge to program and configure FPGAs resulted in a short life of the </a:t>
            </a:r>
            <a:r>
              <a:rPr lang="en-US" sz="2400" dirty="0" smtClean="0"/>
              <a:t>FPGA era </a:t>
            </a:r>
            <a:r>
              <a:rPr lang="en-US" sz="2400" dirty="0"/>
              <a:t>for bitcoin mining.</a:t>
            </a:r>
            <a:endParaRPr lang="en-US" sz="2400" dirty="0" smtClean="0"/>
          </a:p>
          <a:p>
            <a:r>
              <a:rPr lang="en-US" sz="2400" b="1" dirty="0"/>
              <a:t>Application Specific Integrated Circuit </a:t>
            </a:r>
            <a:r>
              <a:rPr lang="en-US" sz="2400" dirty="0"/>
              <a:t>(</a:t>
            </a:r>
            <a:r>
              <a:rPr lang="en-US" sz="2400" b="1" dirty="0"/>
              <a:t>ASIC</a:t>
            </a:r>
            <a:r>
              <a:rPr lang="en-US" sz="2400" dirty="0"/>
              <a:t>) was designed to perform the </a:t>
            </a:r>
            <a:r>
              <a:rPr lang="en-US" sz="2400" dirty="0" smtClean="0"/>
              <a:t>SHA-256 operation</a:t>
            </a:r>
          </a:p>
          <a:p>
            <a:r>
              <a:rPr lang="en-US" sz="2400" dirty="0"/>
              <a:t>Currently, </a:t>
            </a:r>
            <a:r>
              <a:rPr lang="en-US" sz="2400" dirty="0" smtClean="0"/>
              <a:t>professional </a:t>
            </a:r>
            <a:r>
              <a:rPr lang="en-US" sz="2400" dirty="0"/>
              <a:t>mining </a:t>
            </a:r>
            <a:r>
              <a:rPr lang="en-US" sz="2400" dirty="0" smtClean="0"/>
              <a:t>centers using </a:t>
            </a:r>
            <a:r>
              <a:rPr lang="en-US" sz="2400" dirty="0"/>
              <a:t>thousands of ASIC units in parallel are offering mining contracts to users to </a:t>
            </a:r>
            <a:r>
              <a:rPr lang="en-US" sz="2400" dirty="0" smtClean="0"/>
              <a:t>perform mining </a:t>
            </a:r>
            <a:r>
              <a:rPr lang="en-US" sz="2400" dirty="0"/>
              <a:t>on their behalf.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27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ining </a:t>
            </a:r>
            <a:r>
              <a:rPr lang="en-US" sz="2400" dirty="0"/>
              <a:t>pool forms when group miners work together to mine a block.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/>
              <a:t>Pool </a:t>
            </a:r>
            <a:r>
              <a:rPr lang="en-US" sz="2400" i="1" dirty="0" smtClean="0"/>
              <a:t>manager </a:t>
            </a:r>
            <a:r>
              <a:rPr lang="en-US" sz="2400" dirty="0" smtClean="0"/>
              <a:t>receives </a:t>
            </a:r>
            <a:r>
              <a:rPr lang="en-US" sz="2400" dirty="0"/>
              <a:t>the </a:t>
            </a:r>
            <a:r>
              <a:rPr lang="en-US" sz="2400" dirty="0" err="1"/>
              <a:t>coinbase</a:t>
            </a:r>
            <a:r>
              <a:rPr lang="en-US" sz="2400" dirty="0"/>
              <a:t> transaction if the block is successfully </a:t>
            </a:r>
            <a:r>
              <a:rPr lang="en-US" sz="2400" dirty="0" smtClean="0"/>
              <a:t>mined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which is </a:t>
            </a:r>
            <a:r>
              <a:rPr lang="en-US" sz="2400" dirty="0" smtClean="0"/>
              <a:t>then responsible </a:t>
            </a:r>
            <a:r>
              <a:rPr lang="en-US" sz="2400" dirty="0"/>
              <a:t>for distributing the reward to the group of miners who invested resources </a:t>
            </a:r>
            <a:r>
              <a:rPr lang="en-US" sz="2400" dirty="0" smtClean="0"/>
              <a:t>to mine </a:t>
            </a:r>
            <a:r>
              <a:rPr lang="en-US" sz="2400" dirty="0"/>
              <a:t>the block.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profitable as compared to solo mining,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only one sole miner </a:t>
            </a:r>
            <a:r>
              <a:rPr lang="en-US" sz="2400" dirty="0" smtClean="0"/>
              <a:t>is trying </a:t>
            </a:r>
            <a:r>
              <a:rPr lang="en-US" sz="2400" dirty="0"/>
              <a:t>to solve the partial hash inversion </a:t>
            </a:r>
            <a:r>
              <a:rPr lang="en-US" sz="2400" dirty="0" smtClean="0"/>
              <a:t>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bitcoin network is a P2P network where nodes exchange transactions and blocks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two main types of </a:t>
            </a:r>
            <a:r>
              <a:rPr lang="en-US" sz="2400" dirty="0" smtClean="0"/>
              <a:t>nodes- </a:t>
            </a:r>
            <a:r>
              <a:rPr lang="en-US" sz="2400" b="1" dirty="0"/>
              <a:t>full </a:t>
            </a:r>
            <a:r>
              <a:rPr lang="en-US" sz="2400" b="1" dirty="0" smtClean="0"/>
              <a:t>nodes and </a:t>
            </a:r>
            <a:r>
              <a:rPr lang="en-US" sz="2400" b="1" dirty="0"/>
              <a:t>SPV nodes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Full </a:t>
            </a:r>
            <a:r>
              <a:rPr lang="en-US" sz="2400" dirty="0"/>
              <a:t>nodes, as the name implies, are implementations of bitcoin core </a:t>
            </a:r>
            <a:r>
              <a:rPr lang="en-US" sz="2400" dirty="0" err="1" smtClean="0"/>
              <a:t>clientsperforming</a:t>
            </a:r>
            <a:r>
              <a:rPr lang="en-US" sz="2400" dirty="0" smtClean="0"/>
              <a:t> </a:t>
            </a:r>
            <a:r>
              <a:rPr lang="en-US" sz="2400" dirty="0"/>
              <a:t>the wallet, miner, full </a:t>
            </a:r>
            <a:r>
              <a:rPr lang="en-US" sz="2400" dirty="0" err="1"/>
              <a:t>blockchain</a:t>
            </a:r>
            <a:r>
              <a:rPr lang="en-US" sz="2400" dirty="0"/>
              <a:t> storage, and network routing functions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it is not necessary to perform all these functions.</a:t>
            </a:r>
          </a:p>
          <a:p>
            <a:r>
              <a:rPr lang="en-US" sz="2400" dirty="0" smtClean="0"/>
              <a:t>SPV </a:t>
            </a:r>
            <a:r>
              <a:rPr lang="en-US" sz="2400" dirty="0"/>
              <a:t>nodes or lightweight </a:t>
            </a:r>
            <a:r>
              <a:rPr lang="en-US" sz="2400" dirty="0" smtClean="0"/>
              <a:t>clients perform </a:t>
            </a:r>
            <a:r>
              <a:rPr lang="en-US" sz="2400" dirty="0"/>
              <a:t>only wallet and network routing functionality.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69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 nodes prefer to be full </a:t>
            </a:r>
            <a:r>
              <a:rPr lang="en-US" sz="2400" dirty="0" err="1"/>
              <a:t>blockchain</a:t>
            </a:r>
            <a:r>
              <a:rPr lang="en-US" sz="2400" dirty="0"/>
              <a:t> nodes only </a:t>
            </a:r>
            <a:endParaRPr lang="en-US" sz="2400" dirty="0" smtClean="0"/>
          </a:p>
          <a:p>
            <a:pPr lvl="1"/>
            <a:r>
              <a:rPr lang="en-US" sz="2400" dirty="0" smtClean="0"/>
              <a:t>contain </a:t>
            </a:r>
            <a:r>
              <a:rPr lang="en-US" sz="2400" dirty="0"/>
              <a:t>complete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network routing functions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do not perform mining or store private keys (</a:t>
            </a:r>
            <a:r>
              <a:rPr lang="en-US" sz="2400" dirty="0" smtClean="0"/>
              <a:t>the wallet </a:t>
            </a:r>
            <a:r>
              <a:rPr lang="en-US" sz="2400" dirty="0"/>
              <a:t>function).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/>
              <a:t>type is solo miner nodes </a:t>
            </a:r>
            <a:endParaRPr lang="en-US" sz="2400" dirty="0" smtClean="0"/>
          </a:p>
          <a:p>
            <a:pPr lvl="1"/>
            <a:r>
              <a:rPr lang="en-US" sz="2400" dirty="0" smtClean="0"/>
              <a:t>that </a:t>
            </a:r>
            <a:r>
              <a:rPr lang="en-US" sz="2400" dirty="0"/>
              <a:t>can perform </a:t>
            </a:r>
            <a:r>
              <a:rPr lang="en-US" sz="2400" dirty="0" smtClean="0"/>
              <a:t>mining</a:t>
            </a:r>
          </a:p>
          <a:p>
            <a:pPr lvl="1"/>
            <a:r>
              <a:rPr lang="en-US" sz="2400" dirty="0" smtClean="0"/>
              <a:t>store full </a:t>
            </a:r>
            <a:r>
              <a:rPr lang="en-US" sz="2400" dirty="0" err="1" smtClean="0"/>
              <a:t>blockchain</a:t>
            </a:r>
            <a:endParaRPr lang="en-US" sz="2400" dirty="0" smtClean="0"/>
          </a:p>
          <a:p>
            <a:pPr lvl="1"/>
            <a:r>
              <a:rPr lang="en-US" sz="2400" dirty="0" smtClean="0"/>
              <a:t>act </a:t>
            </a:r>
            <a:r>
              <a:rPr lang="en-US" sz="2400" dirty="0"/>
              <a:t>as a bitcoin network routing node.</a:t>
            </a:r>
          </a:p>
        </p:txBody>
      </p:sp>
    </p:spTree>
    <p:extLst>
      <p:ext uri="{BB962C8B-B14F-4D97-AF65-F5344CB8AC3E}">
        <p14:creationId xmlns:p14="http://schemas.microsoft.com/office/powerpoint/2010/main" val="3385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99" y="253902"/>
            <a:ext cx="8911687" cy="1280890"/>
          </a:xfrm>
        </p:spPr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95" y="894347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are a few nonstandard but heavily used nodes that are called pool protocol servers.</a:t>
            </a:r>
          </a:p>
          <a:p>
            <a:r>
              <a:rPr lang="en-US" sz="2000" dirty="0" smtClean="0"/>
              <a:t>These nodes make use of alternative protocols, such as the stratum protocol.</a:t>
            </a:r>
          </a:p>
          <a:p>
            <a:r>
              <a:rPr lang="en-US" sz="2000" dirty="0" smtClean="0"/>
              <a:t>Some nodes perform only mining functions and are called mining nodes. </a:t>
            </a:r>
          </a:p>
          <a:p>
            <a:r>
              <a:rPr lang="en-US" sz="2000" dirty="0" smtClean="0"/>
              <a:t>Nodes that only compute hashes use the stratum protocol to submit their solutions to the mining pool.</a:t>
            </a:r>
          </a:p>
          <a:p>
            <a:r>
              <a:rPr lang="en-US" sz="2000" dirty="0" smtClean="0"/>
              <a:t> It is possible to run an SPV client runs a wallet and network routing function without a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Most protocols on the Internet are line-based, which means that each line is delimited by a carriage return and newline \r \n character.</a:t>
            </a:r>
          </a:p>
          <a:p>
            <a:r>
              <a:rPr lang="en-US" sz="2000" dirty="0" smtClean="0"/>
              <a:t> Stratum is also a line-based protocol that makes use of plain TCP sockets and human-readable JSON-RPC to operate and communicate between nodes.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4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a bitcoin core node starts up, first, it initiates the discovery of all peers. </a:t>
            </a:r>
            <a:endParaRPr lang="en-US" sz="2400" dirty="0" smtClean="0"/>
          </a:p>
          <a:p>
            <a:r>
              <a:rPr lang="en-US" sz="2400" dirty="0" smtClean="0"/>
              <a:t>This is achieved </a:t>
            </a:r>
            <a:r>
              <a:rPr lang="en-US" sz="2400" dirty="0"/>
              <a:t>by querying DNS seeds that are hardcoded into the bitcoin core client and </a:t>
            </a:r>
            <a:r>
              <a:rPr lang="en-US" sz="2400" dirty="0" smtClean="0"/>
              <a:t>are maintained </a:t>
            </a:r>
            <a:r>
              <a:rPr lang="en-US" sz="2400" dirty="0"/>
              <a:t>by bitcoin community members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lookup returns a number of DNS </a:t>
            </a:r>
            <a:r>
              <a:rPr lang="en-US" sz="2400" dirty="0" smtClean="0"/>
              <a:t>A records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bitcoin protocol works on TCP port 8333 by default for the main network </a:t>
            </a:r>
            <a:r>
              <a:rPr lang="en-US" sz="2400" dirty="0" smtClean="0"/>
              <a:t>and TCP </a:t>
            </a:r>
            <a:r>
              <a:rPr lang="en-US" sz="2400" dirty="0"/>
              <a:t>18333 for </a:t>
            </a:r>
            <a:r>
              <a:rPr lang="en-US" sz="2400" dirty="0" err="1"/>
              <a:t>testnet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9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Bitcoin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7526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can be defined in various ways</a:t>
            </a:r>
            <a:r>
              <a:rPr lang="en-US" sz="2400" dirty="0" smtClean="0"/>
              <a:t>;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it's a protocol, a digital currency, and a platform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It is </a:t>
            </a:r>
            <a:r>
              <a:rPr lang="en-US" sz="2000" dirty="0"/>
              <a:t>a combination of peer-to-peer network, protocols, and software that facilitate the </a:t>
            </a:r>
            <a:r>
              <a:rPr lang="en-US" sz="2000" dirty="0" smtClean="0"/>
              <a:t>creation and </a:t>
            </a:r>
            <a:r>
              <a:rPr lang="en-US" sz="2000" dirty="0"/>
              <a:t>usage of the digital currency named bitcoin. </a:t>
            </a:r>
            <a:endParaRPr lang="en-US" sz="2000" dirty="0" smtClean="0"/>
          </a:p>
          <a:p>
            <a:r>
              <a:rPr lang="en-US" sz="2400" dirty="0" smtClean="0"/>
              <a:t>Bitcoin </a:t>
            </a:r>
            <a:r>
              <a:rPr lang="en-US" sz="2400" dirty="0"/>
              <a:t>with a capital </a:t>
            </a:r>
            <a:r>
              <a:rPr lang="en-US" sz="2400" i="1" dirty="0"/>
              <a:t>B </a:t>
            </a:r>
            <a:r>
              <a:rPr lang="en-US" sz="2400" dirty="0"/>
              <a:t>is used </a:t>
            </a:r>
            <a:r>
              <a:rPr lang="en-US" sz="2400" dirty="0" smtClean="0"/>
              <a:t>to refer </a:t>
            </a:r>
            <a:r>
              <a:rPr lang="en-US" sz="2400" dirty="0"/>
              <a:t>to the Bitcoin </a:t>
            </a:r>
            <a:r>
              <a:rPr lang="en-US" sz="2400" dirty="0" smtClean="0"/>
              <a:t>protocol</a:t>
            </a:r>
          </a:p>
          <a:p>
            <a:r>
              <a:rPr lang="en-US" sz="2400" dirty="0" smtClean="0"/>
              <a:t>bitcoin </a:t>
            </a:r>
            <a:r>
              <a:rPr lang="en-US" sz="2400" dirty="0"/>
              <a:t>with a lowercase </a:t>
            </a:r>
            <a:r>
              <a:rPr lang="en-US" sz="2400" i="1" dirty="0"/>
              <a:t>b </a:t>
            </a:r>
            <a:r>
              <a:rPr lang="en-US" sz="2400" dirty="0"/>
              <a:t>is used to refer to bitcoin</a:t>
            </a:r>
            <a:r>
              <a:rPr lang="en-US" sz="2400" dirty="0" smtClean="0"/>
              <a:t>, the </a:t>
            </a:r>
            <a:r>
              <a:rPr lang="en-US" sz="2400" dirty="0"/>
              <a:t>currency.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in this peer-to-peer network talk to each other using the </a:t>
            </a:r>
            <a:r>
              <a:rPr lang="en-US" sz="2400" dirty="0" smtClean="0"/>
              <a:t>Bitcoin protocol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3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623" y="171650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First, the client sends a protocol message </a:t>
            </a:r>
            <a:r>
              <a:rPr lang="en-US" sz="2400" i="1" dirty="0"/>
              <a:t>Version </a:t>
            </a:r>
            <a:r>
              <a:rPr lang="en-US" sz="2400" dirty="0"/>
              <a:t>that contains various fields, such </a:t>
            </a:r>
            <a:r>
              <a:rPr lang="en-US" sz="2400" dirty="0" smtClean="0"/>
              <a:t>as version</a:t>
            </a:r>
            <a:r>
              <a:rPr lang="en-US" sz="2400" dirty="0"/>
              <a:t>, services, timestamp, network address, nonce, and some other fields. </a:t>
            </a:r>
            <a:endParaRPr lang="en-US" sz="2400" dirty="0" smtClean="0"/>
          </a:p>
          <a:p>
            <a:r>
              <a:rPr lang="en-US" sz="2400" dirty="0" smtClean="0"/>
              <a:t>The remote node </a:t>
            </a:r>
            <a:r>
              <a:rPr lang="en-US" sz="2400" dirty="0"/>
              <a:t>responds with its own version message followed by </a:t>
            </a:r>
            <a:r>
              <a:rPr lang="en-US" sz="2400" dirty="0" err="1"/>
              <a:t>verack</a:t>
            </a:r>
            <a:r>
              <a:rPr lang="en-US" sz="2400" dirty="0"/>
              <a:t> message </a:t>
            </a:r>
            <a:r>
              <a:rPr lang="en-US" sz="2400" dirty="0" smtClean="0"/>
              <a:t>exchange between </a:t>
            </a:r>
            <a:r>
              <a:rPr lang="en-US" sz="2400" dirty="0"/>
              <a:t>both nodes, indicating that the connection has been established.</a:t>
            </a:r>
          </a:p>
          <a:p>
            <a:r>
              <a:rPr lang="en-US" sz="2400" dirty="0"/>
              <a:t>After this, </a:t>
            </a:r>
            <a:r>
              <a:rPr lang="en-US" sz="2400" b="1" dirty="0" err="1"/>
              <a:t>Getaddr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400" dirty="0"/>
              <a:t>messages are exchanged to find the </a:t>
            </a:r>
            <a:r>
              <a:rPr lang="en-US" sz="2400" dirty="0" smtClean="0"/>
              <a:t>peers. </a:t>
            </a:r>
          </a:p>
          <a:p>
            <a:r>
              <a:rPr lang="en-US" sz="2400" dirty="0" smtClean="0"/>
              <a:t>Meanwhile</a:t>
            </a:r>
            <a:r>
              <a:rPr lang="en-US" sz="2400" dirty="0"/>
              <a:t>, either of the nodes can send a ping message to see whether </a:t>
            </a:r>
            <a:r>
              <a:rPr lang="en-US" sz="2400" dirty="0" smtClean="0"/>
              <a:t>the connection </a:t>
            </a:r>
            <a:r>
              <a:rPr lang="en-US" sz="2400" dirty="0"/>
              <a:t>is still live.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7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Now the block download can begin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If the node already has all blocks fully synchronized</a:t>
            </a:r>
            <a:r>
              <a:rPr lang="en-US" sz="2400" dirty="0" smtClean="0"/>
              <a:t>, then </a:t>
            </a:r>
            <a:r>
              <a:rPr lang="en-US" sz="2400" dirty="0"/>
              <a:t>it listens for new blocks using the </a:t>
            </a:r>
            <a:r>
              <a:rPr lang="en-US" sz="2400" i="1" dirty="0" err="1"/>
              <a:t>Inv</a:t>
            </a:r>
            <a:r>
              <a:rPr lang="en-US" sz="2400" i="1" dirty="0"/>
              <a:t> </a:t>
            </a:r>
            <a:r>
              <a:rPr lang="en-US" sz="2400" dirty="0"/>
              <a:t>protocol message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otherwise, it first </a:t>
            </a:r>
            <a:r>
              <a:rPr lang="en-US" sz="2400" dirty="0" smtClean="0"/>
              <a:t>checks whether </a:t>
            </a:r>
            <a:r>
              <a:rPr lang="en-US" sz="2400" dirty="0"/>
              <a:t>it has a response to </a:t>
            </a:r>
            <a:r>
              <a:rPr lang="en-US" sz="2400" i="1" dirty="0" err="1"/>
              <a:t>inv</a:t>
            </a:r>
            <a:r>
              <a:rPr lang="en-US" sz="2400" i="1" dirty="0"/>
              <a:t> </a:t>
            </a:r>
            <a:r>
              <a:rPr lang="en-US" sz="2400" dirty="0"/>
              <a:t>messages and have inventories already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If yes, then </a:t>
            </a:r>
            <a:r>
              <a:rPr lang="en-US" sz="2400" dirty="0" smtClean="0"/>
              <a:t>it requests </a:t>
            </a:r>
            <a:r>
              <a:rPr lang="en-US" sz="2400" dirty="0"/>
              <a:t>the blocks using the </a:t>
            </a:r>
            <a:r>
              <a:rPr lang="en-US" sz="2400" b="1" dirty="0" err="1"/>
              <a:t>Getdata</a:t>
            </a:r>
            <a:r>
              <a:rPr lang="en-US" sz="2400" b="1" dirty="0"/>
              <a:t> </a:t>
            </a:r>
            <a:r>
              <a:rPr lang="en-US" sz="2400" dirty="0"/>
              <a:t>protocol message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if not, then it requests </a:t>
            </a:r>
            <a:r>
              <a:rPr lang="en-US" sz="2400" dirty="0" smtClean="0"/>
              <a:t>inventories using </a:t>
            </a:r>
            <a:r>
              <a:rPr lang="en-US" sz="2400" dirty="0"/>
              <a:t>the </a:t>
            </a:r>
            <a:r>
              <a:rPr lang="en-US" sz="2400" i="1" dirty="0" err="1"/>
              <a:t>GetBlocks</a:t>
            </a:r>
            <a:r>
              <a:rPr lang="en-US" sz="2400" i="1" dirty="0"/>
              <a:t> </a:t>
            </a:r>
            <a:r>
              <a:rPr lang="en-US" sz="2400" dirty="0"/>
              <a:t>message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types of protocol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5" y="1556084"/>
            <a:ext cx="9258717" cy="48126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There are 27 types of protocol messages in total, but they're likely to increase over time </a:t>
            </a:r>
            <a:r>
              <a:rPr lang="en-US" sz="2400" dirty="0" smtClean="0"/>
              <a:t>as the </a:t>
            </a:r>
            <a:r>
              <a:rPr lang="en-US" sz="2400" dirty="0"/>
              <a:t>protocol </a:t>
            </a:r>
            <a:r>
              <a:rPr lang="en-US" sz="2400" dirty="0" smtClean="0"/>
              <a:t>grows</a:t>
            </a:r>
          </a:p>
          <a:p>
            <a:r>
              <a:rPr lang="en-US" sz="2400" b="1" dirty="0"/>
              <a:t>Version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first message that a node sends out to the network</a:t>
            </a:r>
            <a:r>
              <a:rPr lang="en-US" sz="2400" dirty="0" smtClean="0"/>
              <a:t>, advertising </a:t>
            </a:r>
            <a:r>
              <a:rPr lang="en-US" sz="2400" dirty="0"/>
              <a:t>its version and block count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remote node then replies with </a:t>
            </a:r>
            <a:r>
              <a:rPr lang="en-US" sz="2400" dirty="0" smtClean="0"/>
              <a:t>the same </a:t>
            </a:r>
            <a:r>
              <a:rPr lang="en-US" sz="2400" dirty="0"/>
              <a:t>information and the connection is then established.</a:t>
            </a:r>
          </a:p>
          <a:p>
            <a:r>
              <a:rPr lang="en-US" sz="2400" b="1" dirty="0" err="1"/>
              <a:t>Verack</a:t>
            </a:r>
            <a:r>
              <a:rPr lang="en-US" sz="2400" b="1" dirty="0"/>
              <a:t> 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dirty="0"/>
              <a:t>This is the response of the version message accepting the </a:t>
            </a:r>
            <a:r>
              <a:rPr lang="en-US" sz="2400" dirty="0" smtClean="0"/>
              <a:t>connection request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Inv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used by nodes to advertise their knowledge of blocks </a:t>
            </a:r>
            <a:r>
              <a:rPr lang="en-US" sz="2400" dirty="0" smtClean="0"/>
              <a:t>and transactions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41" y="624110"/>
            <a:ext cx="10606254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Getdata</a:t>
            </a:r>
            <a:r>
              <a:rPr lang="en-US" sz="2400" b="1" dirty="0"/>
              <a:t> 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a response to </a:t>
            </a:r>
            <a:r>
              <a:rPr lang="en-US" sz="2400" dirty="0" err="1"/>
              <a:t>inv</a:t>
            </a:r>
            <a:r>
              <a:rPr lang="en-US" sz="2400" dirty="0"/>
              <a:t>, requesting a single block or </a:t>
            </a:r>
            <a:r>
              <a:rPr lang="en-US" sz="2400" dirty="0" smtClean="0"/>
              <a:t>transaction identified </a:t>
            </a:r>
            <a:r>
              <a:rPr lang="en-US" sz="2400" dirty="0"/>
              <a:t>by its hash.</a:t>
            </a:r>
          </a:p>
          <a:p>
            <a:r>
              <a:rPr lang="en-US" sz="2400" b="1" dirty="0" err="1"/>
              <a:t>Getblocks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returns an </a:t>
            </a:r>
            <a:r>
              <a:rPr lang="en-US" sz="2400" i="1" dirty="0" err="1"/>
              <a:t>inv</a:t>
            </a:r>
            <a:r>
              <a:rPr lang="en-US" sz="2400" i="1" dirty="0"/>
              <a:t> </a:t>
            </a:r>
            <a:r>
              <a:rPr lang="en-US" sz="2400" dirty="0"/>
              <a:t>packet containing the list of all blocks </a:t>
            </a:r>
            <a:r>
              <a:rPr lang="en-US" sz="2400" dirty="0" smtClean="0"/>
              <a:t>starting after </a:t>
            </a:r>
            <a:r>
              <a:rPr lang="en-US" sz="2400" dirty="0"/>
              <a:t>the last known hash or 500 blocks.</a:t>
            </a:r>
          </a:p>
          <a:p>
            <a:r>
              <a:rPr lang="en-US" sz="2400" b="1" dirty="0" err="1"/>
              <a:t>Getheaders</a:t>
            </a:r>
            <a:r>
              <a:rPr lang="en-US" sz="2400" b="1" dirty="0"/>
              <a:t> 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dirty="0"/>
              <a:t>This is used to request block headers in a specified range.</a:t>
            </a:r>
          </a:p>
          <a:p>
            <a:r>
              <a:rPr lang="en-US" sz="2400" b="1" dirty="0" err="1"/>
              <a:t>Tx</a:t>
            </a:r>
            <a:r>
              <a:rPr lang="en-US" sz="2400" b="1" dirty="0"/>
              <a:t> 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used to send a transaction as a response to the </a:t>
            </a:r>
            <a:r>
              <a:rPr lang="en-US" sz="2400" dirty="0" err="1"/>
              <a:t>getdata</a:t>
            </a:r>
            <a:r>
              <a:rPr lang="en-US" sz="2400" dirty="0"/>
              <a:t> </a:t>
            </a:r>
            <a:r>
              <a:rPr lang="en-US" sz="2400" dirty="0" smtClean="0"/>
              <a:t>protocol message</a:t>
            </a:r>
            <a:r>
              <a:rPr lang="en-US" sz="2400" dirty="0"/>
              <a:t>.</a:t>
            </a:r>
          </a:p>
          <a:p>
            <a:r>
              <a:rPr lang="en-US" sz="2400" b="1" dirty="0"/>
              <a:t>Block: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sends a block in response to the </a:t>
            </a:r>
            <a:r>
              <a:rPr lang="en-US" sz="2400" i="1" dirty="0" err="1"/>
              <a:t>getdata</a:t>
            </a:r>
            <a:r>
              <a:rPr lang="en-US" sz="2400" i="1" dirty="0"/>
              <a:t> </a:t>
            </a:r>
            <a:r>
              <a:rPr lang="en-US" sz="2400" dirty="0"/>
              <a:t>protocol message.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2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527" y="8708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Headers: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packet returns up to 2,000 block headers as a reply to </a:t>
            </a:r>
            <a:r>
              <a:rPr lang="en-US" sz="2400" dirty="0" smtClean="0"/>
              <a:t>the </a:t>
            </a:r>
            <a:r>
              <a:rPr lang="en-US" sz="2400" dirty="0" err="1" smtClean="0"/>
              <a:t>getheaders</a:t>
            </a:r>
            <a:r>
              <a:rPr lang="en-US" sz="2400" dirty="0" smtClean="0"/>
              <a:t> </a:t>
            </a:r>
            <a:r>
              <a:rPr lang="en-US" sz="2400" dirty="0"/>
              <a:t>request.</a:t>
            </a:r>
          </a:p>
          <a:p>
            <a:r>
              <a:rPr lang="en-US" sz="2400" b="1" dirty="0" err="1"/>
              <a:t>Getaddr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sent as a request to get information about known peers.</a:t>
            </a:r>
          </a:p>
          <a:p>
            <a:r>
              <a:rPr lang="en-US" sz="2400" b="1" dirty="0" err="1"/>
              <a:t>Addr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provides information about nodes on the network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contains </a:t>
            </a:r>
            <a:r>
              <a:rPr lang="en-US" sz="2400" dirty="0" smtClean="0"/>
              <a:t>the number </a:t>
            </a:r>
            <a:r>
              <a:rPr lang="en-US" sz="2400" dirty="0"/>
              <a:t>of addresses and address list in the form of IP address and port number.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584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Full client and SPV client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 Full clients are thick clients or full nodes that download the entire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his </a:t>
            </a:r>
            <a:r>
              <a:rPr lang="en-US" sz="2000" dirty="0"/>
              <a:t>is the most secure method of validating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as a client. </a:t>
            </a:r>
            <a:endParaRPr lang="en-US" sz="2000" dirty="0" smtClean="0"/>
          </a:p>
          <a:p>
            <a:pPr lvl="1"/>
            <a:r>
              <a:rPr lang="en-US" sz="2000" dirty="0" smtClean="0"/>
              <a:t>Bitcoin </a:t>
            </a:r>
            <a:r>
              <a:rPr lang="en-US" sz="2000" dirty="0"/>
              <a:t>network nodes can operate in two </a:t>
            </a:r>
            <a:r>
              <a:rPr lang="en-US" sz="2000" dirty="0" smtClean="0"/>
              <a:t>fundamental modes</a:t>
            </a:r>
            <a:r>
              <a:rPr lang="en-US" sz="2000" dirty="0"/>
              <a:t>: </a:t>
            </a:r>
            <a:endParaRPr lang="en-US" sz="2000" dirty="0" smtClean="0"/>
          </a:p>
          <a:p>
            <a:pPr lvl="2"/>
            <a:r>
              <a:rPr lang="en-US" sz="1800" dirty="0" smtClean="0"/>
              <a:t>full </a:t>
            </a:r>
            <a:r>
              <a:rPr lang="en-US" sz="1800" dirty="0"/>
              <a:t>client or lightweight SPV client. </a:t>
            </a:r>
            <a:endParaRPr lang="en-US" sz="1800" dirty="0" smtClean="0"/>
          </a:p>
          <a:p>
            <a:pPr lvl="1"/>
            <a:r>
              <a:rPr lang="en-US" sz="2000" dirty="0" smtClean="0"/>
              <a:t>SPV </a:t>
            </a:r>
            <a:r>
              <a:rPr lang="en-US" sz="2000" dirty="0"/>
              <a:t>clients are used to </a:t>
            </a:r>
            <a:r>
              <a:rPr lang="en-US" sz="2000" dirty="0" smtClean="0"/>
              <a:t>verify payments </a:t>
            </a:r>
            <a:r>
              <a:rPr lang="en-US" sz="2000" dirty="0"/>
              <a:t>without requiring the download of a full </a:t>
            </a:r>
            <a:r>
              <a:rPr lang="en-US" sz="2000" dirty="0" err="1"/>
              <a:t>blockchain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SPV </a:t>
            </a:r>
            <a:r>
              <a:rPr lang="en-US" sz="2000" dirty="0"/>
              <a:t>nodes </a:t>
            </a:r>
            <a:r>
              <a:rPr lang="en-US" sz="2000" dirty="0" smtClean="0"/>
              <a:t>only keep </a:t>
            </a:r>
            <a:r>
              <a:rPr lang="en-US" sz="2000" dirty="0"/>
              <a:t>a copy of block headers of the current valid longest </a:t>
            </a:r>
            <a:r>
              <a:rPr lang="en-US" sz="2000" dirty="0" err="1"/>
              <a:t>blockchain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9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7" y="1690914"/>
            <a:ext cx="8915400" cy="516708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Bloom filters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Bloom </a:t>
            </a:r>
            <a:r>
              <a:rPr lang="en-US" sz="2400" dirty="0"/>
              <a:t>filter is basically a data structure (a bit vector with indexes</a:t>
            </a:r>
            <a:r>
              <a:rPr lang="en-US" sz="2400" dirty="0" smtClean="0"/>
              <a:t>) that </a:t>
            </a:r>
            <a:r>
              <a:rPr lang="en-US" sz="2400" dirty="0"/>
              <a:t>is used to test the membership of an element in a probabilistic manner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These filters are mainly used by simple payment verification SPV clients </a:t>
            </a:r>
            <a:r>
              <a:rPr lang="en-US" sz="2400" dirty="0" smtClean="0"/>
              <a:t>to request </a:t>
            </a:r>
            <a:r>
              <a:rPr lang="en-US" sz="2400" dirty="0"/>
              <a:t>transactions and the </a:t>
            </a:r>
            <a:r>
              <a:rPr lang="en-US" sz="2400" dirty="0" err="1"/>
              <a:t>merkle</a:t>
            </a:r>
            <a:r>
              <a:rPr lang="en-US" sz="2400" dirty="0"/>
              <a:t> blocks they are interested </a:t>
            </a:r>
            <a:r>
              <a:rPr lang="en-US" sz="2400" dirty="0" smtClean="0"/>
              <a:t>in</a:t>
            </a:r>
          </a:p>
          <a:p>
            <a:r>
              <a:rPr lang="en-US" sz="2400" b="1" dirty="0"/>
              <a:t>BIP 37 </a:t>
            </a:r>
            <a:r>
              <a:rPr lang="en-US" sz="2400" dirty="0"/>
              <a:t>proposed the bitcoin implementation of bloom filters and introduced </a:t>
            </a:r>
            <a:r>
              <a:rPr lang="en-US" sz="2400" dirty="0" smtClean="0"/>
              <a:t>three new </a:t>
            </a:r>
            <a:r>
              <a:rPr lang="en-US" sz="2400" dirty="0"/>
              <a:t>messages to the Bitcoin protocol.</a:t>
            </a:r>
          </a:p>
          <a:p>
            <a:r>
              <a:rPr lang="en-US" sz="2400" b="1" dirty="0" err="1"/>
              <a:t>Filterload</a:t>
            </a:r>
            <a:r>
              <a:rPr lang="en-US" sz="2400" b="1" dirty="0"/>
              <a:t>: </a:t>
            </a:r>
            <a:r>
              <a:rPr lang="en-US" sz="2400" dirty="0"/>
              <a:t>This is used to set the bloom filter on the connection.</a:t>
            </a:r>
          </a:p>
          <a:p>
            <a:r>
              <a:rPr lang="en-US" sz="2400" b="1" dirty="0" err="1"/>
              <a:t>Filteradd</a:t>
            </a:r>
            <a:r>
              <a:rPr lang="en-US" sz="2400" b="1" dirty="0"/>
              <a:t>: </a:t>
            </a:r>
            <a:r>
              <a:rPr lang="en-US" sz="2400" dirty="0"/>
              <a:t>This adds a new data element to the current filter.</a:t>
            </a:r>
          </a:p>
          <a:p>
            <a:r>
              <a:rPr lang="en-US" sz="2400" b="1" dirty="0" err="1"/>
              <a:t>FilterClear</a:t>
            </a:r>
            <a:r>
              <a:rPr lang="en-US" sz="2400" dirty="0"/>
              <a:t>: This deletes the currently loaded filter.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269" y="16256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wallet software is used to store private or public keys and bitcoin address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performs various </a:t>
            </a:r>
            <a:r>
              <a:rPr lang="en-US" sz="2000" dirty="0"/>
              <a:t>functions, such as receiving and sending bitcoins. </a:t>
            </a:r>
            <a:endParaRPr lang="en-US" sz="2000" dirty="0" smtClean="0"/>
          </a:p>
          <a:p>
            <a:r>
              <a:rPr lang="en-US" sz="2000" dirty="0" smtClean="0"/>
              <a:t>On </a:t>
            </a:r>
            <a:r>
              <a:rPr lang="en-US" sz="2000" dirty="0"/>
              <a:t>the disk, the bitcoin core </a:t>
            </a:r>
            <a:r>
              <a:rPr lang="en-US" sz="2000" dirty="0" smtClean="0"/>
              <a:t>client wallets </a:t>
            </a:r>
            <a:r>
              <a:rPr lang="en-US" sz="2000" dirty="0"/>
              <a:t>are stored as the Berkeley DB </a:t>
            </a:r>
            <a:r>
              <a:rPr lang="en-US" sz="2000" dirty="0" smtClean="0"/>
              <a:t>file</a:t>
            </a:r>
          </a:p>
          <a:p>
            <a:r>
              <a:rPr lang="en-US" sz="2000" dirty="0"/>
              <a:t>Private keys can be generated in different ways and are used by different types of wallets.</a:t>
            </a:r>
          </a:p>
          <a:p>
            <a:r>
              <a:rPr lang="en-US" sz="2000" dirty="0"/>
              <a:t>Wallets do not store any coins, and there is no concept of wallets storing balance or coins </a:t>
            </a:r>
            <a:r>
              <a:rPr lang="en-US" sz="2000" dirty="0" smtClean="0"/>
              <a:t>for a </a:t>
            </a:r>
            <a:r>
              <a:rPr lang="en-US" sz="2000" dirty="0"/>
              <a:t>user.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fact, in the bitcoin </a:t>
            </a:r>
            <a:r>
              <a:rPr lang="en-US" sz="2000" dirty="0" smtClean="0"/>
              <a:t>network, </a:t>
            </a:r>
            <a:r>
              <a:rPr lang="en-US" sz="2000" dirty="0"/>
              <a:t>only </a:t>
            </a:r>
            <a:r>
              <a:rPr lang="en-US" sz="2000" dirty="0" smtClean="0"/>
              <a:t>transaction information </a:t>
            </a:r>
            <a:r>
              <a:rPr lang="en-US" sz="2000" dirty="0"/>
              <a:t>is stored on 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(UTXO, unspent outputs),</a:t>
            </a:r>
          </a:p>
          <a:p>
            <a:pPr lvl="1"/>
            <a:r>
              <a:rPr lang="en-US" sz="2000" dirty="0" smtClean="0"/>
              <a:t>which are then </a:t>
            </a:r>
            <a:r>
              <a:rPr lang="en-US" sz="2000" dirty="0"/>
              <a:t>used to calculate the amount of bitcoins.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45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097" y="174171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Non-deterministic wallets</a:t>
            </a:r>
          </a:p>
          <a:p>
            <a:pPr lvl="1"/>
            <a:r>
              <a:rPr lang="en-US" sz="2400" dirty="0"/>
              <a:t>These wallets contain randomly generated private keys and are also called </a:t>
            </a:r>
            <a:r>
              <a:rPr lang="en-US" sz="2400" i="1" dirty="0"/>
              <a:t>Just a Bunch </a:t>
            </a:r>
            <a:r>
              <a:rPr lang="en-US" sz="2400" i="1" dirty="0" smtClean="0"/>
              <a:t>of Key </a:t>
            </a:r>
            <a:r>
              <a:rPr lang="en-US" sz="2400" i="1" dirty="0"/>
              <a:t>wallets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bitcoin core client generates some keys when first started and </a:t>
            </a:r>
            <a:r>
              <a:rPr lang="en-US" sz="2400" dirty="0" smtClean="0"/>
              <a:t>generates keys </a:t>
            </a:r>
            <a:r>
              <a:rPr lang="en-US" sz="2400" dirty="0"/>
              <a:t>as and when required. </a:t>
            </a:r>
            <a:endParaRPr lang="en-US" sz="2400" dirty="0" smtClean="0"/>
          </a:p>
          <a:p>
            <a:pPr lvl="1"/>
            <a:r>
              <a:rPr lang="en-US" sz="2400" dirty="0" smtClean="0"/>
              <a:t>Managing </a:t>
            </a:r>
            <a:r>
              <a:rPr lang="en-US" sz="2400" dirty="0"/>
              <a:t>a large number of keys is very difficult and an </a:t>
            </a:r>
            <a:r>
              <a:rPr lang="en-US" sz="2400" dirty="0" err="1" smtClean="0"/>
              <a:t>errorprone</a:t>
            </a:r>
            <a:r>
              <a:rPr lang="en-US" sz="2400" dirty="0" smtClean="0"/>
              <a:t> process </a:t>
            </a:r>
            <a:r>
              <a:rPr lang="en-US" sz="2400" dirty="0"/>
              <a:t>can lead to theft and loss of coins. </a:t>
            </a:r>
            <a:endParaRPr lang="en-US" sz="2400" dirty="0" smtClean="0"/>
          </a:p>
          <a:p>
            <a:pPr lvl="1"/>
            <a:r>
              <a:rPr lang="en-US" sz="2400" dirty="0" smtClean="0"/>
              <a:t>Moreover</a:t>
            </a:r>
            <a:r>
              <a:rPr lang="en-US" sz="2400" dirty="0"/>
              <a:t>, there is a need to create </a:t>
            </a:r>
            <a:r>
              <a:rPr lang="en-US" sz="2400" dirty="0" smtClean="0"/>
              <a:t>regular backups </a:t>
            </a:r>
            <a:r>
              <a:rPr lang="en-US" sz="2400" dirty="0"/>
              <a:t>of the keys and protect them appropriately in order to prevent theft or loss.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1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Deterministic wallets</a:t>
            </a:r>
          </a:p>
          <a:p>
            <a:pPr lvl="1"/>
            <a:r>
              <a:rPr lang="en-US" sz="2400" dirty="0"/>
              <a:t>In this type of wallet, keys are derived out of a seed value via hash functions. </a:t>
            </a:r>
            <a:endParaRPr lang="en-US" sz="2400" dirty="0" smtClean="0"/>
          </a:p>
          <a:p>
            <a:pPr lvl="1"/>
            <a:r>
              <a:rPr lang="en-US" sz="2400" dirty="0" smtClean="0"/>
              <a:t>This seed number </a:t>
            </a:r>
            <a:r>
              <a:rPr lang="en-US" sz="2400" dirty="0"/>
              <a:t>is generated randomly and is commonly represented by human-readable </a:t>
            </a:r>
            <a:r>
              <a:rPr lang="en-US" sz="2400" i="1" dirty="0" smtClean="0"/>
              <a:t>mnemonic code </a:t>
            </a:r>
            <a:r>
              <a:rPr lang="en-US" sz="2400" dirty="0"/>
              <a:t>words. </a:t>
            </a:r>
            <a:endParaRPr lang="en-US" sz="2400" dirty="0" smtClean="0"/>
          </a:p>
          <a:p>
            <a:pPr lvl="1"/>
            <a:r>
              <a:rPr lang="en-US" sz="2400" dirty="0" smtClean="0"/>
              <a:t>Mnemonic </a:t>
            </a:r>
            <a:r>
              <a:rPr lang="en-US" sz="2400" dirty="0"/>
              <a:t>code words are defined in BIP39.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phrase can be used to </a:t>
            </a:r>
            <a:r>
              <a:rPr lang="en-US" sz="2400" dirty="0" smtClean="0"/>
              <a:t>recover all </a:t>
            </a:r>
            <a:r>
              <a:rPr lang="en-US" sz="2400" dirty="0"/>
              <a:t>keys and makes private key management comparatively easier.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9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vs.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Bitcoin</a:t>
            </a:r>
            <a:r>
              <a:rPr lang="en-US" sz="2800" dirty="0" smtClean="0"/>
              <a:t> is the system</a:t>
            </a:r>
          </a:p>
          <a:p>
            <a:r>
              <a:rPr lang="en-US" sz="2800" b="1" dirty="0" err="1" smtClean="0"/>
              <a:t>bitcoins</a:t>
            </a:r>
            <a:r>
              <a:rPr lang="en-US" sz="2800" dirty="0" smtClean="0"/>
              <a:t> are the units</a:t>
            </a:r>
            <a:endParaRPr lang="en-US" sz="2800" dirty="0"/>
          </a:p>
        </p:txBody>
      </p:sp>
      <p:pic>
        <p:nvPicPr>
          <p:cNvPr id="5" name="Picture 2" descr="http://btclicks.com/images/gf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0" y="4038600"/>
            <a:ext cx="39755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1smc02\Desktop\StepheniStockimages\bitcoi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95" b="89922" l="9884" r="899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0"/>
            <a:ext cx="410464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098" y="165462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Hierarchical deterministic wallets</a:t>
            </a:r>
          </a:p>
          <a:p>
            <a:pPr lvl="1"/>
            <a:r>
              <a:rPr lang="en-US" sz="2000" dirty="0"/>
              <a:t>Defined in BIP32 and </a:t>
            </a:r>
            <a:r>
              <a:rPr lang="en-US" sz="2000" dirty="0" smtClean="0"/>
              <a:t>BIP44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HD wallets store keys in a tree structure derived from a seed</a:t>
            </a:r>
            <a:r>
              <a:rPr lang="en-US" sz="2000" dirty="0" smtClean="0"/>
              <a:t>. </a:t>
            </a:r>
            <a:endParaRPr lang="en-US" sz="2000" dirty="0"/>
          </a:p>
          <a:p>
            <a:pPr lvl="1"/>
            <a:r>
              <a:rPr lang="en-US" sz="2000" dirty="0"/>
              <a:t>The seed generates the parent key (master key), which is used to generate child keys and</a:t>
            </a:r>
            <a:r>
              <a:rPr lang="en-US" sz="2000" dirty="0" smtClean="0"/>
              <a:t>, subsequently</a:t>
            </a:r>
            <a:r>
              <a:rPr lang="en-US" sz="2000" dirty="0"/>
              <a:t>, grandchild keys. </a:t>
            </a:r>
            <a:endParaRPr lang="en-US" sz="2000" dirty="0" smtClean="0"/>
          </a:p>
          <a:p>
            <a:pPr lvl="1"/>
            <a:r>
              <a:rPr lang="en-US" sz="2000" dirty="0" smtClean="0"/>
              <a:t>Key </a:t>
            </a:r>
            <a:r>
              <a:rPr lang="en-US" sz="2000" dirty="0"/>
              <a:t>generation in HD wallets does not generate </a:t>
            </a:r>
            <a:r>
              <a:rPr lang="en-US" sz="2000" dirty="0" smtClean="0"/>
              <a:t>keys directly</a:t>
            </a:r>
            <a:r>
              <a:rPr lang="en-US" sz="2000" dirty="0"/>
              <a:t>; </a:t>
            </a:r>
            <a:endParaRPr lang="en-US" sz="2000" dirty="0" smtClean="0"/>
          </a:p>
          <a:p>
            <a:pPr lvl="2"/>
            <a:r>
              <a:rPr lang="en-US" sz="2000" dirty="0" smtClean="0"/>
              <a:t>instead</a:t>
            </a:r>
            <a:r>
              <a:rPr lang="en-US" sz="2000" dirty="0"/>
              <a:t>, it produces some information (private key generation information) </a:t>
            </a:r>
            <a:r>
              <a:rPr lang="en-US" sz="2000" dirty="0" smtClean="0"/>
              <a:t>that can </a:t>
            </a:r>
            <a:r>
              <a:rPr lang="en-US" sz="2000" dirty="0"/>
              <a:t>be used to generate a sequence of private keys.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complete hierarchy of private </a:t>
            </a:r>
            <a:r>
              <a:rPr lang="en-US" sz="2000" dirty="0" smtClean="0"/>
              <a:t>keys in </a:t>
            </a:r>
            <a:r>
              <a:rPr lang="en-US" sz="2000" dirty="0"/>
              <a:t>an HD wallet is easily recoverable if the master private key is known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is because of </a:t>
            </a:r>
            <a:r>
              <a:rPr lang="en-US" sz="2000" dirty="0" smtClean="0"/>
              <a:t>this property </a:t>
            </a:r>
            <a:r>
              <a:rPr lang="en-US" sz="2000" dirty="0"/>
              <a:t>that HD wallets are very easy to maintain and are highly portable.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2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526" y="179977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Brain wallets</a:t>
            </a:r>
          </a:p>
          <a:p>
            <a:pPr lvl="1"/>
            <a:r>
              <a:rPr lang="en-US" sz="2400" dirty="0"/>
              <a:t>The master private key can also be derived from the hash of passwords that are memorized.</a:t>
            </a:r>
          </a:p>
          <a:p>
            <a:pPr lvl="1"/>
            <a:r>
              <a:rPr lang="en-US" sz="2400" dirty="0"/>
              <a:t>The key idea is that this passphrase is used to derive the private key and if used in </a:t>
            </a:r>
            <a:r>
              <a:rPr lang="en-US" sz="2400" dirty="0" smtClean="0"/>
              <a:t>HD wallets</a:t>
            </a:r>
            <a:r>
              <a:rPr lang="en-US" sz="2400" dirty="0"/>
              <a:t>, this can result in a full HD wallet that is derived from a single </a:t>
            </a:r>
            <a:r>
              <a:rPr lang="en-US" sz="2400" dirty="0" smtClean="0"/>
              <a:t>memorized password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method is prone to password guessing </a:t>
            </a:r>
            <a:r>
              <a:rPr lang="en-US" sz="2400" dirty="0" smtClean="0"/>
              <a:t>and brute </a:t>
            </a:r>
            <a:r>
              <a:rPr lang="en-US" sz="2400" dirty="0"/>
              <a:t>force </a:t>
            </a:r>
            <a:r>
              <a:rPr lang="en-US" sz="2400" dirty="0" smtClean="0"/>
              <a:t>attacks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but techniques such as </a:t>
            </a:r>
            <a:r>
              <a:rPr lang="en-US" sz="2400" i="1" dirty="0"/>
              <a:t>key stretching </a:t>
            </a:r>
            <a:r>
              <a:rPr lang="en-US" sz="2400" dirty="0"/>
              <a:t>can be used to slow down </a:t>
            </a:r>
            <a:r>
              <a:rPr lang="en-US" sz="2400" dirty="0" smtClean="0"/>
              <a:t>the progress </a:t>
            </a:r>
            <a:r>
              <a:rPr lang="en-US" sz="2400" dirty="0"/>
              <a:t>made by the attacker.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6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6" y="2133600"/>
            <a:ext cx="9893526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Paper wallets</a:t>
            </a:r>
          </a:p>
          <a:p>
            <a:pPr lvl="1"/>
            <a:r>
              <a:rPr lang="en-US" sz="2000" dirty="0"/>
              <a:t>As the name implies, this is a paper-based wallet with the required key material printed </a:t>
            </a:r>
            <a:r>
              <a:rPr lang="en-US" sz="2000" dirty="0" smtClean="0"/>
              <a:t>on it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requires physical security to be stored. </a:t>
            </a:r>
            <a:endParaRPr lang="en-US" sz="2000" dirty="0" smtClean="0"/>
          </a:p>
          <a:p>
            <a:pPr lvl="1"/>
            <a:r>
              <a:rPr lang="en-US" sz="2000" dirty="0" smtClean="0"/>
              <a:t>Paper </a:t>
            </a:r>
            <a:r>
              <a:rPr lang="en-US" sz="2000" dirty="0"/>
              <a:t>wallets can be generated online </a:t>
            </a:r>
            <a:r>
              <a:rPr lang="en-US" sz="2000" dirty="0" smtClean="0"/>
              <a:t>from </a:t>
            </a:r>
            <a:r>
              <a:rPr lang="pt-BR" sz="2000" dirty="0" smtClean="0"/>
              <a:t>various </a:t>
            </a:r>
            <a:r>
              <a:rPr lang="pt-BR" sz="2000" dirty="0"/>
              <a:t>service </a:t>
            </a:r>
            <a:r>
              <a:rPr lang="pt-BR" sz="2000" dirty="0" smtClean="0"/>
              <a:t>providers</a:t>
            </a:r>
          </a:p>
          <a:p>
            <a:r>
              <a:rPr lang="en-US" sz="2000" b="1" dirty="0"/>
              <a:t>Hardware wallets</a:t>
            </a:r>
          </a:p>
          <a:p>
            <a:pPr lvl="1"/>
            <a:r>
              <a:rPr lang="en-US" sz="2000" dirty="0"/>
              <a:t>Another method is to use a tamper-resistant device to store keys. </a:t>
            </a:r>
            <a:endParaRPr lang="en-US" sz="2000" dirty="0" smtClean="0"/>
          </a:p>
          <a:p>
            <a:pPr lvl="1"/>
            <a:r>
              <a:rPr lang="en-US" sz="2000" dirty="0" smtClean="0"/>
              <a:t>This tamper-resistant device </a:t>
            </a:r>
            <a:r>
              <a:rPr lang="en-US" sz="2000" dirty="0"/>
              <a:t>can be custom-built or with the advent of NFC-enabled phones, this can also be </a:t>
            </a:r>
            <a:r>
              <a:rPr lang="en-US" sz="2000" dirty="0" smtClean="0"/>
              <a:t>a </a:t>
            </a:r>
            <a:r>
              <a:rPr lang="en-US" sz="2000" b="1" dirty="0" smtClean="0"/>
              <a:t>secure </a:t>
            </a:r>
            <a:r>
              <a:rPr lang="en-US" sz="2000" b="1" dirty="0"/>
              <a:t>element </a:t>
            </a:r>
            <a:r>
              <a:rPr lang="en-US" sz="2000" dirty="0"/>
              <a:t>(</a:t>
            </a:r>
            <a:r>
              <a:rPr lang="en-US" sz="2000" b="1" dirty="0"/>
              <a:t>SE</a:t>
            </a:r>
            <a:r>
              <a:rPr lang="en-US" sz="2000" dirty="0"/>
              <a:t>) in NFC phones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Trezor</a:t>
            </a:r>
            <a:r>
              <a:rPr lang="en-US" sz="2000" dirty="0"/>
              <a:t> and Ledger </a:t>
            </a:r>
            <a:r>
              <a:rPr lang="en-US" sz="2000" dirty="0" err="1" smtClean="0"/>
              <a:t>walletsare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dirty="0" smtClean="0"/>
              <a:t>most commonly </a:t>
            </a:r>
            <a:r>
              <a:rPr lang="en-US" sz="2000" dirty="0"/>
              <a:t>used bitcoin hardware wallets.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6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29" y="1264555"/>
            <a:ext cx="10154783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Online wallets</a:t>
            </a:r>
          </a:p>
          <a:p>
            <a:pPr lvl="1"/>
            <a:r>
              <a:rPr lang="en-US" sz="2000" dirty="0"/>
              <a:t>Online wallets, as the name implies, are stored entirely online and are provided as a </a:t>
            </a:r>
            <a:r>
              <a:rPr lang="en-US" sz="2000" dirty="0" smtClean="0"/>
              <a:t>service usually </a:t>
            </a:r>
            <a:r>
              <a:rPr lang="en-US" sz="2000" dirty="0"/>
              <a:t>via cloud. </a:t>
            </a:r>
            <a:endParaRPr lang="en-US" sz="2000" dirty="0" smtClean="0"/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provide a web interface to the users to manage their wallets </a:t>
            </a:r>
            <a:r>
              <a:rPr lang="en-US" sz="2000" dirty="0" smtClean="0"/>
              <a:t>and perform </a:t>
            </a:r>
            <a:r>
              <a:rPr lang="en-US" sz="2000" dirty="0"/>
              <a:t>various functions such as making and receiving payments. </a:t>
            </a:r>
            <a:endParaRPr lang="en-US" sz="2000" dirty="0" smtClean="0"/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are easy to use </a:t>
            </a:r>
            <a:r>
              <a:rPr lang="en-US" sz="2000" dirty="0" smtClean="0"/>
              <a:t>but imply </a:t>
            </a:r>
            <a:r>
              <a:rPr lang="en-US" sz="2000" dirty="0"/>
              <a:t>that the user trust the online wallet service provider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Mobile wallets</a:t>
            </a:r>
          </a:p>
          <a:p>
            <a:pPr lvl="1"/>
            <a:r>
              <a:rPr lang="en-US" sz="2000" dirty="0"/>
              <a:t>Mobile wallets, as the name suggests, are installed on mobile devices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They can </a:t>
            </a:r>
            <a:r>
              <a:rPr lang="en-US" sz="2000" dirty="0" smtClean="0"/>
              <a:t>provide various </a:t>
            </a:r>
            <a:r>
              <a:rPr lang="en-US" sz="2000" dirty="0"/>
              <a:t>methods to make payments, most notably the ability to use smart phone cameras </a:t>
            </a:r>
            <a:r>
              <a:rPr lang="en-US" sz="2000" dirty="0" smtClean="0"/>
              <a:t>to scan </a:t>
            </a:r>
            <a:r>
              <a:rPr lang="en-US" sz="2000" dirty="0"/>
              <a:t>QR codes quickly and make payments. </a:t>
            </a:r>
            <a:endParaRPr lang="en-US" sz="2000" dirty="0" smtClean="0"/>
          </a:p>
          <a:p>
            <a:pPr lvl="1"/>
            <a:r>
              <a:rPr lang="en-US" sz="2000" dirty="0" smtClean="0"/>
              <a:t>Mobile </a:t>
            </a:r>
            <a:r>
              <a:rPr lang="en-US" sz="2000" dirty="0"/>
              <a:t>wallets are available for the </a:t>
            </a:r>
            <a:r>
              <a:rPr lang="en-US" sz="2000" dirty="0" smtClean="0"/>
              <a:t>Android platform </a:t>
            </a:r>
            <a:r>
              <a:rPr lang="en-US" sz="2000" dirty="0"/>
              <a:t>and iOS, for example, </a:t>
            </a:r>
            <a:r>
              <a:rPr lang="en-US" sz="2000" dirty="0" err="1"/>
              <a:t>breadwallet</a:t>
            </a:r>
            <a:r>
              <a:rPr lang="en-US" sz="2000" dirty="0"/>
              <a:t>, copay, and </a:t>
            </a:r>
            <a:r>
              <a:rPr lang="en-US" sz="2000" dirty="0" err="1"/>
              <a:t>Jaxx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Bitcoin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Decentralization of currency was made possible for the first time with the invention </a:t>
            </a:r>
            <a:r>
              <a:rPr lang="en-US" sz="2800" dirty="0" smtClean="0"/>
              <a:t>of bitcoin</a:t>
            </a:r>
          </a:p>
          <a:p>
            <a:r>
              <a:rPr lang="en-US" sz="2800" dirty="0" smtClean="0"/>
              <a:t>Double </a:t>
            </a:r>
            <a:r>
              <a:rPr lang="en-US" sz="2800" dirty="0"/>
              <a:t>spending problem was solved in an elegant and </a:t>
            </a:r>
            <a:r>
              <a:rPr lang="en-US" sz="2800" dirty="0" smtClean="0"/>
              <a:t>ingenious way </a:t>
            </a:r>
            <a:r>
              <a:rPr lang="en-US" sz="2800" dirty="0"/>
              <a:t>in bitcoin. </a:t>
            </a:r>
            <a:endParaRPr lang="en-US" sz="2800" dirty="0" smtClean="0"/>
          </a:p>
          <a:p>
            <a:r>
              <a:rPr lang="en-US" sz="2800" dirty="0" smtClean="0"/>
              <a:t>Double </a:t>
            </a:r>
            <a:r>
              <a:rPr lang="en-US" sz="2800" dirty="0"/>
              <a:t>spending problem arises </a:t>
            </a:r>
            <a:r>
              <a:rPr lang="en-US" sz="2800" dirty="0" smtClean="0"/>
              <a:t>when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/>
              <a:t>sends coins </a:t>
            </a:r>
            <a:r>
              <a:rPr lang="en-US" sz="2400" dirty="0" smtClean="0"/>
              <a:t>to two </a:t>
            </a:r>
            <a:r>
              <a:rPr lang="en-US" sz="2400" dirty="0"/>
              <a:t>different users at the same time and they are verified independently as </a:t>
            </a:r>
            <a:r>
              <a:rPr lang="en-US" sz="2400" dirty="0" smtClean="0"/>
              <a:t>valid transactions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0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12" y="230410"/>
            <a:ext cx="8911687" cy="1280890"/>
          </a:xfrm>
        </p:spPr>
        <p:txBody>
          <a:bodyPr/>
          <a:lstStyle/>
          <a:p>
            <a:r>
              <a:rPr lang="en-US" b="1" dirty="0"/>
              <a:t>Keys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112" y="8708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Elliptic curve cryptography is used to generate public and private key pairs in the </a:t>
            </a:r>
            <a:r>
              <a:rPr lang="en-US" sz="2000" dirty="0" smtClean="0"/>
              <a:t>Bitcoin network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bitcoin address is created by taking the corresponding public key of a </a:t>
            </a:r>
            <a:r>
              <a:rPr lang="en-US" sz="2000" dirty="0" smtClean="0"/>
              <a:t>private key </a:t>
            </a:r>
            <a:r>
              <a:rPr lang="en-US" sz="2000" dirty="0"/>
              <a:t>and hashing it twice, first with the SHA256 algorithm and then with RIPEMD160. </a:t>
            </a:r>
            <a:endParaRPr lang="en-US" sz="2000" dirty="0" smtClean="0"/>
          </a:p>
          <a:p>
            <a:r>
              <a:rPr lang="en-US" sz="2000" dirty="0" smtClean="0"/>
              <a:t>The resultant </a:t>
            </a:r>
            <a:r>
              <a:rPr lang="en-US" sz="2000" dirty="0"/>
              <a:t>160-bit hash is then prefixed with a version number and finally encoded with </a:t>
            </a:r>
            <a:r>
              <a:rPr lang="en-US" sz="2000" dirty="0" smtClean="0"/>
              <a:t>a Base58Check </a:t>
            </a:r>
            <a:r>
              <a:rPr lang="en-US" sz="2000" dirty="0"/>
              <a:t>encoding scheme. </a:t>
            </a:r>
            <a:endParaRPr lang="en-US" sz="2000" dirty="0" smtClean="0"/>
          </a:p>
          <a:p>
            <a:pPr lvl="1"/>
            <a:r>
              <a:rPr lang="en-US" sz="2000" b="1" dirty="0"/>
              <a:t>Base58</a:t>
            </a:r>
            <a:r>
              <a:rPr lang="en-US" sz="2000" dirty="0"/>
              <a:t> is a group of </a:t>
            </a:r>
            <a:r>
              <a:rPr lang="en-US" sz="2000" dirty="0">
                <a:hlinkClick r:id="rId2" tooltip="Binary-to-text encoding"/>
              </a:rPr>
              <a:t>binary-to-text encoding</a:t>
            </a:r>
            <a:r>
              <a:rPr lang="en-US" sz="2000" dirty="0"/>
              <a:t> schemes used to represent </a:t>
            </a:r>
            <a:r>
              <a:rPr lang="en-US" sz="2000" dirty="0">
                <a:hlinkClick r:id="rId3" tooltip="Large numbers"/>
              </a:rPr>
              <a:t>large integers</a:t>
            </a:r>
            <a:r>
              <a:rPr lang="en-US" sz="2000" dirty="0"/>
              <a:t> as alphanumeric text, introduced by </a:t>
            </a:r>
            <a:r>
              <a:rPr lang="en-US" sz="2000" dirty="0">
                <a:hlinkClick r:id="rId4" tooltip="Satoshi Nakamoto"/>
              </a:rPr>
              <a:t>Satoshi </a:t>
            </a:r>
            <a:r>
              <a:rPr lang="en-US" sz="2000" dirty="0" err="1">
                <a:hlinkClick r:id="rId4" tooltip="Satoshi Nakamoto"/>
              </a:rPr>
              <a:t>Nakamoto</a:t>
            </a:r>
            <a:r>
              <a:rPr lang="en-US" sz="2000" dirty="0"/>
              <a:t> for use with </a:t>
            </a:r>
            <a:r>
              <a:rPr lang="en-US" sz="2000" dirty="0">
                <a:hlinkClick r:id="rId5" tooltip="Bitcoin"/>
              </a:rPr>
              <a:t>Bitcoin</a:t>
            </a:r>
            <a:r>
              <a:rPr lang="en-US" sz="2000" dirty="0" smtClean="0"/>
              <a:t>.</a:t>
            </a:r>
            <a:endParaRPr lang="en-US" sz="2000" baseline="30000" dirty="0"/>
          </a:p>
          <a:p>
            <a:pPr lvl="1"/>
            <a:r>
              <a:rPr lang="en-US" sz="2000" dirty="0"/>
              <a:t> It has since been applied to other </a:t>
            </a:r>
            <a:r>
              <a:rPr lang="en-US" sz="2000" dirty="0">
                <a:hlinkClick r:id="rId6" tooltip="Cryptocurrency"/>
              </a:rPr>
              <a:t>cryptocurrencies</a:t>
            </a:r>
            <a:r>
              <a:rPr lang="en-US" sz="2000" dirty="0"/>
              <a:t> and applications.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similar to </a:t>
            </a:r>
            <a:r>
              <a:rPr lang="en-US" sz="2000" dirty="0">
                <a:hlinkClick r:id="rId7" tooltip="Base64"/>
              </a:rPr>
              <a:t>Base64</a:t>
            </a:r>
            <a:r>
              <a:rPr lang="en-US" sz="2000" dirty="0"/>
              <a:t> but has been modified to avoid both non-alphanumeric characters and letters which might look ambiguous when printed.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bitcoin addresses are 26-35 characters long and </a:t>
            </a:r>
            <a:r>
              <a:rPr lang="en-US" sz="2000" dirty="0" smtClean="0"/>
              <a:t>begin with </a:t>
            </a:r>
            <a:r>
              <a:rPr lang="en-US" sz="2000" dirty="0"/>
              <a:t>digit 1 or 3.</a:t>
            </a:r>
          </a:p>
        </p:txBody>
      </p:sp>
    </p:spTree>
    <p:extLst>
      <p:ext uri="{BB962C8B-B14F-4D97-AF65-F5344CB8AC3E}">
        <p14:creationId xmlns:p14="http://schemas.microsoft.com/office/powerpoint/2010/main" val="22184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bitcoin address looks </a:t>
            </a:r>
            <a:r>
              <a:rPr lang="en-US" dirty="0" smtClean="0"/>
              <a:t>like</a:t>
            </a:r>
          </a:p>
          <a:p>
            <a:endParaRPr lang="en-US" dirty="0"/>
          </a:p>
          <a:p>
            <a:r>
              <a:rPr lang="en-US" dirty="0"/>
              <a:t>This is also commonly encoded in a QR code for easy sharing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3478" y="2596634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Linotype-Bold"/>
              </a:rPr>
              <a:t>1ANAguGG8bikEv2fYsTBnRUmx7QUcK58wt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37" y="3739996"/>
            <a:ext cx="3101063" cy="22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612" y="7366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Currently, there are two types of addresses, the commonly used </a:t>
            </a:r>
            <a:endParaRPr lang="en-US" sz="2000" dirty="0" smtClean="0"/>
          </a:p>
          <a:p>
            <a:pPr lvl="1"/>
            <a:r>
              <a:rPr lang="en-US" sz="2000" dirty="0"/>
              <a:t>Pay-to-</a:t>
            </a:r>
            <a:r>
              <a:rPr lang="en-US" sz="2000" dirty="0" err="1"/>
              <a:t>PubKey</a:t>
            </a:r>
            <a:r>
              <a:rPr lang="en-US" sz="2000" dirty="0"/>
              <a:t>-Hash (Pay-to-Public-Key-Hash, P2PKH) </a:t>
            </a:r>
            <a:endParaRPr lang="en-US" sz="2000" dirty="0" smtClean="0"/>
          </a:p>
          <a:p>
            <a:pPr lvl="1"/>
            <a:r>
              <a:rPr lang="en-US" sz="2000" dirty="0"/>
              <a:t>Pay to script hash (P2SH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the early days, bitcoin used direct </a:t>
            </a:r>
            <a:r>
              <a:rPr lang="en-US" sz="2000" dirty="0" smtClean="0"/>
              <a:t>Pay-to- </a:t>
            </a:r>
            <a:r>
              <a:rPr lang="en-US" sz="2000" dirty="0" err="1" smtClean="0"/>
              <a:t>Pubkey</a:t>
            </a:r>
            <a:r>
              <a:rPr lang="en-US" sz="2000" dirty="0"/>
              <a:t>, which is now superseded by P2PKH. </a:t>
            </a:r>
            <a:endParaRPr lang="en-US" sz="2000" dirty="0" smtClean="0"/>
          </a:p>
          <a:p>
            <a:r>
              <a:rPr lang="en-US" sz="2000" dirty="0" smtClean="0"/>
              <a:t>However</a:t>
            </a:r>
            <a:r>
              <a:rPr lang="en-US" sz="2000" dirty="0"/>
              <a:t>, direct Pay-to-</a:t>
            </a:r>
            <a:r>
              <a:rPr lang="en-US" sz="2000" dirty="0" err="1"/>
              <a:t>Pubkey</a:t>
            </a:r>
            <a:r>
              <a:rPr lang="en-US" sz="2000" dirty="0"/>
              <a:t> is still </a:t>
            </a:r>
            <a:r>
              <a:rPr lang="en-US" sz="2000" dirty="0" smtClean="0"/>
              <a:t>used in </a:t>
            </a:r>
            <a:r>
              <a:rPr lang="en-US" sz="2000" dirty="0"/>
              <a:t>bitcoin for </a:t>
            </a:r>
            <a:r>
              <a:rPr lang="en-US" sz="2000" dirty="0" err="1"/>
              <a:t>coinbase</a:t>
            </a:r>
            <a:r>
              <a:rPr lang="en-US" sz="2000" dirty="0"/>
              <a:t> addresses. </a:t>
            </a:r>
            <a:endParaRPr lang="en-US" sz="2000" dirty="0" smtClean="0"/>
          </a:p>
          <a:p>
            <a:r>
              <a:rPr lang="en-US" sz="2000" dirty="0" smtClean="0"/>
              <a:t>Addresses </a:t>
            </a:r>
            <a:r>
              <a:rPr lang="en-US" sz="2000" dirty="0"/>
              <a:t>should not be used more than once; otherwise</a:t>
            </a:r>
            <a:r>
              <a:rPr lang="en-US" sz="2000" dirty="0" smtClean="0"/>
              <a:t>, privacy </a:t>
            </a:r>
            <a:r>
              <a:rPr lang="en-US" sz="2000" dirty="0"/>
              <a:t>and security issues can arise. </a:t>
            </a:r>
            <a:endParaRPr lang="en-US" sz="2000" dirty="0" smtClean="0"/>
          </a:p>
          <a:p>
            <a:r>
              <a:rPr lang="en-US" sz="2000" dirty="0" smtClean="0"/>
              <a:t>Avoiding </a:t>
            </a:r>
            <a:r>
              <a:rPr lang="en-US" sz="2000" dirty="0"/>
              <a:t>address reuse </a:t>
            </a:r>
            <a:r>
              <a:rPr lang="en-US" sz="2000" dirty="0" smtClean="0"/>
              <a:t>circumvents</a:t>
            </a:r>
          </a:p>
          <a:p>
            <a:pPr lvl="1"/>
            <a:r>
              <a:rPr lang="en-US" sz="2000" dirty="0" smtClean="0"/>
              <a:t> anonymity issues </a:t>
            </a:r>
            <a:r>
              <a:rPr lang="en-US" sz="2000" dirty="0"/>
              <a:t>to an extent, </a:t>
            </a:r>
            <a:endParaRPr lang="en-US" sz="2000" dirty="0" smtClean="0"/>
          </a:p>
          <a:p>
            <a:pPr lvl="1"/>
            <a:r>
              <a:rPr lang="en-US" sz="2000" dirty="0" smtClean="0"/>
              <a:t>bitcoin </a:t>
            </a:r>
            <a:r>
              <a:rPr lang="en-US" sz="2000" dirty="0"/>
              <a:t>has some other security issues as well, such as </a:t>
            </a:r>
            <a:r>
              <a:rPr lang="en-US" sz="2000" dirty="0" smtClean="0"/>
              <a:t>transaction  malleability</a:t>
            </a:r>
            <a:r>
              <a:rPr lang="en-US" sz="2000" dirty="0"/>
              <a:t>, which requires different approaches to resolve.</a:t>
            </a:r>
          </a:p>
        </p:txBody>
      </p:sp>
    </p:spTree>
    <p:extLst>
      <p:ext uri="{BB962C8B-B14F-4D97-AF65-F5344CB8AC3E}">
        <p14:creationId xmlns:p14="http://schemas.microsoft.com/office/powerpoint/2010/main" val="593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PubKey</a:t>
            </a:r>
            <a:r>
              <a:rPr lang="en-US" dirty="0"/>
              <a:t>-Hash (Pay-to-Public-Key-Hash, P2PKH)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P2PKH is </a:t>
            </a:r>
            <a:r>
              <a:rPr lang="en-US" sz="2400" dirty="0">
                <a:solidFill>
                  <a:schemeClr val="tx1"/>
                </a:solidFill>
              </a:rPr>
              <a:t>the basic form of making a transaction and is the most common form of transaction on the Bitcoin network.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Transactions </a:t>
            </a:r>
            <a:r>
              <a:rPr lang="en-US" sz="2400" dirty="0">
                <a:solidFill>
                  <a:schemeClr val="tx1"/>
                </a:solidFill>
              </a:rPr>
              <a:t>that pay to a Bitcoin address contain P2PKH scripts that are resolved by sending the public key and a digital signature created by the corresponding private key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Bitcoin payment </a:t>
            </a:r>
            <a:r>
              <a:rPr lang="en-US" sz="2400" dirty="0">
                <a:solidFill>
                  <a:schemeClr val="tx1"/>
                </a:solidFill>
                <a:hlinkClick r:id="rId2" tooltip="A 20-byte hash formatted using base58check to produce either a P2PKH or P2SH Bitcoin address.  Currently the most common way users exchange payment information."/>
              </a:rPr>
              <a:t>address</a:t>
            </a:r>
            <a:r>
              <a:rPr lang="en-US" sz="2400" dirty="0">
                <a:solidFill>
                  <a:schemeClr val="tx1"/>
                </a:solidFill>
              </a:rPr>
              <a:t> comprising a hashed </a:t>
            </a:r>
            <a:r>
              <a:rPr lang="en-US" sz="2400" dirty="0">
                <a:solidFill>
                  <a:schemeClr val="tx1"/>
                </a:solidFill>
                <a:hlinkClick r:id="rId3" tooltip="The public portion of a keypair which can be used to verify signatures made with the private portion of the keypair."/>
              </a:rPr>
              <a:t>public key</a:t>
            </a:r>
            <a:r>
              <a:rPr lang="en-US" sz="2400" dirty="0">
                <a:solidFill>
                  <a:schemeClr val="tx1"/>
                </a:solidFill>
              </a:rPr>
              <a:t>, allowing the spender to create a standard </a:t>
            </a:r>
            <a:r>
              <a:rPr lang="en-US" sz="2400" dirty="0" err="1">
                <a:solidFill>
                  <a:schemeClr val="tx1"/>
                </a:solidFill>
                <a:hlinkClick r:id="rId4" tooltip="A script included in outputs which sets the conditions that must be fulfilled for those satoshis to be spent.  Data for fulfilling the conditions can be provided in a signature script. Pubkey Scripts are called a scriptPubKey in code."/>
              </a:rPr>
              <a:t>pubkey</a:t>
            </a:r>
            <a:r>
              <a:rPr lang="en-US" sz="2400" dirty="0">
                <a:solidFill>
                  <a:schemeClr val="tx1"/>
                </a:solidFill>
                <a:hlinkClick r:id="rId4" tooltip="A script included in outputs which sets the conditions that must be fulfilled for those satoshis to be spent.  Data for fulfilling the conditions can be provided in a signature script. Pubkey Scripts are called a scriptPubKey in code."/>
              </a:rPr>
              <a:t> script</a:t>
            </a:r>
            <a:r>
              <a:rPr lang="en-US" sz="2400" dirty="0">
                <a:solidFill>
                  <a:schemeClr val="tx1"/>
                </a:solidFill>
              </a:rPr>
              <a:t> that Pays To </a:t>
            </a:r>
            <a:r>
              <a:rPr lang="en-US" sz="2400" dirty="0" err="1">
                <a:solidFill>
                  <a:schemeClr val="tx1"/>
                </a:solidFill>
                <a:hlinkClick r:id="rId5" tooltip="A Bitcoin payment address comprising a hashed public key, allowing the spender to create a standard pubkey script that Pays To PubKey Hash (P2PKH)."/>
              </a:rPr>
              <a:t>PubKey</a:t>
            </a:r>
            <a:r>
              <a:rPr lang="en-US" sz="2400" dirty="0">
                <a:solidFill>
                  <a:schemeClr val="tx1"/>
                </a:solidFill>
                <a:hlinkClick r:id="rId5" tooltip="A Bitcoin payment address comprising a hashed public key, allowing the spender to create a standard pubkey script that Pays To PubKey Hash (P2PKH)."/>
              </a:rPr>
              <a:t> Hash</a:t>
            </a:r>
            <a:r>
              <a:rPr lang="en-US" sz="2400" dirty="0">
                <a:solidFill>
                  <a:schemeClr val="tx1"/>
                </a:solidFill>
              </a:rPr>
              <a:t> (P2PKH).</a:t>
            </a:r>
          </a:p>
        </p:txBody>
      </p:sp>
    </p:spTree>
    <p:extLst>
      <p:ext uri="{BB962C8B-B14F-4D97-AF65-F5344CB8AC3E}">
        <p14:creationId xmlns:p14="http://schemas.microsoft.com/office/powerpoint/2010/main" val="16278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script hash (P2SH)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 to script hash (P2SH) transactions were </a:t>
            </a:r>
            <a:r>
              <a:rPr lang="en-US" dirty="0" err="1"/>
              <a:t>standardised</a:t>
            </a:r>
            <a:r>
              <a:rPr lang="en-US" dirty="0"/>
              <a:t> in BIP 16.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allow transactions to be sent to a script hash (address starting with 3) instead of a public key hash (addresses starting with 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To spend bitcoins sent via P2SH, the recipient must provide a script matching the script hash and data which makes the script evaluate to true.</a:t>
            </a:r>
          </a:p>
          <a:p>
            <a:r>
              <a:rPr lang="en-US" dirty="0"/>
              <a:t>Using P2SH, you can send bitcoins to an address that is secured in various unusual ways without knowing anything about the details of how the security is set up.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just send bitcoins to the ~34-character P2SH address.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recipient might need the signatures of several people to spend these bitcoins, or a password might be required, or the requirements could be completely unique.</a:t>
            </a:r>
          </a:p>
        </p:txBody>
      </p:sp>
    </p:spTree>
    <p:extLst>
      <p:ext uri="{BB962C8B-B14F-4D97-AF65-F5344CB8AC3E}">
        <p14:creationId xmlns:p14="http://schemas.microsoft.com/office/powerpoint/2010/main" val="22061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ubkey_to_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4" y="235853"/>
            <a:ext cx="8137299" cy="63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12" y="16891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has started a revolution with the introduction of the very first fully </a:t>
            </a:r>
            <a:r>
              <a:rPr lang="en-US" sz="2400" dirty="0" smtClean="0"/>
              <a:t>decentralized  digital </a:t>
            </a:r>
            <a:r>
              <a:rPr lang="en-US" sz="2400" dirty="0"/>
              <a:t>currency, and one that has proven to be extremely secure and stable.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has </a:t>
            </a:r>
            <a:r>
              <a:rPr lang="en-US" sz="2400" dirty="0" smtClean="0"/>
              <a:t>also sparked </a:t>
            </a:r>
            <a:r>
              <a:rPr lang="en-US" sz="2400" dirty="0"/>
              <a:t>a great interest in academic and industrial research and introduced many </a:t>
            </a:r>
            <a:r>
              <a:rPr lang="en-US" sz="2400" dirty="0" smtClean="0"/>
              <a:t>new research </a:t>
            </a:r>
            <a:r>
              <a:rPr lang="en-US" sz="2400" dirty="0"/>
              <a:t>areas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Since its introduction in 2008, bitcoin has gained much popularity and </a:t>
            </a:r>
            <a:r>
              <a:rPr lang="en-US" sz="2400" dirty="0" smtClean="0"/>
              <a:t>is currently </a:t>
            </a:r>
            <a:r>
              <a:rPr lang="en-US" sz="2400" dirty="0"/>
              <a:t>the most successful digital currency in the world with billions of dollars </a:t>
            </a:r>
            <a:r>
              <a:rPr lang="en-US" sz="2400" dirty="0" smtClean="0"/>
              <a:t>invested in </a:t>
            </a:r>
            <a:r>
              <a:rPr lang="en-US" sz="2400" dirty="0"/>
              <a:t>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built on decades of research in the field of cryptography, digital cash, </a:t>
            </a:r>
            <a:r>
              <a:rPr lang="en-US" sz="2400" dirty="0" smtClean="0"/>
              <a:t>and distributed </a:t>
            </a:r>
            <a:r>
              <a:rPr lang="en-US" sz="2400" dirty="0"/>
              <a:t>computing. </a:t>
            </a:r>
          </a:p>
        </p:txBody>
      </p:sp>
    </p:spTree>
    <p:extLst>
      <p:ext uri="{BB962C8B-B14F-4D97-AF65-F5344CB8AC3E}">
        <p14:creationId xmlns:p14="http://schemas.microsoft.com/office/powerpoint/2010/main" val="9320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85" y="460825"/>
            <a:ext cx="9806441" cy="1280890"/>
          </a:xfrm>
        </p:spPr>
        <p:txBody>
          <a:bodyPr/>
          <a:lstStyle/>
          <a:p>
            <a:r>
              <a:rPr lang="en-US" dirty="0"/>
              <a:t>private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85" y="1741715"/>
            <a:ext cx="10416041" cy="3777622"/>
          </a:xfrm>
        </p:spPr>
        <p:txBody>
          <a:bodyPr>
            <a:noAutofit/>
          </a:bodyPr>
          <a:lstStyle/>
          <a:p>
            <a:r>
              <a:rPr lang="en-US" sz="2400" dirty="0"/>
              <a:t>A private key is simply a number, picked at random. </a:t>
            </a:r>
            <a:endParaRPr lang="en-US" sz="2400" dirty="0" smtClean="0"/>
          </a:p>
          <a:p>
            <a:r>
              <a:rPr lang="en-US" sz="2400" dirty="0" smtClean="0"/>
              <a:t>Ownership </a:t>
            </a:r>
            <a:r>
              <a:rPr lang="en-US" sz="2400" dirty="0"/>
              <a:t>and control over the private key is the root of user control over </a:t>
            </a:r>
            <a:r>
              <a:rPr lang="en-US" sz="2400" dirty="0" smtClean="0"/>
              <a:t> all </a:t>
            </a:r>
            <a:r>
              <a:rPr lang="en-US" sz="2400" dirty="0"/>
              <a:t>funds associated with the corresponding bitcoin address.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private key is used to create signatures that are required to spend bitcoin by proving ownership of funds used in a transaction.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private key must remain secret at all times, because revealing it to third parties is equivalent to giving them control over the bitcoin secured by that key.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private key must also be backed up and protected from accidental loss, because if it’s lost it cannot be recovered and the funds secured by it are forever lost, too.</a:t>
            </a:r>
          </a:p>
        </p:txBody>
      </p:sp>
    </p:spTree>
    <p:extLst>
      <p:ext uri="{BB962C8B-B14F-4D97-AF65-F5344CB8AC3E}">
        <p14:creationId xmlns:p14="http://schemas.microsoft.com/office/powerpoint/2010/main" val="352921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810" y="18868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a private key from a random number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204" y="1469571"/>
            <a:ext cx="9762898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first and most important step in generating keys is to find a secure source of entropy, or randomness. </a:t>
            </a:r>
            <a:endParaRPr lang="en-US" sz="2400" dirty="0" smtClean="0"/>
          </a:p>
          <a:p>
            <a:r>
              <a:rPr lang="en-US" sz="2400" dirty="0" smtClean="0"/>
              <a:t>Creating </a:t>
            </a:r>
            <a:r>
              <a:rPr lang="en-US" sz="2400" dirty="0"/>
              <a:t>a bitcoin key is essentially the same as "Pick a number between 1 and 2</a:t>
            </a:r>
            <a:r>
              <a:rPr lang="en-US" sz="2400" baseline="30000" dirty="0"/>
              <a:t>256</a:t>
            </a:r>
            <a:r>
              <a:rPr lang="en-US" sz="2400" dirty="0"/>
              <a:t>."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exact method you use to pick that number does not matter as long as it is not predictable or repeatable. </a:t>
            </a:r>
            <a:endParaRPr lang="en-US" sz="2400" dirty="0" smtClean="0"/>
          </a:p>
          <a:p>
            <a:r>
              <a:rPr lang="en-US" sz="2400" dirty="0" smtClean="0"/>
              <a:t>Bitcoin </a:t>
            </a:r>
            <a:r>
              <a:rPr lang="en-US" sz="2400" dirty="0"/>
              <a:t>software uses the underlying operating system’s random number generators to produce 256 bits of entropy (randomness). </a:t>
            </a:r>
            <a:endParaRPr lang="en-US" sz="2400" dirty="0" smtClean="0"/>
          </a:p>
          <a:p>
            <a:r>
              <a:rPr lang="en-US" sz="2400" dirty="0"/>
              <a:t>More precisely, the private key can be any number between 0 and n - 1 inclusive, where n is a constant (n = 1.1578 * 10</a:t>
            </a:r>
            <a:r>
              <a:rPr lang="en-US" sz="2400" baseline="30000" dirty="0"/>
              <a:t>77</a:t>
            </a:r>
            <a:r>
              <a:rPr lang="en-US" sz="2400" dirty="0"/>
              <a:t>, slightly less than 2</a:t>
            </a:r>
            <a:r>
              <a:rPr lang="en-US" sz="2400" baseline="30000" dirty="0"/>
              <a:t>256</a:t>
            </a:r>
            <a:r>
              <a:rPr lang="en-US" sz="2400" dirty="0"/>
              <a:t>) defined as the order of the elliptic curve used in bitcoin</a:t>
            </a:r>
          </a:p>
        </p:txBody>
      </p:sp>
    </p:spTree>
    <p:extLst>
      <p:ext uri="{BB962C8B-B14F-4D97-AF65-F5344CB8AC3E}">
        <p14:creationId xmlns:p14="http://schemas.microsoft.com/office/powerpoint/2010/main" val="44088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create such a key, we randomly pick a 256-bit number and check that it is less than 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programming terms, this is usually achieved by feeding a larger string of random bits, collected from a cryptographically secure source of randomness, into the SHA256 hash algorithm, which will conveniently produce a 256-bit number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If the result is less than n, we have a suitable private key. Otherwise, we simply try again with another random number.</a:t>
            </a:r>
          </a:p>
        </p:txBody>
      </p:sp>
    </p:spTree>
    <p:extLst>
      <p:ext uri="{BB962C8B-B14F-4D97-AF65-F5344CB8AC3E}">
        <p14:creationId xmlns:p14="http://schemas.microsoft.com/office/powerpoint/2010/main" val="242707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7" y="464453"/>
            <a:ext cx="8911687" cy="1280890"/>
          </a:xfrm>
        </p:spPr>
        <p:txBody>
          <a:bodyPr/>
          <a:lstStyle/>
          <a:p>
            <a:r>
              <a:rPr lang="en-US" b="1" dirty="0"/>
              <a:t>Private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1" y="1264555"/>
            <a:ext cx="10546669" cy="3777622"/>
          </a:xfrm>
        </p:spPr>
        <p:txBody>
          <a:bodyPr>
            <a:noAutofit/>
          </a:bodyPr>
          <a:lstStyle/>
          <a:p>
            <a:r>
              <a:rPr lang="en-US" sz="2400" dirty="0"/>
              <a:t>Private keys are basically 256-bit numbers chosen in the range specified by the </a:t>
            </a:r>
            <a:r>
              <a:rPr lang="en-US" sz="2400" dirty="0" smtClean="0"/>
              <a:t>SECP256K1 ECDSA </a:t>
            </a:r>
            <a:r>
              <a:rPr lang="en-US" sz="2400" dirty="0"/>
              <a:t>recommendation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Any randomly chosen 256-bit number from 0x1 to 0xFFFF FFFF</a:t>
            </a:r>
          </a:p>
          <a:p>
            <a:r>
              <a:rPr lang="en-US" sz="2400" dirty="0"/>
              <a:t>FFFF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FFFE BAAE DCE6 AF48 A03B BFD2 5E8C D036 4140 is a </a:t>
            </a:r>
            <a:r>
              <a:rPr lang="en-US" sz="2400" dirty="0" smtClean="0"/>
              <a:t>valid private </a:t>
            </a:r>
            <a:r>
              <a:rPr lang="en-US" sz="2400" dirty="0"/>
              <a:t>key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Private keys are usually encoded using </a:t>
            </a:r>
            <a:r>
              <a:rPr lang="en-US" sz="2400" b="1" dirty="0"/>
              <a:t>Wallet Import Format </a:t>
            </a:r>
            <a:r>
              <a:rPr lang="en-US" sz="2400" dirty="0"/>
              <a:t>(</a:t>
            </a:r>
            <a:r>
              <a:rPr lang="en-US" sz="2400" b="1" dirty="0"/>
              <a:t>WIF</a:t>
            </a:r>
            <a:r>
              <a:rPr lang="en-US" sz="2400" dirty="0"/>
              <a:t>) in order to make </a:t>
            </a:r>
            <a:r>
              <a:rPr lang="en-US" sz="2400" dirty="0" smtClean="0"/>
              <a:t>them easier </a:t>
            </a:r>
            <a:r>
              <a:rPr lang="en-US" sz="2400" dirty="0"/>
              <a:t>to copy and use. </a:t>
            </a:r>
            <a:endParaRPr lang="en-US" sz="2400" dirty="0" smtClean="0"/>
          </a:p>
          <a:p>
            <a:r>
              <a:rPr lang="en-US" sz="2400" dirty="0" smtClean="0"/>
              <a:t>WIF </a:t>
            </a:r>
            <a:r>
              <a:rPr lang="en-US" sz="2400" dirty="0"/>
              <a:t>can be converted into private key and vice versa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Also</a:t>
            </a:r>
            <a:r>
              <a:rPr lang="en-US" sz="2400" dirty="0"/>
              <a:t>, </a:t>
            </a:r>
            <a:r>
              <a:rPr lang="en-US" sz="2400" b="1" dirty="0"/>
              <a:t>Mini Private Key Format </a:t>
            </a:r>
            <a:r>
              <a:rPr lang="en-US" sz="2400" dirty="0"/>
              <a:t>is sometimes used to encode the key in under 30 </a:t>
            </a:r>
            <a:r>
              <a:rPr lang="en-US" sz="2400" dirty="0" smtClean="0"/>
              <a:t>characters in </a:t>
            </a:r>
            <a:r>
              <a:rPr lang="en-US" sz="2400" dirty="0"/>
              <a:t>order to allow storage where physical space is limited,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bitcoin core client also allows the encryption of </a:t>
            </a:r>
            <a:r>
              <a:rPr lang="en-US" sz="2400" dirty="0" smtClean="0"/>
              <a:t>the wallet </a:t>
            </a:r>
            <a:r>
              <a:rPr lang="en-US" sz="2400" dirty="0"/>
              <a:t>that contains the private keys.</a:t>
            </a:r>
          </a:p>
        </p:txBody>
      </p:sp>
    </p:spTree>
    <p:extLst>
      <p:ext uri="{BB962C8B-B14F-4D97-AF65-F5344CB8AC3E}">
        <p14:creationId xmlns:p14="http://schemas.microsoft.com/office/powerpoint/2010/main" val="212767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43" y="2133600"/>
            <a:ext cx="10343469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public key is calculated from the private key using elliptic curve multiplication, which is irreversible: </a:t>
            </a:r>
            <a:endParaRPr lang="en-US" sz="2800" dirty="0" smtClean="0"/>
          </a:p>
          <a:p>
            <a:r>
              <a:rPr lang="en-US" sz="2800" i="1" dirty="0" smtClean="0"/>
              <a:t>K</a:t>
            </a:r>
            <a:r>
              <a:rPr lang="en-US" sz="2800" dirty="0"/>
              <a:t> = </a:t>
            </a:r>
            <a:r>
              <a:rPr lang="en-US" sz="2800" i="1" dirty="0"/>
              <a:t>k</a:t>
            </a:r>
            <a:r>
              <a:rPr lang="en-US" sz="2800" dirty="0"/>
              <a:t> * </a:t>
            </a:r>
            <a:r>
              <a:rPr lang="en-US" sz="2800" i="1" dirty="0"/>
              <a:t>G</a:t>
            </a:r>
            <a:r>
              <a:rPr lang="en-US" sz="2800" dirty="0"/>
              <a:t>, where </a:t>
            </a:r>
            <a:r>
              <a:rPr lang="en-US" sz="2800" i="1" dirty="0"/>
              <a:t>k</a:t>
            </a:r>
            <a:r>
              <a:rPr lang="en-US" sz="2800" dirty="0"/>
              <a:t> is the private key, </a:t>
            </a:r>
            <a:r>
              <a:rPr lang="en-US" sz="2800" i="1" dirty="0"/>
              <a:t>G</a:t>
            </a:r>
            <a:r>
              <a:rPr lang="en-US" sz="2800" dirty="0"/>
              <a:t> is a constant point called the </a:t>
            </a:r>
            <a:r>
              <a:rPr lang="en-US" sz="2800" i="1" dirty="0"/>
              <a:t>generator point</a:t>
            </a:r>
            <a:r>
              <a:rPr lang="en-US" sz="2800" dirty="0"/>
              <a:t>, and </a:t>
            </a:r>
            <a:r>
              <a:rPr lang="en-US" sz="2800" i="1" dirty="0"/>
              <a:t>K</a:t>
            </a:r>
            <a:r>
              <a:rPr lang="en-US" sz="2800" dirty="0"/>
              <a:t> is the resulting public key.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reverse operation, known as "finding the discrete logarithm"—calculating </a:t>
            </a:r>
            <a:r>
              <a:rPr lang="en-US" sz="2800" i="1" dirty="0"/>
              <a:t>k</a:t>
            </a:r>
            <a:r>
              <a:rPr lang="en-US" sz="2800" dirty="0"/>
              <a:t> if you know </a:t>
            </a:r>
            <a:r>
              <a:rPr lang="en-US" sz="2800" i="1" dirty="0"/>
              <a:t>K</a:t>
            </a:r>
            <a:r>
              <a:rPr lang="en-US" sz="2800" dirty="0"/>
              <a:t>—is as difficult as trying all possible values of </a:t>
            </a:r>
            <a:r>
              <a:rPr lang="en-US" sz="2800" i="1" dirty="0"/>
              <a:t>k</a:t>
            </a:r>
            <a:r>
              <a:rPr lang="en-US" sz="2800" dirty="0"/>
              <a:t>, i.e., a brute-force search.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04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1" y="145138"/>
            <a:ext cx="8911687" cy="1280890"/>
          </a:xfrm>
        </p:spPr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70" y="1206498"/>
            <a:ext cx="9985828" cy="5165274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private key is randomly selected and is 256-bit </a:t>
            </a:r>
            <a:r>
              <a:rPr lang="en-US" sz="2400" dirty="0" smtClean="0"/>
              <a:t>in length.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Public keys can be presented in an uncompressed or compressed format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Public </a:t>
            </a:r>
            <a:r>
              <a:rPr lang="en-US" sz="2400" dirty="0" smtClean="0"/>
              <a:t>keys are </a:t>
            </a:r>
            <a:r>
              <a:rPr lang="en-US" sz="2400" dirty="0"/>
              <a:t>basically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 on an elliptic curve and in an uncompressed format </a:t>
            </a:r>
            <a:r>
              <a:rPr lang="en-US" sz="2400" dirty="0" smtClean="0"/>
              <a:t>and are </a:t>
            </a:r>
            <a:r>
              <a:rPr lang="en-US" sz="2400" dirty="0"/>
              <a:t>presented with a prefix of 04 in a hexadecimal format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Public key K is defined as a point K = (</a:t>
            </a:r>
            <a:r>
              <a:rPr lang="en-US" sz="2400" dirty="0" err="1"/>
              <a:t>x,y</a:t>
            </a:r>
            <a:r>
              <a:rPr lang="en-US" sz="2400" dirty="0"/>
              <a:t>):</a:t>
            </a:r>
          </a:p>
          <a:p>
            <a:pPr lvl="1"/>
            <a:r>
              <a:rPr lang="en-US" sz="2400" i="1" dirty="0" smtClean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 are both </a:t>
            </a:r>
            <a:r>
              <a:rPr lang="en-US" sz="2400" dirty="0" smtClean="0"/>
              <a:t>32- bit </a:t>
            </a:r>
            <a:r>
              <a:rPr lang="en-US" sz="2400" dirty="0"/>
              <a:t>in length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total, the compressed public key is 33 bytes long as compared to 65 bytes </a:t>
            </a:r>
            <a:r>
              <a:rPr lang="en-US" sz="2400" dirty="0" smtClean="0"/>
              <a:t>in the </a:t>
            </a:r>
            <a:r>
              <a:rPr lang="en-US" sz="2400" dirty="0"/>
              <a:t>uncompressed format.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compressed version of public keys basically includes </a:t>
            </a:r>
            <a:r>
              <a:rPr lang="en-US" sz="2400" dirty="0" smtClean="0"/>
              <a:t>only the </a:t>
            </a:r>
            <a:r>
              <a:rPr lang="en-US" sz="2400" i="1" dirty="0"/>
              <a:t>X </a:t>
            </a:r>
            <a:r>
              <a:rPr lang="en-US" sz="2400" dirty="0"/>
              <a:t>part, since the </a:t>
            </a:r>
            <a:r>
              <a:rPr lang="en-US" sz="2400" i="1" dirty="0"/>
              <a:t>Y </a:t>
            </a:r>
            <a:r>
              <a:rPr lang="en-US" sz="2400" dirty="0"/>
              <a:t>part can be derived from it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11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secp256k1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80457"/>
            <a:ext cx="9356498" cy="3777622"/>
          </a:xfrm>
        </p:spPr>
        <p:txBody>
          <a:bodyPr>
            <a:noAutofit/>
          </a:bodyPr>
          <a:lstStyle/>
          <a:p>
            <a:r>
              <a:rPr lang="en-US" sz="2000" dirty="0"/>
              <a:t>Bitcoin uses ECC based on the SECP256K1 standard. </a:t>
            </a:r>
          </a:p>
          <a:p>
            <a:r>
              <a:rPr lang="en-US" sz="2000" b="1" dirty="0" smtClean="0"/>
              <a:t>secp256k1</a:t>
            </a:r>
            <a:r>
              <a:rPr lang="en-US" sz="2000" dirty="0"/>
              <a:t> refers to the parameters of the elliptic curve used in Bitcoin's public-key cryptography, and is defined in </a:t>
            </a:r>
            <a:r>
              <a:rPr lang="en-US" sz="2000" i="1" dirty="0"/>
              <a:t>Standards for Efficient Cryptography (SEC)</a:t>
            </a:r>
            <a:endParaRPr lang="en-US" sz="2000" dirty="0" smtClean="0"/>
          </a:p>
          <a:p>
            <a:r>
              <a:rPr lang="en-US" sz="2000" dirty="0" smtClean="0"/>
              <a:t>secp256k1 </a:t>
            </a:r>
            <a:r>
              <a:rPr lang="en-US" sz="2000" dirty="0"/>
              <a:t>was almost never used before Bitcoin became popular,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now gaining in popularity due to its several nice properties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Most commonly-used curves have a random structure, but secp256k1 was constructed in a special non-random way which allows for especially efficient computation.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a result, it is often more than 30% faster than other curves if the implementation is sufficiently optimized. </a:t>
            </a:r>
            <a:endParaRPr lang="en-US" sz="2000" dirty="0" smtClean="0"/>
          </a:p>
          <a:p>
            <a:r>
              <a:rPr lang="en-US" sz="2000" dirty="0" smtClean="0"/>
              <a:t>Also</a:t>
            </a:r>
            <a:r>
              <a:rPr lang="en-US" sz="2000" dirty="0"/>
              <a:t>, unlike the popular NIST curves, secp256k1's constants were selected in a predictable way, which significantly reduces the possibility that the curve's creator inserted any sort of backdoor into the curve.</a:t>
            </a:r>
          </a:p>
        </p:txBody>
      </p:sp>
    </p:spTree>
    <p:extLst>
      <p:ext uri="{BB962C8B-B14F-4D97-AF65-F5344CB8AC3E}">
        <p14:creationId xmlns:p14="http://schemas.microsoft.com/office/powerpoint/2010/main" val="1986250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Keys are identified by various prefixes, described as follows:</a:t>
            </a:r>
          </a:p>
          <a:p>
            <a:pPr lvl="1"/>
            <a:r>
              <a:rPr lang="en-US" sz="2400" dirty="0"/>
              <a:t>Uncompressed public keys used 0x04 as the prefix</a:t>
            </a:r>
          </a:p>
          <a:p>
            <a:pPr lvl="1"/>
            <a:r>
              <a:rPr lang="en-US" sz="2400" dirty="0"/>
              <a:t>Compressed public key starts with 0x03 if the y 32-bit part of the public key </a:t>
            </a:r>
            <a:r>
              <a:rPr lang="en-US" sz="2400" dirty="0" smtClean="0"/>
              <a:t>is odd</a:t>
            </a:r>
            <a:endParaRPr lang="en-US" sz="2400" dirty="0"/>
          </a:p>
          <a:p>
            <a:pPr lvl="1"/>
            <a:r>
              <a:rPr lang="en-US" sz="2400" dirty="0"/>
              <a:t>Compressed public key starts with 0x02 if the y 32-bit part of the public key </a:t>
            </a:r>
            <a:r>
              <a:rPr lang="en-US" sz="2400" dirty="0" smtClean="0"/>
              <a:t>is even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98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3167"/>
            <a:ext cx="5872617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15" y="1799771"/>
            <a:ext cx="10096726" cy="3777622"/>
          </a:xfrm>
        </p:spPr>
        <p:txBody>
          <a:bodyPr>
            <a:noAutofit/>
          </a:bodyPr>
          <a:lstStyle/>
          <a:p>
            <a:r>
              <a:rPr lang="en-US" sz="2400" dirty="0"/>
              <a:t>Compressed public keys are gradually becoming the default across bitcoin clients, which is having a significant impact on reducing the size of transactions and therefore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not all clients support compressed public keys yet. </a:t>
            </a:r>
            <a:endParaRPr lang="en-US" sz="2400" dirty="0" smtClean="0"/>
          </a:p>
          <a:p>
            <a:r>
              <a:rPr lang="en-US" sz="2400" dirty="0" smtClean="0"/>
              <a:t>Newer </a:t>
            </a:r>
            <a:r>
              <a:rPr lang="en-US" sz="2400" dirty="0"/>
              <a:t>clients that support compressed public keys have to account for transactions from older clients that do not support compressed public keys.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especially important when a wallet application is importing private keys from another bitcoin wallet application, because the new wallet needs to scan the </a:t>
            </a:r>
            <a:r>
              <a:rPr lang="en-US" sz="2400" dirty="0" err="1"/>
              <a:t>blockchain</a:t>
            </a:r>
            <a:r>
              <a:rPr lang="en-US" sz="2400" dirty="0"/>
              <a:t> to find transactions corresponding to these imported keys. </a:t>
            </a:r>
          </a:p>
        </p:txBody>
      </p:sp>
    </p:spTree>
    <p:extLst>
      <p:ext uri="{BB962C8B-B14F-4D97-AF65-F5344CB8AC3E}">
        <p14:creationId xmlns:p14="http://schemas.microsoft.com/office/powerpoint/2010/main" val="1281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25" y="19955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267" y="6604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Digital currencies have always been an active area of research for many decades. </a:t>
            </a:r>
            <a:endParaRPr lang="en-US" sz="2400" dirty="0" smtClean="0"/>
          </a:p>
          <a:p>
            <a:r>
              <a:rPr lang="en-US" sz="2400" dirty="0" smtClean="0"/>
              <a:t>Early proposals </a:t>
            </a:r>
            <a:r>
              <a:rPr lang="en-US" sz="2400" dirty="0"/>
              <a:t>to create digital cash go as far back as the early 1980s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1982, </a:t>
            </a:r>
            <a:r>
              <a:rPr lang="en-US" sz="2400" i="1" dirty="0"/>
              <a:t>David </a:t>
            </a:r>
            <a:r>
              <a:rPr lang="en-US" sz="2400" i="1" dirty="0" err="1" smtClean="0"/>
              <a:t>Chaum</a:t>
            </a:r>
            <a:r>
              <a:rPr lang="en-US" sz="2400" i="1" dirty="0" smtClean="0"/>
              <a:t> </a:t>
            </a:r>
            <a:r>
              <a:rPr lang="en-US" sz="2400" dirty="0" smtClean="0"/>
              <a:t>proposed </a:t>
            </a:r>
            <a:r>
              <a:rPr lang="en-US" sz="2400" dirty="0"/>
              <a:t>a scheme that used blind signatures to build untraceable digital currency. </a:t>
            </a:r>
            <a:endParaRPr lang="en-US" sz="2400" dirty="0" smtClean="0"/>
          </a:p>
          <a:p>
            <a:r>
              <a:rPr lang="en-US" sz="2400" dirty="0" smtClean="0"/>
              <a:t>In this scheme</a:t>
            </a:r>
            <a:r>
              <a:rPr lang="en-US" sz="2400" dirty="0"/>
              <a:t>, a bank would issue digital money by signing a blind and random serial </a:t>
            </a:r>
            <a:r>
              <a:rPr lang="en-US" sz="2400" dirty="0" smtClean="0"/>
              <a:t>number presented </a:t>
            </a:r>
            <a:r>
              <a:rPr lang="en-US" sz="2400" dirty="0"/>
              <a:t>to it by the user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user could then use the digital token signed by the bank </a:t>
            </a:r>
            <a:r>
              <a:rPr lang="en-US" sz="2400" dirty="0" smtClean="0"/>
              <a:t>as currency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limitation in this scheme was that the bank had to keep track of all used </a:t>
            </a:r>
            <a:r>
              <a:rPr lang="en-US" sz="2400" dirty="0" smtClean="0"/>
              <a:t>serial numbers.</a:t>
            </a:r>
          </a:p>
          <a:p>
            <a:r>
              <a:rPr lang="en-US" sz="2000" dirty="0"/>
              <a:t>This was a central system by design and required to be trusted by the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5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268" y="84553"/>
            <a:ext cx="8911687" cy="1280890"/>
          </a:xfrm>
        </p:spPr>
        <p:txBody>
          <a:bodyPr/>
          <a:lstStyle/>
          <a:p>
            <a:r>
              <a:rPr lang="en-US" b="1" dirty="0"/>
              <a:t>Bitcoin currency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617713"/>
            <a:ext cx="7939313" cy="62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Base58Check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67543"/>
            <a:ext cx="9777412" cy="4343679"/>
          </a:xfrm>
        </p:spPr>
        <p:txBody>
          <a:bodyPr>
            <a:noAutofit/>
          </a:bodyPr>
          <a:lstStyle/>
          <a:p>
            <a:r>
              <a:rPr lang="en-US" sz="2000" dirty="0"/>
              <a:t>In order to represent long numbers in a compact way, using fewer symbols, many computer systems use mixed-alphanumeric representations with a base (or radix) higher than 10.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whereas the traditional decimal system uses the 10 numerals 0 through 9, the hexadecimal system uses 16, with the letters A through F as the six additional symbols.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number represented in hexadecimal format is shorter than the equivalent decimal representation. </a:t>
            </a:r>
            <a:endParaRPr lang="en-US" sz="2000" dirty="0" smtClean="0"/>
          </a:p>
          <a:p>
            <a:r>
              <a:rPr lang="en-US" sz="2000" dirty="0" smtClean="0"/>
              <a:t>Even </a:t>
            </a:r>
            <a:r>
              <a:rPr lang="en-US" sz="2000" dirty="0"/>
              <a:t>more compact, Base64 representation uses 26 lowercase letters, 26 capital letters, 10 numerals, and 2 more characters such as “``&amp;#x201d; and "/" to transmit binary data over text-based media such as email. </a:t>
            </a:r>
            <a:endParaRPr lang="en-US" sz="2000" dirty="0" smtClean="0"/>
          </a:p>
          <a:p>
            <a:r>
              <a:rPr lang="en-US" sz="2000" dirty="0" smtClean="0"/>
              <a:t>Base64 </a:t>
            </a:r>
            <a:r>
              <a:rPr lang="en-US" sz="2000" dirty="0"/>
              <a:t>is most commonly used to add binary attachments to email. </a:t>
            </a:r>
            <a:endParaRPr lang="en-US" sz="2000" dirty="0" smtClean="0"/>
          </a:p>
          <a:p>
            <a:r>
              <a:rPr lang="en-US" sz="2000" dirty="0" smtClean="0"/>
              <a:t>Base58 </a:t>
            </a:r>
            <a:r>
              <a:rPr lang="en-US" sz="2000" dirty="0"/>
              <a:t>is a text-based binary-encoding format developed for use in bitcoin and used in many other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71770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6" y="1161143"/>
            <a:ext cx="935649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offers a balance between compact representation, readability, and error detection and prevention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Base58 is a subset of Base64, using upper- and lowercase letters and numbers, but omitting some characters that are frequently mistaken for one another and can appear identical when displayed in certain fonts. </a:t>
            </a:r>
            <a:endParaRPr lang="en-US" sz="2400" dirty="0" smtClean="0"/>
          </a:p>
          <a:p>
            <a:r>
              <a:rPr lang="en-US" sz="2400" dirty="0" smtClean="0"/>
              <a:t>Specifically</a:t>
            </a:r>
            <a:r>
              <a:rPr lang="en-US" sz="2400" dirty="0"/>
              <a:t>, Base58 is Base64 without the 0 (number zero), O (capital o), l (lower L), I (capital </a:t>
            </a:r>
            <a:r>
              <a:rPr lang="en-US" sz="2400" dirty="0" err="1"/>
              <a:t>i</a:t>
            </a:r>
            <a:r>
              <a:rPr lang="en-US" sz="2400" dirty="0"/>
              <a:t>), and the symbols &amp;#x201c;``” and "/". Or, more simply, it is a set of lowercase and capital letters and numbers without the four (0, O, l, I) just mentioned. </a:t>
            </a:r>
            <a:endParaRPr lang="en-US" sz="2400" dirty="0" smtClean="0"/>
          </a:p>
          <a:p>
            <a:r>
              <a:rPr lang="en-US" sz="2400" dirty="0" smtClean="0"/>
              <a:t>Bitcoin’s </a:t>
            </a:r>
            <a:r>
              <a:rPr lang="en-US" sz="2400" dirty="0"/>
              <a:t>Base58 alphabet shows the full Base58 alphabet.</a:t>
            </a:r>
          </a:p>
        </p:txBody>
      </p:sp>
    </p:spTree>
    <p:extLst>
      <p:ext uri="{BB962C8B-B14F-4D97-AF65-F5344CB8AC3E}">
        <p14:creationId xmlns:p14="http://schemas.microsoft.com/office/powerpoint/2010/main" val="313466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Vanity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56754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As bitcoin addresses are based on base 58 encoding, it is possible to generate addresses </a:t>
            </a:r>
            <a:r>
              <a:rPr lang="en-US" sz="2400" dirty="0" smtClean="0"/>
              <a:t>that contain </a:t>
            </a:r>
            <a:r>
              <a:rPr lang="en-US" sz="2400" dirty="0"/>
              <a:t>human-readable messages.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43" y="2982956"/>
            <a:ext cx="3251200" cy="35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097" y="84969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Vanity addresses are generated using a purely brute-force method. An example is shown </a:t>
            </a:r>
            <a:r>
              <a:rPr lang="en-US" sz="2400" dirty="0" smtClean="0"/>
              <a:t>in the </a:t>
            </a:r>
            <a:r>
              <a:rPr lang="en-US" sz="2400" dirty="0"/>
              <a:t>following screenshot: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11" y="2130583"/>
            <a:ext cx="8103381" cy="45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Vanity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36289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Vanity addresses are valid bitcoin addresses that contain human-readable messages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For example, 1LoveBPzzD72PUXLzCkYAtGFYmK5vYNR33 is a valid address that contains the letters forming the word "Love" as the first four Base-58 letters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Vanity addresses require generating and testing billions of candidate private keys, until a bitcoin address with the desired pattern is found. </a:t>
            </a:r>
            <a:endParaRPr lang="en-US" sz="2000" dirty="0" smtClean="0"/>
          </a:p>
          <a:p>
            <a:r>
              <a:rPr lang="en-US" sz="2000" dirty="0" smtClean="0"/>
              <a:t>Vanity </a:t>
            </a:r>
            <a:r>
              <a:rPr lang="en-US" sz="2000" dirty="0"/>
              <a:t>generation algorithm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process essentially involves picking a private key at random, </a:t>
            </a:r>
            <a:endParaRPr lang="en-US" sz="2000" dirty="0" smtClean="0"/>
          </a:p>
          <a:p>
            <a:pPr lvl="1"/>
            <a:r>
              <a:rPr lang="en-US" sz="2000" dirty="0" smtClean="0"/>
              <a:t>deriving </a:t>
            </a:r>
            <a:r>
              <a:rPr lang="en-US" sz="2000" dirty="0"/>
              <a:t>the public key, </a:t>
            </a:r>
            <a:endParaRPr lang="en-US" sz="2000" dirty="0" smtClean="0"/>
          </a:p>
          <a:p>
            <a:pPr lvl="1"/>
            <a:r>
              <a:rPr lang="en-US" sz="2000" dirty="0" smtClean="0"/>
              <a:t>deriving </a:t>
            </a:r>
            <a:r>
              <a:rPr lang="en-US" sz="2000" dirty="0"/>
              <a:t>the bitcoin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checking </a:t>
            </a:r>
            <a:r>
              <a:rPr lang="en-US" sz="2000" dirty="0"/>
              <a:t>to see if it matches the desired vanity pattern, </a:t>
            </a:r>
            <a:endParaRPr lang="en-US" sz="2000" dirty="0" smtClean="0"/>
          </a:p>
          <a:p>
            <a:pPr lvl="1"/>
            <a:r>
              <a:rPr lang="en-US" sz="2000" dirty="0" smtClean="0"/>
              <a:t>repeating </a:t>
            </a:r>
            <a:r>
              <a:rPr lang="en-US" sz="2000" dirty="0"/>
              <a:t>billions of times until a match is found.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5037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Vanity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Once a vanity address matching the desired pattern is found,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private key from which it was derived can be used by the owner to spend bitcoin in exactly the same way as any other address. </a:t>
            </a:r>
            <a:r>
              <a:rPr lang="en-US" sz="2000" dirty="0" smtClean="0"/>
              <a:t>V</a:t>
            </a:r>
          </a:p>
          <a:p>
            <a:r>
              <a:rPr lang="en-US" sz="2000" dirty="0" err="1" smtClean="0"/>
              <a:t>anity</a:t>
            </a:r>
            <a:r>
              <a:rPr lang="en-US" sz="2000" dirty="0" smtClean="0"/>
              <a:t> </a:t>
            </a:r>
            <a:r>
              <a:rPr lang="en-US" sz="2000" dirty="0"/>
              <a:t>addresses are no less or more secure than any other address. </a:t>
            </a:r>
            <a:endParaRPr lang="en-US" sz="2000" dirty="0" smtClean="0"/>
          </a:p>
          <a:p>
            <a:r>
              <a:rPr lang="en-US" sz="2000" dirty="0" smtClean="0"/>
              <a:t>They </a:t>
            </a:r>
            <a:r>
              <a:rPr lang="en-US" sz="2000" dirty="0"/>
              <a:t>depend on the same Elliptic Curve Cryptography (ECC) and SHA as any other address.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no more easily find the private key of an address starting with a vanity pattern than you can any other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Paper wallets are bitcoin private keys printed on paper. </a:t>
            </a:r>
            <a:endParaRPr lang="en-US" sz="2000" dirty="0" smtClean="0"/>
          </a:p>
          <a:p>
            <a:r>
              <a:rPr lang="en-US" sz="2000" dirty="0" smtClean="0"/>
              <a:t>Often </a:t>
            </a:r>
            <a:r>
              <a:rPr lang="en-US" sz="2000" dirty="0"/>
              <a:t>the paper wallet also includes the corresponding bitcoin address for convenience, but this is not necessary because it can be derived from the private key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Paper wallets are a very effective way to create backups or offline bitcoin storage, also known as "cold storage</a:t>
            </a:r>
            <a:r>
              <a:rPr lang="en-US" sz="2000" dirty="0" smtClean="0"/>
              <a:t>.“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As a backup mechanism, a paper wallet can provide security against the loss of key due to a computer mishap such as a hard-drive failure, theft, or accidental deletion.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paper wallet keys are generated offline and never stored on a computer system, they are much more secure against hackers, </a:t>
            </a:r>
            <a:r>
              <a:rPr lang="en-US" sz="2000" dirty="0" err="1"/>
              <a:t>keyloggers</a:t>
            </a:r>
            <a:r>
              <a:rPr lang="en-US" sz="2000" dirty="0"/>
              <a:t>, and other online computer threats.</a:t>
            </a:r>
          </a:p>
        </p:txBody>
      </p:sp>
    </p:spTree>
    <p:extLst>
      <p:ext uri="{BB962C8B-B14F-4D97-AF65-F5344CB8AC3E}">
        <p14:creationId xmlns:p14="http://schemas.microsoft.com/office/powerpoint/2010/main" val="2729921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598660"/>
            <a:ext cx="9640389" cy="5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9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538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Transactions </a:t>
            </a:r>
            <a:r>
              <a:rPr lang="en-US" sz="2400" dirty="0"/>
              <a:t>are the most important part of the bitcoin system. </a:t>
            </a:r>
            <a:endParaRPr lang="en-US" sz="2400" dirty="0" smtClean="0"/>
          </a:p>
          <a:p>
            <a:r>
              <a:rPr lang="en-US" sz="2400" dirty="0" smtClean="0"/>
              <a:t>Everything </a:t>
            </a:r>
            <a:r>
              <a:rPr lang="en-US" sz="2400" dirty="0"/>
              <a:t>else in bitcoin is designed to ensure that transactions can be created, propagated on the network, validated, and finally added to the global ledger of transactions (the </a:t>
            </a:r>
            <a:r>
              <a:rPr lang="en-US" sz="2400" dirty="0" err="1"/>
              <a:t>blockchain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Transactions are data structures that encode the transfer of value between participants in the bitcoin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transaction is a public entry in bitcoin’s </a:t>
            </a:r>
            <a:r>
              <a:rPr lang="en-US" sz="2400" dirty="0" err="1"/>
              <a:t>blockchain</a:t>
            </a:r>
            <a:r>
              <a:rPr lang="en-US" sz="2400" dirty="0"/>
              <a:t>, the global double-entry bookkeeping ledger.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03" y="159802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Later on </a:t>
            </a:r>
            <a:r>
              <a:rPr lang="en-US" sz="2400" dirty="0"/>
              <a:t>in 1990, </a:t>
            </a:r>
            <a:r>
              <a:rPr lang="en-US" sz="2400" i="1" dirty="0"/>
              <a:t>David </a:t>
            </a:r>
            <a:r>
              <a:rPr lang="en-US" sz="2400" i="1" dirty="0" err="1"/>
              <a:t>Chaum</a:t>
            </a:r>
            <a:r>
              <a:rPr lang="en-US" sz="2400" i="1" dirty="0"/>
              <a:t> </a:t>
            </a:r>
            <a:r>
              <a:rPr lang="en-US" sz="2400" dirty="0"/>
              <a:t>proposed a refined version named e-cash that not only </a:t>
            </a:r>
            <a:r>
              <a:rPr lang="en-US" sz="2400" dirty="0" smtClean="0"/>
              <a:t>used blinded </a:t>
            </a:r>
            <a:r>
              <a:rPr lang="en-US" sz="2400" dirty="0"/>
              <a:t>signature, but also some private identification data to craft a message that was </a:t>
            </a:r>
            <a:r>
              <a:rPr lang="en-US" sz="2400" dirty="0" smtClean="0"/>
              <a:t>then sent </a:t>
            </a:r>
            <a:r>
              <a:rPr lang="en-US" sz="2400" dirty="0"/>
              <a:t>to the bank. </a:t>
            </a:r>
            <a:endParaRPr lang="en-US" sz="24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scheme allowed the detection of double spending but did not </a:t>
            </a:r>
            <a:r>
              <a:rPr lang="en-US" sz="2000" dirty="0" smtClean="0"/>
              <a:t>prevent it.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If the same token was used at two different locations, then the identity of the </a:t>
            </a:r>
            <a:r>
              <a:rPr lang="en-US" sz="2000" dirty="0" smtClean="0"/>
              <a:t>double spender </a:t>
            </a:r>
            <a:r>
              <a:rPr lang="en-US" sz="2000" dirty="0"/>
              <a:t>would be revealed. </a:t>
            </a:r>
            <a:endParaRPr lang="en-US" sz="2000" dirty="0" smtClean="0"/>
          </a:p>
          <a:p>
            <a:pPr lvl="1"/>
            <a:r>
              <a:rPr lang="en-US" sz="2000" dirty="0" smtClean="0"/>
              <a:t>e-cash </a:t>
            </a:r>
            <a:r>
              <a:rPr lang="en-US" sz="2000" dirty="0"/>
              <a:t>could only represent a fixed amount of money. </a:t>
            </a:r>
            <a:endParaRPr lang="en-US" sz="2000" dirty="0" smtClean="0"/>
          </a:p>
          <a:p>
            <a:r>
              <a:rPr lang="en-US" sz="2400" i="1" dirty="0" smtClean="0"/>
              <a:t>Adam Back's </a:t>
            </a:r>
            <a:r>
              <a:rPr lang="en-US" sz="2400" dirty="0" err="1"/>
              <a:t>hashcash</a:t>
            </a:r>
            <a:r>
              <a:rPr lang="en-US" sz="2400" dirty="0"/>
              <a:t>, introduced in 1997, was originally proposed to thwart e-mail spam. </a:t>
            </a:r>
            <a:endParaRPr lang="en-US" sz="2400" dirty="0" smtClean="0"/>
          </a:p>
          <a:p>
            <a:pPr lvl="1"/>
            <a:r>
              <a:rPr lang="en-US" sz="2000" dirty="0" smtClean="0"/>
              <a:t>idea </a:t>
            </a:r>
            <a:r>
              <a:rPr lang="en-US" sz="2000" dirty="0"/>
              <a:t>behind </a:t>
            </a:r>
            <a:r>
              <a:rPr lang="en-US" sz="2000" dirty="0" err="1"/>
              <a:t>hashcash</a:t>
            </a:r>
            <a:r>
              <a:rPr lang="en-US" sz="2000" dirty="0"/>
              <a:t> was to solve a computational puzzle that was easy to verify </a:t>
            </a:r>
            <a:r>
              <a:rPr lang="en-US" sz="2000" dirty="0" smtClean="0"/>
              <a:t>but comparatively </a:t>
            </a:r>
            <a:r>
              <a:rPr lang="en-US" sz="2000" dirty="0"/>
              <a:t>difficult to compute.</a:t>
            </a:r>
          </a:p>
        </p:txBody>
      </p:sp>
    </p:spTree>
    <p:extLst>
      <p:ext uri="{BB962C8B-B14F-4D97-AF65-F5344CB8AC3E}">
        <p14:creationId xmlns:p14="http://schemas.microsoft.com/office/powerpoint/2010/main" val="21303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731" y="0"/>
            <a:ext cx="8911687" cy="128089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18" y="846544"/>
            <a:ext cx="8915400" cy="4356742"/>
          </a:xfrm>
        </p:spPr>
        <p:txBody>
          <a:bodyPr>
            <a:noAutofit/>
          </a:bodyPr>
          <a:lstStyle/>
          <a:p>
            <a:r>
              <a:rPr lang="en-US" sz="2000" dirty="0"/>
              <a:t>Transactions are at the core of the bitcoin ecosystem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Transactions </a:t>
            </a:r>
            <a:r>
              <a:rPr lang="en-US" sz="2000" dirty="0"/>
              <a:t>can be as simple as </a:t>
            </a:r>
            <a:r>
              <a:rPr lang="en-US" sz="2000" dirty="0" smtClean="0"/>
              <a:t>just sending </a:t>
            </a:r>
            <a:r>
              <a:rPr lang="en-US" sz="2000" dirty="0"/>
              <a:t>some bitcoins to a bitcoin address, or it can be quite complex depending on </a:t>
            </a:r>
            <a:r>
              <a:rPr lang="en-US" sz="2000" dirty="0" smtClean="0"/>
              <a:t>the requirements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transaction is composed of at least one input and output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Inputs </a:t>
            </a:r>
            <a:r>
              <a:rPr lang="en-US" sz="2000" dirty="0"/>
              <a:t>can </a:t>
            </a:r>
            <a:r>
              <a:rPr lang="en-US" sz="2000" dirty="0" smtClean="0"/>
              <a:t>be thought </a:t>
            </a:r>
            <a:r>
              <a:rPr lang="en-US" sz="2000" dirty="0"/>
              <a:t>of as coins being spent that have been created in a previous transaction and </a:t>
            </a:r>
            <a:r>
              <a:rPr lang="en-US" sz="2000" dirty="0" smtClean="0"/>
              <a:t>outputs as </a:t>
            </a:r>
            <a:r>
              <a:rPr lang="en-US" sz="2000" dirty="0"/>
              <a:t>coins being created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If a transaction is minting new coins, then there is no input </a:t>
            </a:r>
            <a:r>
              <a:rPr lang="en-US" sz="2000" dirty="0" smtClean="0"/>
              <a:t>and therefore </a:t>
            </a:r>
            <a:r>
              <a:rPr lang="en-US" sz="2000" dirty="0"/>
              <a:t>no signature is needed.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a transaction is to sends coins to some other user (</a:t>
            </a:r>
            <a:r>
              <a:rPr lang="en-US" sz="2000" dirty="0" smtClean="0"/>
              <a:t>a bitcoin </a:t>
            </a:r>
            <a:r>
              <a:rPr lang="en-US" sz="2000" dirty="0"/>
              <a:t>address), then it needs to be signed by the sender with their private key and </a:t>
            </a:r>
            <a:r>
              <a:rPr lang="en-US" sz="2000" dirty="0" smtClean="0"/>
              <a:t>a reference </a:t>
            </a:r>
            <a:r>
              <a:rPr lang="en-US" sz="2000" dirty="0"/>
              <a:t>is also required to the previous transaction in order to show the origin of </a:t>
            </a:r>
            <a:r>
              <a:rPr lang="en-US" sz="2000" dirty="0" smtClean="0"/>
              <a:t>the coins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Coins </a:t>
            </a:r>
            <a:r>
              <a:rPr lang="en-US" sz="2000" dirty="0"/>
              <a:t>are, in fact, unspent transaction outputs represented in </a:t>
            </a:r>
            <a:r>
              <a:rPr lang="en-US" sz="2000" dirty="0" err="1"/>
              <a:t>Satoshis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71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45433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user/sender sends a transaction using wallet software or some other interface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wallet software signs the transaction using the sender's private key.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transaction is broadcasted to the Bitcoin network using a flooding algorithm.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Mining nodes include this transaction in the next block to be mined.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Mining starts once a miner who solves the Proof of Work problem broadcasts </a:t>
            </a:r>
            <a:r>
              <a:rPr lang="en-US" sz="2000" dirty="0" smtClean="0"/>
              <a:t>the newly </a:t>
            </a:r>
            <a:r>
              <a:rPr lang="en-US" sz="2000" dirty="0"/>
              <a:t>mined block to the network.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nodes verify the block and propagate the block further, and </a:t>
            </a:r>
            <a:r>
              <a:rPr lang="en-US" sz="2000" dirty="0" smtClean="0"/>
              <a:t>confirmation starts </a:t>
            </a:r>
            <a:r>
              <a:rPr lang="en-US" sz="2000" dirty="0"/>
              <a:t>to generate.</a:t>
            </a:r>
          </a:p>
          <a:p>
            <a:r>
              <a:rPr lang="en-US" sz="2000" dirty="0"/>
              <a:t> Finally, the confirmations start to appear in the receiver's wallet and </a:t>
            </a:r>
            <a:r>
              <a:rPr lang="en-US" sz="2000" dirty="0" smtClean="0"/>
              <a:t>after approximately </a:t>
            </a:r>
            <a:r>
              <a:rPr lang="en-US" sz="2000" dirty="0"/>
              <a:t>six confirmations, the transaction is considered finalized </a:t>
            </a:r>
            <a:r>
              <a:rPr lang="en-US" sz="2000" dirty="0" smtClean="0"/>
              <a:t>and confirmed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426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65" y="310173"/>
            <a:ext cx="8911687" cy="1280890"/>
          </a:xfrm>
        </p:spPr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012" y="950618"/>
            <a:ext cx="8915400" cy="3777622"/>
          </a:xfrm>
        </p:spPr>
        <p:txBody>
          <a:bodyPr/>
          <a:lstStyle/>
          <a:p>
            <a:r>
              <a:rPr lang="en-US" dirty="0"/>
              <a:t>A transaction at a high level contains metadata, inputs, and outputs. </a:t>
            </a:r>
            <a:endParaRPr lang="en-US" dirty="0" smtClean="0"/>
          </a:p>
          <a:p>
            <a:r>
              <a:rPr lang="en-US" dirty="0" smtClean="0"/>
              <a:t>Transactions are combined </a:t>
            </a:r>
            <a:r>
              <a:rPr lang="en-US" dirty="0"/>
              <a:t>to create a </a:t>
            </a:r>
            <a:r>
              <a:rPr lang="en-US" dirty="0" smtClean="0"/>
              <a:t>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12" y="1739091"/>
            <a:ext cx="9665693" cy="51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MetaData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This part of the transaction contains some values such as the size </a:t>
            </a:r>
            <a:r>
              <a:rPr lang="en-US" sz="2000" dirty="0" smtClean="0"/>
              <a:t>of the </a:t>
            </a:r>
            <a:r>
              <a:rPr lang="en-US" sz="2000" dirty="0"/>
              <a:t>transaction, the number of inputs and outputs, the hash of the transaction</a:t>
            </a:r>
            <a:r>
              <a:rPr lang="en-US" sz="2000" dirty="0" smtClean="0"/>
              <a:t>, and </a:t>
            </a:r>
            <a:r>
              <a:rPr lang="en-US" sz="2000" dirty="0"/>
              <a:t>a </a:t>
            </a:r>
            <a:r>
              <a:rPr lang="en-US" sz="2000" dirty="0" err="1"/>
              <a:t>lock_time</a:t>
            </a:r>
            <a:r>
              <a:rPr lang="en-US" sz="2000" dirty="0"/>
              <a:t> field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Every transaction has a prefix specifying the </a:t>
            </a:r>
            <a:r>
              <a:rPr lang="en-US" sz="2000" dirty="0" smtClean="0"/>
              <a:t>version number</a:t>
            </a:r>
            <a:r>
              <a:rPr lang="en-US" sz="2000" dirty="0"/>
              <a:t>.</a:t>
            </a:r>
          </a:p>
          <a:p>
            <a:r>
              <a:rPr lang="en-US" sz="2000" dirty="0"/>
              <a:t>Inputs: </a:t>
            </a:r>
            <a:endParaRPr lang="en-US" sz="2000" dirty="0" smtClean="0"/>
          </a:p>
          <a:p>
            <a:pPr lvl="1"/>
            <a:r>
              <a:rPr lang="en-US" sz="2000" dirty="0" smtClean="0"/>
              <a:t>Generally</a:t>
            </a:r>
            <a:r>
              <a:rPr lang="en-US" sz="2000" dirty="0"/>
              <a:t>, each input spends a previous output.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output </a:t>
            </a:r>
            <a:r>
              <a:rPr lang="en-US" sz="2000" dirty="0" smtClean="0"/>
              <a:t>is  considered </a:t>
            </a:r>
            <a:r>
              <a:rPr lang="en-US" sz="2000" dirty="0"/>
              <a:t>an Unspent Transaction Output (UTXO) until an input consumes it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781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Outputs: </a:t>
            </a:r>
          </a:p>
          <a:p>
            <a:pPr lvl="1"/>
            <a:r>
              <a:rPr lang="en-US" sz="2000" dirty="0"/>
              <a:t>Outputs have only two fields, and they contain instructions for the sending of bitcoins. </a:t>
            </a:r>
          </a:p>
          <a:p>
            <a:pPr lvl="1"/>
            <a:r>
              <a:rPr lang="en-US" sz="2000" dirty="0"/>
              <a:t>The first field contains the amount of </a:t>
            </a:r>
            <a:r>
              <a:rPr lang="en-US" sz="2000" dirty="0" err="1"/>
              <a:t>Satoshis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Second field is a locking script that contains the conditions that need to be met in order for the output to be spent. </a:t>
            </a:r>
          </a:p>
          <a:p>
            <a:r>
              <a:rPr lang="en-US" sz="2000" dirty="0"/>
              <a:t>Verification: </a:t>
            </a:r>
          </a:p>
          <a:p>
            <a:pPr lvl="1"/>
            <a:r>
              <a:rPr lang="en-US" sz="2000" dirty="0"/>
              <a:t>Verification is performed using bitcoin's scripting language.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723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1163480"/>
            <a:ext cx="7804298" cy="47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7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264" y="106752"/>
            <a:ext cx="8911687" cy="1280890"/>
          </a:xfrm>
        </p:spPr>
        <p:txBody>
          <a:bodyPr/>
          <a:lstStyle/>
          <a:p>
            <a:r>
              <a:rPr lang="en-US" dirty="0"/>
              <a:t>The script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948" y="62688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uses a simple stack-based language called script to describe how bitcoins can </a:t>
            </a:r>
            <a:r>
              <a:rPr lang="en-US" sz="2400" dirty="0" smtClean="0"/>
              <a:t>be spent </a:t>
            </a:r>
            <a:r>
              <a:rPr lang="en-US" sz="2400" dirty="0"/>
              <a:t>and transferred.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not Turing complete and has no loops to avoid any </a:t>
            </a:r>
            <a:r>
              <a:rPr lang="en-US" sz="2400" dirty="0" smtClean="0"/>
              <a:t>undesirable effects </a:t>
            </a:r>
            <a:r>
              <a:rPr lang="en-US" sz="2400" dirty="0"/>
              <a:t>of long running/hung scripts on the bitcoin network.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scripting language is </a:t>
            </a:r>
            <a:r>
              <a:rPr lang="en-US" sz="2400" dirty="0" smtClean="0"/>
              <a:t>based on </a:t>
            </a:r>
            <a:r>
              <a:rPr lang="en-US" sz="2400" dirty="0"/>
              <a:t>a </a:t>
            </a:r>
            <a:r>
              <a:rPr lang="en-US" sz="2400" dirty="0" smtClean="0"/>
              <a:t>Forth-like </a:t>
            </a:r>
            <a:r>
              <a:rPr lang="en-US" sz="2400" dirty="0"/>
              <a:t>syntax and uses a reverse polish notation in which every operand </a:t>
            </a:r>
            <a:r>
              <a:rPr lang="en-US" sz="2400" dirty="0" smtClean="0"/>
              <a:t>is followed </a:t>
            </a:r>
            <a:r>
              <a:rPr lang="en-US" sz="2400" dirty="0"/>
              <a:t>by its operators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evaluated from the left to the right using a Last in </a:t>
            </a:r>
            <a:r>
              <a:rPr lang="en-US" sz="2400" dirty="0" smtClean="0"/>
              <a:t>First Out </a:t>
            </a:r>
            <a:r>
              <a:rPr lang="en-US" sz="2400" dirty="0"/>
              <a:t>(LIFO) stack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Scripts use various Opcodes or instructions to define their operation. </a:t>
            </a:r>
            <a:endParaRPr lang="en-US" sz="2400" dirty="0" smtClean="0"/>
          </a:p>
          <a:p>
            <a:r>
              <a:rPr lang="en-US" sz="2400" dirty="0" smtClean="0"/>
              <a:t>Opcodes </a:t>
            </a:r>
            <a:r>
              <a:rPr lang="en-US" sz="2400" dirty="0"/>
              <a:t>are </a:t>
            </a:r>
            <a:r>
              <a:rPr lang="en-US" sz="2400" dirty="0" smtClean="0"/>
              <a:t>also known </a:t>
            </a:r>
            <a:r>
              <a:rPr lang="en-US" sz="2400" dirty="0"/>
              <a:t>as words, commands, or functions.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804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53" y="16189"/>
            <a:ext cx="9531432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various categories of the scripting Opcodes are constants, flow control, stack, bitwise logic, splice, and arithmetic, cryptography, and lock time.</a:t>
            </a:r>
          </a:p>
          <a:p>
            <a:r>
              <a:rPr lang="en-US" sz="2400" dirty="0"/>
              <a:t>A transaction script is evaluated by combining </a:t>
            </a:r>
            <a:r>
              <a:rPr lang="en-US" sz="2400" dirty="0" err="1"/>
              <a:t>ScriptSig</a:t>
            </a:r>
            <a:r>
              <a:rPr lang="en-US" sz="2400" dirty="0"/>
              <a:t> and </a:t>
            </a:r>
            <a:r>
              <a:rPr lang="en-US" sz="2400" dirty="0" err="1"/>
              <a:t>ScriptPubKey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ScriptSig</a:t>
            </a:r>
            <a:r>
              <a:rPr lang="en-US" sz="2400" dirty="0" smtClean="0"/>
              <a:t> is </a:t>
            </a:r>
            <a:r>
              <a:rPr lang="en-US" sz="2400" dirty="0"/>
              <a:t>the unlocking script, whereas </a:t>
            </a:r>
            <a:r>
              <a:rPr lang="en-US" sz="2400" dirty="0" err="1"/>
              <a:t>ScriptPubKey</a:t>
            </a:r>
            <a:r>
              <a:rPr lang="en-US" sz="2400" dirty="0"/>
              <a:t> is the locking script. </a:t>
            </a:r>
            <a:endParaRPr lang="en-US" sz="2400" dirty="0" smtClean="0"/>
          </a:p>
          <a:p>
            <a:pPr lvl="1"/>
            <a:r>
              <a:rPr lang="en-US" sz="2400" dirty="0" smtClean="0"/>
              <a:t>First</a:t>
            </a:r>
            <a:r>
              <a:rPr lang="en-US" sz="2400" dirty="0"/>
              <a:t>, it is unlocked and then it is spent. </a:t>
            </a:r>
            <a:r>
              <a:rPr lang="en-US" sz="2400" dirty="0" err="1"/>
              <a:t>ScriptSig</a:t>
            </a:r>
            <a:r>
              <a:rPr lang="en-US" sz="2400" dirty="0"/>
              <a:t> </a:t>
            </a:r>
            <a:r>
              <a:rPr lang="en-US" sz="2400" dirty="0" smtClean="0"/>
              <a:t>is provided </a:t>
            </a:r>
            <a:r>
              <a:rPr lang="en-US" sz="2400" dirty="0"/>
              <a:t>by the user who wishes to unlock the transaction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/>
              <a:t>ScriptPubkey</a:t>
            </a:r>
            <a:r>
              <a:rPr lang="en-US" sz="2400" dirty="0"/>
              <a:t> is part of </a:t>
            </a:r>
            <a:r>
              <a:rPr lang="en-US" sz="2400" dirty="0" smtClean="0"/>
              <a:t>the transaction </a:t>
            </a:r>
            <a:r>
              <a:rPr lang="en-US" sz="2400" dirty="0"/>
              <a:t>output and specifies the conditions that need to be fulfilled in order to spend </a:t>
            </a:r>
            <a:r>
              <a:rPr lang="en-US" sz="2400" dirty="0" smtClean="0"/>
              <a:t>the output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outputs are locked by the </a:t>
            </a:r>
            <a:r>
              <a:rPr lang="en-US" sz="2400" dirty="0" err="1"/>
              <a:t>ScriptPubKey</a:t>
            </a:r>
            <a:r>
              <a:rPr lang="en-US" sz="2400" dirty="0"/>
              <a:t> (Locking script) </a:t>
            </a:r>
            <a:r>
              <a:rPr lang="en-US" sz="2400" dirty="0" smtClean="0"/>
              <a:t>that contains </a:t>
            </a:r>
            <a:r>
              <a:rPr lang="en-US" sz="2400" dirty="0"/>
              <a:t>the conditions, when met will unlock the output, and coins can then be redeemed.</a:t>
            </a:r>
          </a:p>
        </p:txBody>
      </p:sp>
    </p:spTree>
    <p:extLst>
      <p:ext uri="{BB962C8B-B14F-4D97-AF65-F5344CB8AC3E}">
        <p14:creationId xmlns:p14="http://schemas.microsoft.com/office/powerpoint/2010/main" val="1851464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Opcodes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1336966"/>
            <a:ext cx="9805737" cy="50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5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737" y="1604209"/>
            <a:ext cx="9666957" cy="4604085"/>
          </a:xfrm>
        </p:spPr>
        <p:txBody>
          <a:bodyPr>
            <a:noAutofit/>
          </a:bodyPr>
          <a:lstStyle/>
          <a:p>
            <a:r>
              <a:rPr lang="en-US" sz="2400" dirty="0"/>
              <a:t>In Bitcoin transactions, there is necessary use of digital signatures and validation with the help private and public key pairs.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implemented through Bitcoin scripts.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crux is that the input of transaction consists of scripts instead of signatures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validate that a transaction is in sync with the previous blocks of the chain correctly</a:t>
            </a:r>
            <a:r>
              <a:rPr lang="en-US" sz="2400" dirty="0" smtClean="0"/>
              <a:t>,</a:t>
            </a:r>
          </a:p>
          <a:p>
            <a:pPr lvl="1"/>
            <a:r>
              <a:rPr lang="en-US" sz="2200" dirty="0" smtClean="0"/>
              <a:t> </a:t>
            </a:r>
            <a:r>
              <a:rPr lang="en-US" sz="2400" dirty="0"/>
              <a:t>we combine the new transaction’s input script and the earlier transaction’s output script by concatenating them.</a:t>
            </a:r>
          </a:p>
        </p:txBody>
      </p:sp>
    </p:spTree>
    <p:extLst>
      <p:ext uri="{BB962C8B-B14F-4D97-AF65-F5344CB8AC3E}">
        <p14:creationId xmlns:p14="http://schemas.microsoft.com/office/powerpoint/2010/main" val="39641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2" y="1264555"/>
            <a:ext cx="8915400" cy="4076700"/>
          </a:xfrm>
        </p:spPr>
        <p:txBody>
          <a:bodyPr>
            <a:noAutofit/>
          </a:bodyPr>
          <a:lstStyle/>
          <a:p>
            <a:r>
              <a:rPr lang="en-US" sz="2400" dirty="0"/>
              <a:t>B-money was proposed by </a:t>
            </a:r>
            <a:r>
              <a:rPr lang="en-US" sz="2400" i="1" dirty="0"/>
              <a:t>Wei Dai </a:t>
            </a:r>
            <a:r>
              <a:rPr lang="en-US" sz="2400" dirty="0"/>
              <a:t>in 1998, which introduced the idea of using Proof </a:t>
            </a:r>
            <a:r>
              <a:rPr lang="en-US" sz="2400" dirty="0" smtClean="0"/>
              <a:t>of Work </a:t>
            </a:r>
            <a:r>
              <a:rPr lang="en-US" sz="2400" dirty="0"/>
              <a:t>to create money. </a:t>
            </a:r>
            <a:endParaRPr lang="en-US" sz="24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major weakness in the system was that an adversary with </a:t>
            </a:r>
            <a:r>
              <a:rPr lang="en-US" sz="2000" dirty="0" smtClean="0"/>
              <a:t>higher computational </a:t>
            </a:r>
            <a:r>
              <a:rPr lang="en-US" sz="2000" dirty="0"/>
              <a:t>power could generate unsolicited money without allowing the </a:t>
            </a:r>
            <a:r>
              <a:rPr lang="en-US" sz="2000" dirty="0" smtClean="0"/>
              <a:t>network to adjust </a:t>
            </a:r>
            <a:r>
              <a:rPr lang="en-US" sz="2000" dirty="0"/>
              <a:t>to an appropriate difficulty level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system lacked details on the </a:t>
            </a:r>
            <a:r>
              <a:rPr lang="en-US" sz="2000" dirty="0" smtClean="0"/>
              <a:t>consensus mechanism </a:t>
            </a:r>
            <a:r>
              <a:rPr lang="en-US" sz="2000" dirty="0"/>
              <a:t>between nodes and some security issues such as Sybil attacks were also </a:t>
            </a:r>
            <a:r>
              <a:rPr lang="en-US" sz="2000" dirty="0" smtClean="0"/>
              <a:t>not addressed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the </a:t>
            </a:r>
            <a:r>
              <a:rPr lang="en-US" sz="2400" dirty="0" smtClean="0"/>
              <a:t>same </a:t>
            </a:r>
            <a:r>
              <a:rPr lang="en-US" sz="2400" dirty="0"/>
              <a:t>time, </a:t>
            </a:r>
            <a:r>
              <a:rPr lang="en-US" sz="2400" i="1" dirty="0"/>
              <a:t>Nick Szabo </a:t>
            </a:r>
            <a:r>
              <a:rPr lang="en-US" sz="2400" dirty="0"/>
              <a:t>introduced the concept of </a:t>
            </a:r>
            <a:r>
              <a:rPr lang="en-US" sz="2400" dirty="0" err="1"/>
              <a:t>BitGold</a:t>
            </a:r>
            <a:r>
              <a:rPr lang="en-US" sz="2400" dirty="0" smtClean="0"/>
              <a:t>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which was </a:t>
            </a:r>
            <a:r>
              <a:rPr lang="en-US" sz="2000" dirty="0" smtClean="0"/>
              <a:t>also based </a:t>
            </a:r>
            <a:r>
              <a:rPr lang="en-US" sz="2000" dirty="0"/>
              <a:t>on the Proof of Work mechanism but had the same problems as b-money with </a:t>
            </a:r>
            <a:r>
              <a:rPr lang="en-US" sz="2000" dirty="0" smtClean="0"/>
              <a:t>the exception </a:t>
            </a:r>
            <a:r>
              <a:rPr lang="en-US" sz="2000" dirty="0"/>
              <a:t>that the network difficulty level was adjustable</a:t>
            </a:r>
          </a:p>
        </p:txBody>
      </p:sp>
    </p:spTree>
    <p:extLst>
      <p:ext uri="{BB962C8B-B14F-4D97-AF65-F5344CB8AC3E}">
        <p14:creationId xmlns:p14="http://schemas.microsoft.com/office/powerpoint/2010/main" val="742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Scripting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44" y="1475873"/>
            <a:ext cx="9314030" cy="3777622"/>
          </a:xfrm>
        </p:spPr>
        <p:txBody>
          <a:bodyPr>
            <a:noAutofit/>
          </a:bodyPr>
          <a:lstStyle/>
          <a:p>
            <a:r>
              <a:rPr lang="en-US" sz="2400" dirty="0"/>
              <a:t>It is based on an old, simple, stack-based programming language called Forth.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goals of designing such a script for Bitcoins was simple, compact and yet supporting key cryptographic operations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key features of this language are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/>
              <a:t>Stack </a:t>
            </a:r>
            <a:r>
              <a:rPr lang="en-US" sz="2400" b="1" dirty="0" smtClean="0"/>
              <a:t>based:  </a:t>
            </a:r>
          </a:p>
          <a:p>
            <a:pPr lvl="2"/>
            <a:r>
              <a:rPr lang="en-US" sz="2400" dirty="0" smtClean="0"/>
              <a:t>This </a:t>
            </a:r>
            <a:r>
              <a:rPr lang="en-US" sz="2400" dirty="0"/>
              <a:t>results that every instruction specified in the Bitcoin script is executed exactly once and in a linear fashion. </a:t>
            </a:r>
            <a:endParaRPr lang="en-US" sz="2400" dirty="0" smtClean="0"/>
          </a:p>
          <a:p>
            <a:pPr lvl="2"/>
            <a:r>
              <a:rPr lang="en-US" sz="2400" dirty="0" smtClean="0"/>
              <a:t>Hence</a:t>
            </a:r>
            <a:r>
              <a:rPr lang="en-US" sz="2400" dirty="0"/>
              <a:t>, there can be no implementation of loops in the Bitcoin scripting language. </a:t>
            </a:r>
          </a:p>
        </p:txBody>
      </p:sp>
    </p:spTree>
    <p:extLst>
      <p:ext uri="{BB962C8B-B14F-4D97-AF65-F5344CB8AC3E}">
        <p14:creationId xmlns:p14="http://schemas.microsoft.com/office/powerpoint/2010/main" val="11784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841" y="319310"/>
            <a:ext cx="8911687" cy="1280890"/>
          </a:xfrm>
        </p:spPr>
        <p:txBody>
          <a:bodyPr/>
          <a:lstStyle/>
          <a:p>
            <a:r>
              <a:rPr lang="en-US" dirty="0"/>
              <a:t>key features of this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138989"/>
            <a:ext cx="1095918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Not Turing-complete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dirty="0"/>
              <a:t>This results to the language’s inability to execute arbitrarily powerful </a:t>
            </a:r>
            <a:r>
              <a:rPr lang="en-US" sz="2400" dirty="0" smtClean="0"/>
              <a:t>methods </a:t>
            </a:r>
            <a:r>
              <a:rPr lang="en-US" sz="2400" dirty="0"/>
              <a:t>based on recursion and loops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By this implementation, miners of the Bitcoin network run these scripts appended by the sender of a transaction and this is the reason for dis-allowance of infinite loops in Bitcoin scripts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Finite </a:t>
            </a:r>
            <a:r>
              <a:rPr lang="en-US" sz="2400" b="1" dirty="0" smtClean="0"/>
              <a:t>Size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Bitcoin scripting language is finitely small in size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can only </a:t>
            </a:r>
            <a:r>
              <a:rPr lang="en-US" sz="2400" dirty="0" smtClean="0"/>
              <a:t>accommodate </a:t>
            </a:r>
            <a:r>
              <a:rPr lang="en-US" sz="2400" dirty="0"/>
              <a:t>256 instructions as each </a:t>
            </a:r>
            <a:r>
              <a:rPr lang="en-US" sz="2400" dirty="0" smtClean="0"/>
              <a:t>instruction </a:t>
            </a:r>
            <a:r>
              <a:rPr lang="en-US" sz="2400" dirty="0"/>
              <a:t>is represented by one byte.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6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589" y="0"/>
            <a:ext cx="8911687" cy="1280890"/>
          </a:xfrm>
        </p:spPr>
        <p:txBody>
          <a:bodyPr/>
          <a:lstStyle/>
          <a:p>
            <a:r>
              <a:rPr lang="en-US" dirty="0" smtClean="0"/>
              <a:t>Script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337" y="943713"/>
            <a:ext cx="10028738" cy="3777622"/>
          </a:xfrm>
        </p:spPr>
        <p:txBody>
          <a:bodyPr>
            <a:noAutofit/>
          </a:bodyPr>
          <a:lstStyle/>
          <a:p>
            <a:r>
              <a:rPr lang="en-US" sz="2400" dirty="0"/>
              <a:t>A large part of the instruction set in Bitcoin scripts is same as any of those in common programming languages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b="1" dirty="0"/>
              <a:t>For examples</a:t>
            </a:r>
            <a:r>
              <a:rPr lang="en-US" sz="2400" dirty="0"/>
              <a:t>: arithmetic operations, logic blocks such as if-else, throwing and not </a:t>
            </a:r>
            <a:r>
              <a:rPr lang="en-US" sz="2400" dirty="0" smtClean="0"/>
              <a:t>throwing </a:t>
            </a:r>
            <a:r>
              <a:rPr lang="en-US" sz="2400" dirty="0"/>
              <a:t>of errors and function </a:t>
            </a:r>
            <a:r>
              <a:rPr lang="en-US" sz="2400" dirty="0" smtClean="0"/>
              <a:t>returns</a:t>
            </a:r>
          </a:p>
          <a:p>
            <a:r>
              <a:rPr lang="en-US" sz="2400" dirty="0"/>
              <a:t>There are two types of instructions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/>
              <a:t>Data instructions</a:t>
            </a:r>
            <a:r>
              <a:rPr lang="en-US" sz="2400" b="1" dirty="0" smtClean="0"/>
              <a:t>:</a:t>
            </a:r>
          </a:p>
          <a:p>
            <a:pPr lvl="2"/>
            <a:r>
              <a:rPr lang="en-US" sz="2400" b="1" dirty="0" smtClean="0"/>
              <a:t> </a:t>
            </a:r>
            <a:r>
              <a:rPr lang="en-US" sz="2400" dirty="0"/>
              <a:t>If a data instructions is encountered in a script, the data corresponding to the instruction is simply pushed onto the top of the stack data structure. </a:t>
            </a:r>
            <a:endParaRPr lang="en-US" sz="2400" dirty="0" smtClean="0"/>
          </a:p>
          <a:p>
            <a:pPr lvl="1"/>
            <a:r>
              <a:rPr lang="en-US" sz="2400" b="1" dirty="0"/>
              <a:t>Opcodes: </a:t>
            </a:r>
            <a:endParaRPr lang="en-US" sz="2400" b="1" dirty="0" smtClean="0"/>
          </a:p>
          <a:p>
            <a:pPr lvl="2"/>
            <a:r>
              <a:rPr lang="en-US" sz="2400" dirty="0" smtClean="0"/>
              <a:t>Whenever </a:t>
            </a:r>
            <a:r>
              <a:rPr lang="en-US" sz="2400" dirty="0"/>
              <a:t>an opcode is encountered in a script, it executes some particular function which is mostly taken as input data residing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6812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716" y="1471863"/>
            <a:ext cx="9707896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OP DUP</a:t>
            </a:r>
            <a:r>
              <a:rPr lang="en-US" sz="2400" dirty="0"/>
              <a:t>: Duplicates the top item of the stack</a:t>
            </a:r>
          </a:p>
          <a:p>
            <a:r>
              <a:rPr lang="en-US" sz="2400" b="1" dirty="0" smtClean="0"/>
              <a:t>OP </a:t>
            </a:r>
            <a:r>
              <a:rPr lang="en-US" sz="2400" b="1" dirty="0"/>
              <a:t>HASH160</a:t>
            </a:r>
            <a:r>
              <a:rPr lang="en-US" sz="2400" dirty="0"/>
              <a:t>: Hashes twice, first using SHA-256 and then RIPEMD-160</a:t>
            </a:r>
          </a:p>
          <a:p>
            <a:r>
              <a:rPr lang="en-US" sz="2400" b="1" dirty="0" smtClean="0"/>
              <a:t>OP </a:t>
            </a:r>
            <a:r>
              <a:rPr lang="en-US" sz="2400" b="1" dirty="0"/>
              <a:t>EQUALVERIFY</a:t>
            </a:r>
            <a:r>
              <a:rPr lang="en-US" sz="2400" dirty="0"/>
              <a:t>: Returns true if the inputs are equal. Returns false and marks the </a:t>
            </a:r>
            <a:r>
              <a:rPr lang="en-US" sz="2400" dirty="0" smtClean="0"/>
              <a:t>transaction as </a:t>
            </a:r>
            <a:r>
              <a:rPr lang="en-US" sz="2400" dirty="0"/>
              <a:t>invalid if they are unequal</a:t>
            </a:r>
          </a:p>
          <a:p>
            <a:r>
              <a:rPr lang="en-US" sz="2400" b="1" dirty="0" smtClean="0"/>
              <a:t>OP </a:t>
            </a:r>
            <a:r>
              <a:rPr lang="en-US" sz="2400" b="1" dirty="0"/>
              <a:t>CHECKSIG</a:t>
            </a:r>
            <a:r>
              <a:rPr lang="en-US" sz="2400" dirty="0"/>
              <a:t>: Checks that the input signature is a valid signature using the input public key </a:t>
            </a:r>
            <a:r>
              <a:rPr lang="en-US" sz="2400" dirty="0" smtClean="0"/>
              <a:t>for the </a:t>
            </a:r>
            <a:r>
              <a:rPr lang="en-US" sz="2400" dirty="0"/>
              <a:t>hash of the current transaction</a:t>
            </a:r>
          </a:p>
          <a:p>
            <a:r>
              <a:rPr lang="en-US" sz="2400" b="1" dirty="0" smtClean="0"/>
              <a:t>OP </a:t>
            </a:r>
            <a:r>
              <a:rPr lang="en-US" sz="2400" b="1" dirty="0"/>
              <a:t>CHECKMULTISIG</a:t>
            </a:r>
            <a:r>
              <a:rPr lang="en-US" sz="2400" dirty="0"/>
              <a:t>: Checks that the k signatures on the transaction are valid signatures from </a:t>
            </a:r>
            <a:r>
              <a:rPr lang="en-US" sz="2400" dirty="0" smtClean="0"/>
              <a:t>k of </a:t>
            </a:r>
            <a:r>
              <a:rPr lang="en-US" sz="2400" dirty="0"/>
              <a:t>the specified public keys</a:t>
            </a:r>
          </a:p>
        </p:txBody>
      </p:sp>
    </p:spTree>
    <p:extLst>
      <p:ext uri="{BB962C8B-B14F-4D97-AF65-F5344CB8AC3E}">
        <p14:creationId xmlns:p14="http://schemas.microsoft.com/office/powerpoint/2010/main" val="7608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3" y="162025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All that we will need to execute is a stack data structures which supports push and pop methods.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other form of memory or variables are not required for the script’s </a:t>
            </a:r>
            <a:r>
              <a:rPr lang="en-US" sz="2000" dirty="0" smtClean="0"/>
              <a:t>execution</a:t>
            </a:r>
          </a:p>
          <a:p>
            <a:r>
              <a:rPr lang="en-US" sz="2000" dirty="0"/>
              <a:t>example of a Bitcoin script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sig&gt;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pubKey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OP DUP</a:t>
            </a:r>
          </a:p>
          <a:p>
            <a:pPr marL="0" indent="0">
              <a:buNone/>
            </a:pPr>
            <a:r>
              <a:rPr lang="en-US" sz="2000" dirty="0"/>
              <a:t>OP HASH160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pubKeyHash</a:t>
            </a:r>
            <a:r>
              <a:rPr lang="en-US" sz="2000" dirty="0"/>
              <a:t>?&gt;</a:t>
            </a:r>
          </a:p>
          <a:p>
            <a:pPr marL="0" indent="0">
              <a:buNone/>
            </a:pPr>
            <a:r>
              <a:rPr lang="en-US" sz="2000" dirty="0"/>
              <a:t>OP EQUALVERIFY</a:t>
            </a:r>
          </a:p>
          <a:p>
            <a:pPr marL="0" indent="0">
              <a:buNone/>
            </a:pPr>
            <a:r>
              <a:rPr lang="en-US" sz="2000" dirty="0"/>
              <a:t>OP CHECKSIG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66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1905000"/>
            <a:ext cx="9531433" cy="3777622"/>
          </a:xfrm>
        </p:spPr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instructions are denoted with surrounding angle brackets, whereas opcodes begin with ”OP 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In this example, the first two instructions of the script are the signature and public key used to verify that signature. </a:t>
            </a:r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dirty="0"/>
              <a:t>we duplicate the instruction with OP DUP where we simply push a copy of the public key onto the stack data structure.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instructions is followed by OP HASH160 which basically pops the top value and computes the cryptographic hash and then pushes the result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11001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" y="0"/>
            <a:ext cx="1196850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Stateless Verification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252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Bitcoin </a:t>
            </a:r>
            <a:r>
              <a:rPr lang="en-US" sz="2400" dirty="0"/>
              <a:t>transaction script language is stateless, in that there is no state prior to execution of the script, or state saved after execution of the script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Therefore, all the information needed to execute a script is contained within the script.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script will predictably execute the same way on any system.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your system verifies a script, you can be sure that every other system in the bitcoin network will also verify the script, meaning that a valid transaction is valid for everyone and everyone knows this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predictability of outcomes is an essential benefit of the bitcoin system.</a:t>
            </a:r>
          </a:p>
        </p:txBody>
      </p:sp>
    </p:spTree>
    <p:extLst>
      <p:ext uri="{BB962C8B-B14F-4D97-AF65-F5344CB8AC3E}">
        <p14:creationId xmlns:p14="http://schemas.microsoft.com/office/powerpoint/2010/main" val="31207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 Construction (Lock + Unlock)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Bitcoin’s transaction validation engine relies on two types of scripts to validate transactions: </a:t>
            </a:r>
            <a:endParaRPr lang="en-US" sz="2800" dirty="0" smtClean="0"/>
          </a:p>
          <a:p>
            <a:pPr lvl="1"/>
            <a:r>
              <a:rPr lang="en-US" sz="2800" dirty="0" smtClean="0"/>
              <a:t>locking </a:t>
            </a:r>
            <a:r>
              <a:rPr lang="en-US" sz="2800" dirty="0"/>
              <a:t>script </a:t>
            </a:r>
          </a:p>
          <a:p>
            <a:pPr lvl="1"/>
            <a:r>
              <a:rPr lang="en-US" sz="2800" dirty="0" smtClean="0"/>
              <a:t> unlocking </a:t>
            </a:r>
            <a:r>
              <a:rPr lang="en-US" sz="2800" dirty="0"/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24507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locking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25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locking script is a spending condition placed on an output: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specifies the conditions that must be met to spend the output in the future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Historically, the locking script was called a </a:t>
            </a:r>
            <a:r>
              <a:rPr lang="en-US" sz="2400" i="1" dirty="0" err="1"/>
              <a:t>scriptPubKey</a:t>
            </a:r>
            <a:r>
              <a:rPr lang="en-US" sz="2400" dirty="0"/>
              <a:t>, because it usually contained a public key or bitcoin address (public key hash).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most bitcoin applications, what we refer to as a locking script will appear in the source code as </a:t>
            </a:r>
            <a:r>
              <a:rPr lang="en-US" sz="2400" dirty="0" err="1"/>
              <a:t>scriptPubKey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will also see the locking script referred to as a </a:t>
            </a:r>
            <a:r>
              <a:rPr lang="en-US" sz="2400" i="1" dirty="0"/>
              <a:t>witness script</a:t>
            </a:r>
            <a:r>
              <a:rPr lang="en-US" sz="2400" dirty="0"/>
              <a:t> </a:t>
            </a:r>
            <a:r>
              <a:rPr lang="en-US" sz="2400" dirty="0" smtClean="0"/>
              <a:t>or </a:t>
            </a:r>
            <a:r>
              <a:rPr lang="en-US" sz="2400" dirty="0"/>
              <a:t>more generally as a </a:t>
            </a:r>
            <a:r>
              <a:rPr lang="en-US" sz="2400" i="1" dirty="0"/>
              <a:t>cryptographic puzzle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24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13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i="1" dirty="0"/>
              <a:t>Tomas Sander </a:t>
            </a:r>
            <a:r>
              <a:rPr lang="en-US" sz="2000" dirty="0"/>
              <a:t>and </a:t>
            </a:r>
            <a:r>
              <a:rPr lang="en-US" sz="2000" i="1" dirty="0" smtClean="0"/>
              <a:t>Ammon </a:t>
            </a:r>
            <a:r>
              <a:rPr lang="en-US" sz="2000" i="1" dirty="0" err="1" smtClean="0"/>
              <a:t>TaShama</a:t>
            </a:r>
            <a:r>
              <a:rPr lang="en-US" sz="2000" i="1" dirty="0" smtClean="0"/>
              <a:t> </a:t>
            </a:r>
            <a:r>
              <a:rPr lang="en-US" sz="2000" dirty="0"/>
              <a:t>introduced an e-cash scheme in 1999 that, for the first time, used </a:t>
            </a:r>
            <a:r>
              <a:rPr lang="en-US" sz="2000" dirty="0" err="1"/>
              <a:t>Merkle</a:t>
            </a:r>
            <a:r>
              <a:rPr lang="en-US" sz="2000" dirty="0"/>
              <a:t> trees </a:t>
            </a:r>
            <a:r>
              <a:rPr lang="en-US" sz="2000" dirty="0" smtClean="0"/>
              <a:t>to represent </a:t>
            </a:r>
            <a:r>
              <a:rPr lang="en-US" sz="2000" dirty="0"/>
              <a:t>coins and zero knowledge proofs to prove the possession of coins. </a:t>
            </a:r>
            <a:endParaRPr lang="en-US" sz="2000" dirty="0" smtClean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the scheme</a:t>
            </a:r>
            <a:r>
              <a:rPr lang="en-US" sz="1800" dirty="0" smtClean="0"/>
              <a:t>, a </a:t>
            </a:r>
            <a:r>
              <a:rPr lang="en-US" sz="1800" dirty="0"/>
              <a:t>central bank was required that kept a record of all used serial numbers. </a:t>
            </a:r>
            <a:endParaRPr lang="en-US" sz="1800" dirty="0" smtClean="0"/>
          </a:p>
          <a:p>
            <a:pPr lvl="1"/>
            <a:r>
              <a:rPr lang="en-US" sz="1800" dirty="0" smtClean="0"/>
              <a:t>This scheme allowed </a:t>
            </a:r>
            <a:r>
              <a:rPr lang="en-US" sz="1800" dirty="0"/>
              <a:t>users to be </a:t>
            </a:r>
            <a:r>
              <a:rPr lang="en-US" sz="1800" b="1" dirty="0"/>
              <a:t>fully anonymous </a:t>
            </a:r>
            <a:r>
              <a:rPr lang="en-US" sz="1800" dirty="0"/>
              <a:t>albeit at a computational cost. </a:t>
            </a:r>
            <a:endParaRPr lang="en-US" sz="1800" dirty="0" smtClean="0"/>
          </a:p>
          <a:p>
            <a:r>
              <a:rPr lang="en-US" sz="2000" b="1" dirty="0" smtClean="0"/>
              <a:t>RPOW </a:t>
            </a:r>
            <a:r>
              <a:rPr lang="en-US" sz="2000" dirty="0"/>
              <a:t>(</a:t>
            </a:r>
            <a:r>
              <a:rPr lang="en-US" sz="2000" b="1" dirty="0"/>
              <a:t>Reusable </a:t>
            </a:r>
            <a:r>
              <a:rPr lang="en-US" sz="2000" b="1" dirty="0" smtClean="0"/>
              <a:t>Proof of </a:t>
            </a:r>
            <a:r>
              <a:rPr lang="en-US" sz="2000" b="1" dirty="0"/>
              <a:t>Work</a:t>
            </a:r>
            <a:r>
              <a:rPr lang="en-US" sz="2000" dirty="0"/>
              <a:t>) was introduced by </a:t>
            </a:r>
            <a:r>
              <a:rPr lang="en-US" sz="2000" i="1" dirty="0"/>
              <a:t>Hal Finney </a:t>
            </a:r>
            <a:r>
              <a:rPr lang="en-US" sz="2000" dirty="0"/>
              <a:t>in 2004 and used the </a:t>
            </a:r>
            <a:r>
              <a:rPr lang="en-US" sz="2000" dirty="0" err="1"/>
              <a:t>hashcash</a:t>
            </a:r>
            <a:r>
              <a:rPr lang="en-US" sz="2000" dirty="0"/>
              <a:t> scheme by </a:t>
            </a:r>
            <a:r>
              <a:rPr lang="en-US" sz="2000" i="1" dirty="0" smtClean="0"/>
              <a:t>Adam Back </a:t>
            </a:r>
            <a:r>
              <a:rPr lang="en-US" sz="2000" dirty="0"/>
              <a:t>as a proof of computational resources spent to create the money. </a:t>
            </a:r>
            <a:endParaRPr lang="en-US" sz="20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was also </a:t>
            </a:r>
            <a:r>
              <a:rPr lang="en-US" sz="1800" dirty="0" smtClean="0"/>
              <a:t>a central </a:t>
            </a:r>
            <a:r>
              <a:rPr lang="en-US" sz="1800" dirty="0"/>
              <a:t>system that kept a central database to keep track of all used POW tokens. </a:t>
            </a:r>
            <a:endParaRPr lang="en-US" sz="1800" dirty="0" smtClean="0"/>
          </a:p>
          <a:p>
            <a:pPr lvl="1"/>
            <a:r>
              <a:rPr lang="en-US" sz="1800" dirty="0" smtClean="0"/>
              <a:t>This was an </a:t>
            </a:r>
            <a:r>
              <a:rPr lang="en-US" sz="1800" dirty="0"/>
              <a:t>online system that used remote attestation made possible by a </a:t>
            </a:r>
            <a:r>
              <a:rPr lang="en-US" sz="1800" b="1" dirty="0"/>
              <a:t>trusted </a:t>
            </a:r>
            <a:r>
              <a:rPr lang="en-US" sz="1800" b="1" dirty="0" smtClean="0"/>
              <a:t>computing platform </a:t>
            </a:r>
            <a:r>
              <a:rPr lang="en-US" sz="1800" dirty="0"/>
              <a:t>(</a:t>
            </a:r>
            <a:r>
              <a:rPr lang="en-US" sz="1800" b="1" dirty="0"/>
              <a:t>TPM hardware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36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925" y="212630"/>
            <a:ext cx="8911687" cy="1280890"/>
          </a:xfrm>
        </p:spPr>
        <p:txBody>
          <a:bodyPr/>
          <a:lstStyle/>
          <a:p>
            <a:r>
              <a:rPr lang="en-US" dirty="0"/>
              <a:t> unlocking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874" y="1127760"/>
            <a:ext cx="10135126" cy="5501640"/>
          </a:xfrm>
        </p:spPr>
        <p:txBody>
          <a:bodyPr>
            <a:noAutofit/>
          </a:bodyPr>
          <a:lstStyle/>
          <a:p>
            <a:r>
              <a:rPr lang="en-US" sz="2400" dirty="0"/>
              <a:t>An unlocking script is a script that "solves," or satisfies, the conditions placed on an output by a locking script and allows the output to be spent. </a:t>
            </a:r>
            <a:endParaRPr lang="en-US" sz="2400" dirty="0" smtClean="0"/>
          </a:p>
          <a:p>
            <a:r>
              <a:rPr lang="en-US" sz="2400" dirty="0" smtClean="0"/>
              <a:t>Unlocking </a:t>
            </a:r>
            <a:r>
              <a:rPr lang="en-US" sz="2400" dirty="0"/>
              <a:t>scripts are part of every transaction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Most of the time they contain a digital signature produced by the user’s wallet from his or her private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Historically, the unlocking script was called </a:t>
            </a:r>
            <a:r>
              <a:rPr lang="en-US" sz="2400" i="1" dirty="0" err="1"/>
              <a:t>scriptSig</a:t>
            </a:r>
            <a:r>
              <a:rPr lang="en-US" sz="2400" dirty="0"/>
              <a:t>, because it usually contained a digital signature.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most bitcoin applications, the source code refers to the unlocking script as </a:t>
            </a:r>
            <a:r>
              <a:rPr lang="en-US" sz="2400" dirty="0" err="1"/>
              <a:t>scriptSig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refer to it as an "unlocking script" to acknowledge the much broader range of locking script requirements, because not all unlocking scripts must contain signatures.</a:t>
            </a:r>
          </a:p>
        </p:txBody>
      </p:sp>
    </p:spTree>
    <p:extLst>
      <p:ext uri="{BB962C8B-B14F-4D97-AF65-F5344CB8AC3E}">
        <p14:creationId xmlns:p14="http://schemas.microsoft.com/office/powerpoint/2010/main" val="477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0"/>
            <a:ext cx="8911687" cy="1280890"/>
          </a:xfrm>
        </p:spPr>
        <p:txBody>
          <a:bodyPr/>
          <a:lstStyle/>
          <a:p>
            <a:r>
              <a:rPr lang="en-US" b="1" dirty="0"/>
              <a:t>Script Construction (Lock + Unlock)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852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Every bitcoin validating node will validate transactions by executing the locking and unlocking scripts together.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input contains an unlocking script and refers to a previously existing UTXO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validation software will</a:t>
            </a:r>
            <a:endParaRPr lang="en-US" sz="2400" dirty="0" smtClean="0"/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opy </a:t>
            </a:r>
            <a:r>
              <a:rPr lang="en-US" sz="2200" dirty="0"/>
              <a:t>the unlocking </a:t>
            </a:r>
            <a:r>
              <a:rPr lang="en-US" sz="2200" dirty="0" smtClean="0"/>
              <a:t>script</a:t>
            </a:r>
          </a:p>
          <a:p>
            <a:pPr lvl="1"/>
            <a:r>
              <a:rPr lang="en-US" sz="2200" dirty="0" smtClean="0"/>
              <a:t>Retrieve </a:t>
            </a:r>
            <a:r>
              <a:rPr lang="en-US" sz="2200" dirty="0"/>
              <a:t>the UTXO referenced by the input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 Copy </a:t>
            </a:r>
            <a:r>
              <a:rPr lang="en-US" sz="2200" dirty="0"/>
              <a:t>the locking script from that UTXO. </a:t>
            </a:r>
            <a:endParaRPr lang="en-US" sz="22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unlocking and locking script are then executed in sequence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input is valid if the unlocking script satisfies the locking script conditions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inputs are validated independently, as part of the overall validation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478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" y="1264554"/>
            <a:ext cx="11465243" cy="4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132" y="172212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There are various scripts available in bitcoin to handle the value transfer from the source </a:t>
            </a:r>
            <a:r>
              <a:rPr lang="en-US" sz="2400" dirty="0" smtClean="0"/>
              <a:t>to the destination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scripts range from very simple to quite complex depending upon </a:t>
            </a:r>
            <a:r>
              <a:rPr lang="en-US" sz="2400" dirty="0" smtClean="0"/>
              <a:t>the requirements </a:t>
            </a:r>
            <a:r>
              <a:rPr lang="en-US" sz="2400" dirty="0"/>
              <a:t>of the transaction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Standard transactions </a:t>
            </a:r>
            <a:r>
              <a:rPr lang="en-US" sz="2400" dirty="0"/>
              <a:t>are evaluated using </a:t>
            </a:r>
            <a:r>
              <a:rPr lang="en-US" sz="2400" dirty="0" err="1"/>
              <a:t>IsStandard</a:t>
            </a:r>
            <a:r>
              <a:rPr lang="en-US" sz="2400" dirty="0"/>
              <a:t>() and </a:t>
            </a:r>
            <a:r>
              <a:rPr lang="en-US" sz="2400" dirty="0" err="1"/>
              <a:t>IsStandardTx</a:t>
            </a:r>
            <a:r>
              <a:rPr lang="en-US" sz="2400" dirty="0"/>
              <a:t>() tests </a:t>
            </a:r>
            <a:endParaRPr lang="en-US" sz="2400" dirty="0" smtClean="0"/>
          </a:p>
          <a:p>
            <a:pPr lvl="1"/>
            <a:r>
              <a:rPr lang="en-US" sz="2400" dirty="0" smtClean="0"/>
              <a:t>Only standard </a:t>
            </a:r>
            <a:r>
              <a:rPr lang="en-US" sz="2400" dirty="0"/>
              <a:t>transactions that pass the test are generally allowed to be mined or broadcasted </a:t>
            </a:r>
            <a:r>
              <a:rPr lang="en-US" sz="2400" dirty="0" smtClean="0"/>
              <a:t>on the </a:t>
            </a:r>
            <a:r>
              <a:rPr lang="en-US" sz="2400" dirty="0"/>
              <a:t>bitcoin network. 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nonstandard transactions are valid and allowed on </a:t>
            </a:r>
            <a:r>
              <a:rPr lang="en-US" sz="2400" dirty="0" smtClean="0"/>
              <a:t>the network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0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54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Pay to Public Key Hash </a:t>
            </a:r>
            <a:r>
              <a:rPr lang="en-US" sz="2400" dirty="0"/>
              <a:t>(</a:t>
            </a:r>
            <a:r>
              <a:rPr lang="en-US" sz="2400" b="1" dirty="0"/>
              <a:t>P2PKH</a:t>
            </a:r>
            <a:r>
              <a:rPr lang="en-US" sz="2400" dirty="0"/>
              <a:t>): </a:t>
            </a:r>
            <a:endParaRPr lang="en-US" sz="2400" dirty="0" smtClean="0"/>
          </a:p>
          <a:p>
            <a:pPr lvl="1"/>
            <a:r>
              <a:rPr lang="en-US" sz="2400" dirty="0" smtClean="0"/>
              <a:t>P2PKH </a:t>
            </a:r>
            <a:r>
              <a:rPr lang="en-US" sz="2400" dirty="0"/>
              <a:t>is the most commonly </a:t>
            </a:r>
            <a:r>
              <a:rPr lang="en-US" sz="2400" dirty="0" smtClean="0"/>
              <a:t>used transaction </a:t>
            </a:r>
            <a:r>
              <a:rPr lang="en-US" sz="2400" dirty="0"/>
              <a:t>type and is used to send transactions to the bitcoin addresses. </a:t>
            </a:r>
            <a:endParaRPr lang="en-US" sz="2400" dirty="0" smtClean="0"/>
          </a:p>
          <a:p>
            <a:pPr lvl="1"/>
            <a:r>
              <a:rPr lang="en-US" sz="2400" dirty="0" smtClean="0"/>
              <a:t>The format </a:t>
            </a:r>
            <a:r>
              <a:rPr lang="en-US" sz="2400" dirty="0"/>
              <a:t>of the transaction is shown as </a:t>
            </a:r>
            <a:r>
              <a:rPr lang="en-US" sz="2400" dirty="0" err="1"/>
              <a:t>folows</a:t>
            </a:r>
            <a:r>
              <a:rPr lang="en-US" sz="2400" dirty="0"/>
              <a:t>:</a:t>
            </a:r>
          </a:p>
          <a:p>
            <a:pPr lvl="2"/>
            <a:r>
              <a:rPr lang="en-US" sz="2400" dirty="0" err="1"/>
              <a:t>ScriptPubKey</a:t>
            </a:r>
            <a:r>
              <a:rPr lang="en-US" sz="2400" dirty="0"/>
              <a:t>: OP_DUP OP_HASH160 &lt;</a:t>
            </a:r>
            <a:r>
              <a:rPr lang="en-US" sz="2400" dirty="0" err="1"/>
              <a:t>pubKeyHash</a:t>
            </a:r>
            <a:r>
              <a:rPr lang="en-US" sz="2400" dirty="0"/>
              <a:t>&gt; </a:t>
            </a:r>
            <a:r>
              <a:rPr lang="en-US" sz="2400" dirty="0" smtClean="0"/>
              <a:t>OP_EQUALVERIFY  OP_CHECKSIG</a:t>
            </a:r>
            <a:endParaRPr lang="en-US" sz="2400" dirty="0"/>
          </a:p>
          <a:p>
            <a:pPr lvl="2"/>
            <a:r>
              <a:rPr lang="en-US" sz="2400" dirty="0" err="1"/>
              <a:t>ScriptSig</a:t>
            </a:r>
            <a:r>
              <a:rPr lang="en-US" sz="2400" dirty="0"/>
              <a:t>: &lt;sig&gt; &lt;</a:t>
            </a:r>
            <a:r>
              <a:rPr lang="en-US" sz="2400" dirty="0" err="1"/>
              <a:t>pubKey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ScriptPubKey</a:t>
            </a:r>
            <a:r>
              <a:rPr lang="en-US" sz="2400" dirty="0"/>
              <a:t> and </a:t>
            </a:r>
            <a:r>
              <a:rPr lang="en-US" sz="2400" dirty="0" err="1"/>
              <a:t>ScriptSig</a:t>
            </a:r>
            <a:r>
              <a:rPr lang="en-US" sz="2400" dirty="0"/>
              <a:t> parameters are concatenated together </a:t>
            </a:r>
            <a:r>
              <a:rPr lang="en-US" sz="2400" dirty="0" smtClean="0"/>
              <a:t>and executed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2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581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Pay to Script Hash </a:t>
            </a:r>
            <a:r>
              <a:rPr lang="en-US" sz="2400" dirty="0"/>
              <a:t>(</a:t>
            </a:r>
            <a:r>
              <a:rPr lang="en-US" sz="2400" b="1" dirty="0"/>
              <a:t>P2SH</a:t>
            </a:r>
            <a:r>
              <a:rPr lang="en-US" sz="2400" dirty="0" smtClean="0"/>
              <a:t>):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P2SH is used in order to send transactions to a </a:t>
            </a:r>
            <a:r>
              <a:rPr lang="en-US" sz="2400" dirty="0" smtClean="0"/>
              <a:t>script hash and </a:t>
            </a:r>
            <a:r>
              <a:rPr lang="en-US" sz="2400" dirty="0"/>
              <a:t>was standardized in BIP16. </a:t>
            </a:r>
            <a:endParaRPr lang="en-US" sz="2400" dirty="0" smtClean="0"/>
          </a:p>
          <a:p>
            <a:pPr lvl="1"/>
            <a:r>
              <a:rPr lang="en-US" sz="2400" dirty="0" smtClean="0"/>
              <a:t>In addition </a:t>
            </a:r>
            <a:r>
              <a:rPr lang="en-US" sz="2400" dirty="0"/>
              <a:t>to passing the script, the redeem script is also evaluated and must </a:t>
            </a:r>
            <a:r>
              <a:rPr lang="en-US" sz="2400" dirty="0" smtClean="0"/>
              <a:t>be valid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template is shown as follows:</a:t>
            </a:r>
          </a:p>
          <a:p>
            <a:pPr lvl="2"/>
            <a:r>
              <a:rPr lang="en-US" sz="2400" dirty="0" err="1"/>
              <a:t>ScriptPubKey</a:t>
            </a:r>
            <a:r>
              <a:rPr lang="en-US" sz="2400" dirty="0"/>
              <a:t>: OP_HASH160 &lt;</a:t>
            </a:r>
            <a:r>
              <a:rPr lang="en-US" sz="2400" dirty="0" err="1"/>
              <a:t>redeemScriptHash</a:t>
            </a:r>
            <a:r>
              <a:rPr lang="en-US" sz="2400" dirty="0"/>
              <a:t>&gt; OP_EQUAL</a:t>
            </a:r>
          </a:p>
          <a:p>
            <a:pPr lvl="2"/>
            <a:r>
              <a:rPr lang="en-US" sz="2400" dirty="0" err="1"/>
              <a:t>ScriptSig</a:t>
            </a:r>
            <a:r>
              <a:rPr lang="en-US" sz="2400" dirty="0"/>
              <a:t>: [&lt;sig&gt;…&lt;sign&gt;] &lt;</a:t>
            </a:r>
            <a:r>
              <a:rPr lang="en-US" sz="2400" dirty="0" err="1"/>
              <a:t>redeemScript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65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912" y="1905000"/>
            <a:ext cx="9043988" cy="4152900"/>
          </a:xfrm>
        </p:spPr>
        <p:txBody>
          <a:bodyPr>
            <a:noAutofit/>
          </a:bodyPr>
          <a:lstStyle/>
          <a:p>
            <a:r>
              <a:rPr lang="en-US" sz="2000" b="1" dirty="0" err="1"/>
              <a:t>MultiSig</a:t>
            </a:r>
            <a:r>
              <a:rPr lang="en-US" sz="2000" b="1" dirty="0"/>
              <a:t> (Pay to </a:t>
            </a:r>
            <a:r>
              <a:rPr lang="en-US" sz="2000" b="1" dirty="0" err="1"/>
              <a:t>MultiSig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2000" dirty="0" smtClean="0"/>
              <a:t>M </a:t>
            </a:r>
            <a:r>
              <a:rPr lang="en-US" sz="2000" dirty="0"/>
              <a:t>of n </a:t>
            </a:r>
            <a:r>
              <a:rPr lang="en-US" sz="2000" dirty="0" err="1"/>
              <a:t>multisignature</a:t>
            </a:r>
            <a:r>
              <a:rPr lang="en-US" sz="2000" dirty="0"/>
              <a:t> transaction script is a </a:t>
            </a:r>
            <a:r>
              <a:rPr lang="en-US" sz="2000" dirty="0" smtClean="0"/>
              <a:t>complex type </a:t>
            </a:r>
            <a:r>
              <a:rPr lang="en-US" sz="2000" dirty="0"/>
              <a:t>of script where it is possible to construct a script that required </a:t>
            </a:r>
            <a:r>
              <a:rPr lang="en-US" sz="2000" dirty="0" smtClean="0"/>
              <a:t>multiple signatures </a:t>
            </a:r>
            <a:r>
              <a:rPr lang="en-US" sz="2000" dirty="0"/>
              <a:t>to be valid in order to redeem a transaction. </a:t>
            </a:r>
            <a:endParaRPr lang="en-US" sz="2000" dirty="0" smtClean="0"/>
          </a:p>
          <a:p>
            <a:pPr lvl="1"/>
            <a:r>
              <a:rPr lang="en-US" sz="2000" dirty="0" smtClean="0"/>
              <a:t>Various complex transactions </a:t>
            </a:r>
            <a:r>
              <a:rPr lang="en-US" sz="2000" dirty="0"/>
              <a:t>such as escrow and deposits can be built using this script. </a:t>
            </a:r>
            <a:endParaRPr lang="en-US" sz="2000" dirty="0" smtClean="0"/>
          </a:p>
          <a:p>
            <a:pPr lvl="1"/>
            <a:r>
              <a:rPr lang="en-US" sz="2000" dirty="0" smtClean="0"/>
              <a:t>The template </a:t>
            </a:r>
            <a:r>
              <a:rPr lang="en-US" sz="2000" dirty="0"/>
              <a:t>is shown here:</a:t>
            </a:r>
          </a:p>
          <a:p>
            <a:pPr lvl="2"/>
            <a:r>
              <a:rPr lang="en-US" sz="2000" dirty="0" err="1"/>
              <a:t>ScriptPubKey</a:t>
            </a:r>
            <a:r>
              <a:rPr lang="en-US" sz="2000" dirty="0"/>
              <a:t>: &lt;m&gt; &lt;</a:t>
            </a:r>
            <a:r>
              <a:rPr lang="en-US" sz="2000" dirty="0" err="1"/>
              <a:t>pubKey</a:t>
            </a:r>
            <a:r>
              <a:rPr lang="en-US" sz="2000" dirty="0"/>
              <a:t>&gt; [&lt;</a:t>
            </a:r>
            <a:r>
              <a:rPr lang="en-US" sz="2000" dirty="0" err="1"/>
              <a:t>pubKey</a:t>
            </a:r>
            <a:r>
              <a:rPr lang="en-US" sz="2000" dirty="0"/>
              <a:t>&gt; . . . ] &lt;n&gt; OP_CHECKMULTISIG</a:t>
            </a:r>
          </a:p>
          <a:p>
            <a:pPr lvl="2"/>
            <a:r>
              <a:rPr lang="en-US" sz="2000" dirty="0" err="1"/>
              <a:t>ScriptSig</a:t>
            </a:r>
            <a:r>
              <a:rPr lang="en-US" sz="2000" dirty="0"/>
              <a:t>: 0 [&lt;sig &gt; . . . &lt;sign&gt;]</a:t>
            </a:r>
          </a:p>
          <a:p>
            <a:pPr lvl="1"/>
            <a:r>
              <a:rPr lang="en-US" sz="2000" dirty="0"/>
              <a:t>Raw </a:t>
            </a:r>
            <a:r>
              <a:rPr lang="en-US" sz="2000" dirty="0" err="1"/>
              <a:t>multisig</a:t>
            </a:r>
            <a:r>
              <a:rPr lang="en-US" sz="2000" dirty="0"/>
              <a:t> is obsolete, and </a:t>
            </a:r>
            <a:r>
              <a:rPr lang="en-US" sz="2000" dirty="0" err="1"/>
              <a:t>multisig</a:t>
            </a:r>
            <a:r>
              <a:rPr lang="en-US" sz="2000" dirty="0"/>
              <a:t> is usually part of the P2SH redeem script</a:t>
            </a:r>
            <a:r>
              <a:rPr lang="en-US" sz="2000" dirty="0" smtClean="0"/>
              <a:t>, mentioned </a:t>
            </a:r>
            <a:r>
              <a:rPr lang="en-US" sz="2000" dirty="0"/>
              <a:t>in the previous bullet point.</a:t>
            </a:r>
          </a:p>
        </p:txBody>
      </p:sp>
    </p:spTree>
    <p:extLst>
      <p:ext uri="{BB962C8B-B14F-4D97-AF65-F5344CB8AC3E}">
        <p14:creationId xmlns:p14="http://schemas.microsoft.com/office/powerpoint/2010/main" val="12397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539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Pay to </a:t>
            </a:r>
            <a:r>
              <a:rPr lang="en-US" sz="2800" b="1" dirty="0" err="1"/>
              <a:t>Pubkey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script is a very simple script that is commonly used </a:t>
            </a:r>
            <a:r>
              <a:rPr lang="en-US" sz="2400" dirty="0" smtClean="0"/>
              <a:t>in </a:t>
            </a:r>
            <a:r>
              <a:rPr lang="en-US" sz="2400" dirty="0" err="1" smtClean="0"/>
              <a:t>coinbase</a:t>
            </a:r>
            <a:r>
              <a:rPr lang="en-US" sz="2400" dirty="0" smtClean="0"/>
              <a:t> </a:t>
            </a:r>
            <a:r>
              <a:rPr lang="en-US" sz="2400" dirty="0"/>
              <a:t>transactions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is now obsolete and was used in an old version </a:t>
            </a:r>
            <a:r>
              <a:rPr lang="en-US" sz="2400" dirty="0" smtClean="0"/>
              <a:t>of bitcoin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public key is stored within the script in this case, and the </a:t>
            </a:r>
            <a:r>
              <a:rPr lang="en-US" sz="2400" dirty="0" smtClean="0"/>
              <a:t>unlocking script </a:t>
            </a:r>
            <a:r>
              <a:rPr lang="en-US" sz="2400" dirty="0"/>
              <a:t>is required to sign the transaction with the private key.</a:t>
            </a:r>
          </a:p>
          <a:p>
            <a:pPr lvl="1"/>
            <a:r>
              <a:rPr lang="en-US" sz="2400" dirty="0"/>
              <a:t>The template is shown as follows: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PubKey</a:t>
            </a:r>
            <a:r>
              <a:rPr lang="en-US" sz="2000" dirty="0"/>
              <a:t>&gt; OP_CHECKSIG</a:t>
            </a:r>
          </a:p>
        </p:txBody>
      </p:sp>
    </p:spTree>
    <p:extLst>
      <p:ext uri="{BB962C8B-B14F-4D97-AF65-F5344CB8AC3E}">
        <p14:creationId xmlns:p14="http://schemas.microsoft.com/office/powerpoint/2010/main" val="17948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Null data/OP_RETURN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400" dirty="0" smtClean="0"/>
              <a:t>This script is used to store arbitrary data on 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for a fee. </a:t>
            </a:r>
          </a:p>
          <a:p>
            <a:pPr lvl="1"/>
            <a:r>
              <a:rPr lang="en-US" sz="2400" dirty="0" smtClean="0"/>
              <a:t>The limit of the message is 40 bytes. </a:t>
            </a:r>
          </a:p>
          <a:p>
            <a:pPr lvl="1"/>
            <a:r>
              <a:rPr lang="en-US" sz="2400" dirty="0" smtClean="0"/>
              <a:t>The output of this script is unredeemable because OP_RETURN will fail the validation in any case.</a:t>
            </a:r>
          </a:p>
          <a:p>
            <a:pPr lvl="1"/>
            <a:r>
              <a:rPr lang="en-US" sz="2400" dirty="0" err="1" smtClean="0"/>
              <a:t>ScriptSig</a:t>
            </a:r>
            <a:r>
              <a:rPr lang="en-US" sz="2400" dirty="0" smtClean="0"/>
              <a:t> is not required in this case.</a:t>
            </a:r>
          </a:p>
          <a:p>
            <a:pPr lvl="1"/>
            <a:r>
              <a:rPr lang="en-US" sz="2400" dirty="0" smtClean="0"/>
              <a:t>The template is very simple and is shown as follows:</a:t>
            </a:r>
          </a:p>
          <a:p>
            <a:pPr lvl="2"/>
            <a:r>
              <a:rPr lang="en-US" sz="2400" dirty="0" smtClean="0"/>
              <a:t>OP_RETURN &lt;data&gt;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5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P2PKH script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0" y="1500543"/>
            <a:ext cx="10531774" cy="47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0"/>
            <a:ext cx="8911687" cy="1280890"/>
          </a:xfrm>
        </p:spPr>
        <p:txBody>
          <a:bodyPr/>
          <a:lstStyle/>
          <a:p>
            <a:r>
              <a:rPr lang="en-US" b="1" dirty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12" y="1124855"/>
            <a:ext cx="8915400" cy="4311022"/>
          </a:xfrm>
        </p:spPr>
        <p:txBody>
          <a:bodyPr>
            <a:noAutofit/>
          </a:bodyPr>
          <a:lstStyle/>
          <a:p>
            <a:r>
              <a:rPr lang="en-US" sz="2000" dirty="0"/>
              <a:t>In 2008, a paper on bitcoin, </a:t>
            </a:r>
            <a:r>
              <a:rPr lang="en-US" sz="2000" i="1" dirty="0"/>
              <a:t>Bitcoin: A Peer-to-Peer Electronic Cash System </a:t>
            </a:r>
            <a:r>
              <a:rPr lang="en-US" sz="2000" dirty="0"/>
              <a:t>was written </a:t>
            </a:r>
            <a:r>
              <a:rPr lang="en-US" sz="2000" dirty="0" smtClean="0"/>
              <a:t>by </a:t>
            </a:r>
            <a:r>
              <a:rPr lang="en-US" sz="2000" i="1" dirty="0" smtClean="0"/>
              <a:t>Satoshi </a:t>
            </a:r>
            <a:r>
              <a:rPr lang="en-US" sz="2000" i="1" dirty="0" err="1"/>
              <a:t>Nakamoto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first key idea introduced in the paper was that purely </a:t>
            </a:r>
            <a:r>
              <a:rPr lang="en-US" sz="2000" dirty="0" smtClean="0"/>
              <a:t>peer-to-peer electronic </a:t>
            </a:r>
            <a:r>
              <a:rPr lang="en-US" sz="2000" dirty="0"/>
              <a:t>cash that does need an intermediary bank to transfer payments between peers.</a:t>
            </a:r>
          </a:p>
          <a:p>
            <a:r>
              <a:rPr lang="en-US" sz="2000" dirty="0"/>
              <a:t>Bitcoin is built on decades of cryptographic research such as the research in </a:t>
            </a:r>
            <a:r>
              <a:rPr lang="en-US" sz="2000" dirty="0" err="1"/>
              <a:t>Merkle</a:t>
            </a:r>
            <a:r>
              <a:rPr lang="en-US" sz="2000" dirty="0"/>
              <a:t> trees</a:t>
            </a:r>
            <a:r>
              <a:rPr lang="en-US" sz="2000" dirty="0" smtClean="0"/>
              <a:t>, hash </a:t>
            </a:r>
            <a:r>
              <a:rPr lang="en-US" sz="2000" dirty="0"/>
              <a:t>functions, public key cryptography, and digital signatures. </a:t>
            </a:r>
            <a:endParaRPr lang="en-US" sz="2000" dirty="0" smtClean="0"/>
          </a:p>
          <a:p>
            <a:r>
              <a:rPr lang="en-US" sz="2000" dirty="0" smtClean="0"/>
              <a:t>Moreover</a:t>
            </a:r>
            <a:r>
              <a:rPr lang="en-US" sz="2000" dirty="0"/>
              <a:t>, ideas such </a:t>
            </a:r>
            <a:r>
              <a:rPr lang="en-US" sz="2000" dirty="0" smtClean="0"/>
              <a:t>as </a:t>
            </a:r>
            <a:r>
              <a:rPr lang="en-US" sz="2000" dirty="0" err="1" smtClean="0"/>
              <a:t>BitGold</a:t>
            </a:r>
            <a:r>
              <a:rPr lang="en-US" sz="2000" dirty="0"/>
              <a:t>, b-money, </a:t>
            </a:r>
            <a:r>
              <a:rPr lang="en-US" sz="2000" dirty="0" err="1"/>
              <a:t>hashcash</a:t>
            </a:r>
            <a:r>
              <a:rPr lang="en-US" sz="2000" dirty="0"/>
              <a:t>, and cryptographic time stamping provided the </a:t>
            </a:r>
            <a:r>
              <a:rPr lang="en-US" sz="2000" dirty="0" smtClean="0"/>
              <a:t>foundations for </a:t>
            </a:r>
            <a:r>
              <a:rPr lang="en-US" sz="2000" dirty="0"/>
              <a:t>bitcoin invention.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these technologies are cleverly combined in bitcoin to create </a:t>
            </a:r>
            <a:r>
              <a:rPr lang="en-US" sz="2000" dirty="0" smtClean="0"/>
              <a:t>the world's </a:t>
            </a:r>
            <a:r>
              <a:rPr lang="en-US" sz="2000" dirty="0"/>
              <a:t>first decentralized currency. </a:t>
            </a:r>
            <a:r>
              <a:rPr lang="en-US" sz="2000" dirty="0" smtClean="0"/>
              <a:t>T</a:t>
            </a:r>
          </a:p>
          <a:p>
            <a:r>
              <a:rPr lang="en-US" sz="2000" dirty="0" smtClean="0"/>
              <a:t>he </a:t>
            </a:r>
            <a:r>
              <a:rPr lang="en-US" sz="2000" dirty="0"/>
              <a:t>key issue that has been addressed in bitcoin is </a:t>
            </a:r>
            <a:r>
              <a:rPr lang="en-US" sz="2000" dirty="0" smtClean="0"/>
              <a:t>an elegant </a:t>
            </a:r>
            <a:r>
              <a:rPr lang="en-US" sz="2000" dirty="0"/>
              <a:t>solution to the Byzantine Generals problem along with a practical solution of </a:t>
            </a:r>
            <a:r>
              <a:rPr lang="en-US" sz="2000" dirty="0" smtClean="0"/>
              <a:t>the double-spend </a:t>
            </a:r>
            <a:r>
              <a:rPr lang="en-US" sz="200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4246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246" y="143262"/>
            <a:ext cx="8911687" cy="1280890"/>
          </a:xfrm>
        </p:spPr>
        <p:txBody>
          <a:bodyPr/>
          <a:lstStyle/>
          <a:p>
            <a:r>
              <a:rPr lang="en-US" b="1" dirty="0" err="1"/>
              <a:t>Coinbase</a:t>
            </a:r>
            <a:r>
              <a:rPr lang="en-US" b="1" dirty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1" y="804728"/>
            <a:ext cx="9353122" cy="3777622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coinbase</a:t>
            </a:r>
            <a:r>
              <a:rPr lang="en-US" sz="2400" dirty="0"/>
              <a:t> transaction or generation transaction is always created by a miner and is the </a:t>
            </a:r>
            <a:r>
              <a:rPr lang="en-US" sz="2400" dirty="0" smtClean="0"/>
              <a:t>first transaction </a:t>
            </a:r>
            <a:r>
              <a:rPr lang="en-US" sz="2400" dirty="0"/>
              <a:t>in a block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used to create new coins.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includes a special field, also </a:t>
            </a:r>
            <a:r>
              <a:rPr lang="en-US" sz="2400" dirty="0" smtClean="0"/>
              <a:t>called </a:t>
            </a:r>
            <a:r>
              <a:rPr lang="en-US" sz="2400" i="1" dirty="0" err="1" smtClean="0"/>
              <a:t>coinbase</a:t>
            </a:r>
            <a:r>
              <a:rPr lang="en-US" sz="2400" dirty="0"/>
              <a:t>, which acts as an input to the </a:t>
            </a:r>
            <a:r>
              <a:rPr lang="en-US" sz="2400" dirty="0" err="1"/>
              <a:t>coinbase</a:t>
            </a:r>
            <a:r>
              <a:rPr lang="en-US" sz="2400" dirty="0"/>
              <a:t> transaction.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transaction also allows </a:t>
            </a:r>
            <a:r>
              <a:rPr lang="en-US" sz="2400" dirty="0" smtClean="0"/>
              <a:t>up to </a:t>
            </a:r>
            <a:r>
              <a:rPr lang="en-US" sz="2400" dirty="0"/>
              <a:t>100 bytes of arbitrary data that can be used to store arbitrary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the genesis block</a:t>
            </a:r>
            <a:r>
              <a:rPr lang="en-US" sz="2400" dirty="0" smtClean="0"/>
              <a:t>, this </a:t>
            </a:r>
            <a:r>
              <a:rPr lang="en-US" sz="2400" dirty="0"/>
              <a:t>included the most famous comment taken from The Times newspaper:</a:t>
            </a:r>
          </a:p>
          <a:p>
            <a:pPr lvl="1"/>
            <a:r>
              <a:rPr lang="en-US" sz="2400" i="1" dirty="0"/>
              <a:t>“The Times 03/Jan/2009 Chancellor on brink of second bailout for banks</a:t>
            </a:r>
            <a:r>
              <a:rPr lang="en-US" sz="2400" i="1" dirty="0" smtClean="0"/>
              <a:t>”</a:t>
            </a:r>
          </a:p>
          <a:p>
            <a:pPr lvl="1"/>
            <a:r>
              <a:rPr lang="en-US" sz="2400" dirty="0"/>
              <a:t>This message is proof that the genesis block was not mined earlier than January 3, 2009.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5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UTXO?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Unspent Transaction Output </a:t>
            </a:r>
            <a:r>
              <a:rPr lang="en-US" sz="3200" dirty="0"/>
              <a:t>(</a:t>
            </a:r>
            <a:r>
              <a:rPr lang="en-US" sz="3200" b="1" dirty="0"/>
              <a:t>UTXO</a:t>
            </a:r>
            <a:r>
              <a:rPr lang="en-US" sz="3200" dirty="0"/>
              <a:t>) is an unspent transaction output that can be spent </a:t>
            </a:r>
            <a:r>
              <a:rPr lang="en-US" sz="3200" dirty="0" smtClean="0"/>
              <a:t>as an </a:t>
            </a:r>
            <a:r>
              <a:rPr lang="en-US" sz="3200" dirty="0"/>
              <a:t>input to a new transaction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3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752" y="1566041"/>
            <a:ext cx="9470860" cy="3777622"/>
          </a:xfrm>
        </p:spPr>
        <p:txBody>
          <a:bodyPr>
            <a:noAutofit/>
          </a:bodyPr>
          <a:lstStyle/>
          <a:p>
            <a:r>
              <a:rPr lang="en-US" sz="2400" dirty="0"/>
              <a:t>Transaction fees are charged by the miners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fee charged is dependent upon the size </a:t>
            </a:r>
            <a:r>
              <a:rPr lang="en-US" sz="2400" dirty="0" smtClean="0"/>
              <a:t>of the </a:t>
            </a:r>
            <a:r>
              <a:rPr lang="en-US" sz="2400" dirty="0"/>
              <a:t>transaction. </a:t>
            </a:r>
            <a:endParaRPr lang="en-US" sz="2400" dirty="0" smtClean="0"/>
          </a:p>
          <a:p>
            <a:r>
              <a:rPr lang="en-US" sz="2400" dirty="0" smtClean="0"/>
              <a:t>Transaction </a:t>
            </a:r>
            <a:r>
              <a:rPr lang="en-US" sz="2400" dirty="0"/>
              <a:t>fees are calculated by subtracting the sum of the inputs and </a:t>
            </a:r>
            <a:r>
              <a:rPr lang="en-US" sz="2400" dirty="0" smtClean="0"/>
              <a:t>the sum </a:t>
            </a:r>
            <a:r>
              <a:rPr lang="en-US" sz="2400" dirty="0"/>
              <a:t>of the outputs.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fees are used as an incentive for miners to encourage them </a:t>
            </a:r>
            <a:r>
              <a:rPr lang="en-US" sz="2400" dirty="0" smtClean="0"/>
              <a:t>to include </a:t>
            </a:r>
            <a:r>
              <a:rPr lang="en-US" sz="2400" dirty="0"/>
              <a:t>a user transaction in the block the miners are creating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All transactions end up in </a:t>
            </a:r>
            <a:r>
              <a:rPr lang="en-US" sz="2400" dirty="0" smtClean="0"/>
              <a:t>the memory </a:t>
            </a:r>
            <a:r>
              <a:rPr lang="en-US" sz="2400" dirty="0"/>
              <a:t>pool, from where miners pick up transactions based on their priority to </a:t>
            </a:r>
            <a:r>
              <a:rPr lang="en-US" sz="2400" dirty="0" smtClean="0"/>
              <a:t>include them </a:t>
            </a:r>
            <a:r>
              <a:rPr lang="en-US" sz="2400" dirty="0"/>
              <a:t>in the proposed block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5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328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/>
              <a:t>a transaction fee point of view, a transaction with a higher fee will be </a:t>
            </a:r>
            <a:r>
              <a:rPr lang="en-US" sz="2400" dirty="0" smtClean="0"/>
              <a:t>picked up </a:t>
            </a:r>
            <a:r>
              <a:rPr lang="en-US" sz="2400" dirty="0"/>
              <a:t>sooner by the miners.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different rules based on which fee is calculated </a:t>
            </a:r>
            <a:r>
              <a:rPr lang="en-US" sz="2400" dirty="0" smtClean="0"/>
              <a:t>for various </a:t>
            </a:r>
            <a:r>
              <a:rPr lang="en-US" sz="2400" dirty="0"/>
              <a:t>types of actions, such as 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ending transactions</a:t>
            </a:r>
          </a:p>
          <a:p>
            <a:pPr lvl="1"/>
            <a:r>
              <a:rPr lang="en-US" sz="2400" dirty="0" smtClean="0"/>
              <a:t>Inclusion </a:t>
            </a:r>
            <a:r>
              <a:rPr lang="en-US" sz="2400" dirty="0"/>
              <a:t>in </a:t>
            </a:r>
            <a:r>
              <a:rPr lang="en-US" sz="2400" dirty="0" smtClean="0"/>
              <a:t>blocks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elaying by nodes.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Fees are not fixed by the Bitcoin protocol and are not mandatory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Even </a:t>
            </a:r>
            <a:r>
              <a:rPr lang="en-US" sz="2400" dirty="0"/>
              <a:t>a </a:t>
            </a:r>
            <a:r>
              <a:rPr lang="en-US" sz="2400" dirty="0" smtClean="0"/>
              <a:t>transaction with </a:t>
            </a:r>
            <a:r>
              <a:rPr lang="en-US" sz="2400" dirty="0"/>
              <a:t>no fee will be processed in due course but may take a very long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1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2133600"/>
            <a:ext cx="9531433" cy="3777622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ontracts </a:t>
            </a:r>
            <a:r>
              <a:rPr lang="en-US" sz="2400" dirty="0"/>
              <a:t>are basically transactions that </a:t>
            </a:r>
            <a:r>
              <a:rPr lang="en-US" sz="2400" dirty="0" smtClean="0"/>
              <a:t>use the </a:t>
            </a:r>
            <a:r>
              <a:rPr lang="en-US" sz="2400" dirty="0"/>
              <a:t>bitcoin system to enforce a financial agreement. </a:t>
            </a:r>
            <a:endParaRPr lang="en-US" sz="2400" dirty="0" smtClean="0"/>
          </a:p>
          <a:p>
            <a:r>
              <a:rPr lang="en-US" sz="2400" dirty="0" smtClean="0"/>
              <a:t>Allows </a:t>
            </a:r>
            <a:r>
              <a:rPr lang="en-US" sz="2400" dirty="0"/>
              <a:t>users to design complex contracts that can be used </a:t>
            </a:r>
            <a:r>
              <a:rPr lang="en-US" sz="2400" dirty="0" smtClean="0"/>
              <a:t>in many </a:t>
            </a:r>
            <a:r>
              <a:rPr lang="en-US" sz="2400" dirty="0"/>
              <a:t>real-world scenarios. </a:t>
            </a:r>
            <a:endParaRPr lang="en-US" sz="2400" dirty="0" smtClean="0"/>
          </a:p>
          <a:p>
            <a:r>
              <a:rPr lang="en-US" sz="2400" dirty="0" smtClean="0"/>
              <a:t>Contracts </a:t>
            </a:r>
            <a:r>
              <a:rPr lang="en-US" sz="2400" dirty="0"/>
              <a:t>allow the development of a completely decentralized</a:t>
            </a:r>
            <a:r>
              <a:rPr lang="en-US" sz="2400" dirty="0" smtClean="0"/>
              <a:t>, independent</a:t>
            </a:r>
            <a:r>
              <a:rPr lang="en-US" sz="2400" dirty="0"/>
              <a:t>, and reduced risk platform. </a:t>
            </a:r>
            <a:endParaRPr lang="en-US" sz="2400" dirty="0" smtClean="0"/>
          </a:p>
          <a:p>
            <a:r>
              <a:rPr lang="en-US" sz="2400" dirty="0" smtClean="0"/>
              <a:t>Various </a:t>
            </a:r>
            <a:r>
              <a:rPr lang="en-US" sz="2400" dirty="0"/>
              <a:t>contracts, such as escrow, arbitration, </a:t>
            </a:r>
            <a:r>
              <a:rPr lang="en-US" sz="2400" dirty="0" smtClean="0"/>
              <a:t>and micropayment </a:t>
            </a:r>
            <a:r>
              <a:rPr lang="en-US" sz="2400" dirty="0"/>
              <a:t>channels, can be built using the bitcoin scripting 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3" y="2133600"/>
            <a:ext cx="9499349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current implementation </a:t>
            </a:r>
            <a:r>
              <a:rPr lang="en-US" sz="2800" dirty="0"/>
              <a:t>of a script is very limited, but various types of contracts are still possible </a:t>
            </a:r>
            <a:r>
              <a:rPr lang="en-US" sz="2800" dirty="0" smtClean="0"/>
              <a:t>to develop.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For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release of funds only if multiple parties sign the transaction 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release of funds only after a certain time has elapsed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Both of these </a:t>
            </a:r>
            <a:r>
              <a:rPr lang="en-US" sz="2800" dirty="0" smtClean="0"/>
              <a:t>scenarios can </a:t>
            </a:r>
            <a:r>
              <a:rPr lang="en-US" sz="2800" dirty="0"/>
              <a:t>be realized using </a:t>
            </a:r>
            <a:r>
              <a:rPr lang="en-US" sz="2800" dirty="0" err="1"/>
              <a:t>multiSig</a:t>
            </a:r>
            <a:r>
              <a:rPr lang="en-US" sz="2800" dirty="0"/>
              <a:t> and transaction lock time options.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2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210" y="142847"/>
            <a:ext cx="8911687" cy="1280890"/>
          </a:xfrm>
        </p:spPr>
        <p:txBody>
          <a:bodyPr/>
          <a:lstStyle/>
          <a:p>
            <a:r>
              <a:rPr lang="en-US" b="1" dirty="0"/>
              <a:t>Transaction 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463" y="971787"/>
            <a:ext cx="9387055" cy="3777622"/>
          </a:xfrm>
        </p:spPr>
        <p:txBody>
          <a:bodyPr>
            <a:noAutofit/>
          </a:bodyPr>
          <a:lstStyle/>
          <a:p>
            <a:r>
              <a:rPr lang="en-US" sz="2400" dirty="0"/>
              <a:t>Transaction malleability in bitcoin was introduced due to a bug in the </a:t>
            </a:r>
            <a:r>
              <a:rPr lang="en-US" sz="2400" dirty="0" smtClean="0"/>
              <a:t>bitcoin implementation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Due </a:t>
            </a:r>
            <a:r>
              <a:rPr lang="en-US" sz="2400" dirty="0"/>
              <a:t>to this bug, it becomes possible for an adversary to change </a:t>
            </a:r>
            <a:r>
              <a:rPr lang="en-US" sz="2400" dirty="0" smtClean="0"/>
              <a:t>the Transaction </a:t>
            </a:r>
            <a:r>
              <a:rPr lang="en-US" sz="2400" dirty="0"/>
              <a:t>ID of a </a:t>
            </a:r>
            <a:r>
              <a:rPr lang="en-US" sz="2400" dirty="0" smtClean="0"/>
              <a:t>transaction</a:t>
            </a:r>
          </a:p>
          <a:p>
            <a:pPr lvl="1"/>
            <a:r>
              <a:rPr lang="en-US" sz="2400" dirty="0" smtClean="0"/>
              <a:t> Resulting </a:t>
            </a:r>
            <a:r>
              <a:rPr lang="en-US" sz="2400" dirty="0"/>
              <a:t>in a scenario where it would appear that </a:t>
            </a:r>
            <a:r>
              <a:rPr lang="en-US" sz="2400" dirty="0" smtClean="0"/>
              <a:t>a  certain </a:t>
            </a:r>
            <a:r>
              <a:rPr lang="en-US" sz="2400" dirty="0"/>
              <a:t>transaction has not been executed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Allows double deposits or </a:t>
            </a:r>
            <a:r>
              <a:rPr lang="en-US" sz="2200" dirty="0"/>
              <a:t>withdrawals can occur. </a:t>
            </a:r>
            <a:endParaRPr lang="en-US" sz="22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this bug allows the changing of the unique ID </a:t>
            </a:r>
            <a:r>
              <a:rPr lang="en-US" sz="2400" dirty="0" smtClean="0"/>
              <a:t>of a </a:t>
            </a:r>
            <a:r>
              <a:rPr lang="en-US" sz="2400" dirty="0"/>
              <a:t>bitcoin transaction before it is confirmed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 ID is changed before confirmation, it would seem that the transaction did not </a:t>
            </a:r>
            <a:r>
              <a:rPr lang="en-US" sz="2400" dirty="0" smtClean="0"/>
              <a:t>happen at all,</a:t>
            </a:r>
          </a:p>
          <a:p>
            <a:pPr lvl="1"/>
            <a:r>
              <a:rPr lang="en-US" sz="2800" dirty="0" smtClean="0"/>
              <a:t>which allow </a:t>
            </a:r>
            <a:r>
              <a:rPr lang="en-US" sz="2800" dirty="0"/>
              <a:t>double deposits or withdrawal attacks</a:t>
            </a:r>
            <a:r>
              <a:rPr lang="en-US" sz="20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3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42" y="2133600"/>
            <a:ext cx="965977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Also known as </a:t>
            </a:r>
            <a:r>
              <a:rPr lang="en-US" sz="2800" i="1" dirty="0"/>
              <a:t>memory </a:t>
            </a:r>
            <a:r>
              <a:rPr lang="en-US" sz="2800" i="1" dirty="0" smtClean="0"/>
              <a:t>pools</a:t>
            </a:r>
            <a:endParaRPr lang="en-US" sz="2800" dirty="0"/>
          </a:p>
          <a:p>
            <a:r>
              <a:rPr lang="en-US" sz="2800" dirty="0" smtClean="0"/>
              <a:t>These </a:t>
            </a:r>
            <a:r>
              <a:rPr lang="en-US" sz="2800" dirty="0"/>
              <a:t>pools are basically created in local memory by nodes </a:t>
            </a:r>
            <a:r>
              <a:rPr lang="en-US" sz="2800" dirty="0" smtClean="0"/>
              <a:t>in order </a:t>
            </a:r>
            <a:r>
              <a:rPr lang="en-US" sz="2800" dirty="0"/>
              <a:t>to maintain a temporary list of transactions that are not yet confirmed in a block.</a:t>
            </a:r>
          </a:p>
          <a:p>
            <a:r>
              <a:rPr lang="en-US" sz="2800" dirty="0"/>
              <a:t>Transactions are included in a block after passing verification and based on their priority.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3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293" y="559942"/>
            <a:ext cx="8911687" cy="1280890"/>
          </a:xfrm>
        </p:spPr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21" y="2133600"/>
            <a:ext cx="9820191" cy="3777622"/>
          </a:xfrm>
        </p:spPr>
        <p:txBody>
          <a:bodyPr>
            <a:noAutofit/>
          </a:bodyPr>
          <a:lstStyle/>
          <a:p>
            <a:r>
              <a:rPr lang="en-US" sz="2400" dirty="0"/>
              <a:t>Check the syntax and ensure that the syntax of the transaction is correct.</a:t>
            </a:r>
          </a:p>
          <a:p>
            <a:r>
              <a:rPr lang="en-US" sz="2400" dirty="0" smtClean="0"/>
              <a:t>Verify </a:t>
            </a:r>
            <a:r>
              <a:rPr lang="en-US" sz="2400" dirty="0"/>
              <a:t>that inputs and outputs are not empty.</a:t>
            </a:r>
          </a:p>
          <a:p>
            <a:r>
              <a:rPr lang="en-US" sz="2400" dirty="0" smtClean="0"/>
              <a:t>Check </a:t>
            </a:r>
            <a:r>
              <a:rPr lang="en-US" sz="2400" dirty="0"/>
              <a:t>whether the size in bytes is less than the maximum block size, which is </a:t>
            </a:r>
            <a:r>
              <a:rPr lang="en-US" sz="2400" dirty="0" smtClean="0"/>
              <a:t>1 MB </a:t>
            </a:r>
            <a:r>
              <a:rPr lang="en-US" sz="2400" dirty="0"/>
              <a:t>currently.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output value must be in the allowed money range (0 to 21 million BTC).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inputs must have a specified previous output, except for </a:t>
            </a:r>
            <a:r>
              <a:rPr lang="en-US" sz="2400" dirty="0" err="1" smtClean="0"/>
              <a:t>coinbase</a:t>
            </a:r>
            <a:r>
              <a:rPr lang="en-US" sz="2400" dirty="0" smtClean="0"/>
              <a:t> transactions</a:t>
            </a:r>
            <a:r>
              <a:rPr lang="en-US" sz="2400" dirty="0"/>
              <a:t>, which should not be relayed.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3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095" y="1804737"/>
            <a:ext cx="9338928" cy="3777622"/>
          </a:xfrm>
        </p:spPr>
        <p:txBody>
          <a:bodyPr>
            <a:noAutofit/>
          </a:bodyPr>
          <a:lstStyle/>
          <a:p>
            <a:r>
              <a:rPr lang="en-US" sz="2400" dirty="0"/>
              <a:t>Verify that </a:t>
            </a:r>
            <a:r>
              <a:rPr lang="en-US" sz="2400" dirty="0" err="1"/>
              <a:t>nLockTime</a:t>
            </a:r>
            <a:r>
              <a:rPr lang="en-US" sz="2400" dirty="0"/>
              <a:t> must not exceed 31-bits. </a:t>
            </a:r>
            <a:endParaRPr lang="en-US" sz="24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a transaction to be valid, </a:t>
            </a:r>
            <a:r>
              <a:rPr lang="en-US" sz="2000" dirty="0" smtClean="0"/>
              <a:t>it should </a:t>
            </a:r>
            <a:r>
              <a:rPr lang="en-US" sz="2000" dirty="0"/>
              <a:t>not be less than 100 bytes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Also, the number of signature operands in </a:t>
            </a:r>
            <a:r>
              <a:rPr lang="en-US" sz="2000" dirty="0" smtClean="0"/>
              <a:t>a standard </a:t>
            </a:r>
            <a:r>
              <a:rPr lang="en-US" sz="2000" dirty="0"/>
              <a:t>signature should be less than or not more than 2.</a:t>
            </a:r>
          </a:p>
          <a:p>
            <a:r>
              <a:rPr lang="en-US" sz="2400" dirty="0" smtClean="0"/>
              <a:t>Reject </a:t>
            </a:r>
            <a:r>
              <a:rPr lang="en-US" sz="2400" i="1" dirty="0"/>
              <a:t>nonstandard </a:t>
            </a:r>
            <a:r>
              <a:rPr lang="en-US" sz="2400" dirty="0"/>
              <a:t>transactions; </a:t>
            </a:r>
            <a:endParaRPr lang="en-US" sz="24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dirty="0" err="1"/>
              <a:t>ScriptSig</a:t>
            </a:r>
            <a:r>
              <a:rPr lang="en-US" sz="2000" dirty="0"/>
              <a:t> is allowed to only </a:t>
            </a:r>
            <a:r>
              <a:rPr lang="en-US" sz="2000" dirty="0" smtClean="0"/>
              <a:t>push numbers </a:t>
            </a:r>
            <a:r>
              <a:rPr lang="en-US" sz="2000" dirty="0"/>
              <a:t>on the stack. </a:t>
            </a:r>
            <a:endParaRPr lang="en-US" sz="2000" dirty="0" smtClean="0"/>
          </a:p>
          <a:p>
            <a:pPr lvl="1"/>
            <a:r>
              <a:rPr lang="en-US" sz="2000" dirty="0" err="1" smtClean="0"/>
              <a:t>ScriptPubkey</a:t>
            </a:r>
            <a:r>
              <a:rPr lang="en-US" sz="2000" dirty="0" smtClean="0"/>
              <a:t> </a:t>
            </a:r>
            <a:r>
              <a:rPr lang="en-US" sz="2000" dirty="0"/>
              <a:t>not passing the </a:t>
            </a:r>
            <a:r>
              <a:rPr lang="en-US" sz="2000" dirty="0" err="1"/>
              <a:t>isStandard</a:t>
            </a:r>
            <a:r>
              <a:rPr lang="en-US" sz="2000" dirty="0"/>
              <a:t>() checks.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transaction is rejected if there is already a matching transaction in the pool or </a:t>
            </a:r>
            <a:r>
              <a:rPr lang="en-US" sz="2400" dirty="0" smtClean="0"/>
              <a:t>in a </a:t>
            </a:r>
            <a:r>
              <a:rPr lang="en-US" sz="2400" dirty="0"/>
              <a:t>block in the main branch.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transaction will be rejected if the referenced output for each input exists </a:t>
            </a:r>
            <a:r>
              <a:rPr lang="en-US" sz="2400" dirty="0" smtClean="0"/>
              <a:t>in any </a:t>
            </a:r>
            <a:r>
              <a:rPr lang="en-US" sz="2400" dirty="0"/>
              <a:t>other transaction in the pool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64555"/>
            <a:ext cx="9942512" cy="3924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“Satoshi </a:t>
            </a:r>
            <a:r>
              <a:rPr lang="en-US" sz="2000" dirty="0" err="1" smtClean="0"/>
              <a:t>Nakamoto</a:t>
            </a:r>
            <a:r>
              <a:rPr lang="en-US" sz="2000" dirty="0" smtClean="0"/>
              <a:t>” created the reference implementation that began with a Genesis Block of 50 coins</a:t>
            </a:r>
          </a:p>
          <a:p>
            <a:r>
              <a:rPr lang="en-US" sz="2000" b="1" dirty="0"/>
              <a:t>2008</a:t>
            </a:r>
          </a:p>
          <a:p>
            <a:pPr lvl="1"/>
            <a:r>
              <a:rPr lang="en-US" sz="1800" b="1" dirty="0"/>
              <a:t>August 18	</a:t>
            </a:r>
            <a:r>
              <a:rPr lang="en-US" sz="1800" b="1" dirty="0" smtClean="0"/>
              <a:t>	</a:t>
            </a:r>
            <a:r>
              <a:rPr lang="en-US" sz="1800" dirty="0" smtClean="0"/>
              <a:t>Domain </a:t>
            </a:r>
            <a:r>
              <a:rPr lang="en-US" sz="1800" dirty="0"/>
              <a:t>name "</a:t>
            </a:r>
            <a:r>
              <a:rPr lang="en-US" sz="1800" dirty="0" err="1"/>
              <a:t>bitcoin.org</a:t>
            </a:r>
            <a:r>
              <a:rPr lang="en-US" sz="1800" dirty="0"/>
              <a:t>" registered</a:t>
            </a:r>
            <a:r>
              <a:rPr lang="en-US" sz="1800" baseline="30000" dirty="0"/>
              <a:t>[1]</a:t>
            </a:r>
            <a:r>
              <a:rPr lang="en-US" sz="1800" dirty="0"/>
              <a:t>.	</a:t>
            </a:r>
          </a:p>
          <a:p>
            <a:pPr lvl="1"/>
            <a:r>
              <a:rPr lang="en-US" sz="1800" b="1" dirty="0"/>
              <a:t>October </a:t>
            </a:r>
            <a:r>
              <a:rPr lang="en-US" sz="1800" b="1" dirty="0" smtClean="0"/>
              <a:t>31		</a:t>
            </a:r>
            <a:r>
              <a:rPr lang="en-US" sz="1800" dirty="0" smtClean="0"/>
              <a:t>Bitcoin design paper published</a:t>
            </a:r>
          </a:p>
          <a:p>
            <a:pPr lvl="1"/>
            <a:r>
              <a:rPr lang="en-US" sz="1800" b="1" dirty="0" smtClean="0"/>
              <a:t>November </a:t>
            </a:r>
            <a:r>
              <a:rPr lang="en-US" sz="1800" b="1" dirty="0"/>
              <a:t>09	</a:t>
            </a:r>
            <a:r>
              <a:rPr lang="en-US" sz="1800" dirty="0"/>
              <a:t>Bitcoin project registered at </a:t>
            </a:r>
            <a:r>
              <a:rPr lang="en-US" sz="1800" dirty="0" err="1"/>
              <a:t>SourceForge.net</a:t>
            </a:r>
            <a:r>
              <a:rPr lang="en-US" sz="1800" dirty="0"/>
              <a:t>	</a:t>
            </a:r>
          </a:p>
          <a:p>
            <a:r>
              <a:rPr lang="en-US" sz="2000" b="1" dirty="0"/>
              <a:t>2009</a:t>
            </a:r>
          </a:p>
          <a:p>
            <a:pPr lvl="1"/>
            <a:r>
              <a:rPr lang="en-US" sz="1800" b="1" dirty="0"/>
              <a:t>January 3	</a:t>
            </a:r>
            <a:r>
              <a:rPr lang="en-US" sz="1800" dirty="0" smtClean="0"/>
              <a:t>Genesis block established at 18:15:05 GMT</a:t>
            </a:r>
          </a:p>
          <a:p>
            <a:pPr lvl="1"/>
            <a:r>
              <a:rPr lang="en-US" sz="1800" b="1" dirty="0" smtClean="0"/>
              <a:t>January </a:t>
            </a:r>
            <a:r>
              <a:rPr lang="en-US" sz="1800" b="1" dirty="0"/>
              <a:t>9	</a:t>
            </a:r>
            <a:r>
              <a:rPr lang="en-US" sz="1800" dirty="0"/>
              <a:t>Bitcoin v0.1 released and announced on </a:t>
            </a:r>
            <a:r>
              <a:rPr lang="en-US" sz="1800" dirty="0" smtClean="0"/>
              <a:t>the 	cryptography mailing list</a:t>
            </a:r>
          </a:p>
          <a:p>
            <a:pPr lvl="1"/>
            <a:r>
              <a:rPr lang="en-US" sz="1800" b="1" dirty="0" smtClean="0"/>
              <a:t>January </a:t>
            </a:r>
            <a:r>
              <a:rPr lang="en-US" sz="1800" b="1" dirty="0"/>
              <a:t>12	</a:t>
            </a:r>
            <a:r>
              <a:rPr lang="en-US" sz="1800" dirty="0"/>
              <a:t>First Bitcoin transaction, </a:t>
            </a:r>
            <a:r>
              <a:rPr lang="en-US" sz="1800" dirty="0" smtClean="0"/>
              <a:t>in block 170 from Satoshi to Hal Finney</a:t>
            </a:r>
          </a:p>
          <a:p>
            <a:pPr lvl="1"/>
            <a:endParaRPr lang="en-US" sz="1800" dirty="0" smtClean="0"/>
          </a:p>
          <a:p>
            <a:pPr marL="114300" indent="0">
              <a:buNone/>
            </a:pPr>
            <a:r>
              <a:rPr lang="en-US" dirty="0"/>
              <a:t>https://</a:t>
            </a:r>
            <a:r>
              <a:rPr lang="en-US" dirty="0" err="1"/>
              <a:t>en.bitcoin.it</a:t>
            </a:r>
            <a:r>
              <a:rPr lang="en-US" dirty="0"/>
              <a:t>/wiki/History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758" y="1572126"/>
            <a:ext cx="9691854" cy="3777622"/>
          </a:xfrm>
        </p:spPr>
        <p:txBody>
          <a:bodyPr>
            <a:noAutofit/>
          </a:bodyPr>
          <a:lstStyle/>
          <a:p>
            <a:r>
              <a:rPr lang="en-US" sz="2200" dirty="0"/>
              <a:t>For each input, there must exist a referenced output transaction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This is </a:t>
            </a:r>
            <a:r>
              <a:rPr lang="en-US" sz="2200" dirty="0" smtClean="0"/>
              <a:t>searched in </a:t>
            </a:r>
            <a:r>
              <a:rPr lang="en-US" sz="2200" dirty="0"/>
              <a:t>the main branch and the transaction pool to find whether the </a:t>
            </a:r>
            <a:r>
              <a:rPr lang="en-US" sz="2200" dirty="0" smtClean="0"/>
              <a:t>output transaction </a:t>
            </a:r>
            <a:r>
              <a:rPr lang="en-US" sz="2200" dirty="0"/>
              <a:t>is missing for any input, and this will be considered an </a:t>
            </a:r>
            <a:r>
              <a:rPr lang="en-US" sz="2200" dirty="0" smtClean="0"/>
              <a:t>orphan transaction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will be added to the orphan transactions pool if a </a:t>
            </a:r>
            <a:r>
              <a:rPr lang="en-US" sz="2200" dirty="0" smtClean="0"/>
              <a:t>matching transaction </a:t>
            </a:r>
            <a:r>
              <a:rPr lang="en-US" sz="2200" dirty="0"/>
              <a:t>is not in the pool already.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each input, if the referenced output transaction is the </a:t>
            </a:r>
            <a:r>
              <a:rPr lang="en-US" sz="2200" dirty="0" err="1"/>
              <a:t>coinbase</a:t>
            </a:r>
            <a:r>
              <a:rPr lang="en-US" sz="2200" dirty="0"/>
              <a:t>, it must </a:t>
            </a:r>
            <a:r>
              <a:rPr lang="en-US" sz="2200" dirty="0" smtClean="0"/>
              <a:t>have at </a:t>
            </a:r>
            <a:r>
              <a:rPr lang="en-US" sz="2200" dirty="0"/>
              <a:t>least 100 confirmations; otherwise, the transaction will be rejected.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For each input, if the referenced output does not exist or has been spent already</a:t>
            </a:r>
            <a:r>
              <a:rPr lang="en-US" sz="2200" dirty="0" smtClean="0"/>
              <a:t>, the </a:t>
            </a:r>
            <a:r>
              <a:rPr lang="en-US" sz="2200" dirty="0"/>
              <a:t>transaction will be rejected.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07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referenced output transactions to get input values, verify that </a:t>
            </a:r>
            <a:r>
              <a:rPr lang="en-US" sz="2800" dirty="0" smtClean="0"/>
              <a:t>each input </a:t>
            </a:r>
            <a:r>
              <a:rPr lang="en-US" sz="2800" dirty="0"/>
              <a:t>value, as well as the sum, is in the allowed range of 0-21 million BTC.</a:t>
            </a:r>
          </a:p>
          <a:p>
            <a:r>
              <a:rPr lang="en-US" sz="2800" dirty="0" smtClean="0"/>
              <a:t>Reject </a:t>
            </a:r>
            <a:r>
              <a:rPr lang="en-US" sz="2800" dirty="0"/>
              <a:t>the transaction if the sum of input values is less than the sum of </a:t>
            </a:r>
            <a:r>
              <a:rPr lang="en-US" sz="2800" dirty="0" smtClean="0"/>
              <a:t>output values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Reject the transaction if the transaction fee would be too low to get into an </a:t>
            </a:r>
            <a:r>
              <a:rPr lang="en-US" sz="2800" dirty="0" smtClean="0"/>
              <a:t>empty block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9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public ledger of a timestamped, ordered, and immutable list of </a:t>
            </a:r>
            <a:r>
              <a:rPr lang="en-US" sz="2400" dirty="0" smtClean="0"/>
              <a:t>all transactions </a:t>
            </a:r>
            <a:r>
              <a:rPr lang="en-US" sz="2400" dirty="0"/>
              <a:t>on the bitcoin network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block is identified by a hash in the chain and </a:t>
            </a:r>
            <a:r>
              <a:rPr lang="en-US" sz="2400" dirty="0" smtClean="0"/>
              <a:t>is linked </a:t>
            </a:r>
            <a:r>
              <a:rPr lang="en-US" sz="2400" dirty="0"/>
              <a:t>to its previous block by referencing the previous block's hash.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9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a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2" y="1905000"/>
            <a:ext cx="10764361" cy="3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a 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2" y="1481903"/>
            <a:ext cx="11237262" cy="4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3" y="1620252"/>
            <a:ext cx="12225562" cy="4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4" y="0"/>
            <a:ext cx="9432758" cy="69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is a chain of blocks where each block </a:t>
            </a:r>
            <a:r>
              <a:rPr lang="en-US" sz="2400" dirty="0" smtClean="0"/>
              <a:t>is linked </a:t>
            </a:r>
            <a:r>
              <a:rPr lang="en-US" sz="2400" dirty="0"/>
              <a:t>to its previous block by referencing the previous block header's hash. </a:t>
            </a:r>
            <a:endParaRPr lang="en-US" sz="2400" dirty="0" smtClean="0"/>
          </a:p>
          <a:p>
            <a:r>
              <a:rPr lang="en-US" sz="2400" dirty="0" smtClean="0"/>
              <a:t>This linking makes </a:t>
            </a:r>
            <a:r>
              <a:rPr lang="en-US" sz="2400" dirty="0"/>
              <a:t>sure that no transaction can be modified unless the block that records it and </a:t>
            </a:r>
            <a:r>
              <a:rPr lang="en-US" sz="2400" dirty="0" smtClean="0"/>
              <a:t>all blocks </a:t>
            </a:r>
            <a:r>
              <a:rPr lang="en-US" sz="2400" dirty="0"/>
              <a:t>that follow it are also modified.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block is not linked to any previous </a:t>
            </a:r>
            <a:r>
              <a:rPr lang="en-US" sz="2400" dirty="0" smtClean="0"/>
              <a:t>block and </a:t>
            </a:r>
            <a:r>
              <a:rPr lang="en-US" sz="2400" dirty="0"/>
              <a:t>is known as the genesis block.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genesis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84" y="1264555"/>
            <a:ext cx="9611644" cy="3777622"/>
          </a:xfrm>
        </p:spPr>
        <p:txBody>
          <a:bodyPr>
            <a:noAutofit/>
          </a:bodyPr>
          <a:lstStyle/>
          <a:p>
            <a:r>
              <a:rPr lang="en-US" sz="2400" dirty="0"/>
              <a:t>This is the first block in the bitcoin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genesis block was hardcoded in </a:t>
            </a:r>
            <a:r>
              <a:rPr lang="en-US" sz="2400" dirty="0" smtClean="0"/>
              <a:t>the bitcoin </a:t>
            </a:r>
            <a:r>
              <a:rPr lang="en-US" sz="2400" dirty="0"/>
              <a:t>core software.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in the chainparams.cpp </a:t>
            </a:r>
            <a:r>
              <a:rPr lang="en-US" sz="2400" dirty="0" smtClean="0"/>
              <a:t>file</a:t>
            </a:r>
          </a:p>
          <a:p>
            <a:r>
              <a:rPr lang="en-US" sz="2400" dirty="0"/>
              <a:t>Every node always starts with a </a:t>
            </a:r>
            <a:r>
              <a:rPr lang="en-US" sz="2400" dirty="0" err="1"/>
              <a:t>blockchain</a:t>
            </a:r>
            <a:r>
              <a:rPr lang="en-US" sz="2400" dirty="0"/>
              <a:t> of at least one block because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genesis block is statically encoded within the bitcoin client software, such that it cannot be altered. </a:t>
            </a:r>
            <a:endParaRPr lang="en-US" sz="2200" dirty="0" smtClean="0"/>
          </a:p>
          <a:p>
            <a:r>
              <a:rPr lang="en-US" sz="2400" dirty="0" smtClean="0"/>
              <a:t>Every </a:t>
            </a:r>
            <a:r>
              <a:rPr lang="en-US" sz="2400" dirty="0"/>
              <a:t>node always "knows" the genesis block’s hash and structure, the fixed time it was created, and even the single transaction within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very </a:t>
            </a:r>
            <a:r>
              <a:rPr lang="en-US" sz="2400" dirty="0"/>
              <a:t>node has the starting point for the </a:t>
            </a:r>
            <a:r>
              <a:rPr lang="en-US" sz="2400" dirty="0" err="1"/>
              <a:t>blockchain</a:t>
            </a:r>
            <a:r>
              <a:rPr lang="en-US" sz="2400" dirty="0"/>
              <a:t>, a secure "root" from which to build a trusted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0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2" y="624110"/>
            <a:ext cx="996457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provides protection against double spending by enforcing strict rules on </a:t>
            </a:r>
            <a:r>
              <a:rPr lang="en-US" sz="2400" dirty="0" smtClean="0"/>
              <a:t>transaction verification </a:t>
            </a:r>
            <a:r>
              <a:rPr lang="en-US" sz="2400" dirty="0"/>
              <a:t>and via mining. </a:t>
            </a:r>
            <a:endParaRPr lang="en-US" sz="2400" dirty="0" smtClean="0"/>
          </a:p>
          <a:p>
            <a:r>
              <a:rPr lang="en-US" sz="2400" dirty="0" smtClean="0"/>
              <a:t>Blocks </a:t>
            </a:r>
            <a:r>
              <a:rPr lang="en-US" sz="2400" dirty="0"/>
              <a:t>are added in the </a:t>
            </a:r>
            <a:r>
              <a:rPr lang="en-US" sz="2400" dirty="0" err="1"/>
              <a:t>blockchain</a:t>
            </a:r>
            <a:r>
              <a:rPr lang="en-US" sz="2400" dirty="0"/>
              <a:t> only after strict </a:t>
            </a:r>
            <a:r>
              <a:rPr lang="en-US" sz="2400" dirty="0" smtClean="0"/>
              <a:t>rule checking </a:t>
            </a:r>
            <a:r>
              <a:rPr lang="en-US" sz="2400" dirty="0"/>
              <a:t>and successful Proof of Work solution. </a:t>
            </a:r>
            <a:endParaRPr lang="en-US" sz="2400" dirty="0" smtClean="0"/>
          </a:p>
          <a:p>
            <a:r>
              <a:rPr lang="en-US" sz="2400" dirty="0" smtClean="0"/>
              <a:t>Block </a:t>
            </a:r>
            <a:r>
              <a:rPr lang="en-US" sz="2400" dirty="0"/>
              <a:t>height is the number of blocks </a:t>
            </a:r>
            <a:r>
              <a:rPr lang="en-US" sz="2400" dirty="0" smtClean="0"/>
              <a:t>before a </a:t>
            </a:r>
            <a:r>
              <a:rPr lang="en-US" sz="2400" dirty="0"/>
              <a:t>particular block in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current height (at the time of writing this) of </a:t>
            </a: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blockchain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434755 blocks.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Proof </a:t>
            </a:r>
            <a:r>
              <a:rPr lang="en-US" sz="2400" dirty="0"/>
              <a:t>of Work is used to secure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Each block contains </a:t>
            </a:r>
            <a:r>
              <a:rPr lang="en-US" sz="2400" dirty="0"/>
              <a:t>one or more transactions, out of which the first transaction is a </a:t>
            </a:r>
            <a:r>
              <a:rPr lang="en-US" sz="2400" dirty="0" err="1" smtClean="0"/>
              <a:t>coinbase</a:t>
            </a:r>
            <a:r>
              <a:rPr lang="en-US" sz="2400" dirty="0" smtClean="0"/>
              <a:t> transaction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is a special condition for </a:t>
            </a:r>
            <a:r>
              <a:rPr lang="en-US" sz="2400" dirty="0" err="1"/>
              <a:t>coinbase</a:t>
            </a:r>
            <a:r>
              <a:rPr lang="en-US" sz="2400" dirty="0"/>
              <a:t> transactions that prevent them to </a:t>
            </a:r>
            <a:r>
              <a:rPr lang="en-US" sz="2400" dirty="0" smtClean="0"/>
              <a:t>be spent </a:t>
            </a:r>
            <a:r>
              <a:rPr lang="en-US" sz="2400" dirty="0"/>
              <a:t>until at least 100 blocks in order to avoid a situation where the block may be </a:t>
            </a:r>
            <a:r>
              <a:rPr lang="en-US" sz="2400" dirty="0" smtClean="0"/>
              <a:t>declared stale </a:t>
            </a:r>
            <a:r>
              <a:rPr lang="en-US" sz="2400" dirty="0"/>
              <a:t>later 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3" y="1264555"/>
            <a:ext cx="11065997" cy="47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6" y="786063"/>
            <a:ext cx="10071875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075" y="170046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Stale blocks are created when a block is solved and every other miner who is still </a:t>
            </a:r>
            <a:r>
              <a:rPr lang="en-US" sz="2400" dirty="0" smtClean="0"/>
              <a:t>working to </a:t>
            </a:r>
            <a:r>
              <a:rPr lang="en-US" sz="2400" dirty="0"/>
              <a:t>find a solution to the hash puzzle is working on that </a:t>
            </a:r>
            <a:r>
              <a:rPr lang="en-US" sz="2400" dirty="0" smtClean="0"/>
              <a:t>block</a:t>
            </a:r>
          </a:p>
          <a:p>
            <a:r>
              <a:rPr lang="en-US" sz="2400" dirty="0"/>
              <a:t>As the block is no longer required to be </a:t>
            </a:r>
            <a:r>
              <a:rPr lang="en-US" sz="2400" dirty="0" smtClean="0"/>
              <a:t>worked on</a:t>
            </a:r>
            <a:r>
              <a:rPr lang="en-US" sz="2400" dirty="0"/>
              <a:t>, this is considered a stale block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Orphan blocks are also called detached blocks and were accepted at one point in time by </a:t>
            </a:r>
            <a:r>
              <a:rPr lang="en-US" sz="2400" dirty="0" smtClean="0"/>
              <a:t>the network </a:t>
            </a:r>
            <a:r>
              <a:rPr lang="en-US" sz="2400" dirty="0"/>
              <a:t>as valid blocks </a:t>
            </a:r>
            <a:endParaRPr lang="en-US" sz="2400" dirty="0" smtClean="0"/>
          </a:p>
          <a:p>
            <a:pPr lvl="1"/>
            <a:r>
              <a:rPr lang="en-US" sz="2000" dirty="0" smtClean="0"/>
              <a:t>but </a:t>
            </a:r>
            <a:r>
              <a:rPr lang="en-US" sz="2000" dirty="0"/>
              <a:t>were rejected when a proven longer chain was created that </a:t>
            </a:r>
            <a:r>
              <a:rPr lang="en-US" sz="2000" dirty="0" smtClean="0"/>
              <a:t>did not </a:t>
            </a:r>
            <a:r>
              <a:rPr lang="en-US" sz="2000" dirty="0"/>
              <a:t>include this initially accepted block. </a:t>
            </a:r>
            <a:endParaRPr lang="en-US" sz="20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not part of the main chain and can </a:t>
            </a:r>
            <a:r>
              <a:rPr lang="en-US" sz="2400" dirty="0" smtClean="0"/>
              <a:t>occur at </a:t>
            </a:r>
            <a:r>
              <a:rPr lang="en-US" sz="2400" dirty="0"/>
              <a:t>times when two miners manage to produce the blocks at the same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3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98" y="0"/>
            <a:ext cx="8911687" cy="1280890"/>
          </a:xfrm>
        </p:spPr>
        <p:txBody>
          <a:bodyPr/>
          <a:lstStyle/>
          <a:p>
            <a:r>
              <a:rPr lang="en-US" dirty="0"/>
              <a:t>Network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56" y="686093"/>
            <a:ext cx="9659770" cy="3777622"/>
          </a:xfrm>
        </p:spPr>
        <p:txBody>
          <a:bodyPr>
            <a:noAutofit/>
          </a:bodyPr>
          <a:lstStyle/>
          <a:p>
            <a:r>
              <a:rPr lang="en-US" sz="2400" dirty="0"/>
              <a:t>New blocks are added to the </a:t>
            </a:r>
            <a:r>
              <a:rPr lang="en-US" sz="2400" dirty="0" err="1"/>
              <a:t>blockchain</a:t>
            </a:r>
            <a:r>
              <a:rPr lang="en-US" sz="2400" dirty="0"/>
              <a:t> approximately every 10 minutes </a:t>
            </a:r>
            <a:endParaRPr lang="en-US" sz="2400" dirty="0" smtClean="0"/>
          </a:p>
          <a:p>
            <a:r>
              <a:rPr lang="en-US" sz="2400" dirty="0" smtClean="0"/>
              <a:t>Network difficulty </a:t>
            </a:r>
            <a:r>
              <a:rPr lang="en-US" sz="2400" dirty="0"/>
              <a:t>is adjusted dynamically every 2016 blocks in order to maintain a steady </a:t>
            </a:r>
            <a:r>
              <a:rPr lang="en-US" sz="2400" dirty="0" smtClean="0"/>
              <a:t>addition of </a:t>
            </a:r>
            <a:r>
              <a:rPr lang="en-US" sz="2400" dirty="0"/>
              <a:t>new blocks to the network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Network difficulty is calculated using the following equation:</a:t>
            </a:r>
          </a:p>
          <a:p>
            <a:pPr lvl="1"/>
            <a:r>
              <a:rPr lang="en-US" sz="2400" i="1" dirty="0" smtClean="0"/>
              <a:t>Target </a:t>
            </a:r>
            <a:r>
              <a:rPr lang="en-US" sz="2400" i="1" dirty="0"/>
              <a:t>= Previous target * Time/2016 * 10 </a:t>
            </a:r>
            <a:r>
              <a:rPr lang="en-US" sz="2400" i="1" dirty="0" smtClean="0"/>
              <a:t>minutes</a:t>
            </a:r>
          </a:p>
          <a:p>
            <a:r>
              <a:rPr lang="en-US" sz="2400" dirty="0"/>
              <a:t>Difficulty and target are interchangeable and represent the same thing. </a:t>
            </a:r>
            <a:endParaRPr lang="en-US" sz="2400" dirty="0" smtClean="0"/>
          </a:p>
          <a:p>
            <a:r>
              <a:rPr lang="en-US" sz="2400" dirty="0" smtClean="0"/>
              <a:t>Previous target represents </a:t>
            </a:r>
            <a:r>
              <a:rPr lang="en-US" sz="2400" dirty="0"/>
              <a:t>the old target value, </a:t>
            </a:r>
            <a:endParaRPr lang="en-US" sz="2400" dirty="0" smtClean="0"/>
          </a:p>
          <a:p>
            <a:r>
              <a:rPr lang="en-US" sz="2400" dirty="0" smtClean="0"/>
              <a:t>Time </a:t>
            </a:r>
            <a:r>
              <a:rPr lang="en-US" sz="2400" dirty="0"/>
              <a:t>is the time spent to generate previous 2016 blocks.</a:t>
            </a:r>
          </a:p>
          <a:p>
            <a:r>
              <a:rPr lang="en-US" sz="2400" dirty="0"/>
              <a:t>Network difficulty basically means how hard it is for miners to find a new block, </a:t>
            </a:r>
            <a:endParaRPr lang="en-US" sz="2400" dirty="0" smtClean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difficult the hashing puzzle is now.</a:t>
            </a:r>
          </a:p>
        </p:txBody>
      </p:sp>
    </p:spTree>
    <p:extLst>
      <p:ext uri="{BB962C8B-B14F-4D97-AF65-F5344CB8AC3E}">
        <p14:creationId xmlns:p14="http://schemas.microsoft.com/office/powerpoint/2010/main" val="42482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42774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Mining is a resource-intensive process by which new blocks are added to the </a:t>
            </a:r>
            <a:r>
              <a:rPr lang="en-US" sz="2400" dirty="0" err="1" smtClean="0"/>
              <a:t>blockchain</a:t>
            </a:r>
            <a:endParaRPr lang="en-US" sz="2400" dirty="0"/>
          </a:p>
          <a:p>
            <a:r>
              <a:rPr lang="en-US" sz="2400" dirty="0"/>
              <a:t>Blocks contain transactions that are validated via the mining process by mining nodes </a:t>
            </a:r>
            <a:r>
              <a:rPr lang="en-US" sz="2400" dirty="0" smtClean="0"/>
              <a:t>and are </a:t>
            </a:r>
            <a:r>
              <a:rPr lang="en-US" sz="2400" dirty="0"/>
              <a:t>added to the </a:t>
            </a:r>
            <a:r>
              <a:rPr lang="en-US" sz="2400" dirty="0" err="1"/>
              <a:t>blockchain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process is resource-intensive in order to ensure that </a:t>
            </a:r>
            <a:r>
              <a:rPr lang="en-US" sz="2400" dirty="0" smtClean="0"/>
              <a:t>the required </a:t>
            </a:r>
            <a:r>
              <a:rPr lang="en-US" sz="2400" dirty="0"/>
              <a:t>resources have been spent by miners in order for a block to be accepted. </a:t>
            </a:r>
            <a:endParaRPr lang="en-US" sz="2400" dirty="0" smtClean="0"/>
          </a:p>
          <a:p>
            <a:r>
              <a:rPr lang="en-US" sz="2400" dirty="0" smtClean="0"/>
              <a:t>New coins are </a:t>
            </a:r>
            <a:r>
              <a:rPr lang="en-US" sz="2400" dirty="0"/>
              <a:t>minted by the miners by spending the required computing resources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also </a:t>
            </a:r>
            <a:r>
              <a:rPr lang="en-US" sz="2400" dirty="0" smtClean="0"/>
              <a:t>secures the </a:t>
            </a:r>
            <a:r>
              <a:rPr lang="en-US" sz="2400" dirty="0"/>
              <a:t>system against frauds and double spending attacks while adding more virtual </a:t>
            </a:r>
            <a:r>
              <a:rPr lang="en-US" sz="2400" dirty="0" smtClean="0"/>
              <a:t>currency to </a:t>
            </a:r>
            <a:r>
              <a:rPr lang="en-US" sz="2400" dirty="0"/>
              <a:t>the bitcoin ecosystem.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714" y="399521"/>
            <a:ext cx="8911687" cy="1280890"/>
          </a:xfrm>
        </p:spPr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84" y="1264555"/>
            <a:ext cx="9691854" cy="3777622"/>
          </a:xfrm>
        </p:spPr>
        <p:txBody>
          <a:bodyPr>
            <a:noAutofit/>
          </a:bodyPr>
          <a:lstStyle/>
          <a:p>
            <a:r>
              <a:rPr lang="en-US" sz="2400" dirty="0"/>
              <a:t>Roughly one new block is created (mined) every 10 minute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Miners are rewarded with </a:t>
            </a:r>
            <a:r>
              <a:rPr lang="en-US" sz="2400" dirty="0" smtClean="0"/>
              <a:t>new coins </a:t>
            </a:r>
            <a:r>
              <a:rPr lang="en-US" sz="2400" dirty="0"/>
              <a:t>if and when they create new blocks and are paid transaction fees in return </a:t>
            </a:r>
            <a:r>
              <a:rPr lang="en-US" sz="2400" dirty="0" smtClean="0"/>
              <a:t>of including </a:t>
            </a:r>
            <a:r>
              <a:rPr lang="en-US" sz="2400" dirty="0"/>
              <a:t>transactions in their blocks. </a:t>
            </a:r>
            <a:endParaRPr lang="en-US" sz="2400" dirty="0" smtClean="0"/>
          </a:p>
          <a:p>
            <a:r>
              <a:rPr lang="en-US" sz="2400" dirty="0" smtClean="0"/>
              <a:t>New </a:t>
            </a:r>
            <a:r>
              <a:rPr lang="en-US" sz="2400" dirty="0"/>
              <a:t>blocks are created at an approximate fixed rate.</a:t>
            </a:r>
          </a:p>
          <a:p>
            <a:r>
              <a:rPr lang="en-US" sz="2400" dirty="0"/>
              <a:t>Also, the rate of creation of new bitcoins decreases by 50%, every 210,000 blocks, </a:t>
            </a:r>
            <a:r>
              <a:rPr lang="en-US" sz="2400" dirty="0" smtClean="0"/>
              <a:t>roughly every </a:t>
            </a:r>
            <a:r>
              <a:rPr lang="en-US" sz="2400" dirty="0"/>
              <a:t>4 years.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bitcoin was initially introduced, the block reward was 50 bitcoins; </a:t>
            </a:r>
            <a:endParaRPr lang="en-US" sz="2400" dirty="0" smtClean="0"/>
          </a:p>
          <a:p>
            <a:pPr lvl="1"/>
            <a:r>
              <a:rPr lang="en-US" sz="2400" dirty="0" smtClean="0"/>
              <a:t>Then in </a:t>
            </a:r>
            <a:r>
              <a:rPr lang="en-US" sz="2400" dirty="0"/>
              <a:t>2012, this was reduced to 25 bitcoins. In July 2016, this was further reduced to 12.5 </a:t>
            </a:r>
            <a:r>
              <a:rPr lang="en-US" sz="2400" dirty="0" smtClean="0"/>
              <a:t>coins (</a:t>
            </a:r>
            <a:r>
              <a:rPr lang="en-US" sz="2400" dirty="0"/>
              <a:t>12 coins) </a:t>
            </a:r>
            <a:endParaRPr lang="en-US" sz="2400" dirty="0" smtClean="0"/>
          </a:p>
          <a:p>
            <a:pPr lvl="1"/>
            <a:r>
              <a:rPr lang="en-US" sz="2400" dirty="0" smtClean="0"/>
              <a:t>next </a:t>
            </a:r>
            <a:r>
              <a:rPr lang="en-US" sz="2400" dirty="0"/>
              <a:t>reduction is estimated to be on July 4, </a:t>
            </a:r>
            <a:r>
              <a:rPr lang="en-US" sz="2400" dirty="0" smtClean="0"/>
              <a:t>2020, further </a:t>
            </a:r>
            <a:r>
              <a:rPr lang="en-US" sz="2400" dirty="0"/>
              <a:t>down to approximately six coins.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4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Approximately 144 blocks, that is, 1,728 bitcoins are generated per day.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</a:t>
            </a:r>
            <a:r>
              <a:rPr lang="en-US" sz="2400" dirty="0" smtClean="0"/>
              <a:t>of actual </a:t>
            </a:r>
            <a:r>
              <a:rPr lang="en-US" sz="2400" dirty="0"/>
              <a:t>coins can vary per day; however, the number of blocks remains at 144 per day.</a:t>
            </a:r>
          </a:p>
          <a:p>
            <a:r>
              <a:rPr lang="en-US" sz="2400" dirty="0"/>
              <a:t>Bitcoin supply is also limited and in 2140, almost 21 million bitcoins will be finally </a:t>
            </a:r>
            <a:r>
              <a:rPr lang="en-US" sz="2400" dirty="0" smtClean="0"/>
              <a:t>created and </a:t>
            </a:r>
            <a:r>
              <a:rPr lang="en-US" sz="2400" dirty="0"/>
              <a:t>no new bitcoins can be created after that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Bitcoin miners, however, will still be able </a:t>
            </a:r>
            <a:r>
              <a:rPr lang="en-US" sz="2400" dirty="0" smtClean="0"/>
              <a:t>to profit </a:t>
            </a:r>
            <a:r>
              <a:rPr lang="en-US" sz="2400" dirty="0"/>
              <a:t>from the ecosystem by charging transaction fees.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30" y="463689"/>
            <a:ext cx="8911687" cy="1280890"/>
          </a:xfrm>
        </p:spPr>
        <p:txBody>
          <a:bodyPr/>
          <a:lstStyle/>
          <a:p>
            <a:r>
              <a:rPr lang="en-US" b="1" dirty="0"/>
              <a:t>Task of </a:t>
            </a:r>
            <a:r>
              <a:rPr lang="en-US" b="1" dirty="0" smtClean="0"/>
              <a:t>miners- </a:t>
            </a:r>
            <a:r>
              <a:rPr lang="en-US" b="1" dirty="0"/>
              <a:t>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2" y="1941095"/>
            <a:ext cx="9948528" cy="3777622"/>
          </a:xfrm>
        </p:spPr>
        <p:txBody>
          <a:bodyPr>
            <a:noAutofit/>
          </a:bodyPr>
          <a:lstStyle/>
          <a:p>
            <a:r>
              <a:rPr lang="en-US" sz="2400" dirty="0"/>
              <a:t>Once a new node joins the bitcoin network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It </a:t>
            </a:r>
            <a:r>
              <a:rPr lang="en-US" sz="2400" dirty="0"/>
              <a:t>downloads the </a:t>
            </a:r>
            <a:r>
              <a:rPr lang="en-US" sz="2400" dirty="0" err="1"/>
              <a:t>blockchain</a:t>
            </a:r>
            <a:r>
              <a:rPr lang="en-US" sz="2400" dirty="0"/>
              <a:t> by </a:t>
            </a:r>
            <a:r>
              <a:rPr lang="en-US" sz="2400" dirty="0" smtClean="0"/>
              <a:t>requesting historical </a:t>
            </a:r>
            <a:r>
              <a:rPr lang="en-US" sz="2400" dirty="0"/>
              <a:t>blocks from other nodes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Transaction validation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Transactions broadcasted on the network are </a:t>
            </a:r>
            <a:r>
              <a:rPr lang="en-US" sz="2400" dirty="0" smtClean="0"/>
              <a:t>validated by </a:t>
            </a:r>
            <a:r>
              <a:rPr lang="en-US" sz="2400" dirty="0"/>
              <a:t>full nodes by verifying and validating signatures and outputs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Block validation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Miners and full nodes can start validating blocks received </a:t>
            </a:r>
            <a:r>
              <a:rPr lang="en-US" sz="2400" dirty="0" smtClean="0"/>
              <a:t>by them </a:t>
            </a:r>
            <a:r>
              <a:rPr lang="en-US" sz="2400" dirty="0"/>
              <a:t>by evaluating them against certain rules.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includes the verification </a:t>
            </a:r>
            <a:r>
              <a:rPr lang="en-US" sz="2400" dirty="0" smtClean="0"/>
              <a:t>of each </a:t>
            </a:r>
            <a:r>
              <a:rPr lang="en-US" sz="2400" dirty="0"/>
              <a:t>transaction in the block along with verification of the nonce value.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0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of miners- 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42" y="2133600"/>
            <a:ext cx="965977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Create a new block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Miners </a:t>
            </a:r>
            <a:r>
              <a:rPr lang="en-US" sz="2400" dirty="0"/>
              <a:t>propose a new block by combining </a:t>
            </a:r>
            <a:r>
              <a:rPr lang="en-US" sz="2400" dirty="0" smtClean="0"/>
              <a:t>transactions broadcasted </a:t>
            </a:r>
            <a:r>
              <a:rPr lang="en-US" sz="2400" dirty="0"/>
              <a:t>on the network after validating them.</a:t>
            </a:r>
          </a:p>
          <a:p>
            <a:r>
              <a:rPr lang="en-US" sz="2400" b="1" dirty="0"/>
              <a:t>Perform Proof of Work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This task is the core of the mining process </a:t>
            </a:r>
            <a:endParaRPr lang="en-US" sz="2400" dirty="0" smtClean="0"/>
          </a:p>
          <a:p>
            <a:pPr lvl="1"/>
            <a:r>
              <a:rPr lang="en-US" sz="2400" dirty="0" smtClean="0"/>
              <a:t>miners </a:t>
            </a:r>
            <a:r>
              <a:rPr lang="en-US" sz="2400" dirty="0"/>
              <a:t>find a valid block by solving a computational puzzle. </a:t>
            </a:r>
            <a:endParaRPr lang="en-US" sz="2400" dirty="0" smtClean="0"/>
          </a:p>
          <a:p>
            <a:pPr lvl="1"/>
            <a:r>
              <a:rPr lang="en-US" sz="2400" dirty="0" smtClean="0"/>
              <a:t>The block header </a:t>
            </a:r>
            <a:r>
              <a:rPr lang="en-US" sz="2400" dirty="0"/>
              <a:t>contains a 32-bit nonce field 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miners are required to repeatedly </a:t>
            </a:r>
            <a:r>
              <a:rPr lang="en-US" sz="2400" dirty="0" smtClean="0"/>
              <a:t>vary the </a:t>
            </a:r>
            <a:r>
              <a:rPr lang="en-US" sz="2400" dirty="0"/>
              <a:t>nonce until the resultant hash is less than a predetermined target.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of miners- 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Fetch reward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Once a node solves the hash puzzle, </a:t>
            </a:r>
            <a:endParaRPr lang="en-US" sz="2400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immediately broadcasts </a:t>
            </a:r>
            <a:r>
              <a:rPr lang="en-US" sz="2400" dirty="0" smtClean="0"/>
              <a:t>the results</a:t>
            </a:r>
            <a:r>
              <a:rPr lang="en-US" sz="2400" dirty="0"/>
              <a:t>, and other nodes verify it and accept the block. </a:t>
            </a:r>
            <a:endParaRPr lang="en-US" sz="2400" dirty="0" smtClean="0"/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a slight </a:t>
            </a:r>
            <a:r>
              <a:rPr lang="en-US" sz="2400" dirty="0" smtClean="0"/>
              <a:t>chance that </a:t>
            </a:r>
            <a:r>
              <a:rPr lang="en-US" sz="2400" dirty="0"/>
              <a:t>the newly minted block will not be accepted by other miners due to a </a:t>
            </a:r>
            <a:r>
              <a:rPr lang="en-US" sz="2400" dirty="0" smtClean="0"/>
              <a:t>clash with </a:t>
            </a:r>
            <a:r>
              <a:rPr lang="en-US" sz="2400" dirty="0"/>
              <a:t>another block found at roughly the same time, </a:t>
            </a:r>
            <a:endParaRPr lang="en-US" sz="2400" dirty="0" smtClean="0"/>
          </a:p>
          <a:p>
            <a:pPr lvl="1"/>
            <a:r>
              <a:rPr lang="en-US" sz="2400" dirty="0" smtClean="0"/>
              <a:t>Once </a:t>
            </a:r>
            <a:r>
              <a:rPr lang="en-US" sz="2400" dirty="0"/>
              <a:t>accepted, the </a:t>
            </a:r>
            <a:r>
              <a:rPr lang="en-US" sz="2400" dirty="0" smtClean="0"/>
              <a:t>miner is </a:t>
            </a:r>
            <a:r>
              <a:rPr lang="en-US" sz="2400" dirty="0"/>
              <a:t>rewarded with 12.5 bitcoins (as of 2016) and any associated transaction fees.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524" y="158889"/>
            <a:ext cx="8911687" cy="1280890"/>
          </a:xfrm>
        </p:spPr>
        <p:txBody>
          <a:bodyPr/>
          <a:lstStyle/>
          <a:p>
            <a:r>
              <a:rPr lang="en-US" b="1" dirty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715" y="1264555"/>
            <a:ext cx="9483307" cy="3777622"/>
          </a:xfrm>
        </p:spPr>
        <p:txBody>
          <a:bodyPr>
            <a:noAutofit/>
          </a:bodyPr>
          <a:lstStyle/>
          <a:p>
            <a:r>
              <a:rPr lang="en-US" sz="2000" dirty="0"/>
              <a:t>This is a proof that enough computational resources have been spent in order to build </a:t>
            </a:r>
            <a:r>
              <a:rPr lang="en-US" sz="2000" dirty="0" smtClean="0"/>
              <a:t>a valid </a:t>
            </a:r>
            <a:r>
              <a:rPr lang="en-US" sz="2000" dirty="0"/>
              <a:t>block. </a:t>
            </a:r>
            <a:endParaRPr lang="en-US" sz="2000" dirty="0" smtClean="0"/>
          </a:p>
          <a:p>
            <a:r>
              <a:rPr lang="en-US" sz="2000" b="1" dirty="0" smtClean="0"/>
              <a:t>Proof </a:t>
            </a:r>
            <a:r>
              <a:rPr lang="en-US" sz="2000" b="1" dirty="0"/>
              <a:t>of Work </a:t>
            </a:r>
            <a:r>
              <a:rPr lang="en-US" sz="2000" dirty="0"/>
              <a:t>(</a:t>
            </a:r>
            <a:r>
              <a:rPr lang="en-US" sz="2000" b="1" dirty="0" err="1"/>
              <a:t>PoW</a:t>
            </a:r>
            <a:r>
              <a:rPr lang="en-US" sz="2000" dirty="0"/>
              <a:t>) is based on the idea that a random node is selected </a:t>
            </a:r>
            <a:r>
              <a:rPr lang="en-US" sz="2000" dirty="0" smtClean="0"/>
              <a:t>every time </a:t>
            </a:r>
            <a:r>
              <a:rPr lang="en-US" sz="2000" dirty="0"/>
              <a:t>to create a new block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 this model, nodes compete with each other in order to </a:t>
            </a:r>
            <a:r>
              <a:rPr lang="en-US" sz="2000" dirty="0" smtClean="0"/>
              <a:t>be selected </a:t>
            </a:r>
            <a:r>
              <a:rPr lang="en-US" sz="2000" dirty="0"/>
              <a:t>in proportion to their computing capacity.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following equation sums up </a:t>
            </a:r>
            <a:r>
              <a:rPr lang="en-US" sz="2000" dirty="0" smtClean="0"/>
              <a:t>the Proof </a:t>
            </a:r>
            <a:r>
              <a:rPr lang="en-US" sz="2000" dirty="0"/>
              <a:t>of Work requirement in bitcoin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i="1" dirty="0"/>
              <a:t>H ( N </a:t>
            </a:r>
            <a:r>
              <a:rPr lang="en-US" sz="2000" i="1" dirty="0" smtClean="0"/>
              <a:t>|| </a:t>
            </a:r>
            <a:r>
              <a:rPr lang="en-US" sz="2000" i="1" dirty="0" err="1"/>
              <a:t>P_hash</a:t>
            </a:r>
            <a:r>
              <a:rPr lang="en-US" sz="2000" i="1" dirty="0"/>
              <a:t> || </a:t>
            </a:r>
            <a:r>
              <a:rPr lang="en-US" sz="2000" i="1" dirty="0" err="1"/>
              <a:t>Tx</a:t>
            </a:r>
            <a:r>
              <a:rPr lang="en-US" sz="2000" i="1" dirty="0"/>
              <a:t> || </a:t>
            </a:r>
            <a:r>
              <a:rPr lang="en-US" sz="2000" i="1" dirty="0" err="1"/>
              <a:t>Tx</a:t>
            </a:r>
            <a:r>
              <a:rPr lang="en-US" sz="2000" i="1" dirty="0"/>
              <a:t> || . . . </a:t>
            </a:r>
            <a:r>
              <a:rPr lang="en-US" sz="2000" i="1" dirty="0" err="1"/>
              <a:t>Tx</a:t>
            </a:r>
            <a:r>
              <a:rPr lang="en-US" sz="2000" i="1" dirty="0"/>
              <a:t>) &lt; </a:t>
            </a:r>
            <a:r>
              <a:rPr lang="en-US" sz="2000" i="1" dirty="0" smtClean="0"/>
              <a:t>Target</a:t>
            </a:r>
          </a:p>
          <a:p>
            <a:pPr lvl="1"/>
            <a:r>
              <a:rPr lang="en-US" sz="2000" dirty="0"/>
              <a:t>Where N is a nonce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P_hash</a:t>
            </a:r>
            <a:r>
              <a:rPr lang="en-US" sz="2000" dirty="0"/>
              <a:t> is a hash of the previous </a:t>
            </a:r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Tx</a:t>
            </a:r>
            <a:r>
              <a:rPr lang="en-US" sz="2000" dirty="0"/>
              <a:t> represents transactions in </a:t>
            </a:r>
            <a:r>
              <a:rPr lang="en-US" sz="2000" dirty="0" smtClean="0"/>
              <a:t>the block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Target </a:t>
            </a:r>
            <a:r>
              <a:rPr lang="en-US" sz="2000" dirty="0"/>
              <a:t>is the target network difficulty value</a:t>
            </a:r>
            <a:r>
              <a:rPr lang="en-US" sz="2000" dirty="0" smtClean="0"/>
              <a:t>.</a:t>
            </a:r>
          </a:p>
          <a:p>
            <a:r>
              <a:rPr lang="en-US" sz="2200" dirty="0"/>
              <a:t>The only way to find this nonce is the brute force method.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5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8250</TotalTime>
  <Words>9579</Words>
  <Application>Microsoft Office PowerPoint</Application>
  <PresentationFormat>Widescreen</PresentationFormat>
  <Paragraphs>701</Paragraphs>
  <Slides>123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8" baseType="lpstr">
      <vt:lpstr>Arial</vt:lpstr>
      <vt:lpstr>Century Gothic</vt:lpstr>
      <vt:lpstr>PalatinoLinotype-Bold</vt:lpstr>
      <vt:lpstr>Wingdings 3</vt:lpstr>
      <vt:lpstr>Wisp</vt:lpstr>
      <vt:lpstr>Bitcoin</vt:lpstr>
      <vt:lpstr>Introduction</vt:lpstr>
      <vt:lpstr>Introduction</vt:lpstr>
      <vt:lpstr>Introduction</vt:lpstr>
      <vt:lpstr>Introduction</vt:lpstr>
      <vt:lpstr>Introduction</vt:lpstr>
      <vt:lpstr>Bitcoin</vt:lpstr>
      <vt:lpstr>When did it start?</vt:lpstr>
      <vt:lpstr>PowerPoint Presentation</vt:lpstr>
      <vt:lpstr>PowerPoint Presentation</vt:lpstr>
      <vt:lpstr>Bitcoin definition</vt:lpstr>
      <vt:lpstr>Bitcoin vs. bitcoins</vt:lpstr>
      <vt:lpstr>Bitcoin definition</vt:lpstr>
      <vt:lpstr>Keys and addresses</vt:lpstr>
      <vt:lpstr>PowerPoint Presentation</vt:lpstr>
      <vt:lpstr>PowerPoint Presentation</vt:lpstr>
      <vt:lpstr>Pay-to-PubKey-Hash (Pay-to-Public-Key-Hash, P2PKH) </vt:lpstr>
      <vt:lpstr>Pay to script hash (P2SH) </vt:lpstr>
      <vt:lpstr>PowerPoint Presentation</vt:lpstr>
      <vt:lpstr>private key </vt:lpstr>
      <vt:lpstr>Generating a private key from a random number </vt:lpstr>
      <vt:lpstr>PowerPoint Presentation</vt:lpstr>
      <vt:lpstr>Private keys in bitcoin</vt:lpstr>
      <vt:lpstr>Public keys in bitcoin</vt:lpstr>
      <vt:lpstr>Public keys in bitcoin</vt:lpstr>
      <vt:lpstr>secp256k1</vt:lpstr>
      <vt:lpstr>PowerPoint Presentation</vt:lpstr>
      <vt:lpstr>PowerPoint Presentation</vt:lpstr>
      <vt:lpstr>PowerPoint Presentation</vt:lpstr>
      <vt:lpstr>Bitcoin currency units</vt:lpstr>
      <vt:lpstr>Base58Check encoding</vt:lpstr>
      <vt:lpstr>PowerPoint Presentation</vt:lpstr>
      <vt:lpstr>Vanity addresses</vt:lpstr>
      <vt:lpstr>PowerPoint Presentation</vt:lpstr>
      <vt:lpstr>Vanity Addresses</vt:lpstr>
      <vt:lpstr>Vanity Addresses</vt:lpstr>
      <vt:lpstr>Paper Wallets</vt:lpstr>
      <vt:lpstr>PowerPoint Presentation</vt:lpstr>
      <vt:lpstr>PowerPoint Presentation</vt:lpstr>
      <vt:lpstr>Transactions</vt:lpstr>
      <vt:lpstr>The transaction life cycle</vt:lpstr>
      <vt:lpstr>The transaction structure</vt:lpstr>
      <vt:lpstr>The transaction structure</vt:lpstr>
      <vt:lpstr>The transaction structure</vt:lpstr>
      <vt:lpstr>sample transaction</vt:lpstr>
      <vt:lpstr>The script language</vt:lpstr>
      <vt:lpstr>PowerPoint Presentation</vt:lpstr>
      <vt:lpstr>Commonly used Opcodes</vt:lpstr>
      <vt:lpstr>Bitcoin Scripts</vt:lpstr>
      <vt:lpstr>Bitcoin Scripting Language</vt:lpstr>
      <vt:lpstr>key features of this language</vt:lpstr>
      <vt:lpstr>Script Instructions</vt:lpstr>
      <vt:lpstr>Most common instructions</vt:lpstr>
      <vt:lpstr>Execution of the script</vt:lpstr>
      <vt:lpstr>Execution of the script</vt:lpstr>
      <vt:lpstr>PowerPoint Presentation</vt:lpstr>
      <vt:lpstr>Stateless Verification </vt:lpstr>
      <vt:lpstr>Script Construction (Lock + Unlock) </vt:lpstr>
      <vt:lpstr>A locking script</vt:lpstr>
      <vt:lpstr> unlocking script</vt:lpstr>
      <vt:lpstr>Script Construction (Lock + Unlock) </vt:lpstr>
      <vt:lpstr>PowerPoint Presentation</vt:lpstr>
      <vt:lpstr>Types of transaction</vt:lpstr>
      <vt:lpstr>Types of transaction</vt:lpstr>
      <vt:lpstr>Types of transaction</vt:lpstr>
      <vt:lpstr>Types of transaction</vt:lpstr>
      <vt:lpstr>Types of transaction</vt:lpstr>
      <vt:lpstr>Types of transaction</vt:lpstr>
      <vt:lpstr>A P2PKH script execution</vt:lpstr>
      <vt:lpstr>Coinbase transactions</vt:lpstr>
      <vt:lpstr>What is UTXO?</vt:lpstr>
      <vt:lpstr>Transaction fee</vt:lpstr>
      <vt:lpstr>Transaction fee</vt:lpstr>
      <vt:lpstr>Contracts</vt:lpstr>
      <vt:lpstr>Contracts</vt:lpstr>
      <vt:lpstr>Transaction malleability</vt:lpstr>
      <vt:lpstr>Transaction pools</vt:lpstr>
      <vt:lpstr>Transaction verification</vt:lpstr>
      <vt:lpstr>Transaction verification</vt:lpstr>
      <vt:lpstr>Transaction verification</vt:lpstr>
      <vt:lpstr>Transaction verification</vt:lpstr>
      <vt:lpstr>Blockchain</vt:lpstr>
      <vt:lpstr>The structure of a block</vt:lpstr>
      <vt:lpstr>The structure of a block header</vt:lpstr>
      <vt:lpstr>PowerPoint Presentation</vt:lpstr>
      <vt:lpstr>PowerPoint Presentation</vt:lpstr>
      <vt:lpstr>PowerPoint Presentation</vt:lpstr>
      <vt:lpstr>The genesis block</vt:lpstr>
      <vt:lpstr>PowerPoint Presentation</vt:lpstr>
      <vt:lpstr>PowerPoint Presentation</vt:lpstr>
      <vt:lpstr>PowerPoint Presentation</vt:lpstr>
      <vt:lpstr>Network difficulty</vt:lpstr>
      <vt:lpstr>Mining</vt:lpstr>
      <vt:lpstr>Mining</vt:lpstr>
      <vt:lpstr>Mining</vt:lpstr>
      <vt:lpstr>Task of miners- Synching up with the network</vt:lpstr>
      <vt:lpstr>Task of miners- Synching up with the network</vt:lpstr>
      <vt:lpstr>Task of miners- Synching up with the network</vt:lpstr>
      <vt:lpstr>Proof of Work</vt:lpstr>
      <vt:lpstr>The mining algorithm</vt:lpstr>
      <vt:lpstr>PowerPoint Presentation</vt:lpstr>
      <vt:lpstr>The hashing rate</vt:lpstr>
      <vt:lpstr>PowerPoint Presentation</vt:lpstr>
      <vt:lpstr>Mining systems</vt:lpstr>
      <vt:lpstr>Mining pools</vt:lpstr>
      <vt:lpstr>The bitcoin network</vt:lpstr>
      <vt:lpstr>The bitcoin network</vt:lpstr>
      <vt:lpstr>The bitcoin network</vt:lpstr>
      <vt:lpstr>PowerPoint Presentation</vt:lpstr>
      <vt:lpstr>PowerPoint Presentation</vt:lpstr>
      <vt:lpstr>PowerPoint Presentation</vt:lpstr>
      <vt:lpstr> types of protocol messages </vt:lpstr>
      <vt:lpstr>PowerPoint Presentation</vt:lpstr>
      <vt:lpstr>PowerPoint Presentation</vt:lpstr>
      <vt:lpstr>PowerPoint Presentation</vt:lpstr>
      <vt:lpstr>PowerPoint Presentation</vt:lpstr>
      <vt:lpstr>Wallets</vt:lpstr>
      <vt:lpstr>Wallet types</vt:lpstr>
      <vt:lpstr>Wallet types</vt:lpstr>
      <vt:lpstr>Wallet types</vt:lpstr>
      <vt:lpstr>Wallet types</vt:lpstr>
      <vt:lpstr>Wallet types</vt:lpstr>
      <vt:lpstr>Wallet types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Sanjay H A</dc:creator>
  <cp:lastModifiedBy>Sanjay H A</cp:lastModifiedBy>
  <cp:revision>126</cp:revision>
  <dcterms:created xsi:type="dcterms:W3CDTF">2019-09-25T00:33:04Z</dcterms:created>
  <dcterms:modified xsi:type="dcterms:W3CDTF">2019-10-11T14:22:34Z</dcterms:modified>
</cp:coreProperties>
</file>