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6F5B0-763F-471D-AE43-90B0A7D0F7A0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8539D-C477-408B-B8CA-16E57BD15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3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82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Ethereum</a:t>
            </a:r>
            <a:r>
              <a:rPr lang="en-US" dirty="0"/>
              <a:t>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2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Ethereum</a:t>
            </a:r>
            <a:r>
              <a:rPr lang="en-US" dirty="0"/>
              <a:t>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Ethereum</a:t>
            </a:r>
            <a:r>
              <a:rPr lang="en-US" sz="2400" dirty="0"/>
              <a:t>, </a:t>
            </a:r>
            <a:r>
              <a:rPr lang="en-US" sz="2400" dirty="0" smtClean="0"/>
              <a:t>can </a:t>
            </a:r>
            <a:r>
              <a:rPr lang="en-US" sz="2400" dirty="0"/>
              <a:t>be visualized as a transaction-based </a:t>
            </a:r>
            <a:r>
              <a:rPr lang="en-US" sz="2400" dirty="0" smtClean="0"/>
              <a:t>state machine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The idea </a:t>
            </a:r>
            <a:r>
              <a:rPr lang="en-US" sz="2400" dirty="0"/>
              <a:t>is that a genesis state is transformed into a final state by executing </a:t>
            </a:r>
            <a:r>
              <a:rPr lang="en-US" sz="2400" dirty="0" smtClean="0"/>
              <a:t>transactions incrementally.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 final transformation is then accepted as the absolute undisputed </a:t>
            </a:r>
            <a:r>
              <a:rPr lang="en-US" sz="2400" dirty="0" smtClean="0"/>
              <a:t>version of </a:t>
            </a:r>
            <a:r>
              <a:rPr lang="en-US" sz="2400" dirty="0"/>
              <a:t>the state.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0785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662" y="288465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Transfer </a:t>
            </a:r>
            <a:r>
              <a:rPr lang="en-US" sz="2400" dirty="0"/>
              <a:t>of 2 Ether from Address 4718bf7a to Address </a:t>
            </a:r>
            <a:r>
              <a:rPr lang="en-US" sz="2400" dirty="0" smtClean="0"/>
              <a:t>741f7a2 is </a:t>
            </a:r>
            <a:r>
              <a:rPr lang="en-US" sz="2400" dirty="0"/>
              <a:t>initiated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9840" y="2460172"/>
            <a:ext cx="8915400" cy="37776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6" y="1373412"/>
            <a:ext cx="11301032" cy="528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4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Currency (ETH and ETC)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509" y="149352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As an incentive to the miners, </a:t>
            </a:r>
            <a:r>
              <a:rPr lang="en-US" sz="2400" dirty="0" err="1"/>
              <a:t>Ethereum</a:t>
            </a:r>
            <a:r>
              <a:rPr lang="en-US" sz="2400" dirty="0"/>
              <a:t> also rewards its native currency called Ether</a:t>
            </a:r>
            <a:r>
              <a:rPr lang="en-US" sz="2400" dirty="0" smtClean="0"/>
              <a:t>, abbreviated </a:t>
            </a:r>
            <a:r>
              <a:rPr lang="en-US" sz="2400" dirty="0"/>
              <a:t>as ETH. </a:t>
            </a:r>
            <a:endParaRPr lang="en-US" sz="2400" dirty="0" smtClean="0"/>
          </a:p>
          <a:p>
            <a:r>
              <a:rPr lang="en-US" sz="2400" dirty="0" smtClean="0"/>
              <a:t>After </a:t>
            </a:r>
            <a:r>
              <a:rPr lang="en-US" sz="2400" dirty="0"/>
              <a:t>the DAO hack </a:t>
            </a:r>
            <a:r>
              <a:rPr lang="en-US" sz="2400" dirty="0" smtClean="0"/>
              <a:t>a </a:t>
            </a:r>
            <a:r>
              <a:rPr lang="en-US" sz="2400" dirty="0"/>
              <a:t>hard fork was proposed </a:t>
            </a:r>
            <a:r>
              <a:rPr lang="en-US" sz="2400" dirty="0" smtClean="0"/>
              <a:t>in order </a:t>
            </a:r>
            <a:r>
              <a:rPr lang="en-US" sz="2400" dirty="0"/>
              <a:t>to mitigate the issue; </a:t>
            </a:r>
            <a:endParaRPr lang="en-US" sz="2400" dirty="0" smtClean="0"/>
          </a:p>
          <a:p>
            <a:pPr lvl="1"/>
            <a:r>
              <a:rPr lang="en-US" sz="2400" dirty="0" smtClean="0"/>
              <a:t>therefore</a:t>
            </a:r>
            <a:r>
              <a:rPr lang="en-US" sz="2400" dirty="0"/>
              <a:t>, there are now two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blockchains</a:t>
            </a:r>
            <a:r>
              <a:rPr lang="en-US" sz="2400" dirty="0"/>
              <a:t>: </a:t>
            </a:r>
            <a:endParaRPr lang="en-US" sz="2400" dirty="0" smtClean="0"/>
          </a:p>
          <a:p>
            <a:pPr lvl="2"/>
            <a:r>
              <a:rPr lang="en-US" sz="2400" dirty="0" err="1" smtClean="0"/>
              <a:t>Ethereum</a:t>
            </a:r>
            <a:r>
              <a:rPr lang="en-US" sz="2400" dirty="0" smtClean="0"/>
              <a:t> </a:t>
            </a:r>
            <a:r>
              <a:rPr lang="en-US" sz="2400" dirty="0"/>
              <a:t>classic and its currency is represented by </a:t>
            </a:r>
            <a:r>
              <a:rPr lang="en-US" sz="2400" b="1" dirty="0" smtClean="0"/>
              <a:t>ETC</a:t>
            </a:r>
          </a:p>
          <a:p>
            <a:pPr lvl="2"/>
            <a:r>
              <a:rPr lang="en-US" sz="2400" dirty="0" smtClean="0"/>
              <a:t>Hard-forked </a:t>
            </a:r>
            <a:r>
              <a:rPr lang="en-US" sz="2400" dirty="0"/>
              <a:t>version </a:t>
            </a:r>
            <a:r>
              <a:rPr lang="en-US" sz="2400" dirty="0" smtClean="0"/>
              <a:t>is  </a:t>
            </a:r>
            <a:r>
              <a:rPr lang="en-US" sz="2400" b="1" dirty="0" smtClean="0"/>
              <a:t>ETH</a:t>
            </a:r>
            <a:r>
              <a:rPr lang="en-US" sz="2400" dirty="0"/>
              <a:t>, which continues to </a:t>
            </a:r>
            <a:r>
              <a:rPr lang="en-US" sz="2400" dirty="0" smtClean="0"/>
              <a:t>grow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ETC</a:t>
            </a:r>
            <a:r>
              <a:rPr lang="en-US" sz="2400" dirty="0" smtClean="0"/>
              <a:t>, however</a:t>
            </a:r>
            <a:r>
              <a:rPr lang="en-US" sz="2400" dirty="0"/>
              <a:t>, has its own following with a dedicated community that is further </a:t>
            </a:r>
            <a:r>
              <a:rPr lang="en-US" sz="2400" dirty="0" smtClean="0"/>
              <a:t>developing ETC</a:t>
            </a:r>
            <a:r>
              <a:rPr lang="en-US" sz="2400" dirty="0"/>
              <a:t>, which is the </a:t>
            </a:r>
            <a:r>
              <a:rPr lang="en-US" sz="2400" dirty="0" err="1"/>
              <a:t>nonforked</a:t>
            </a:r>
            <a:r>
              <a:rPr lang="en-US" sz="2400" dirty="0"/>
              <a:t> original version of </a:t>
            </a:r>
            <a:r>
              <a:rPr lang="en-US" sz="2400" dirty="0" err="1"/>
              <a:t>Ethereum</a:t>
            </a:r>
            <a:r>
              <a:rPr lang="en-US" sz="2400" dirty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1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the </a:t>
            </a:r>
            <a:r>
              <a:rPr lang="en-US" sz="2400" dirty="0" smtClean="0"/>
              <a:t>release </a:t>
            </a:r>
            <a:r>
              <a:rPr lang="en-US" sz="2400" dirty="0"/>
              <a:t>of homestead, due to major protocol upgrades, it resulted in a </a:t>
            </a:r>
            <a:r>
              <a:rPr lang="en-US" sz="2400" dirty="0" smtClean="0"/>
              <a:t>hard fork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protocol was upgraded at block number 1,150,000, resulting in the migration </a:t>
            </a:r>
            <a:r>
              <a:rPr lang="en-US" sz="2400" dirty="0" smtClean="0"/>
              <a:t>from the </a:t>
            </a:r>
            <a:r>
              <a:rPr lang="en-US" sz="2400" dirty="0"/>
              <a:t>first version of </a:t>
            </a:r>
            <a:r>
              <a:rPr lang="en-US" sz="2400" dirty="0" err="1"/>
              <a:t>Ethereum</a:t>
            </a:r>
            <a:r>
              <a:rPr lang="en-US" sz="2400" dirty="0"/>
              <a:t> known as Frontier to the second version of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smtClean="0"/>
              <a:t>called homestead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459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521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 recent unintentional fork that occurred on November 24, 2016, at 14:12:07 UTC was </a:t>
            </a:r>
            <a:r>
              <a:rPr lang="en-US" sz="2400" dirty="0" smtClean="0"/>
              <a:t>due to </a:t>
            </a:r>
            <a:r>
              <a:rPr lang="en-US" sz="2400" dirty="0"/>
              <a:t>a bug in the </a:t>
            </a:r>
            <a:r>
              <a:rPr lang="en-US" sz="2400" dirty="0" err="1"/>
              <a:t>geth</a:t>
            </a:r>
            <a:r>
              <a:rPr lang="en-US" sz="2400" dirty="0"/>
              <a:t> client's journaling mechanism. </a:t>
            </a:r>
            <a:endParaRPr lang="en-US" sz="2400" dirty="0" smtClean="0"/>
          </a:p>
          <a:p>
            <a:r>
              <a:rPr lang="en-US" sz="2400" dirty="0" smtClean="0"/>
              <a:t>Network </a:t>
            </a:r>
            <a:r>
              <a:rPr lang="en-US" sz="2400" dirty="0"/>
              <a:t>fork occurred at block </a:t>
            </a:r>
            <a:r>
              <a:rPr lang="en-US" sz="2400" dirty="0" smtClean="0"/>
              <a:t>number 2,686,351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bug resulted in </a:t>
            </a:r>
            <a:r>
              <a:rPr lang="en-US" sz="2400" dirty="0" err="1"/>
              <a:t>geth</a:t>
            </a:r>
            <a:r>
              <a:rPr lang="en-US" sz="2400" dirty="0"/>
              <a:t> failing to revert empty account deletions in the case </a:t>
            </a:r>
            <a:r>
              <a:rPr lang="en-US" sz="2400" dirty="0" smtClean="0"/>
              <a:t>of the </a:t>
            </a:r>
            <a:r>
              <a:rPr lang="en-US" sz="2400" dirty="0"/>
              <a:t>empty out-of-gas exception.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means that from block number 2686351, the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 is split </a:t>
            </a:r>
            <a:r>
              <a:rPr lang="en-US" sz="2400" dirty="0" smtClean="0"/>
              <a:t>into two</a:t>
            </a:r>
            <a:r>
              <a:rPr lang="en-US" sz="2400" dirty="0"/>
              <a:t>, one running with parity clients and the other with </a:t>
            </a:r>
            <a:r>
              <a:rPr lang="en-US" sz="2400" dirty="0" err="1"/>
              <a:t>geth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issue was resolved </a:t>
            </a:r>
            <a:r>
              <a:rPr lang="en-US" sz="2400" dirty="0" smtClean="0"/>
              <a:t>with the </a:t>
            </a:r>
            <a:r>
              <a:rPr lang="en-US" sz="2400" dirty="0"/>
              <a:t>release of </a:t>
            </a:r>
            <a:r>
              <a:rPr lang="en-US" sz="2400" dirty="0" err="1"/>
              <a:t>geth</a:t>
            </a:r>
            <a:r>
              <a:rPr lang="en-US" sz="2400" dirty="0"/>
              <a:t> version 1.5.3.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9493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515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Another key concept in </a:t>
            </a:r>
            <a:r>
              <a:rPr lang="en-US" sz="2400" dirty="0" err="1"/>
              <a:t>Ethereum</a:t>
            </a:r>
            <a:r>
              <a:rPr lang="en-US" sz="2400" dirty="0"/>
              <a:t> is that of gas. </a:t>
            </a:r>
            <a:endParaRPr lang="en-US" sz="2400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transactions on the </a:t>
            </a:r>
            <a:r>
              <a:rPr lang="en-US" sz="2400" dirty="0" err="1" smtClean="0"/>
              <a:t>Ethereum</a:t>
            </a:r>
            <a:r>
              <a:rPr lang="en-US" sz="2400" dirty="0" smtClean="0"/>
              <a:t>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</a:t>
            </a:r>
            <a:r>
              <a:rPr lang="en-US" sz="2400" dirty="0"/>
              <a:t>are required to cover the cost of computation they are performing.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cost </a:t>
            </a:r>
            <a:r>
              <a:rPr lang="en-US" sz="2400" dirty="0" smtClean="0"/>
              <a:t>is covered </a:t>
            </a:r>
            <a:r>
              <a:rPr lang="en-US" sz="2400" dirty="0"/>
              <a:t>by something called </a:t>
            </a:r>
            <a:r>
              <a:rPr lang="en-US" sz="2400" i="1" dirty="0"/>
              <a:t>gas </a:t>
            </a:r>
            <a:r>
              <a:rPr lang="en-US" sz="2400" dirty="0"/>
              <a:t>or </a:t>
            </a:r>
            <a:r>
              <a:rPr lang="en-US" sz="2400" i="1" dirty="0"/>
              <a:t>crypto fuel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gas as </a:t>
            </a:r>
            <a:r>
              <a:rPr lang="en-US" sz="2400" i="1" dirty="0"/>
              <a:t>execution fee </a:t>
            </a:r>
            <a:r>
              <a:rPr lang="en-US" sz="2400" dirty="0"/>
              <a:t>is paid upfront by the transaction originators.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i="1" dirty="0"/>
              <a:t>fuel </a:t>
            </a:r>
            <a:r>
              <a:rPr lang="en-US" sz="2400" dirty="0" smtClean="0"/>
              <a:t>is consumed </a:t>
            </a:r>
            <a:r>
              <a:rPr lang="en-US" sz="2400" dirty="0"/>
              <a:t>with each operation.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879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Each operation has a predefined amount of gas associated with it.</a:t>
            </a:r>
          </a:p>
          <a:p>
            <a:r>
              <a:rPr lang="en-US" sz="2400" dirty="0"/>
              <a:t> Each transaction specifies the amount of gas it is willing to consume for its execution.</a:t>
            </a:r>
          </a:p>
          <a:p>
            <a:r>
              <a:rPr lang="en-US" sz="2400" dirty="0"/>
              <a:t> If it runs </a:t>
            </a:r>
            <a:r>
              <a:rPr lang="en-US" sz="2400" i="1" dirty="0"/>
              <a:t>out of gas </a:t>
            </a:r>
            <a:r>
              <a:rPr lang="en-US" sz="2400" dirty="0"/>
              <a:t>before the execution is completed, any operation performed by the transaction up to that point is rolled back.</a:t>
            </a:r>
          </a:p>
          <a:p>
            <a:r>
              <a:rPr lang="en-US" sz="2400" dirty="0"/>
              <a:t>If the transaction is successfully executed, then any remaining gas is refunded to the transaction originator.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0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consensus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consensus mechanism in </a:t>
            </a:r>
            <a:r>
              <a:rPr lang="en-US" sz="2400" dirty="0" err="1"/>
              <a:t>Ethereum</a:t>
            </a:r>
            <a:r>
              <a:rPr lang="en-US" sz="2400" dirty="0"/>
              <a:t> is based on the GHOST protocol </a:t>
            </a:r>
            <a:r>
              <a:rPr lang="en-US" sz="2400" dirty="0" smtClean="0"/>
              <a:t>originally proposed </a:t>
            </a:r>
            <a:r>
              <a:rPr lang="en-US" sz="2400" dirty="0"/>
              <a:t>by </a:t>
            </a:r>
            <a:r>
              <a:rPr lang="en-US" sz="2400" i="1" dirty="0"/>
              <a:t>Zohar </a:t>
            </a:r>
            <a:r>
              <a:rPr lang="en-US" sz="2400" dirty="0"/>
              <a:t>and </a:t>
            </a:r>
            <a:r>
              <a:rPr lang="en-US" sz="2400" i="1" dirty="0" err="1"/>
              <a:t>Sompolinsky</a:t>
            </a:r>
            <a:r>
              <a:rPr lang="en-US" sz="2400" i="1" dirty="0"/>
              <a:t> </a:t>
            </a:r>
            <a:r>
              <a:rPr lang="en-US" sz="2400" dirty="0"/>
              <a:t>in December </a:t>
            </a:r>
            <a:r>
              <a:rPr lang="en-US" sz="2400" dirty="0" smtClean="0"/>
              <a:t>2013</a:t>
            </a:r>
          </a:p>
          <a:p>
            <a:r>
              <a:rPr lang="en-US" sz="2400" dirty="0" err="1"/>
              <a:t>Ethereum</a:t>
            </a:r>
            <a:r>
              <a:rPr lang="en-US" sz="2400" dirty="0"/>
              <a:t> uses a simpler version of this protocol, </a:t>
            </a:r>
            <a:endParaRPr lang="en-US" sz="2400" dirty="0" smtClean="0"/>
          </a:p>
          <a:p>
            <a:pPr lvl="1"/>
            <a:r>
              <a:rPr lang="en-US" sz="2400" dirty="0" smtClean="0"/>
              <a:t>where </a:t>
            </a:r>
            <a:r>
              <a:rPr lang="en-US" sz="2400" dirty="0"/>
              <a:t>the chain that has </a:t>
            </a:r>
            <a:r>
              <a:rPr lang="en-US" sz="2400" dirty="0" smtClean="0"/>
              <a:t>most computational </a:t>
            </a:r>
            <a:r>
              <a:rPr lang="en-US" sz="2400" dirty="0"/>
              <a:t>effort spent on it in order to build it is identified as the definite version.</a:t>
            </a:r>
          </a:p>
          <a:p>
            <a:r>
              <a:rPr lang="en-US" sz="2400" dirty="0"/>
              <a:t>Another way of looking at it is to find the longest chain, as the longest chain must </a:t>
            </a:r>
            <a:r>
              <a:rPr lang="en-US" sz="2400" dirty="0" smtClean="0"/>
              <a:t>have been </a:t>
            </a:r>
            <a:r>
              <a:rPr lang="en-US" sz="2400" dirty="0"/>
              <a:t>built by consuming adequate mining effort.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19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consensus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Greedy Heaviest </a:t>
            </a:r>
            <a:r>
              <a:rPr lang="en-US" sz="2400" b="1" dirty="0" smtClean="0"/>
              <a:t>Observed Subtree </a:t>
            </a:r>
            <a:r>
              <a:rPr lang="en-US" sz="2400" dirty="0"/>
              <a:t>(</a:t>
            </a:r>
            <a:r>
              <a:rPr lang="en-US" sz="2400" b="1" dirty="0"/>
              <a:t>GHOST</a:t>
            </a:r>
            <a:r>
              <a:rPr lang="en-US" sz="2400" dirty="0"/>
              <a:t>) was first introduced as a mechanism to alleviate the issues arising out </a:t>
            </a:r>
            <a:r>
              <a:rPr lang="en-US" sz="2400" dirty="0" smtClean="0"/>
              <a:t>of fast </a:t>
            </a:r>
            <a:r>
              <a:rPr lang="en-US" sz="2400" dirty="0"/>
              <a:t>block generation times that led to stale or orphan blocks.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GHOST, stale blocks </a:t>
            </a:r>
            <a:r>
              <a:rPr lang="en-US" sz="2400" dirty="0" smtClean="0"/>
              <a:t>are added </a:t>
            </a:r>
            <a:r>
              <a:rPr lang="en-US" sz="2400" dirty="0"/>
              <a:t>in calculations to figure out the longest and heaviest chain of blocks. </a:t>
            </a:r>
            <a:endParaRPr lang="en-US" sz="2400" dirty="0" smtClean="0"/>
          </a:p>
          <a:p>
            <a:r>
              <a:rPr lang="en-US" sz="2400" dirty="0" smtClean="0"/>
              <a:t>Stale </a:t>
            </a:r>
            <a:r>
              <a:rPr lang="en-US" sz="2400" dirty="0"/>
              <a:t>blocks </a:t>
            </a:r>
            <a:r>
              <a:rPr lang="en-US" sz="2400" dirty="0" smtClean="0"/>
              <a:t>are called </a:t>
            </a:r>
            <a:r>
              <a:rPr lang="en-US" sz="2400" b="1" dirty="0"/>
              <a:t>Uncles or </a:t>
            </a:r>
            <a:r>
              <a:rPr lang="en-US" sz="2400" b="1" dirty="0" err="1"/>
              <a:t>Ommers</a:t>
            </a:r>
            <a:r>
              <a:rPr lang="en-US" sz="2400" b="1" dirty="0"/>
              <a:t> </a:t>
            </a:r>
            <a:r>
              <a:rPr lang="en-US" sz="2400" dirty="0"/>
              <a:t>in </a:t>
            </a:r>
            <a:r>
              <a:rPr lang="en-US" sz="2400" dirty="0" err="1"/>
              <a:t>Ethereum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625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32" y="1712258"/>
            <a:ext cx="10332680" cy="462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6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Ethereum</a:t>
            </a:r>
            <a:r>
              <a:rPr lang="en-US" sz="2400" dirty="0"/>
              <a:t> was conceptualized by </a:t>
            </a:r>
            <a:r>
              <a:rPr lang="en-US" sz="2400" i="1" dirty="0" err="1"/>
              <a:t>Vitalik</a:t>
            </a:r>
            <a:r>
              <a:rPr lang="en-US" sz="2400" i="1" dirty="0"/>
              <a:t> </a:t>
            </a:r>
            <a:r>
              <a:rPr lang="en-US" sz="2400" i="1" dirty="0" err="1"/>
              <a:t>Buterin</a:t>
            </a:r>
            <a:r>
              <a:rPr lang="en-US" sz="2400" i="1" dirty="0"/>
              <a:t> </a:t>
            </a:r>
            <a:r>
              <a:rPr lang="en-US" sz="2400" dirty="0"/>
              <a:t>in November 2013.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key idea </a:t>
            </a:r>
            <a:r>
              <a:rPr lang="en-US" sz="2400" dirty="0" smtClean="0"/>
              <a:t>proposed was </a:t>
            </a:r>
            <a:r>
              <a:rPr lang="en-US" sz="2400" dirty="0"/>
              <a:t>the development of a Turing-complete </a:t>
            </a:r>
            <a:r>
              <a:rPr lang="en-US" sz="2400" dirty="0" smtClean="0"/>
              <a:t>language</a:t>
            </a:r>
          </a:p>
          <a:p>
            <a:pPr lvl="1"/>
            <a:r>
              <a:rPr lang="en-US" sz="2400" dirty="0" smtClean="0"/>
              <a:t> allows the </a:t>
            </a:r>
            <a:r>
              <a:rPr lang="en-US" sz="2400" dirty="0"/>
              <a:t>development </a:t>
            </a:r>
            <a:r>
              <a:rPr lang="en-US" sz="2400" dirty="0" smtClean="0"/>
              <a:t>of arbitrary </a:t>
            </a:r>
            <a:r>
              <a:rPr lang="en-US" sz="2400" dirty="0"/>
              <a:t>programs (smart contracts) for </a:t>
            </a:r>
            <a:r>
              <a:rPr lang="en-US" sz="2400" dirty="0" err="1"/>
              <a:t>blockchain</a:t>
            </a:r>
            <a:r>
              <a:rPr lang="en-US" sz="2400" dirty="0"/>
              <a:t> and decentralized applications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This </a:t>
            </a:r>
            <a:r>
              <a:rPr lang="en-US" sz="2400" dirty="0" smtClean="0"/>
              <a:t>is in </a:t>
            </a:r>
            <a:r>
              <a:rPr lang="en-US" sz="2400" dirty="0"/>
              <a:t>contrast to bitcoin, </a:t>
            </a:r>
            <a:endParaRPr lang="en-US" sz="2400" dirty="0" smtClean="0"/>
          </a:p>
          <a:p>
            <a:pPr lvl="1"/>
            <a:r>
              <a:rPr lang="en-US" sz="2400" dirty="0" smtClean="0"/>
              <a:t>where </a:t>
            </a:r>
            <a:r>
              <a:rPr lang="en-US" sz="2400" dirty="0"/>
              <a:t>the scripting language is very limited and allows basic </a:t>
            </a:r>
            <a:r>
              <a:rPr lang="en-US" sz="2400" dirty="0" smtClean="0"/>
              <a:t>and necessary </a:t>
            </a:r>
            <a:r>
              <a:rPr lang="en-US" sz="2400" dirty="0"/>
              <a:t>operations only.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18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788" y="0"/>
            <a:ext cx="8911687" cy="1280890"/>
          </a:xfrm>
        </p:spPr>
        <p:txBody>
          <a:bodyPr/>
          <a:lstStyle/>
          <a:p>
            <a:r>
              <a:rPr lang="en-US" b="1" dirty="0"/>
              <a:t>The world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102" y="496389"/>
            <a:ext cx="9963195" cy="5120640"/>
          </a:xfrm>
        </p:spPr>
        <p:txBody>
          <a:bodyPr>
            <a:noAutofit/>
          </a:bodyPr>
          <a:lstStyle/>
          <a:p>
            <a:r>
              <a:rPr lang="en-US" sz="2400" dirty="0"/>
              <a:t>The world state in </a:t>
            </a:r>
            <a:r>
              <a:rPr lang="en-US" sz="2400" dirty="0" err="1"/>
              <a:t>Ethereum</a:t>
            </a:r>
            <a:r>
              <a:rPr lang="en-US" sz="2400" dirty="0"/>
              <a:t> represents the global state of the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</a:t>
            </a:r>
            <a:r>
              <a:rPr lang="en-US" sz="2400" dirty="0" smtClean="0"/>
              <a:t>is basically </a:t>
            </a:r>
            <a:r>
              <a:rPr lang="en-US" sz="2400" dirty="0"/>
              <a:t>a mapping between </a:t>
            </a:r>
            <a:r>
              <a:rPr lang="en-US" sz="2400" dirty="0" err="1"/>
              <a:t>Ethereum</a:t>
            </a:r>
            <a:r>
              <a:rPr lang="en-US" sz="2400" dirty="0"/>
              <a:t> addresses and account states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addresses are </a:t>
            </a:r>
            <a:r>
              <a:rPr lang="en-US" sz="2400" dirty="0" smtClean="0"/>
              <a:t>20 bytes </a:t>
            </a:r>
            <a:r>
              <a:rPr lang="en-US" sz="2400" dirty="0"/>
              <a:t>long.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mapping is a data structure that is serialized using </a:t>
            </a:r>
            <a:r>
              <a:rPr lang="en-US" sz="2400" b="1" dirty="0"/>
              <a:t>Recursive Length </a:t>
            </a:r>
            <a:r>
              <a:rPr lang="en-US" sz="2400" b="1" dirty="0" smtClean="0"/>
              <a:t>Prefix </a:t>
            </a:r>
            <a:r>
              <a:rPr lang="en-US" sz="2400" dirty="0" smtClean="0"/>
              <a:t>(</a:t>
            </a:r>
            <a:r>
              <a:rPr lang="en-US" sz="2400" b="1" dirty="0"/>
              <a:t>RLP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RLP is a specially developed encoding scheme that is used in </a:t>
            </a:r>
            <a:r>
              <a:rPr lang="en-US" sz="2400" dirty="0" err="1"/>
              <a:t>Ethereum</a:t>
            </a:r>
            <a:r>
              <a:rPr lang="en-US" sz="2400" dirty="0"/>
              <a:t> to </a:t>
            </a:r>
            <a:r>
              <a:rPr lang="en-US" sz="2400" dirty="0" smtClean="0"/>
              <a:t>serialize binary </a:t>
            </a:r>
            <a:r>
              <a:rPr lang="en-US" sz="2400" dirty="0"/>
              <a:t>data for storage or transmission over the network and also to save the state in </a:t>
            </a:r>
            <a:r>
              <a:rPr lang="en-US" sz="2400" dirty="0" smtClean="0"/>
              <a:t>a Patricia </a:t>
            </a:r>
            <a:r>
              <a:rPr lang="en-US" sz="2400" dirty="0"/>
              <a:t>tree.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RLP function takes an item as an input, which can be a string or a list </a:t>
            </a:r>
            <a:r>
              <a:rPr lang="en-US" sz="2400" dirty="0" smtClean="0"/>
              <a:t>of items</a:t>
            </a:r>
            <a:r>
              <a:rPr lang="en-US" sz="2400" dirty="0"/>
              <a:t>, and produces raw bytes that are suitable for storage and transmission over </a:t>
            </a:r>
            <a:r>
              <a:rPr lang="en-US" sz="2400" dirty="0" smtClean="0"/>
              <a:t>the network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RLP </a:t>
            </a:r>
            <a:r>
              <a:rPr lang="en-US" sz="2400" dirty="0"/>
              <a:t>does not encode data; instead, its main purpose is to encode structures</a:t>
            </a:r>
            <a:r>
              <a:rPr lang="en-US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9667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account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account state consists of four fields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dirty="0" smtClean="0"/>
              <a:t> nonce</a:t>
            </a:r>
          </a:p>
          <a:p>
            <a:pPr lvl="1"/>
            <a:r>
              <a:rPr lang="en-US" sz="2800" dirty="0" smtClean="0"/>
              <a:t> balance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 err="1"/>
              <a:t>storageroot</a:t>
            </a:r>
            <a:r>
              <a:rPr lang="en-US" sz="2800" dirty="0"/>
              <a:t> </a:t>
            </a:r>
            <a:endParaRPr lang="en-US" sz="2800" dirty="0"/>
          </a:p>
          <a:p>
            <a:pPr lvl="1"/>
            <a:r>
              <a:rPr lang="en-US" sz="2800" dirty="0" err="1" smtClean="0"/>
              <a:t>codehash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2827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account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377" y="2133600"/>
            <a:ext cx="9140235" cy="4567646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Nonce</a:t>
            </a:r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a value that is incremented every time a transaction is sent from the address. </a:t>
            </a:r>
            <a:endParaRPr lang="en-US" sz="2400" dirty="0" smtClean="0"/>
          </a:p>
          <a:p>
            <a:pPr lvl="1"/>
            <a:r>
              <a:rPr lang="en-US" sz="2400" dirty="0" smtClean="0"/>
              <a:t>In case of </a:t>
            </a:r>
            <a:r>
              <a:rPr lang="en-US" sz="2400" dirty="0"/>
              <a:t>contract accounts, it represents the number of contracts created by the account. </a:t>
            </a:r>
            <a:endParaRPr lang="en-US" sz="2400" dirty="0" smtClean="0"/>
          </a:p>
          <a:p>
            <a:pPr lvl="1"/>
            <a:r>
              <a:rPr lang="en-US" sz="2400" dirty="0" smtClean="0"/>
              <a:t>Contract accounts </a:t>
            </a:r>
            <a:r>
              <a:rPr lang="en-US" sz="2400" dirty="0"/>
              <a:t>are one of the two types of accounts that exist in </a:t>
            </a:r>
            <a:r>
              <a:rPr lang="en-US" sz="2400" dirty="0" err="1" smtClean="0"/>
              <a:t>Ethereum</a:t>
            </a:r>
            <a:endParaRPr lang="en-US" sz="2400" dirty="0" smtClean="0"/>
          </a:p>
          <a:p>
            <a:r>
              <a:rPr lang="en-US" sz="2400" b="1" dirty="0"/>
              <a:t>Balance</a:t>
            </a:r>
          </a:p>
          <a:p>
            <a:pPr lvl="1"/>
            <a:r>
              <a:rPr lang="en-US" sz="2400" dirty="0"/>
              <a:t>This value represents the number of Weis which is the smallest unit of the currency (Ether) in </a:t>
            </a:r>
            <a:r>
              <a:rPr lang="en-US" sz="2400" dirty="0" err="1"/>
              <a:t>Ethereum</a:t>
            </a:r>
            <a:r>
              <a:rPr lang="en-US" sz="2400" dirty="0"/>
              <a:t> held by the address.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5178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account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4080" y="1637212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Storageroot</a:t>
            </a:r>
            <a:endParaRPr lang="en-US" sz="2800" b="1" dirty="0"/>
          </a:p>
          <a:p>
            <a:pPr lvl="1"/>
            <a:r>
              <a:rPr lang="en-US" sz="2400" dirty="0"/>
              <a:t>This field represents the root node of a </a:t>
            </a:r>
            <a:r>
              <a:rPr lang="en-US" sz="2400" dirty="0" err="1"/>
              <a:t>Merkle</a:t>
            </a:r>
            <a:r>
              <a:rPr lang="en-US" sz="2400" dirty="0"/>
              <a:t> Patricia tree that encodes the </a:t>
            </a:r>
            <a:r>
              <a:rPr lang="en-US" sz="2400" dirty="0" smtClean="0"/>
              <a:t>storage contents </a:t>
            </a:r>
            <a:r>
              <a:rPr lang="en-US" sz="2400" dirty="0"/>
              <a:t>of the account</a:t>
            </a:r>
            <a:r>
              <a:rPr lang="en-US" sz="2400" dirty="0" smtClean="0"/>
              <a:t>.</a:t>
            </a:r>
          </a:p>
          <a:p>
            <a:r>
              <a:rPr lang="en-US" sz="2800" b="1" dirty="0" err="1" smtClean="0"/>
              <a:t>Codehash</a:t>
            </a:r>
            <a:endParaRPr lang="en-US" sz="2800" b="1" dirty="0" smtClean="0"/>
          </a:p>
          <a:p>
            <a:pPr lvl="1"/>
            <a:r>
              <a:rPr lang="en-US" sz="2400" dirty="0"/>
              <a:t>This is an immutable field that contains the hash of the smart contract code that </a:t>
            </a:r>
            <a:r>
              <a:rPr lang="en-US" sz="2400" dirty="0" smtClean="0"/>
              <a:t>is associated </a:t>
            </a:r>
            <a:r>
              <a:rPr lang="en-US" sz="2400" dirty="0"/>
              <a:t>with the account. </a:t>
            </a:r>
            <a:endParaRPr lang="en-US" sz="2400" dirty="0" smtClean="0"/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the case of normal accounts, this field contains the </a:t>
            </a:r>
            <a:r>
              <a:rPr lang="en-US" sz="2400" dirty="0" smtClean="0"/>
              <a:t>Keccak  256-bit </a:t>
            </a:r>
            <a:r>
              <a:rPr lang="en-US" sz="2400" dirty="0"/>
              <a:t>hash of an empty string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This code is invoked via a message call.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8170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531" y="140784"/>
            <a:ext cx="9361772" cy="1280890"/>
          </a:xfrm>
        </p:spPr>
        <p:txBody>
          <a:bodyPr>
            <a:normAutofit/>
          </a:bodyPr>
          <a:lstStyle/>
          <a:p>
            <a:r>
              <a:rPr lang="en-US" sz="2400" dirty="0"/>
              <a:t>world state and its relationship with accounts </a:t>
            </a:r>
            <a:r>
              <a:rPr lang="en-US" sz="2400" dirty="0" err="1"/>
              <a:t>trie</a:t>
            </a:r>
            <a:r>
              <a:rPr lang="en-US" sz="2400" dirty="0"/>
              <a:t>, accounts, and block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8" y="992777"/>
            <a:ext cx="11509495" cy="586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0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605" y="14078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world state and its relationship with accounts </a:t>
            </a:r>
            <a:r>
              <a:rPr lang="en-US" dirty="0" err="1"/>
              <a:t>trie</a:t>
            </a:r>
            <a:r>
              <a:rPr lang="en-US" dirty="0"/>
              <a:t>, accounts, and block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67" y="142167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It shows the account data structure in the middle of </a:t>
            </a:r>
            <a:r>
              <a:rPr lang="en-US" sz="2400" dirty="0" smtClean="0"/>
              <a:t>the diagram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200" dirty="0" smtClean="0"/>
              <a:t>which </a:t>
            </a:r>
            <a:r>
              <a:rPr lang="en-US" sz="2200" dirty="0"/>
              <a:t>contains a storage root hash derived from the root node of the </a:t>
            </a:r>
            <a:r>
              <a:rPr lang="en-US" sz="2200" dirty="0" smtClean="0"/>
              <a:t>account storage </a:t>
            </a:r>
            <a:r>
              <a:rPr lang="en-US" sz="2200" dirty="0" err="1"/>
              <a:t>trie</a:t>
            </a:r>
            <a:r>
              <a:rPr lang="en-US" sz="2200" dirty="0"/>
              <a:t> shown on the left. </a:t>
            </a:r>
            <a:endParaRPr lang="en-US" sz="22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account data structure is then used in the world state </a:t>
            </a:r>
            <a:r>
              <a:rPr lang="en-US" sz="2400" dirty="0" err="1"/>
              <a:t>trie</a:t>
            </a:r>
            <a:r>
              <a:rPr lang="en-US" sz="2400" dirty="0"/>
              <a:t>,</a:t>
            </a:r>
          </a:p>
          <a:p>
            <a:pPr lvl="1"/>
            <a:r>
              <a:rPr lang="en-US" sz="2400" dirty="0"/>
              <a:t>which is a mapping between addresses and account states. </a:t>
            </a:r>
            <a:endParaRPr lang="en-US" sz="2400" dirty="0" smtClean="0"/>
          </a:p>
          <a:p>
            <a:r>
              <a:rPr lang="en-US" sz="2400" dirty="0" smtClean="0"/>
              <a:t>Finally</a:t>
            </a:r>
            <a:r>
              <a:rPr lang="en-US" sz="2400" dirty="0"/>
              <a:t>, the root node of </a:t>
            </a:r>
            <a:r>
              <a:rPr lang="en-US" sz="2400" dirty="0" smtClean="0"/>
              <a:t>the world </a:t>
            </a:r>
            <a:r>
              <a:rPr lang="en-US" sz="2400" dirty="0"/>
              <a:t>state </a:t>
            </a:r>
            <a:r>
              <a:rPr lang="en-US" sz="2400" dirty="0" err="1"/>
              <a:t>trie</a:t>
            </a:r>
            <a:r>
              <a:rPr lang="en-US" sz="2400" dirty="0"/>
              <a:t> is hashed using the Keccak 256-bit algorithm and made part of the </a:t>
            </a:r>
            <a:r>
              <a:rPr lang="en-US" sz="2400" dirty="0" smtClean="0"/>
              <a:t>block header </a:t>
            </a:r>
            <a:r>
              <a:rPr lang="en-US" sz="2400" dirty="0"/>
              <a:t>data structure, </a:t>
            </a:r>
            <a:endParaRPr lang="en-US" sz="2400" dirty="0" smtClean="0"/>
          </a:p>
          <a:p>
            <a:pPr lvl="1"/>
            <a:r>
              <a:rPr lang="en-US" sz="2400" dirty="0" smtClean="0"/>
              <a:t>which </a:t>
            </a:r>
            <a:r>
              <a:rPr lang="en-US" sz="2400" dirty="0"/>
              <a:t>is shown on the right-hand side of the diagram as state </a:t>
            </a:r>
            <a:r>
              <a:rPr lang="en-US" sz="2400" dirty="0" smtClean="0"/>
              <a:t>root hash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0818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Accounts </a:t>
            </a:r>
            <a:r>
              <a:rPr lang="en-US" sz="2400" dirty="0" err="1"/>
              <a:t>trie</a:t>
            </a:r>
            <a:r>
              <a:rPr lang="en-US" sz="2400" dirty="0"/>
              <a:t> is basically a </a:t>
            </a:r>
            <a:r>
              <a:rPr lang="en-US" sz="2400" dirty="0" err="1"/>
              <a:t>Merkle</a:t>
            </a:r>
            <a:r>
              <a:rPr lang="en-US" sz="2400" dirty="0"/>
              <a:t> Patricia tree used to encode the storage contents of </a:t>
            </a:r>
            <a:r>
              <a:rPr lang="en-US" sz="2400" dirty="0" smtClean="0"/>
              <a:t>an account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contents are stored as a mapping between </a:t>
            </a:r>
            <a:r>
              <a:rPr lang="en-US" sz="2400" dirty="0" err="1"/>
              <a:t>keccak</a:t>
            </a:r>
            <a:r>
              <a:rPr lang="en-US" sz="2400" dirty="0"/>
              <a:t> 256-bit hashes of </a:t>
            </a:r>
            <a:r>
              <a:rPr lang="en-US" sz="2400" dirty="0" smtClean="0"/>
              <a:t>256-bit integer </a:t>
            </a:r>
            <a:r>
              <a:rPr lang="en-US" sz="2400" dirty="0"/>
              <a:t>keys to the RLP-encoded 256-bit integer values.</a:t>
            </a:r>
          </a:p>
        </p:txBody>
      </p:sp>
    </p:spTree>
    <p:extLst>
      <p:ext uri="{BB962C8B-B14F-4D97-AF65-F5344CB8AC3E}">
        <p14:creationId xmlns:p14="http://schemas.microsoft.com/office/powerpoint/2010/main" val="1367352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914" y="258350"/>
            <a:ext cx="8911687" cy="1280890"/>
          </a:xfrm>
        </p:spPr>
        <p:txBody>
          <a:bodyPr/>
          <a:lstStyle/>
          <a:p>
            <a:r>
              <a:rPr lang="en-US" b="1" dirty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5" y="898795"/>
            <a:ext cx="9427618" cy="3777622"/>
          </a:xfrm>
        </p:spPr>
        <p:txBody>
          <a:bodyPr>
            <a:noAutofit/>
          </a:bodyPr>
          <a:lstStyle/>
          <a:p>
            <a:r>
              <a:rPr lang="en-US" sz="2400" dirty="0"/>
              <a:t>A transaction in </a:t>
            </a:r>
            <a:r>
              <a:rPr lang="en-US" sz="2400" dirty="0" err="1"/>
              <a:t>Ethereum</a:t>
            </a:r>
            <a:r>
              <a:rPr lang="en-US" sz="2400" dirty="0"/>
              <a:t> is a digitally signed data packet using a private key that </a:t>
            </a:r>
            <a:r>
              <a:rPr lang="en-US" sz="2400" dirty="0" smtClean="0"/>
              <a:t>contains the </a:t>
            </a:r>
            <a:r>
              <a:rPr lang="en-US" sz="2400" dirty="0"/>
              <a:t>instructions </a:t>
            </a:r>
            <a:r>
              <a:rPr lang="en-US" sz="2400" dirty="0" smtClean="0"/>
              <a:t>that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/>
              <a:t>when completed, either result in a message call or contract creation.</a:t>
            </a:r>
          </a:p>
          <a:p>
            <a:r>
              <a:rPr lang="en-US" sz="2400" dirty="0"/>
              <a:t>Transactions can be divided into two types based on the output they produce</a:t>
            </a:r>
            <a:r>
              <a:rPr lang="en-US" sz="2400" dirty="0" smtClean="0"/>
              <a:t>:</a:t>
            </a:r>
          </a:p>
          <a:p>
            <a:r>
              <a:rPr lang="en-US" sz="2400" b="1" dirty="0"/>
              <a:t>Message call transactions</a:t>
            </a:r>
            <a:r>
              <a:rPr lang="en-US" sz="2400" b="1" dirty="0" smtClean="0"/>
              <a:t>:</a:t>
            </a:r>
          </a:p>
          <a:p>
            <a:pPr lvl="1"/>
            <a:r>
              <a:rPr lang="en-US" sz="2000" b="1" dirty="0" smtClean="0"/>
              <a:t> </a:t>
            </a:r>
            <a:r>
              <a:rPr lang="en-US" sz="2000" dirty="0"/>
              <a:t>This transaction simply produces a message call </a:t>
            </a:r>
            <a:r>
              <a:rPr lang="en-US" sz="2000" dirty="0" smtClean="0"/>
              <a:t>that is </a:t>
            </a:r>
            <a:r>
              <a:rPr lang="en-US" sz="2000" dirty="0"/>
              <a:t>used to pass messages from one account to another.</a:t>
            </a:r>
          </a:p>
          <a:p>
            <a:r>
              <a:rPr lang="en-US" sz="2400" b="1" dirty="0"/>
              <a:t>Contract creation transactions: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000" dirty="0" smtClean="0"/>
              <a:t>As </a:t>
            </a:r>
            <a:r>
              <a:rPr lang="en-US" sz="2000" dirty="0"/>
              <a:t>the name suggests, these transactions result </a:t>
            </a:r>
            <a:r>
              <a:rPr lang="en-US" sz="2000" dirty="0" smtClean="0"/>
              <a:t>in the </a:t>
            </a:r>
            <a:r>
              <a:rPr lang="en-US" sz="2000" dirty="0"/>
              <a:t>creation of a new contract. </a:t>
            </a:r>
            <a:endParaRPr lang="en-US" sz="2000" dirty="0" smtClean="0"/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means that when this transaction is </a:t>
            </a:r>
            <a:r>
              <a:rPr lang="en-US" sz="2000" dirty="0" smtClean="0"/>
              <a:t>executed successfully</a:t>
            </a:r>
            <a:r>
              <a:rPr lang="en-US" sz="2000" dirty="0"/>
              <a:t>, it creates an account with the associated code.</a:t>
            </a:r>
          </a:p>
        </p:txBody>
      </p:sp>
    </p:spTree>
    <p:extLst>
      <p:ext uri="{BB962C8B-B14F-4D97-AF65-F5344CB8AC3E}">
        <p14:creationId xmlns:p14="http://schemas.microsoft.com/office/powerpoint/2010/main" val="777832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6880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Both of these transactions are composed of a number of common </a:t>
            </a:r>
            <a:r>
              <a:rPr lang="en-US" sz="2400" dirty="0" smtClean="0"/>
              <a:t>fields</a:t>
            </a:r>
          </a:p>
          <a:p>
            <a:r>
              <a:rPr lang="en-US" sz="2400" b="1" dirty="0"/>
              <a:t>Nonce</a:t>
            </a:r>
          </a:p>
          <a:p>
            <a:pPr lvl="1"/>
            <a:r>
              <a:rPr lang="en-US" sz="2400" dirty="0"/>
              <a:t>Nonce is a number that is incremented by one every time a transaction is sent by the sender.</a:t>
            </a:r>
          </a:p>
          <a:p>
            <a:pPr lvl="1"/>
            <a:r>
              <a:rPr lang="en-US" sz="2400" dirty="0"/>
              <a:t>It must be equal to the number of transactions sent and is used as a unique identifier for </a:t>
            </a:r>
            <a:r>
              <a:rPr lang="en-US" sz="2400" dirty="0" smtClean="0"/>
              <a:t>the transaction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nonce value can only be used once</a:t>
            </a:r>
            <a:r>
              <a:rPr lang="en-US" sz="2400" dirty="0" smtClean="0"/>
              <a:t>.</a:t>
            </a:r>
          </a:p>
          <a:p>
            <a:r>
              <a:rPr lang="en-US" sz="2400" b="1" dirty="0" err="1"/>
              <a:t>gasPrice</a:t>
            </a:r>
            <a:endParaRPr lang="en-US" sz="2400" b="1" dirty="0"/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gasPrice</a:t>
            </a:r>
            <a:r>
              <a:rPr lang="en-US" sz="2400" dirty="0"/>
              <a:t> field represents the amount of Wei required in order to execute </a:t>
            </a:r>
            <a:r>
              <a:rPr lang="en-US" sz="2400" dirty="0" smtClean="0"/>
              <a:t>the transaction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8450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886" y="81425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 err="1"/>
              <a:t>gasLimit</a:t>
            </a:r>
            <a:endParaRPr lang="en-US" sz="2400" b="1" dirty="0"/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gasLimit</a:t>
            </a:r>
            <a:r>
              <a:rPr lang="en-US" sz="2400" dirty="0"/>
              <a:t> field contains the value that represents the maximum amount of gas that </a:t>
            </a:r>
            <a:r>
              <a:rPr lang="en-US" sz="2400" dirty="0" smtClean="0"/>
              <a:t>can be </a:t>
            </a:r>
            <a:r>
              <a:rPr lang="en-US" sz="2400" dirty="0"/>
              <a:t>consumed in order to execute the transaction.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</a:t>
            </a:r>
            <a:r>
              <a:rPr lang="en-US" sz="2400" dirty="0" smtClean="0"/>
              <a:t>the amount </a:t>
            </a:r>
            <a:r>
              <a:rPr lang="en-US" sz="2400" dirty="0"/>
              <a:t>of fee in Ether that a user </a:t>
            </a:r>
            <a:r>
              <a:rPr lang="en-US" sz="2400" dirty="0" smtClean="0"/>
              <a:t>is </a:t>
            </a:r>
            <a:r>
              <a:rPr lang="en-US" sz="2400" dirty="0"/>
              <a:t>willing </a:t>
            </a:r>
            <a:r>
              <a:rPr lang="en-US" sz="2400" dirty="0" smtClean="0"/>
              <a:t>to pay </a:t>
            </a:r>
            <a:r>
              <a:rPr lang="en-US" sz="2400" dirty="0"/>
              <a:t>for </a:t>
            </a:r>
            <a:r>
              <a:rPr lang="en-US" sz="2400" dirty="0" smtClean="0"/>
              <a:t>computation</a:t>
            </a:r>
          </a:p>
          <a:p>
            <a:r>
              <a:rPr lang="en-US" sz="2400" b="1" dirty="0"/>
              <a:t>To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to field is a value that represents the address of the recipient </a:t>
            </a:r>
            <a:r>
              <a:rPr lang="en-US" sz="2400" dirty="0" smtClean="0"/>
              <a:t>of the </a:t>
            </a:r>
            <a:r>
              <a:rPr lang="en-US" sz="2400" dirty="0"/>
              <a:t>transaction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Value</a:t>
            </a:r>
          </a:p>
          <a:p>
            <a:pPr lvl="1"/>
            <a:r>
              <a:rPr lang="en-US" sz="2400" dirty="0"/>
              <a:t>Value represents the total number of Wei to be transferred to the recipient; </a:t>
            </a:r>
            <a:endParaRPr lang="en-US" sz="2400" dirty="0" smtClean="0"/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the case of </a:t>
            </a:r>
            <a:r>
              <a:rPr lang="en-US" sz="2400" dirty="0" smtClean="0"/>
              <a:t>a contract </a:t>
            </a:r>
            <a:r>
              <a:rPr lang="en-US" sz="2400" dirty="0"/>
              <a:t>account, this represents the balance that the contract will hold.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467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517316" y="148173"/>
            <a:ext cx="8945200" cy="54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6933" rIns="0" bIns="0" rtlCol="0" anchor="t" anchorCtr="0">
            <a:noAutofit/>
          </a:bodyPr>
          <a:lstStyle/>
          <a:p>
            <a:pPr marL="16933">
              <a:spcBef>
                <a:spcPts val="0"/>
              </a:spcBef>
              <a:buClr>
                <a:srgbClr val="262626"/>
              </a:buClr>
              <a:buSzPts val="3000"/>
            </a:pPr>
            <a:r>
              <a:rPr lang="en" sz="4800" dirty="0">
                <a:solidFill>
                  <a:srgbClr val="0000FF"/>
                </a:solidFill>
                <a:latin typeface="Calibri Light" panose="020F0302020204030204" pitchFamily="34" charset="0"/>
                <a:ea typeface="Century Schoolbook"/>
                <a:cs typeface="Calibri Light" panose="020F0302020204030204" pitchFamily="34" charset="0"/>
                <a:sym typeface="Century Schoolbook"/>
              </a:rPr>
              <a:t>History of Ethereum - Timeline</a:t>
            </a:r>
            <a:endParaRPr sz="4800" dirty="0">
              <a:solidFill>
                <a:srgbClr val="0000FF"/>
              </a:solidFill>
              <a:latin typeface="Calibri Light" panose="020F0302020204030204" pitchFamily="34" charset="0"/>
              <a:ea typeface="Century Schoolbook"/>
              <a:cs typeface="Calibri Light" panose="020F0302020204030204" pitchFamily="34" charset="0"/>
              <a:sym typeface="Century Schoolbook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233" rIns="0" bIns="0" rtlCol="0" anchor="ctr" anchorCtr="0">
            <a:noAutofit/>
          </a:bodyPr>
          <a:lstStyle/>
          <a:p>
            <a:pPr marL="33866"/>
            <a:fld id="{00000000-1234-1234-1234-123412341234}" type="slidenum">
              <a:rPr lang="en" sz="1200" i="1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pPr marL="33866"/>
              <a:t>3</a:t>
            </a:fld>
            <a:endParaRPr sz="1200" i="1">
              <a:solidFill>
                <a:schemeClr val="lt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725397" y="6148487"/>
            <a:ext cx="546799" cy="5467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2272192" y="1008544"/>
            <a:ext cx="9120800" cy="5059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390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Signature</a:t>
            </a:r>
          </a:p>
          <a:p>
            <a:pPr lvl="1"/>
            <a:r>
              <a:rPr lang="en-US" sz="2400" dirty="0"/>
              <a:t>Signature is composed of three fields, namely v, r, and 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These values represent the </a:t>
            </a:r>
            <a:r>
              <a:rPr lang="en-US" sz="2400" dirty="0" smtClean="0"/>
              <a:t>digital signature </a:t>
            </a:r>
            <a:r>
              <a:rPr lang="en-US" sz="2400" dirty="0"/>
              <a:t>(R, S) and some information that can be used to recover the public key (V). </a:t>
            </a:r>
            <a:endParaRPr lang="en-US" sz="2400" dirty="0" smtClean="0"/>
          </a:p>
          <a:p>
            <a:pPr lvl="1"/>
            <a:r>
              <a:rPr lang="en-US" sz="2400" dirty="0" smtClean="0"/>
              <a:t>Also of the </a:t>
            </a:r>
            <a:r>
              <a:rPr lang="en-US" sz="2400" dirty="0"/>
              <a:t>transaction from which the sender of the transaction can also be </a:t>
            </a:r>
            <a:r>
              <a:rPr lang="en-US" sz="2400" dirty="0" smtClean="0"/>
              <a:t>determined</a:t>
            </a:r>
          </a:p>
          <a:p>
            <a:pPr lvl="1"/>
            <a:r>
              <a:rPr lang="en-US" sz="2400" dirty="0" smtClean="0"/>
              <a:t> The signature </a:t>
            </a:r>
            <a:r>
              <a:rPr lang="en-US" sz="2400" dirty="0"/>
              <a:t>is based on ECDSA scheme and makes use of the SECP256k1 curve. </a:t>
            </a:r>
          </a:p>
        </p:txBody>
      </p:sp>
    </p:spTree>
    <p:extLst>
      <p:ext uri="{BB962C8B-B14F-4D97-AF65-F5344CB8AC3E}">
        <p14:creationId xmlns:p14="http://schemas.microsoft.com/office/powerpoint/2010/main" val="1675521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6698" y="108857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 err="1"/>
              <a:t>Init</a:t>
            </a:r>
            <a:endParaRPr lang="en-US" sz="2400" b="1" dirty="0"/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Init</a:t>
            </a:r>
            <a:r>
              <a:rPr lang="en-US" sz="2400" dirty="0"/>
              <a:t> field is used only in transactions that are intended to create contracts. </a:t>
            </a:r>
            <a:endParaRPr lang="en-US" sz="2400" dirty="0" smtClean="0"/>
          </a:p>
          <a:p>
            <a:pPr lvl="1"/>
            <a:r>
              <a:rPr lang="en-US" sz="2400" dirty="0" smtClean="0"/>
              <a:t>This represents </a:t>
            </a:r>
            <a:r>
              <a:rPr lang="en-US" sz="2400" dirty="0"/>
              <a:t>a byte array of unlimited length that specifies the EVM code to be used in </a:t>
            </a:r>
            <a:r>
              <a:rPr lang="en-US" sz="2400" dirty="0" smtClean="0"/>
              <a:t>the account </a:t>
            </a:r>
            <a:r>
              <a:rPr lang="en-US" sz="2400" dirty="0"/>
              <a:t>initialization process.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code contained in this field is executed only once, </a:t>
            </a:r>
            <a:r>
              <a:rPr lang="en-US" sz="2400" dirty="0" smtClean="0"/>
              <a:t>when the </a:t>
            </a:r>
            <a:r>
              <a:rPr lang="en-US" sz="2400" dirty="0"/>
              <a:t>account is created for the first time, and gets destroyed immediately after that.</a:t>
            </a:r>
          </a:p>
          <a:p>
            <a:pPr lvl="1"/>
            <a:r>
              <a:rPr lang="en-US" sz="2400" dirty="0" err="1"/>
              <a:t>Init</a:t>
            </a:r>
            <a:r>
              <a:rPr lang="en-US" sz="2400" dirty="0"/>
              <a:t> also returns another code section called body, which persists and runs in response </a:t>
            </a:r>
            <a:r>
              <a:rPr lang="en-US" sz="2400" dirty="0" smtClean="0"/>
              <a:t>to message </a:t>
            </a:r>
            <a:r>
              <a:rPr lang="en-US" sz="2400" dirty="0"/>
              <a:t>calls that the contract account may receive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These message calls may be sent via </a:t>
            </a:r>
            <a:r>
              <a:rPr lang="en-US" sz="2400" dirty="0" smtClean="0"/>
              <a:t>a transaction </a:t>
            </a:r>
            <a:r>
              <a:rPr lang="en-US" sz="2400" dirty="0"/>
              <a:t>or an internal code execution.</a:t>
            </a:r>
          </a:p>
        </p:txBody>
      </p:sp>
    </p:spTree>
    <p:extLst>
      <p:ext uri="{BB962C8B-B14F-4D97-AF65-F5344CB8AC3E}">
        <p14:creationId xmlns:p14="http://schemas.microsoft.com/office/powerpoint/2010/main" val="3537216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Data</a:t>
            </a:r>
          </a:p>
          <a:p>
            <a:pPr lvl="1"/>
            <a:r>
              <a:rPr lang="en-US" sz="2000" dirty="0"/>
              <a:t>If the transaction is a message call, then the data field is used instead of </a:t>
            </a:r>
            <a:r>
              <a:rPr lang="en-US" sz="2000" dirty="0" err="1"/>
              <a:t>init</a:t>
            </a:r>
            <a:r>
              <a:rPr lang="en-US" sz="2000" dirty="0"/>
              <a:t>, </a:t>
            </a:r>
            <a:r>
              <a:rPr lang="en-US" sz="2000" dirty="0" smtClean="0"/>
              <a:t>which represents </a:t>
            </a:r>
            <a:r>
              <a:rPr lang="en-US" sz="2000" dirty="0"/>
              <a:t>the input data of the message call. </a:t>
            </a:r>
            <a:endParaRPr lang="en-US" sz="2000" dirty="0" smtClean="0"/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is also unlimited in size and is organized </a:t>
            </a:r>
            <a:r>
              <a:rPr lang="en-US" sz="2000" dirty="0" smtClean="0"/>
              <a:t>as a </a:t>
            </a:r>
            <a:r>
              <a:rPr lang="en-US" sz="2000" dirty="0"/>
              <a:t>byte array.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1236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38" y="731521"/>
            <a:ext cx="10831445" cy="58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93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57" y="1454331"/>
            <a:ext cx="9349241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Transaction </a:t>
            </a:r>
            <a:r>
              <a:rPr lang="en-US" sz="2400" dirty="0"/>
              <a:t>is a tuple of the </a:t>
            </a:r>
            <a:r>
              <a:rPr lang="en-US" sz="2400" dirty="0" smtClean="0"/>
              <a:t>fields, </a:t>
            </a:r>
            <a:r>
              <a:rPr lang="en-US" sz="2400" dirty="0"/>
              <a:t>which is then included in a transaction </a:t>
            </a:r>
            <a:r>
              <a:rPr lang="en-US" sz="2400" dirty="0" err="1"/>
              <a:t>trie</a:t>
            </a:r>
            <a:r>
              <a:rPr lang="en-US" sz="2400" dirty="0"/>
              <a:t> (a modified </a:t>
            </a:r>
            <a:r>
              <a:rPr lang="en-US" sz="2400" dirty="0" err="1" smtClean="0"/>
              <a:t>Merkle</a:t>
            </a:r>
            <a:r>
              <a:rPr lang="en-US" sz="2400" dirty="0" smtClean="0"/>
              <a:t>-Patricia tree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 smtClean="0"/>
              <a:t>Finally</a:t>
            </a:r>
            <a:r>
              <a:rPr lang="en-US" sz="2400" dirty="0"/>
              <a:t>, the root node of transaction </a:t>
            </a:r>
            <a:r>
              <a:rPr lang="en-US" sz="2400" dirty="0" err="1"/>
              <a:t>trie</a:t>
            </a:r>
            <a:r>
              <a:rPr lang="en-US" sz="2400" dirty="0"/>
              <a:t> </a:t>
            </a:r>
            <a:r>
              <a:rPr lang="en-US" sz="2400" dirty="0" smtClean="0"/>
              <a:t>is hashed </a:t>
            </a:r>
            <a:r>
              <a:rPr lang="en-US" sz="2400" dirty="0"/>
              <a:t>using a Keccak 256-bit algorithm and is included in the block header along with </a:t>
            </a:r>
            <a:r>
              <a:rPr lang="en-US" sz="2400" dirty="0" smtClean="0"/>
              <a:t>a list </a:t>
            </a:r>
            <a:r>
              <a:rPr lang="en-US" sz="2400" dirty="0"/>
              <a:t>of transactions in the block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Transactions can be found in either transaction pools or blocks.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a mining node </a:t>
            </a:r>
            <a:r>
              <a:rPr lang="en-US" sz="2400" dirty="0" smtClean="0"/>
              <a:t>starts its </a:t>
            </a:r>
            <a:r>
              <a:rPr lang="en-US" sz="2400" dirty="0"/>
              <a:t>operation of verifying blocks, it starts with the highest paying transactions in </a:t>
            </a:r>
            <a:r>
              <a:rPr lang="en-US" sz="2400" dirty="0" smtClean="0"/>
              <a:t>the transaction </a:t>
            </a:r>
            <a:r>
              <a:rPr lang="en-US" sz="2400" dirty="0"/>
              <a:t>pool and executes them one by one.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the gas limit is reached or no </a:t>
            </a:r>
            <a:r>
              <a:rPr lang="en-US" sz="2400" dirty="0" smtClean="0"/>
              <a:t>more transactions </a:t>
            </a:r>
            <a:r>
              <a:rPr lang="en-US" sz="2400" dirty="0"/>
              <a:t>are left to be processed in the transaction pool, the mining starts</a:t>
            </a:r>
            <a:r>
              <a:rPr lang="en-US" sz="2400" dirty="0" smtClean="0"/>
              <a:t>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5255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2133599"/>
            <a:ext cx="8911687" cy="425413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this process, the block is repeatedly hashed until a valid nonce is found that, once hashed with the block, results in a value less than the difficulty target.</a:t>
            </a:r>
          </a:p>
          <a:p>
            <a:r>
              <a:rPr lang="en-US" sz="2400" dirty="0"/>
              <a:t>Once the block is </a:t>
            </a:r>
            <a:r>
              <a:rPr lang="en-US" sz="2400" dirty="0" smtClean="0"/>
              <a:t>successfully mined</a:t>
            </a:r>
            <a:r>
              <a:rPr lang="en-US" sz="2400" dirty="0"/>
              <a:t>, it will be broadcasted immediately to the network, claiming success, and will </a:t>
            </a:r>
            <a:r>
              <a:rPr lang="en-US" sz="2400" dirty="0" smtClean="0"/>
              <a:t>be verified </a:t>
            </a:r>
            <a:r>
              <a:rPr lang="en-US" sz="2400" dirty="0"/>
              <a:t>and accepted by the network.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process is similar to Bitcoin's mining </a:t>
            </a:r>
            <a:r>
              <a:rPr lang="en-US" sz="2400" dirty="0" smtClean="0"/>
              <a:t>process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only difference is that </a:t>
            </a:r>
            <a:r>
              <a:rPr lang="en-US" sz="2400" dirty="0" err="1"/>
              <a:t>Ethereum's</a:t>
            </a:r>
            <a:r>
              <a:rPr lang="en-US" sz="2400" dirty="0"/>
              <a:t> Proof of </a:t>
            </a:r>
            <a:r>
              <a:rPr lang="en-US" sz="2400" dirty="0" smtClean="0"/>
              <a:t>Work algorithm </a:t>
            </a:r>
            <a:r>
              <a:rPr lang="en-US" sz="2400" dirty="0"/>
              <a:t>is ASIC-resistant, known as </a:t>
            </a:r>
            <a:r>
              <a:rPr lang="en-US" sz="2400" i="1" dirty="0" err="1"/>
              <a:t>Ethash</a:t>
            </a:r>
            <a:r>
              <a:rPr lang="en-US" sz="2400" dirty="0"/>
              <a:t>, where finding a nonce requires </a:t>
            </a:r>
            <a:r>
              <a:rPr lang="en-US" sz="2400" dirty="0" smtClean="0"/>
              <a:t>large memory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30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378" y="0"/>
            <a:ext cx="8911687" cy="1280890"/>
          </a:xfrm>
        </p:spPr>
        <p:txBody>
          <a:bodyPr/>
          <a:lstStyle/>
          <a:p>
            <a:r>
              <a:rPr lang="en-US" b="1" dirty="0"/>
              <a:t>Contract creation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355" y="814179"/>
            <a:ext cx="9949218" cy="4867701"/>
          </a:xfrm>
        </p:spPr>
        <p:txBody>
          <a:bodyPr>
            <a:noAutofit/>
          </a:bodyPr>
          <a:lstStyle/>
          <a:p>
            <a:r>
              <a:rPr lang="en-US" sz="2400" dirty="0"/>
              <a:t>There are a few essential parameters that are required when creating an </a:t>
            </a:r>
            <a:r>
              <a:rPr lang="en-US" sz="2400" dirty="0" smtClean="0"/>
              <a:t>account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arameters </a:t>
            </a:r>
            <a:r>
              <a:rPr lang="en-US" sz="2400" dirty="0"/>
              <a:t>are listed as follows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/>
              <a:t>Sender</a:t>
            </a:r>
          </a:p>
          <a:p>
            <a:pPr lvl="1"/>
            <a:r>
              <a:rPr lang="en-US" sz="2400" dirty="0"/>
              <a:t>Original </a:t>
            </a:r>
            <a:r>
              <a:rPr lang="en-US" sz="2400" dirty="0" err="1"/>
              <a:t>transactor</a:t>
            </a:r>
            <a:endParaRPr lang="en-US" sz="2400" dirty="0"/>
          </a:p>
          <a:p>
            <a:pPr lvl="1"/>
            <a:r>
              <a:rPr lang="en-US" sz="2400" dirty="0"/>
              <a:t>Available gas</a:t>
            </a:r>
          </a:p>
          <a:p>
            <a:pPr lvl="1"/>
            <a:r>
              <a:rPr lang="en-US" sz="2400" dirty="0"/>
              <a:t>Gas price</a:t>
            </a:r>
          </a:p>
          <a:p>
            <a:pPr lvl="1"/>
            <a:r>
              <a:rPr lang="en-US" sz="2400" dirty="0"/>
              <a:t>Endowment, which is the amount of ether allocated initially</a:t>
            </a:r>
          </a:p>
          <a:p>
            <a:pPr lvl="1"/>
            <a:r>
              <a:rPr lang="en-US" sz="2400" dirty="0"/>
              <a:t>A byte array of arbitrary length</a:t>
            </a:r>
          </a:p>
          <a:p>
            <a:pPr lvl="1"/>
            <a:r>
              <a:rPr lang="en-US" sz="2400" dirty="0"/>
              <a:t>Initialization EVM code</a:t>
            </a:r>
          </a:p>
          <a:p>
            <a:pPr lvl="1"/>
            <a:r>
              <a:rPr lang="en-US" sz="2400" dirty="0"/>
              <a:t>Current depth of the message call/contract-creation stack </a:t>
            </a:r>
            <a:endParaRPr lang="en-US" sz="2400" dirty="0" smtClean="0"/>
          </a:p>
          <a:p>
            <a:pPr lvl="2"/>
            <a:r>
              <a:rPr lang="en-US" sz="2000" dirty="0" smtClean="0"/>
              <a:t>current </a:t>
            </a:r>
            <a:r>
              <a:rPr lang="en-US" sz="2000" dirty="0"/>
              <a:t>depth </a:t>
            </a:r>
            <a:r>
              <a:rPr lang="en-US" sz="2000" dirty="0" smtClean="0"/>
              <a:t>means  the </a:t>
            </a:r>
            <a:r>
              <a:rPr lang="en-US" sz="2000" dirty="0"/>
              <a:t>number of items that are already there in the </a:t>
            </a:r>
            <a:r>
              <a:rPr lang="en-US" sz="2000" dirty="0" smtClean="0"/>
              <a:t>stack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8589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 creation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Addresses generated as a result of contract creation transaction are 160-bit in length.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hey </a:t>
            </a:r>
            <a:r>
              <a:rPr lang="en-US" sz="2400" dirty="0"/>
              <a:t>are the rightmost 160-bits of the Keccak </a:t>
            </a:r>
            <a:r>
              <a:rPr lang="en-US" sz="2400" dirty="0" smtClean="0"/>
              <a:t>hash of </a:t>
            </a:r>
            <a:r>
              <a:rPr lang="en-US" sz="2400" dirty="0"/>
              <a:t>the RLP encoding of the structure containing only the sender and the nonce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Initially, </a:t>
            </a:r>
            <a:r>
              <a:rPr lang="en-US" sz="2400" dirty="0" smtClean="0"/>
              <a:t>the nonce </a:t>
            </a:r>
            <a:r>
              <a:rPr lang="en-US" sz="2400" dirty="0"/>
              <a:t>in the account is set to zero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balance of the account is set to the value passed </a:t>
            </a:r>
            <a:r>
              <a:rPr lang="en-US" sz="2400" dirty="0" smtClean="0"/>
              <a:t>to the </a:t>
            </a:r>
            <a:r>
              <a:rPr lang="en-US" sz="2400" dirty="0"/>
              <a:t>contract. </a:t>
            </a:r>
            <a:endParaRPr lang="en-US" sz="2400" dirty="0" smtClean="0"/>
          </a:p>
          <a:p>
            <a:r>
              <a:rPr lang="en-US" sz="2400" dirty="0" smtClean="0"/>
              <a:t>Storage </a:t>
            </a:r>
            <a:r>
              <a:rPr lang="en-US" sz="2400" dirty="0"/>
              <a:t>is also set to empty. </a:t>
            </a:r>
            <a:endParaRPr lang="en-US" sz="2400" dirty="0" smtClean="0"/>
          </a:p>
          <a:p>
            <a:r>
              <a:rPr lang="en-US" sz="2400" dirty="0" smtClean="0"/>
              <a:t>Code </a:t>
            </a:r>
            <a:r>
              <a:rPr lang="en-US" sz="2400" dirty="0"/>
              <a:t>hash is Keccak 256-bit hash of the </a:t>
            </a:r>
            <a:r>
              <a:rPr lang="en-US" sz="2400" dirty="0" smtClean="0"/>
              <a:t>empty string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35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creation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0030" y="157404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account is initialized when the EVM code (Initialization EVM code) is executed. </a:t>
            </a:r>
            <a:endParaRPr lang="en-US" sz="2400" dirty="0" smtClean="0"/>
          </a:p>
          <a:p>
            <a:r>
              <a:rPr lang="en-US" sz="2400" dirty="0" smtClean="0"/>
              <a:t>In the case </a:t>
            </a:r>
            <a:r>
              <a:rPr lang="en-US" sz="2400" dirty="0"/>
              <a:t>of any exception during code execution, such as not having enough gas, the state </a:t>
            </a:r>
            <a:r>
              <a:rPr lang="en-US" sz="2400" dirty="0" smtClean="0"/>
              <a:t>does not </a:t>
            </a:r>
            <a:r>
              <a:rPr lang="en-US" sz="2400" dirty="0"/>
              <a:t>change.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execution is successful, then the account is created after the payment </a:t>
            </a:r>
            <a:r>
              <a:rPr lang="en-US" sz="2400" dirty="0" smtClean="0"/>
              <a:t>of appropriate </a:t>
            </a:r>
            <a:r>
              <a:rPr lang="en-US" sz="2400" dirty="0"/>
              <a:t>gas costs. </a:t>
            </a:r>
            <a:endParaRPr lang="en-US" sz="2400" dirty="0" smtClean="0"/>
          </a:p>
          <a:p>
            <a:r>
              <a:rPr lang="en-US" sz="2400" dirty="0" smtClean="0"/>
              <a:t>The version </a:t>
            </a:r>
            <a:r>
              <a:rPr lang="en-US" sz="2400" dirty="0"/>
              <a:t>of </a:t>
            </a:r>
            <a:r>
              <a:rPr lang="en-US" sz="2400" dirty="0" err="1"/>
              <a:t>Ethereum</a:t>
            </a:r>
            <a:r>
              <a:rPr lang="en-US" sz="2400" dirty="0"/>
              <a:t> (homestead) specifies that the </a:t>
            </a:r>
            <a:r>
              <a:rPr lang="en-US" sz="2400" dirty="0" smtClean="0"/>
              <a:t>result of </a:t>
            </a:r>
            <a:r>
              <a:rPr lang="en-US" sz="2400" dirty="0"/>
              <a:t>contract transaction is either a new contract with its balance, or no new contract is </a:t>
            </a:r>
            <a:r>
              <a:rPr lang="en-US" sz="2400" dirty="0" smtClean="0"/>
              <a:t>created with </a:t>
            </a:r>
            <a:r>
              <a:rPr lang="en-US" sz="2400" dirty="0"/>
              <a:t>no transfer of value.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5506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Ethereum</a:t>
            </a:r>
            <a:r>
              <a:rPr lang="en-US" b="1" dirty="0"/>
              <a:t> clients and releases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8651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Various </a:t>
            </a:r>
            <a:r>
              <a:rPr lang="en-US" sz="2400" dirty="0" err="1"/>
              <a:t>Ethereum</a:t>
            </a:r>
            <a:r>
              <a:rPr lang="en-US" sz="2400" dirty="0"/>
              <a:t> clients have been developed using different languages and </a:t>
            </a:r>
            <a:r>
              <a:rPr lang="en-US" sz="2400" dirty="0" smtClean="0"/>
              <a:t>currently most </a:t>
            </a:r>
            <a:r>
              <a:rPr lang="en-US" sz="2400" dirty="0"/>
              <a:t>popular are go-</a:t>
            </a:r>
            <a:r>
              <a:rPr lang="en-US" sz="2400" dirty="0" err="1"/>
              <a:t>Ethereum</a:t>
            </a:r>
            <a:r>
              <a:rPr lang="en-US" sz="2400" dirty="0"/>
              <a:t> and parity. </a:t>
            </a:r>
            <a:endParaRPr lang="en-US" sz="2400" dirty="0" smtClean="0"/>
          </a:p>
          <a:p>
            <a:r>
              <a:rPr lang="en-US" sz="2400" b="1" dirty="0" smtClean="0"/>
              <a:t>go-</a:t>
            </a:r>
            <a:r>
              <a:rPr lang="en-US" sz="2400" b="1" dirty="0" err="1" smtClean="0"/>
              <a:t>Ethereum</a:t>
            </a:r>
            <a:r>
              <a:rPr lang="en-US" sz="2400" dirty="0" smtClean="0"/>
              <a:t> </a:t>
            </a:r>
            <a:r>
              <a:rPr lang="en-US" sz="2400" dirty="0"/>
              <a:t>was developed using </a:t>
            </a:r>
            <a:r>
              <a:rPr lang="en-US" sz="2400" dirty="0" err="1"/>
              <a:t>Golang</a:t>
            </a:r>
            <a:r>
              <a:rPr lang="en-US" sz="2400" dirty="0"/>
              <a:t>,</a:t>
            </a:r>
          </a:p>
          <a:p>
            <a:r>
              <a:rPr lang="en-US" sz="2400" b="1" dirty="0" smtClean="0"/>
              <a:t>parity</a:t>
            </a:r>
            <a:r>
              <a:rPr lang="en-US" sz="2400" dirty="0" smtClean="0"/>
              <a:t> </a:t>
            </a:r>
            <a:r>
              <a:rPr lang="en-US" sz="2400" dirty="0"/>
              <a:t>was built using Rust. </a:t>
            </a:r>
            <a:endParaRPr lang="en-US" sz="2400" dirty="0" smtClean="0"/>
          </a:p>
          <a:p>
            <a:r>
              <a:rPr lang="en-US" sz="2400" dirty="0" smtClean="0"/>
              <a:t>go-</a:t>
            </a:r>
            <a:r>
              <a:rPr lang="en-US" sz="2400" dirty="0" err="1" smtClean="0"/>
              <a:t>Ethereum</a:t>
            </a:r>
            <a:r>
              <a:rPr lang="en-US" sz="2400" dirty="0" smtClean="0"/>
              <a:t> </a:t>
            </a:r>
            <a:r>
              <a:rPr lang="en-US" sz="2400" dirty="0"/>
              <a:t>client known as </a:t>
            </a:r>
            <a:r>
              <a:rPr lang="en-US" sz="2400" b="1" i="1" dirty="0" err="1"/>
              <a:t>geth</a:t>
            </a:r>
            <a:r>
              <a:rPr lang="en-US" sz="2400" b="1" i="1" dirty="0"/>
              <a:t> </a:t>
            </a:r>
            <a:r>
              <a:rPr lang="en-US" sz="2400" dirty="0"/>
              <a:t>is sufficient for all purposes. </a:t>
            </a:r>
            <a:endParaRPr lang="en-US" sz="2400" dirty="0" smtClean="0"/>
          </a:p>
          <a:p>
            <a:r>
              <a:rPr lang="en-US" sz="2400" b="1" dirty="0" smtClean="0"/>
              <a:t>Mist</a:t>
            </a:r>
            <a:r>
              <a:rPr lang="en-US" sz="2400" dirty="0" smtClean="0"/>
              <a:t> </a:t>
            </a:r>
            <a:r>
              <a:rPr lang="en-US" sz="2400" dirty="0"/>
              <a:t>is a </a:t>
            </a:r>
            <a:r>
              <a:rPr lang="en-US" sz="2400" dirty="0" smtClean="0"/>
              <a:t>user-friendly </a:t>
            </a:r>
            <a:r>
              <a:rPr lang="en-US" sz="2400" b="1" dirty="0" smtClean="0"/>
              <a:t>Graphical </a:t>
            </a:r>
            <a:r>
              <a:rPr lang="en-US" sz="2400" b="1" dirty="0"/>
              <a:t>User Interface </a:t>
            </a:r>
            <a:r>
              <a:rPr lang="en-US" sz="2400" dirty="0"/>
              <a:t>(</a:t>
            </a:r>
            <a:r>
              <a:rPr lang="en-US" sz="2400" b="1" dirty="0"/>
              <a:t>GUI</a:t>
            </a:r>
            <a:r>
              <a:rPr lang="en-US" sz="2400" dirty="0"/>
              <a:t>) wallet that runs </a:t>
            </a:r>
            <a:r>
              <a:rPr lang="en-US" sz="2400" dirty="0" err="1"/>
              <a:t>geth</a:t>
            </a:r>
            <a:r>
              <a:rPr lang="en-US" sz="2400" dirty="0"/>
              <a:t> in the background to sync with </a:t>
            </a:r>
            <a:r>
              <a:rPr lang="en-US" sz="2400" dirty="0" smtClean="0"/>
              <a:t>the network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66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Ethereum</a:t>
            </a:r>
            <a:r>
              <a:rPr lang="en-US" b="1" dirty="0"/>
              <a:t> clients and releases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first release of </a:t>
            </a:r>
            <a:r>
              <a:rPr lang="en-US" sz="2400" dirty="0" err="1"/>
              <a:t>Ethereum</a:t>
            </a:r>
            <a:r>
              <a:rPr lang="en-US" sz="2400" dirty="0"/>
              <a:t> was known as </a:t>
            </a:r>
            <a:r>
              <a:rPr lang="en-US" sz="2400" i="1" dirty="0" smtClean="0"/>
              <a:t>Frontier</a:t>
            </a:r>
            <a:endParaRPr lang="en-US" sz="2400" dirty="0" smtClean="0"/>
          </a:p>
          <a:p>
            <a:r>
              <a:rPr lang="en-US" sz="2400" dirty="0" smtClean="0"/>
              <a:t>current </a:t>
            </a:r>
            <a:r>
              <a:rPr lang="en-US" sz="2400" dirty="0"/>
              <a:t>release of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smtClean="0"/>
              <a:t>is called </a:t>
            </a:r>
            <a:r>
              <a:rPr lang="en-US" sz="2400" b="1" i="1" dirty="0"/>
              <a:t>St. Petersburgh </a:t>
            </a:r>
            <a:r>
              <a:rPr lang="en-US" sz="2400" i="1" dirty="0"/>
              <a:t>release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next </a:t>
            </a:r>
            <a:r>
              <a:rPr lang="en-US" sz="2400" dirty="0" smtClean="0"/>
              <a:t>release  </a:t>
            </a:r>
            <a:r>
              <a:rPr lang="en-US" sz="2400" dirty="0"/>
              <a:t>is named </a:t>
            </a:r>
            <a:r>
              <a:rPr lang="en-US" sz="2400" b="1" dirty="0"/>
              <a:t>Istanbul</a:t>
            </a:r>
            <a:r>
              <a:rPr lang="en-US" sz="2400" dirty="0" smtClean="0"/>
              <a:t> . </a:t>
            </a:r>
          </a:p>
          <a:p>
            <a:r>
              <a:rPr lang="en-US" sz="2400" dirty="0"/>
              <a:t>The final release is named </a:t>
            </a:r>
            <a:r>
              <a:rPr lang="en-US" sz="2400" b="1" i="1" dirty="0"/>
              <a:t>serenity</a:t>
            </a:r>
            <a:r>
              <a:rPr lang="en-US" sz="2400" dirty="0"/>
              <a:t>, which </a:t>
            </a:r>
            <a:r>
              <a:rPr lang="en-US" sz="2400" dirty="0" smtClean="0"/>
              <a:t>is envisaged </a:t>
            </a:r>
            <a:r>
              <a:rPr lang="en-US" sz="2400" dirty="0"/>
              <a:t>to have a </a:t>
            </a:r>
            <a:r>
              <a:rPr lang="en-US" sz="2400" b="1" dirty="0"/>
              <a:t>Proof of Stake </a:t>
            </a:r>
            <a:r>
              <a:rPr lang="en-US" sz="2400" dirty="0"/>
              <a:t>algorithm (Casper) implemented with it. </a:t>
            </a:r>
            <a:endParaRPr lang="en-US" sz="2400" dirty="0" smtClean="0"/>
          </a:p>
          <a:p>
            <a:r>
              <a:rPr lang="en-US" sz="2400" dirty="0" smtClean="0"/>
              <a:t>Other </a:t>
            </a:r>
            <a:r>
              <a:rPr lang="en-US" sz="2400" dirty="0"/>
              <a:t>areas </a:t>
            </a:r>
            <a:r>
              <a:rPr lang="en-US" sz="2400" dirty="0" smtClean="0"/>
              <a:t>of research </a:t>
            </a:r>
            <a:r>
              <a:rPr lang="en-US" sz="2400" dirty="0"/>
              <a:t>targeted with serenity include scalability, privacy, and </a:t>
            </a:r>
            <a:r>
              <a:rPr lang="en-US" sz="2400" b="1" dirty="0" err="1"/>
              <a:t>Ethereum</a:t>
            </a:r>
            <a:r>
              <a:rPr lang="en-US" sz="2400" b="1" dirty="0"/>
              <a:t> virtual </a:t>
            </a:r>
            <a:r>
              <a:rPr lang="en-US" sz="2400" b="1" dirty="0" smtClean="0"/>
              <a:t>machine </a:t>
            </a:r>
            <a:r>
              <a:rPr lang="en-US" sz="2400" dirty="0" smtClean="0"/>
              <a:t>(</a:t>
            </a:r>
            <a:r>
              <a:rPr lang="en-US" sz="2400" b="1" dirty="0"/>
              <a:t>EVM</a:t>
            </a:r>
            <a:r>
              <a:rPr lang="en-US" sz="2400" dirty="0"/>
              <a:t>) upgrade.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1639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Ethereum</a:t>
            </a:r>
            <a:r>
              <a:rPr lang="en-US" b="1" dirty="0"/>
              <a:t> clients and releases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4" y="1402080"/>
            <a:ext cx="9153298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/>
              <a:t>is a continuous development effort and the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smtClean="0"/>
              <a:t>ecosystem will </a:t>
            </a:r>
            <a:r>
              <a:rPr lang="en-US" sz="2400" dirty="0"/>
              <a:t>undergo constant improvement and </a:t>
            </a:r>
            <a:r>
              <a:rPr lang="en-US" sz="2400" dirty="0" smtClean="0"/>
              <a:t>development</a:t>
            </a:r>
          </a:p>
          <a:p>
            <a:r>
              <a:rPr lang="en-US" sz="2400" dirty="0" smtClean="0"/>
              <a:t>serenity </a:t>
            </a:r>
            <a:r>
              <a:rPr lang="en-US" sz="2400" dirty="0"/>
              <a:t>should not really </a:t>
            </a:r>
            <a:r>
              <a:rPr lang="en-US" sz="2400" dirty="0" smtClean="0"/>
              <a:t>be considered </a:t>
            </a:r>
            <a:r>
              <a:rPr lang="en-US" sz="2400" dirty="0"/>
              <a:t>a </a:t>
            </a:r>
            <a:r>
              <a:rPr lang="en-US" sz="2400" i="1" dirty="0"/>
              <a:t>final </a:t>
            </a:r>
            <a:r>
              <a:rPr lang="en-US" sz="2400" dirty="0"/>
              <a:t>version but a major milestone in a long journey of </a:t>
            </a:r>
            <a:r>
              <a:rPr lang="en-US" sz="2400" dirty="0" smtClean="0"/>
              <a:t>continuous improvement.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Further releases are envisaged but have not been named yet.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vision </a:t>
            </a:r>
            <a:r>
              <a:rPr lang="en-US" sz="2400" dirty="0" smtClean="0"/>
              <a:t>of </a:t>
            </a:r>
            <a:r>
              <a:rPr lang="en-US" sz="2400" i="1" dirty="0" smtClean="0"/>
              <a:t>web </a:t>
            </a:r>
            <a:r>
              <a:rPr lang="en-US" sz="2400" i="1" dirty="0"/>
              <a:t>3.0 </a:t>
            </a:r>
            <a:r>
              <a:rPr lang="en-US" sz="2400" dirty="0"/>
              <a:t>has already been proposed and is being discussed in the community. 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724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Ethereum</a:t>
            </a:r>
            <a:r>
              <a:rPr lang="en-US" b="1" dirty="0"/>
              <a:t> clients and releases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749" y="1698171"/>
            <a:ext cx="9270863" cy="4924697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2400" dirty="0"/>
              <a:t>Web 3.0 is a  concept that basically proposes a semantic and intelligent web as an evolution of the existing web 2.0 technology.</a:t>
            </a:r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the vision of an ecosystem where people, applications</a:t>
            </a:r>
            <a:r>
              <a:rPr lang="en-US" sz="2400" dirty="0" smtClean="0"/>
              <a:t>, data</a:t>
            </a:r>
            <a:r>
              <a:rPr lang="en-US" sz="2400" dirty="0"/>
              <a:t>, and web are all connected together and are able to interact with each other in </a:t>
            </a:r>
            <a:r>
              <a:rPr lang="en-US" sz="2400" dirty="0" smtClean="0"/>
              <a:t>an intelligent </a:t>
            </a:r>
            <a:r>
              <a:rPr lang="en-US" sz="2400" dirty="0"/>
              <a:t>fashion. </a:t>
            </a:r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dirty="0"/>
              <a:t>the advent of the </a:t>
            </a:r>
            <a:r>
              <a:rPr lang="en-US" sz="2400" dirty="0" err="1"/>
              <a:t>blockchain</a:t>
            </a:r>
            <a:r>
              <a:rPr lang="en-US" sz="2400" dirty="0"/>
              <a:t> technology, an idea of </a:t>
            </a:r>
            <a:r>
              <a:rPr lang="en-US" sz="2400" dirty="0" smtClean="0"/>
              <a:t>decentralized web </a:t>
            </a:r>
            <a:r>
              <a:rPr lang="en-US" sz="2400" dirty="0"/>
              <a:t>has also emerged, which in fact was the original vision of the Internet.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core idea </a:t>
            </a:r>
            <a:r>
              <a:rPr lang="en-US" sz="2400" dirty="0" smtClean="0"/>
              <a:t>is that </a:t>
            </a:r>
            <a:r>
              <a:rPr lang="en-US" sz="2400" dirty="0"/>
              <a:t>all major services, such as DNS, search engines, and identity on the Internet will </a:t>
            </a:r>
            <a:r>
              <a:rPr lang="en-US" sz="2400" dirty="0" smtClean="0"/>
              <a:t>be decentralized </a:t>
            </a:r>
            <a:r>
              <a:rPr lang="en-US" sz="2400" dirty="0"/>
              <a:t>in web 3.0.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is where </a:t>
            </a:r>
            <a:r>
              <a:rPr lang="en-US" sz="2400" dirty="0" err="1"/>
              <a:t>Ethereum</a:t>
            </a:r>
            <a:r>
              <a:rPr lang="en-US" sz="2400" dirty="0"/>
              <a:t> is being envisaged as a platform that </a:t>
            </a:r>
            <a:r>
              <a:rPr lang="en-US" sz="2400" dirty="0" smtClean="0"/>
              <a:t>can help </a:t>
            </a:r>
            <a:r>
              <a:rPr lang="en-US" sz="2400" dirty="0"/>
              <a:t>realize this vision.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452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805" y="284476"/>
            <a:ext cx="8911687" cy="1280890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Ethereum</a:t>
            </a:r>
            <a:r>
              <a:rPr lang="en-US" b="1" dirty="0"/>
              <a:t>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805" y="924921"/>
            <a:ext cx="9166361" cy="3777622"/>
          </a:xfrm>
        </p:spPr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Ethereum</a:t>
            </a:r>
            <a:r>
              <a:rPr lang="en-US" sz="2400" dirty="0"/>
              <a:t> stack consists of various components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At the core, there is the </a:t>
            </a:r>
            <a:r>
              <a:rPr lang="en-US" sz="2400" b="1" dirty="0" err="1" smtClean="0"/>
              <a:t>Ethereum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blockchain</a:t>
            </a:r>
            <a:r>
              <a:rPr lang="en-US" sz="2400" b="1" dirty="0" smtClean="0"/>
              <a:t> </a:t>
            </a:r>
            <a:r>
              <a:rPr lang="en-US" sz="2400" dirty="0"/>
              <a:t>running on the P2P </a:t>
            </a:r>
            <a:r>
              <a:rPr lang="en-US" sz="2400" dirty="0" err="1"/>
              <a:t>Ethereum</a:t>
            </a:r>
            <a:r>
              <a:rPr lang="en-US" sz="2400" dirty="0"/>
              <a:t> network. </a:t>
            </a:r>
            <a:endParaRPr lang="en-US" sz="2400" dirty="0" smtClean="0"/>
          </a:p>
          <a:p>
            <a:pPr lvl="1"/>
            <a:r>
              <a:rPr lang="en-US" sz="2400" dirty="0" smtClean="0"/>
              <a:t>Secondly</a:t>
            </a:r>
            <a:r>
              <a:rPr lang="en-US" sz="2400" dirty="0"/>
              <a:t>, there's an </a:t>
            </a:r>
            <a:r>
              <a:rPr lang="en-US" sz="2400" b="1" dirty="0" err="1"/>
              <a:t>Ethereum</a:t>
            </a:r>
            <a:r>
              <a:rPr lang="en-US" sz="2400" b="1" dirty="0"/>
              <a:t> </a:t>
            </a:r>
            <a:r>
              <a:rPr lang="en-US" sz="2400" b="1" dirty="0" smtClean="0"/>
              <a:t>client (</a:t>
            </a:r>
            <a:r>
              <a:rPr lang="en-US" sz="2400" b="1" dirty="0"/>
              <a:t>usually </a:t>
            </a:r>
            <a:r>
              <a:rPr lang="en-US" sz="2400" b="1" dirty="0" err="1"/>
              <a:t>geth</a:t>
            </a:r>
            <a:r>
              <a:rPr lang="en-US" sz="2400" b="1" dirty="0"/>
              <a:t>) </a:t>
            </a:r>
            <a:r>
              <a:rPr lang="en-US" sz="2400" dirty="0"/>
              <a:t>that runs on the nodes and connects to the peer-to-peer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smtClean="0"/>
              <a:t>network </a:t>
            </a:r>
          </a:p>
          <a:p>
            <a:pPr lvl="2"/>
            <a:r>
              <a:rPr lang="en-US" sz="2200" dirty="0" err="1" smtClean="0"/>
              <a:t>blockchain</a:t>
            </a:r>
            <a:r>
              <a:rPr lang="en-US" sz="2200" dirty="0" smtClean="0"/>
              <a:t> </a:t>
            </a:r>
            <a:r>
              <a:rPr lang="en-US" sz="2200" dirty="0"/>
              <a:t>is downloaded and stored locally</a:t>
            </a:r>
            <a:r>
              <a:rPr lang="en-US" sz="2200" dirty="0" smtClean="0"/>
              <a:t>.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It provides various functions</a:t>
            </a:r>
            <a:r>
              <a:rPr lang="en-US" sz="2400" dirty="0" smtClean="0"/>
              <a:t>, such </a:t>
            </a:r>
            <a:r>
              <a:rPr lang="en-US" sz="2400" dirty="0"/>
              <a:t>as mining and account management. </a:t>
            </a:r>
            <a:endParaRPr lang="en-US" sz="2400" dirty="0" smtClean="0"/>
          </a:p>
          <a:p>
            <a:pPr lvl="2"/>
            <a:r>
              <a:rPr lang="en-US" sz="2200" dirty="0" smtClean="0"/>
              <a:t>The </a:t>
            </a:r>
            <a:r>
              <a:rPr lang="en-US" sz="2200" dirty="0"/>
              <a:t>local copy of the </a:t>
            </a:r>
            <a:r>
              <a:rPr lang="en-US" sz="2200" dirty="0" err="1"/>
              <a:t>blockchain</a:t>
            </a:r>
            <a:r>
              <a:rPr lang="en-US" sz="2200" dirty="0"/>
              <a:t> is </a:t>
            </a:r>
            <a:r>
              <a:rPr lang="en-US" sz="2200" dirty="0" smtClean="0"/>
              <a:t>synchronized regularly </a:t>
            </a:r>
            <a:r>
              <a:rPr lang="en-US" sz="2200" dirty="0"/>
              <a:t>with the network. </a:t>
            </a:r>
            <a:endParaRPr lang="en-US" sz="2200" dirty="0" smtClean="0"/>
          </a:p>
          <a:p>
            <a:pPr lvl="1"/>
            <a:r>
              <a:rPr lang="en-US" sz="2400" dirty="0" smtClean="0"/>
              <a:t>Another </a:t>
            </a:r>
            <a:r>
              <a:rPr lang="en-US" sz="2400" dirty="0"/>
              <a:t>component is the </a:t>
            </a:r>
            <a:r>
              <a:rPr lang="en-US" sz="2400" b="1" dirty="0"/>
              <a:t>web3.js </a:t>
            </a:r>
            <a:r>
              <a:rPr lang="en-US" sz="2400" dirty="0"/>
              <a:t>library that </a:t>
            </a:r>
            <a:r>
              <a:rPr lang="en-US" sz="2400" dirty="0" smtClean="0"/>
              <a:t>allows interaction </a:t>
            </a:r>
            <a:r>
              <a:rPr lang="en-US" sz="2400" dirty="0"/>
              <a:t>with </a:t>
            </a:r>
            <a:r>
              <a:rPr lang="en-US" sz="2400" dirty="0" err="1"/>
              <a:t>geth</a:t>
            </a:r>
            <a:r>
              <a:rPr lang="en-US" sz="2400" dirty="0"/>
              <a:t> via the </a:t>
            </a:r>
            <a:r>
              <a:rPr lang="en-US" sz="2400" b="1" dirty="0"/>
              <a:t>Remote Procedure Call </a:t>
            </a:r>
            <a:r>
              <a:rPr lang="en-US" sz="2400" dirty="0"/>
              <a:t>(</a:t>
            </a:r>
            <a:r>
              <a:rPr lang="en-US" sz="2400" b="1" dirty="0"/>
              <a:t>RPC</a:t>
            </a:r>
            <a:r>
              <a:rPr lang="en-US" sz="2400" dirty="0"/>
              <a:t>) interface.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98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35" y="339636"/>
            <a:ext cx="11562565" cy="615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18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1497</TotalTime>
  <Words>2563</Words>
  <Application>Microsoft Office PowerPoint</Application>
  <PresentationFormat>Widescreen</PresentationFormat>
  <Paragraphs>194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Century Gothic</vt:lpstr>
      <vt:lpstr>Century Schoolbook</vt:lpstr>
      <vt:lpstr>Corbel</vt:lpstr>
      <vt:lpstr>Wingdings 3</vt:lpstr>
      <vt:lpstr>Wisp</vt:lpstr>
      <vt:lpstr>Ethereum 101</vt:lpstr>
      <vt:lpstr>Introduction</vt:lpstr>
      <vt:lpstr>History of Ethereum - Timeline</vt:lpstr>
      <vt:lpstr>Ethereum clients and releases</vt:lpstr>
      <vt:lpstr>Ethereum clients and releases</vt:lpstr>
      <vt:lpstr>Ethereum clients and releases</vt:lpstr>
      <vt:lpstr>Ethereum clients and releases</vt:lpstr>
      <vt:lpstr>The Ethereum stack</vt:lpstr>
      <vt:lpstr>PowerPoint Presentation</vt:lpstr>
      <vt:lpstr>Ethereum blockchain</vt:lpstr>
      <vt:lpstr>Transfer of 2 Ether from Address 4718bf7a to Address 741f7a2 is initiated</vt:lpstr>
      <vt:lpstr>Currency (ETH and ETC)</vt:lpstr>
      <vt:lpstr>Forks</vt:lpstr>
      <vt:lpstr>Forks</vt:lpstr>
      <vt:lpstr>Gas</vt:lpstr>
      <vt:lpstr>Gas</vt:lpstr>
      <vt:lpstr>The consensus mechanism</vt:lpstr>
      <vt:lpstr>The consensus mechanism</vt:lpstr>
      <vt:lpstr>PowerPoint Presentation</vt:lpstr>
      <vt:lpstr>The world state</vt:lpstr>
      <vt:lpstr>The account state</vt:lpstr>
      <vt:lpstr>The account state</vt:lpstr>
      <vt:lpstr>The account state</vt:lpstr>
      <vt:lpstr>world state and its relationship with accounts trie, accounts, and block header</vt:lpstr>
      <vt:lpstr>world state and its relationship with accounts trie, accounts, and block header</vt:lpstr>
      <vt:lpstr>PowerPoint Presentation</vt:lpstr>
      <vt:lpstr>Transactions</vt:lpstr>
      <vt:lpstr>Transactions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Transactions</vt:lpstr>
      <vt:lpstr>Transactions</vt:lpstr>
      <vt:lpstr>Contract creation transaction</vt:lpstr>
      <vt:lpstr>Contract creation transaction</vt:lpstr>
      <vt:lpstr>Contract creation transaction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101</dc:title>
  <dc:creator>Sanjay H A</dc:creator>
  <cp:lastModifiedBy>Sanjay H A</cp:lastModifiedBy>
  <cp:revision>41</cp:revision>
  <dcterms:created xsi:type="dcterms:W3CDTF">2019-10-16T13:01:23Z</dcterms:created>
  <dcterms:modified xsi:type="dcterms:W3CDTF">2019-10-17T13:59:21Z</dcterms:modified>
</cp:coreProperties>
</file>