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148233"/>
            <a:ext cx="8948057" cy="66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Ricardian</a:t>
            </a:r>
            <a:r>
              <a:rPr lang="en-US" b="1" dirty="0"/>
              <a:t>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183" y="2133599"/>
            <a:ext cx="9388429" cy="446314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Ricardian</a:t>
            </a:r>
            <a:r>
              <a:rPr lang="en-US" sz="2400" dirty="0"/>
              <a:t> contract is different from a smart contract </a:t>
            </a:r>
            <a:endParaRPr lang="en-US" sz="2400" dirty="0" smtClean="0"/>
          </a:p>
          <a:p>
            <a:pPr lvl="1"/>
            <a:r>
              <a:rPr lang="en-US" sz="2400" dirty="0" smtClean="0"/>
              <a:t>smart contract does </a:t>
            </a:r>
            <a:r>
              <a:rPr lang="en-US" sz="2400" dirty="0"/>
              <a:t>not include any contractual document and is focused purely on the execution of </a:t>
            </a:r>
            <a:r>
              <a:rPr lang="en-US" sz="2400" dirty="0" smtClean="0"/>
              <a:t>the contract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 err="1"/>
              <a:t>Ricardian</a:t>
            </a:r>
            <a:r>
              <a:rPr lang="en-US" sz="2400" dirty="0"/>
              <a:t> </a:t>
            </a:r>
            <a:r>
              <a:rPr lang="en-US" sz="2400" dirty="0" smtClean="0"/>
              <a:t>contract is </a:t>
            </a:r>
            <a:r>
              <a:rPr lang="en-US" sz="2400" dirty="0"/>
              <a:t>more concerned with the </a:t>
            </a:r>
            <a:r>
              <a:rPr lang="en-US" sz="2400" dirty="0" smtClean="0"/>
              <a:t>semantic richness </a:t>
            </a:r>
            <a:r>
              <a:rPr lang="en-US" sz="2400" dirty="0"/>
              <a:t>and production of a document that contains contractual legal prose. </a:t>
            </a:r>
            <a:endParaRPr lang="en-US" sz="2400" dirty="0" smtClean="0"/>
          </a:p>
          <a:p>
            <a:r>
              <a:rPr lang="en-US" sz="2400" dirty="0" smtClean="0"/>
              <a:t>The semantics of </a:t>
            </a:r>
            <a:r>
              <a:rPr lang="en-US" sz="2400" dirty="0"/>
              <a:t>a contract can be divided into two types: </a:t>
            </a:r>
            <a:endParaRPr lang="en-US" sz="2400" dirty="0" smtClean="0"/>
          </a:p>
          <a:p>
            <a:pPr lvl="1"/>
            <a:r>
              <a:rPr lang="en-US" sz="2400" dirty="0" smtClean="0"/>
              <a:t>operational </a:t>
            </a:r>
            <a:r>
              <a:rPr lang="en-US" sz="2400" dirty="0"/>
              <a:t>semantics </a:t>
            </a:r>
            <a:endParaRPr lang="en-US" sz="2400" dirty="0" smtClean="0"/>
          </a:p>
          <a:p>
            <a:pPr lvl="2"/>
            <a:r>
              <a:rPr lang="en-US" sz="2400" dirty="0" smtClean="0"/>
              <a:t>Defines </a:t>
            </a:r>
            <a:r>
              <a:rPr lang="en-US" sz="2400" dirty="0"/>
              <a:t>the actual execution, correctness and safety of the contract,</a:t>
            </a:r>
          </a:p>
          <a:p>
            <a:pPr lvl="1"/>
            <a:r>
              <a:rPr lang="en-US" sz="2400" dirty="0" smtClean="0"/>
              <a:t>Denotational semantics.</a:t>
            </a:r>
          </a:p>
          <a:p>
            <a:pPr lvl="2"/>
            <a:r>
              <a:rPr lang="en-US" sz="2400" dirty="0" smtClean="0"/>
              <a:t>concerned </a:t>
            </a:r>
            <a:r>
              <a:rPr lang="en-US" sz="2400" dirty="0"/>
              <a:t>with the real-world meaning of the full contract.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Ricardian</a:t>
            </a:r>
            <a:r>
              <a:rPr lang="en-US" b="1" dirty="0"/>
              <a:t>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761" y="1264555"/>
            <a:ext cx="9546182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researchers </a:t>
            </a:r>
            <a:r>
              <a:rPr lang="en-US" sz="2400" dirty="0"/>
              <a:t>have differentiated between smart contract code and smart legal contracts</a:t>
            </a:r>
          </a:p>
          <a:p>
            <a:pPr lvl="1"/>
            <a:r>
              <a:rPr lang="en-US" sz="2400" dirty="0" smtClean="0"/>
              <a:t>smart </a:t>
            </a:r>
            <a:r>
              <a:rPr lang="en-US" sz="2400" dirty="0"/>
              <a:t>contract is only concerned with the execution of the contract </a:t>
            </a:r>
            <a:endParaRPr lang="en-US" sz="2400" dirty="0" smtClean="0"/>
          </a:p>
          <a:p>
            <a:pPr lvl="1"/>
            <a:r>
              <a:rPr lang="en-US" sz="2400" dirty="0"/>
              <a:t>smart legal </a:t>
            </a:r>
            <a:r>
              <a:rPr lang="en-US" sz="2400" dirty="0" smtClean="0"/>
              <a:t>contracts encompasses both the denotational and operational semantics of a legal agreement</a:t>
            </a:r>
          </a:p>
          <a:p>
            <a:r>
              <a:rPr lang="en-US" sz="2400" dirty="0"/>
              <a:t>At bitcoin, a very simple implementation of a smart contract can be observed which is </a:t>
            </a:r>
            <a:r>
              <a:rPr lang="en-US" sz="2400" dirty="0" smtClean="0"/>
              <a:t>fully  oriented towards the execution of the contract, </a:t>
            </a:r>
          </a:p>
          <a:p>
            <a:pPr lvl="1"/>
            <a:r>
              <a:rPr lang="en-US" sz="2400" dirty="0" smtClean="0"/>
              <a:t>whereas a </a:t>
            </a:r>
            <a:r>
              <a:rPr lang="en-US" sz="2400" dirty="0" err="1" smtClean="0"/>
              <a:t>Ricardian</a:t>
            </a:r>
            <a:r>
              <a:rPr lang="en-US" sz="2400" dirty="0" smtClean="0"/>
              <a:t> contract is more geared towards </a:t>
            </a:r>
            <a:r>
              <a:rPr lang="en-US" sz="2400" dirty="0"/>
              <a:t>producing a document that is understandable by humans, with some parts that </a:t>
            </a:r>
            <a:r>
              <a:rPr lang="en-US" sz="2400" dirty="0" smtClean="0"/>
              <a:t>a computer </a:t>
            </a:r>
            <a:r>
              <a:rPr lang="en-US" sz="2400" dirty="0"/>
              <a:t>program can understand.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3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semantics vs operational</a:t>
            </a:r>
            <a:br>
              <a:rPr lang="en-US" dirty="0"/>
            </a:br>
            <a:r>
              <a:rPr lang="en-US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56" y="1781228"/>
            <a:ext cx="8154484" cy="49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70" y="212994"/>
            <a:ext cx="8911687" cy="1280890"/>
          </a:xfrm>
        </p:spPr>
        <p:txBody>
          <a:bodyPr/>
          <a:lstStyle/>
          <a:p>
            <a:r>
              <a:rPr lang="en-US" b="1" dirty="0" err="1"/>
              <a:t>Ricardian</a:t>
            </a:r>
            <a:r>
              <a:rPr lang="en-US" b="1" dirty="0"/>
              <a:t>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853439"/>
            <a:ext cx="9989320" cy="3777622"/>
          </a:xfrm>
        </p:spPr>
        <p:txBody>
          <a:bodyPr>
            <a:noAutofit/>
          </a:bodyPr>
          <a:lstStyle/>
          <a:p>
            <a:r>
              <a:rPr lang="en-US" sz="2400" dirty="0"/>
              <a:t>smart contract is made up to have both of these elements (performance and semantics</a:t>
            </a:r>
            <a:r>
              <a:rPr lang="en-US" sz="2400" dirty="0" smtClean="0"/>
              <a:t>) embedded </a:t>
            </a:r>
            <a:r>
              <a:rPr lang="en-US" sz="2400" dirty="0"/>
              <a:t>together, which completes an ideal model of a smart contract.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Ricardian</a:t>
            </a:r>
            <a:r>
              <a:rPr lang="en-US" sz="2400" dirty="0"/>
              <a:t> contract can be represented as a tuple of three objects, namely 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Prose</a:t>
            </a:r>
            <a:r>
              <a:rPr lang="en-US" sz="2400" b="1" dirty="0"/>
              <a:t>, </a:t>
            </a:r>
            <a:r>
              <a:rPr lang="en-US" sz="2400" b="1" i="1" dirty="0" smtClean="0"/>
              <a:t>parameters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i="1" dirty="0"/>
              <a:t>code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Prose </a:t>
            </a:r>
            <a:r>
              <a:rPr lang="en-US" sz="2400" dirty="0"/>
              <a:t>represents the legal contract in regular language; </a:t>
            </a:r>
            <a:endParaRPr lang="en-US" sz="2400" dirty="0" smtClean="0"/>
          </a:p>
          <a:p>
            <a:r>
              <a:rPr lang="en-US" sz="2400" dirty="0" smtClean="0"/>
              <a:t>code </a:t>
            </a:r>
            <a:r>
              <a:rPr lang="en-US" sz="2400" dirty="0"/>
              <a:t>represents </a:t>
            </a:r>
            <a:r>
              <a:rPr lang="en-US" sz="2400" dirty="0" smtClean="0"/>
              <a:t>the program </a:t>
            </a:r>
            <a:r>
              <a:rPr lang="en-US" sz="2400" dirty="0"/>
              <a:t>that is a computer-understandable representation of legal prose; </a:t>
            </a:r>
            <a:endParaRPr lang="en-US" sz="2400" dirty="0" smtClean="0"/>
          </a:p>
          <a:p>
            <a:r>
              <a:rPr lang="en-US" sz="2400" dirty="0" smtClean="0"/>
              <a:t>Parameters join </a:t>
            </a:r>
            <a:r>
              <a:rPr lang="en-US" sz="2400" dirty="0"/>
              <a:t>the appropriate parts of the legal contract to the equivalent code.</a:t>
            </a:r>
          </a:p>
          <a:p>
            <a:r>
              <a:rPr lang="en-US" sz="2400" dirty="0" err="1"/>
              <a:t>Ricardian</a:t>
            </a:r>
            <a:r>
              <a:rPr lang="en-US" sz="2400" dirty="0"/>
              <a:t> contracts have been implemented in many systems, such as </a:t>
            </a:r>
            <a:r>
              <a:rPr lang="en-US" sz="2400" dirty="0" err="1"/>
              <a:t>CommonAccord</a:t>
            </a:r>
            <a:r>
              <a:rPr lang="en-US" sz="2400" dirty="0" smtClean="0"/>
              <a:t>, </a:t>
            </a:r>
            <a:r>
              <a:rPr lang="en-US" sz="2400" dirty="0" err="1" smtClean="0"/>
              <a:t>OpenBazaar</a:t>
            </a:r>
            <a:r>
              <a:rPr lang="en-US" sz="2400" dirty="0"/>
              <a:t>, </a:t>
            </a:r>
            <a:r>
              <a:rPr lang="en-US" sz="2400" dirty="0" err="1"/>
              <a:t>OpenAssets</a:t>
            </a:r>
            <a:r>
              <a:rPr lang="en-US" sz="2400" dirty="0"/>
              <a:t>, and </a:t>
            </a:r>
            <a:r>
              <a:rPr lang="en-US" sz="2400" dirty="0" err="1"/>
              <a:t>Askemos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5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contract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Smart contracts can be implemented for any industry where required but most current </a:t>
            </a:r>
            <a:r>
              <a:rPr lang="en-US" dirty="0" smtClean="0"/>
              <a:t>use cases </a:t>
            </a:r>
            <a:r>
              <a:rPr lang="en-US" dirty="0"/>
              <a:t>are related to the financial industry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Recent work in smart contract space specific </a:t>
            </a:r>
            <a:r>
              <a:rPr lang="en-US" dirty="0" smtClean="0"/>
              <a:t>to the </a:t>
            </a:r>
            <a:r>
              <a:rPr lang="en-US" dirty="0"/>
              <a:t>financial industry has proposed the idea of smart contract templates.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is to </a:t>
            </a:r>
            <a:r>
              <a:rPr lang="en-US" dirty="0" smtClean="0"/>
              <a:t>build standard </a:t>
            </a:r>
            <a:r>
              <a:rPr lang="en-US" dirty="0"/>
              <a:t>templates that provide a framework to support legal agreements for </a:t>
            </a:r>
            <a:r>
              <a:rPr lang="en-US" dirty="0" smtClean="0"/>
              <a:t>financial instruments.</a:t>
            </a:r>
          </a:p>
          <a:p>
            <a:r>
              <a:rPr lang="en-US" dirty="0" smtClean="0"/>
              <a:t>A </a:t>
            </a:r>
            <a:r>
              <a:rPr lang="en-US" dirty="0"/>
              <a:t>language named </a:t>
            </a:r>
            <a:r>
              <a:rPr lang="en-US" i="1" dirty="0"/>
              <a:t>CLACK</a:t>
            </a:r>
            <a:r>
              <a:rPr lang="en-US" dirty="0"/>
              <a:t>, a common language for augmented </a:t>
            </a:r>
            <a:r>
              <a:rPr lang="en-US" dirty="0" smtClean="0"/>
              <a:t>contract knowledge </a:t>
            </a:r>
            <a:r>
              <a:rPr lang="en-US" dirty="0"/>
              <a:t>has been proposed and research has begun to develop the language. </a:t>
            </a:r>
            <a:endParaRPr lang="en-US" dirty="0" smtClean="0"/>
          </a:p>
          <a:p>
            <a:r>
              <a:rPr lang="en-US" dirty="0" smtClean="0"/>
              <a:t>This language </a:t>
            </a:r>
            <a:r>
              <a:rPr lang="en-US" dirty="0"/>
              <a:t>is </a:t>
            </a:r>
            <a:r>
              <a:rPr lang="en-US" dirty="0" smtClean="0"/>
              <a:t>intended  </a:t>
            </a:r>
            <a:r>
              <a:rPr lang="en-US" dirty="0"/>
              <a:t>to be very rich and provide a large variety of functions ranging </a:t>
            </a:r>
            <a:r>
              <a:rPr lang="en-US" dirty="0" smtClean="0"/>
              <a:t>from supporting </a:t>
            </a:r>
            <a:r>
              <a:rPr lang="en-US" dirty="0"/>
              <a:t>legal prose to the ability to be executed on multiple platforms </a:t>
            </a:r>
            <a:r>
              <a:rPr lang="en-US" dirty="0" smtClean="0"/>
              <a:t>and cryptographic </a:t>
            </a:r>
            <a:r>
              <a:rPr lang="en-US" dirty="0"/>
              <a:t>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Contracts in the finance industry is not a new concept and various </a:t>
            </a:r>
            <a:r>
              <a:rPr lang="en-US" dirty="0" smtClean="0"/>
              <a:t>domain-specific language </a:t>
            </a:r>
            <a:r>
              <a:rPr lang="en-US" dirty="0"/>
              <a:t>DSLs are already in use in the financial industry to provide specific language for </a:t>
            </a:r>
            <a:r>
              <a:rPr lang="en-US" dirty="0" smtClean="0"/>
              <a:t>a specific </a:t>
            </a:r>
            <a:r>
              <a:rPr lang="en-US" dirty="0"/>
              <a:t>domain. </a:t>
            </a:r>
            <a:endParaRPr lang="en-US" dirty="0" smtClean="0"/>
          </a:p>
          <a:p>
            <a:r>
              <a:rPr lang="en-US" dirty="0"/>
              <a:t>It's important to understand the concept of domain-specific languages.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languages </a:t>
            </a:r>
            <a:r>
              <a:rPr lang="en-US" dirty="0" smtClean="0"/>
              <a:t>are developed </a:t>
            </a:r>
            <a:r>
              <a:rPr lang="en-US" dirty="0"/>
              <a:t>with limited expressiveness for a particular application or area of interest.</a:t>
            </a:r>
          </a:p>
          <a:p>
            <a:r>
              <a:rPr lang="en-US" b="1" dirty="0"/>
              <a:t>Domain-specific languages </a:t>
            </a:r>
            <a:r>
              <a:rPr lang="en-US" dirty="0"/>
              <a:t>(</a:t>
            </a:r>
            <a:r>
              <a:rPr lang="en-US" b="1" dirty="0"/>
              <a:t>DSLs</a:t>
            </a:r>
            <a:r>
              <a:rPr lang="en-US" dirty="0"/>
              <a:t>) are different from </a:t>
            </a:r>
            <a:r>
              <a:rPr lang="en-US" b="1" dirty="0"/>
              <a:t>general-purpose </a:t>
            </a:r>
            <a:r>
              <a:rPr lang="en-US" b="1" dirty="0" smtClean="0"/>
              <a:t>programming languages </a:t>
            </a:r>
            <a:r>
              <a:rPr lang="en-US" dirty="0"/>
              <a:t>(</a:t>
            </a:r>
            <a:r>
              <a:rPr lang="en-US" b="1" dirty="0"/>
              <a:t>GPLs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DSLs </a:t>
            </a:r>
            <a:r>
              <a:rPr lang="en-US" dirty="0"/>
              <a:t>have a small set of features that are sufficient and optimized </a:t>
            </a:r>
            <a:r>
              <a:rPr lang="en-US" dirty="0" smtClean="0"/>
              <a:t>for the </a:t>
            </a:r>
            <a:r>
              <a:rPr lang="en-US" dirty="0"/>
              <a:t>domain they are intended to be used in and, unlike GPLs, are usually not used to </a:t>
            </a:r>
            <a:r>
              <a:rPr lang="en-US" dirty="0" smtClean="0"/>
              <a:t>build general </a:t>
            </a:r>
            <a:r>
              <a:rPr lang="en-US" dirty="0"/>
              <a:t>purpose large application </a:t>
            </a:r>
            <a:r>
              <a:rPr lang="en-US" dirty="0" err="1" smtClean="0"/>
              <a:t>programmes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3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</a:t>
            </a:r>
            <a:r>
              <a:rPr lang="en-US" dirty="0"/>
              <a:t>on the design philosophy of DSLs </a:t>
            </a:r>
            <a:r>
              <a:rPr lang="en-US" dirty="0" smtClean="0"/>
              <a:t>it can </a:t>
            </a:r>
            <a:r>
              <a:rPr lang="en-US" dirty="0"/>
              <a:t>be envisaged that such languages can be developed specifically to write smart contracts.</a:t>
            </a:r>
          </a:p>
          <a:p>
            <a:r>
              <a:rPr lang="en-US" dirty="0" smtClean="0"/>
              <a:t>Solidity </a:t>
            </a:r>
            <a:r>
              <a:rPr lang="en-US" dirty="0"/>
              <a:t>is one such language that has </a:t>
            </a:r>
            <a:r>
              <a:rPr lang="en-US" dirty="0" smtClean="0"/>
              <a:t>been introduced </a:t>
            </a:r>
            <a:r>
              <a:rPr lang="en-US" dirty="0"/>
              <a:t>with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to write smart contracts. </a:t>
            </a:r>
            <a:endParaRPr lang="en-US" dirty="0" smtClean="0"/>
          </a:p>
          <a:p>
            <a:r>
              <a:rPr lang="en-US" dirty="0" smtClean="0"/>
              <a:t>Serpent </a:t>
            </a:r>
            <a:r>
              <a:rPr lang="en-US" dirty="0"/>
              <a:t>is another </a:t>
            </a:r>
            <a:r>
              <a:rPr lang="en-US" dirty="0" smtClean="0"/>
              <a:t>language that </a:t>
            </a:r>
            <a:r>
              <a:rPr lang="en-US" dirty="0"/>
              <a:t>has been introduced with </a:t>
            </a:r>
            <a:r>
              <a:rPr lang="en-US" dirty="0" err="1"/>
              <a:t>Ethereum</a:t>
            </a:r>
            <a:r>
              <a:rPr lang="en-US" dirty="0"/>
              <a:t> even though it's not used as much as Solidity</a:t>
            </a:r>
            <a:r>
              <a:rPr lang="en-US" dirty="0" smtClean="0"/>
              <a:t>.</a:t>
            </a:r>
          </a:p>
          <a:p>
            <a:r>
              <a:rPr lang="en-US" sz="2000" dirty="0"/>
              <a:t>This idea of domain-specific languages for smart contract programming can be further extended to a graphical domain-specific language, a smart contract modelling platform </a:t>
            </a:r>
          </a:p>
          <a:p>
            <a:pPr lvl="1"/>
            <a:r>
              <a:rPr lang="en-US" sz="2000" dirty="0"/>
              <a:t>where a domain expert (not a programmer) can use a graphical user interface and a canvas to define and draw the semantics and performance of a financial contract.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018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Once </a:t>
            </a:r>
            <a:r>
              <a:rPr lang="en-US" sz="2400" dirty="0"/>
              <a:t>the flow </a:t>
            </a:r>
            <a:r>
              <a:rPr lang="en-US" sz="2400" dirty="0" smtClean="0"/>
              <a:t>has been </a:t>
            </a:r>
            <a:r>
              <a:rPr lang="en-US" sz="2400" dirty="0"/>
              <a:t>drawn and completed, it can be emulated first to test and then to deploy from </a:t>
            </a:r>
            <a:r>
              <a:rPr lang="en-US" sz="2400" dirty="0" smtClean="0"/>
              <a:t>the same </a:t>
            </a:r>
            <a:r>
              <a:rPr lang="en-US" sz="2400" dirty="0"/>
              <a:t>system to the target platform, which can be a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esearch </a:t>
            </a:r>
            <a:r>
              <a:rPr lang="en-US" sz="2400" dirty="0"/>
              <a:t>should also be conducted in the area of developing high </a:t>
            </a:r>
            <a:r>
              <a:rPr lang="en-US" sz="2400" dirty="0" smtClean="0"/>
              <a:t>level DSLs </a:t>
            </a:r>
            <a:r>
              <a:rPr lang="en-US" sz="2400" dirty="0"/>
              <a:t>that can be used to </a:t>
            </a:r>
            <a:r>
              <a:rPr lang="en-US" sz="2400" dirty="0" err="1"/>
              <a:t>programme</a:t>
            </a:r>
            <a:r>
              <a:rPr lang="en-US" sz="2400" dirty="0"/>
              <a:t> a smart contract in a user friendly graphical </a:t>
            </a:r>
            <a:r>
              <a:rPr lang="en-US" sz="2400" dirty="0" smtClean="0"/>
              <a:t>user interface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thus allowing a non-programmer to design a smart contract.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8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4" y="0"/>
            <a:ext cx="8911687" cy="1280890"/>
          </a:xfrm>
        </p:spPr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86" y="499373"/>
            <a:ext cx="10045284" cy="3777622"/>
          </a:xfrm>
        </p:spPr>
        <p:txBody>
          <a:bodyPr>
            <a:noAutofit/>
          </a:bodyPr>
          <a:lstStyle/>
          <a:p>
            <a:r>
              <a:rPr lang="en-US" sz="2200" dirty="0"/>
              <a:t>Oracles are an important component of the smart contract ecosystem.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limitation </a:t>
            </a:r>
            <a:r>
              <a:rPr lang="en-US" sz="2200" dirty="0" smtClean="0"/>
              <a:t>with smart </a:t>
            </a:r>
            <a:r>
              <a:rPr lang="en-US" sz="2200" dirty="0"/>
              <a:t>contracts is that they cannot access external data </a:t>
            </a:r>
            <a:endParaRPr lang="en-US" sz="22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the stock price of a security that is </a:t>
            </a:r>
            <a:r>
              <a:rPr lang="en-US" sz="2000" dirty="0" smtClean="0"/>
              <a:t>required by </a:t>
            </a:r>
            <a:r>
              <a:rPr lang="en-US" sz="2000" dirty="0"/>
              <a:t>the contract to release the dividend payments</a:t>
            </a:r>
            <a:r>
              <a:rPr lang="en-US" sz="2000" dirty="0" smtClean="0"/>
              <a:t>.</a:t>
            </a:r>
          </a:p>
          <a:p>
            <a:r>
              <a:rPr lang="en-US" sz="2200" dirty="0" smtClean="0"/>
              <a:t>Oracles </a:t>
            </a:r>
            <a:r>
              <a:rPr lang="en-US" sz="2200" dirty="0"/>
              <a:t>can be used to provide </a:t>
            </a:r>
            <a:r>
              <a:rPr lang="en-US" sz="2200" dirty="0" smtClean="0"/>
              <a:t>external data </a:t>
            </a:r>
            <a:r>
              <a:rPr lang="en-US" sz="2200" dirty="0"/>
              <a:t>to smart contracts. </a:t>
            </a:r>
            <a:endParaRPr lang="en-US" sz="2200" dirty="0" smtClean="0"/>
          </a:p>
          <a:p>
            <a:r>
              <a:rPr lang="en-US" sz="2200" dirty="0" smtClean="0"/>
              <a:t>An </a:t>
            </a:r>
            <a:r>
              <a:rPr lang="en-US" sz="2200" dirty="0"/>
              <a:t>Oracle is an interface that delivers data from an external </a:t>
            </a:r>
            <a:r>
              <a:rPr lang="en-US" sz="2200" dirty="0" smtClean="0"/>
              <a:t>source to </a:t>
            </a:r>
            <a:r>
              <a:rPr lang="en-US" sz="2200" dirty="0"/>
              <a:t>smart contracts. </a:t>
            </a:r>
            <a:endParaRPr lang="en-US" sz="2200" dirty="0" smtClean="0"/>
          </a:p>
          <a:p>
            <a:r>
              <a:rPr lang="en-US" sz="2200" dirty="0" smtClean="0"/>
              <a:t>Depending </a:t>
            </a:r>
            <a:r>
              <a:rPr lang="en-US" sz="2200" dirty="0"/>
              <a:t>on the industry and requirements, Oracles can </a:t>
            </a:r>
            <a:r>
              <a:rPr lang="en-US" sz="2200" dirty="0" smtClean="0"/>
              <a:t>deliver different </a:t>
            </a:r>
            <a:r>
              <a:rPr lang="en-US" sz="2200" dirty="0"/>
              <a:t>types of data ranging </a:t>
            </a:r>
            <a:r>
              <a:rPr lang="en-US" sz="2200" dirty="0" smtClean="0"/>
              <a:t>from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weather reports, real-world news, and </a:t>
            </a:r>
            <a:r>
              <a:rPr lang="en-US" sz="2200" dirty="0" smtClean="0"/>
              <a:t>corporate actions </a:t>
            </a:r>
            <a:r>
              <a:rPr lang="en-US" sz="2200" dirty="0"/>
              <a:t>to data coming from Internet of Things (</a:t>
            </a:r>
            <a:r>
              <a:rPr lang="en-US" sz="2200" dirty="0" err="1"/>
              <a:t>IoT</a:t>
            </a:r>
            <a:r>
              <a:rPr lang="en-US" sz="2200" dirty="0"/>
              <a:t>) devices. </a:t>
            </a:r>
            <a:endParaRPr lang="en-US" sz="2200" dirty="0" smtClean="0"/>
          </a:p>
          <a:p>
            <a:r>
              <a:rPr lang="en-US" sz="2200" dirty="0" smtClean="0"/>
              <a:t>Oracles </a:t>
            </a:r>
            <a:r>
              <a:rPr lang="en-US" sz="2200" dirty="0"/>
              <a:t>are trusted </a:t>
            </a:r>
            <a:r>
              <a:rPr lang="en-US" sz="2200" dirty="0" smtClean="0"/>
              <a:t>entities that </a:t>
            </a:r>
            <a:r>
              <a:rPr lang="en-US" sz="2200" dirty="0"/>
              <a:t>use a secure channel to transfer data to a smart contract.</a:t>
            </a:r>
          </a:p>
        </p:txBody>
      </p:sp>
    </p:spTree>
    <p:extLst>
      <p:ext uri="{BB962C8B-B14F-4D97-AF65-F5344CB8AC3E}">
        <p14:creationId xmlns:p14="http://schemas.microsoft.com/office/powerpoint/2010/main" val="4099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Smart contracts were first theorized by </a:t>
            </a:r>
            <a:r>
              <a:rPr lang="en-US" sz="2400" i="1" dirty="0"/>
              <a:t>Nick Szabo </a:t>
            </a:r>
            <a:r>
              <a:rPr lang="en-US" sz="2400" dirty="0"/>
              <a:t>in the late 1990s,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was almost </a:t>
            </a:r>
            <a:r>
              <a:rPr lang="en-US" sz="2400" dirty="0" smtClean="0"/>
              <a:t>20 years </a:t>
            </a:r>
            <a:r>
              <a:rPr lang="en-US" sz="2400" dirty="0"/>
              <a:t>before the true potential and benefits of them were truly </a:t>
            </a:r>
            <a:r>
              <a:rPr lang="en-US" sz="2400" dirty="0" smtClean="0"/>
              <a:t>appreciated</a:t>
            </a:r>
          </a:p>
          <a:p>
            <a:r>
              <a:rPr lang="en-US" sz="2400" dirty="0"/>
              <a:t>This idea of smart contracts was implemented in a limited fashion in bitcoin in 2009, </a:t>
            </a:r>
            <a:endParaRPr lang="en-US" sz="2400" dirty="0" smtClean="0"/>
          </a:p>
          <a:p>
            <a:pPr lvl="1"/>
            <a:r>
              <a:rPr lang="en-US" sz="2400" dirty="0" smtClean="0"/>
              <a:t>Where bitcoin </a:t>
            </a:r>
            <a:r>
              <a:rPr lang="en-US" sz="2400" dirty="0"/>
              <a:t>transactions can be used to transfer the value between users, over a </a:t>
            </a:r>
            <a:r>
              <a:rPr lang="en-US" sz="2400" dirty="0" smtClean="0"/>
              <a:t>peer-to-peer network </a:t>
            </a:r>
            <a:r>
              <a:rPr lang="en-US" sz="2400" dirty="0"/>
              <a:t>where users do not necessarily trust each other and there is no need for a </a:t>
            </a:r>
            <a:r>
              <a:rPr lang="en-US" sz="2400" dirty="0" smtClean="0"/>
              <a:t>trusted intermediary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8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61" y="114658"/>
            <a:ext cx="8911687" cy="825867"/>
          </a:xfrm>
        </p:spPr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77" y="980718"/>
            <a:ext cx="9311051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Oracles are also capable of digitally signing the data proving that the source of the data is authentic.</a:t>
            </a:r>
          </a:p>
          <a:p>
            <a:r>
              <a:rPr lang="en-US" sz="2400" dirty="0" smtClean="0"/>
              <a:t> Smart contracts can then subscribe to the Oracles, </a:t>
            </a:r>
          </a:p>
          <a:p>
            <a:r>
              <a:rPr lang="en-US" sz="2400" dirty="0" smtClean="0"/>
              <a:t>Smart contracts can either pull the data, or Oracles can push the data to the smart contracts.</a:t>
            </a:r>
          </a:p>
          <a:p>
            <a:r>
              <a:rPr lang="en-US" sz="2400" dirty="0" smtClean="0"/>
              <a:t>Oracles should not be able to manipulate the data they provide and must be able to provide authentic data.</a:t>
            </a:r>
          </a:p>
          <a:p>
            <a:r>
              <a:rPr lang="en-US" sz="2400" dirty="0" smtClean="0"/>
              <a:t>Even though Oracles are trusted, it may still be possible in some cases that the data is incorrect due to manipulation.</a:t>
            </a:r>
          </a:p>
          <a:p>
            <a:r>
              <a:rPr lang="en-US" sz="2400" dirty="0" smtClean="0"/>
              <a:t> Therefore, it is necessary that Oracles  are unable to change the data.</a:t>
            </a:r>
          </a:p>
          <a:p>
            <a:pPr lvl="1"/>
            <a:r>
              <a:rPr lang="en-US" sz="2400" dirty="0" smtClean="0"/>
              <a:t> This validation can be provided by using various notary schemes,.</a:t>
            </a:r>
          </a:p>
        </p:txBody>
      </p:sp>
    </p:spTree>
    <p:extLst>
      <p:ext uri="{BB962C8B-B14F-4D97-AF65-F5344CB8AC3E}">
        <p14:creationId xmlns:p14="http://schemas.microsoft.com/office/powerpoint/2010/main" val="23405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or simple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63486"/>
            <a:ext cx="10041573" cy="4728754"/>
          </a:xfrm>
        </p:spPr>
        <p:txBody>
          <a:bodyPr>
            <a:normAutofit/>
          </a:bodyPr>
          <a:lstStyle/>
          <a:p>
            <a:r>
              <a:rPr lang="en-US" sz="2400" dirty="0"/>
              <a:t> S</a:t>
            </a:r>
            <a:r>
              <a:rPr lang="en-US" sz="2400" dirty="0" smtClean="0"/>
              <a:t>mart </a:t>
            </a:r>
            <a:r>
              <a:rPr lang="en-US" sz="2400" dirty="0"/>
              <a:t>contract designer </a:t>
            </a:r>
            <a:r>
              <a:rPr lang="en-US" sz="2400" dirty="0" smtClean="0"/>
              <a:t>can </a:t>
            </a:r>
            <a:r>
              <a:rPr lang="en-US" sz="2400" dirty="0"/>
              <a:t>accept data for an oracle that is provided by a large reputable trusted third </a:t>
            </a:r>
            <a:r>
              <a:rPr lang="en-US" sz="2400" dirty="0" smtClean="0"/>
              <a:t>party 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 issue of centralization still remains. </a:t>
            </a:r>
          </a:p>
          <a:p>
            <a:r>
              <a:rPr lang="en-US" sz="2400" dirty="0"/>
              <a:t>These types of Oracles can be called </a:t>
            </a:r>
            <a:r>
              <a:rPr lang="en-US" sz="2400" b="1" dirty="0"/>
              <a:t>standard or simple Oracles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1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Decentralized </a:t>
            </a:r>
            <a:r>
              <a:rPr lang="en-US" b="1" dirty="0"/>
              <a:t>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984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These types of Oracles can be built based on some distributed mechanism. </a:t>
            </a:r>
          </a:p>
          <a:p>
            <a:r>
              <a:rPr lang="en-US" sz="2400" dirty="0"/>
              <a:t>Oracles can themselves source data from another </a:t>
            </a:r>
            <a:r>
              <a:rPr lang="en-US" sz="2400" dirty="0" err="1"/>
              <a:t>blockchain</a:t>
            </a:r>
            <a:r>
              <a:rPr lang="en-US" sz="2400" dirty="0"/>
              <a:t> which is driven by distributed </a:t>
            </a:r>
            <a:r>
              <a:rPr lang="en-US" sz="2400" dirty="0" smtClean="0"/>
              <a:t>consensus</a:t>
            </a:r>
          </a:p>
          <a:p>
            <a:pPr lvl="1"/>
            <a:r>
              <a:rPr lang="en-US" sz="2400" dirty="0" smtClean="0"/>
              <a:t>thus </a:t>
            </a:r>
            <a:r>
              <a:rPr lang="en-US" sz="2400" dirty="0"/>
              <a:t>ensuring the authenticity of data. </a:t>
            </a:r>
          </a:p>
          <a:p>
            <a:r>
              <a:rPr lang="en-US" sz="2400" b="1" dirty="0"/>
              <a:t>For </a:t>
            </a:r>
            <a:r>
              <a:rPr lang="en-US" sz="2400" b="1" dirty="0" smtClean="0"/>
              <a:t>example</a:t>
            </a:r>
            <a:endParaRPr lang="en-US" sz="2400" dirty="0" smtClean="0"/>
          </a:p>
          <a:p>
            <a:pPr lvl="1"/>
            <a:r>
              <a:rPr lang="en-US" sz="2400" dirty="0" smtClean="0"/>
              <a:t>Institution </a:t>
            </a:r>
            <a:r>
              <a:rPr lang="en-US" sz="2400" dirty="0"/>
              <a:t>running their own private </a:t>
            </a:r>
            <a:r>
              <a:rPr lang="en-US" sz="2400" dirty="0" err="1"/>
              <a:t>blockchain</a:t>
            </a:r>
            <a:r>
              <a:rPr lang="en-US" sz="2400" dirty="0"/>
              <a:t> can publish their data feed </a:t>
            </a:r>
            <a:r>
              <a:rPr lang="en-US" sz="2400" dirty="0" smtClean="0"/>
              <a:t>vi </a:t>
            </a:r>
            <a:r>
              <a:rPr lang="en-US" sz="2400" dirty="0"/>
              <a:t>an Oracle that can then be consumed by other </a:t>
            </a:r>
            <a:r>
              <a:rPr lang="en-US" sz="2400" dirty="0" err="1"/>
              <a:t>blockchains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1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000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Hardware </a:t>
            </a:r>
            <a:r>
              <a:rPr lang="en-US" sz="2400" dirty="0"/>
              <a:t>Oracles is also introduced by researchers </a:t>
            </a:r>
            <a:endParaRPr lang="en-US" sz="2400" dirty="0" smtClean="0"/>
          </a:p>
          <a:p>
            <a:pPr lvl="1"/>
            <a:r>
              <a:rPr lang="en-US" sz="2400" dirty="0" smtClean="0"/>
              <a:t>where real-world data </a:t>
            </a:r>
            <a:r>
              <a:rPr lang="en-US" sz="2400" dirty="0"/>
              <a:t>from physical devices is required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 this can be used in telemetry and </a:t>
            </a:r>
            <a:r>
              <a:rPr lang="en-US" sz="2400" dirty="0" err="1"/>
              <a:t>IoT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approach however requires a mechanism in which hardware devices </a:t>
            </a:r>
            <a:r>
              <a:rPr lang="en-US" sz="2400" dirty="0" smtClean="0"/>
              <a:t>cannot be </a:t>
            </a:r>
            <a:r>
              <a:rPr lang="en-US" sz="2400" dirty="0"/>
              <a:t>tampered with.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can be achieved by using tamper-proof devices.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5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248" y="205596"/>
            <a:ext cx="8911687" cy="1280890"/>
          </a:xfrm>
        </p:spPr>
        <p:txBody>
          <a:bodyPr/>
          <a:lstStyle/>
          <a:p>
            <a:r>
              <a:rPr lang="en-US" b="1" dirty="0"/>
              <a:t>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4" y="1036320"/>
            <a:ext cx="9746151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There are platforms available </a:t>
            </a:r>
            <a:r>
              <a:rPr lang="en-US" sz="2400" dirty="0" smtClean="0"/>
              <a:t>now to </a:t>
            </a:r>
            <a:r>
              <a:rPr lang="en-US" sz="2400" dirty="0"/>
              <a:t>enable a smart contract to get external data using </a:t>
            </a:r>
            <a:r>
              <a:rPr lang="en-US" sz="2400" dirty="0" smtClean="0"/>
              <a:t>an Oracle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different methods used by an Oracle to write data into the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depending </a:t>
            </a:r>
            <a:r>
              <a:rPr lang="en-US" sz="2400" dirty="0"/>
              <a:t>on the type of </a:t>
            </a:r>
            <a:r>
              <a:rPr lang="en-US" sz="2400" dirty="0" err="1"/>
              <a:t>blockchain</a:t>
            </a:r>
            <a:r>
              <a:rPr lang="en-US" sz="2400" dirty="0"/>
              <a:t> used.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 in bitcoin </a:t>
            </a:r>
            <a:r>
              <a:rPr lang="en-US" sz="2400" dirty="0" err="1"/>
              <a:t>blockchain</a:t>
            </a:r>
            <a:r>
              <a:rPr lang="en-US" sz="2400" dirty="0"/>
              <a:t>, an oracle </a:t>
            </a:r>
            <a:r>
              <a:rPr lang="en-US" sz="2400" dirty="0" smtClean="0"/>
              <a:t>can write </a:t>
            </a:r>
            <a:r>
              <a:rPr lang="en-US" sz="2400" dirty="0"/>
              <a:t>data to a specific transaction via an OP_RETURN Opcode, </a:t>
            </a:r>
            <a:endParaRPr lang="en-US" sz="2400" dirty="0" smtClean="0"/>
          </a:p>
          <a:p>
            <a:pPr lvl="1"/>
            <a:r>
              <a:rPr lang="en-US" sz="2400" dirty="0" smtClean="0"/>
              <a:t>smart </a:t>
            </a:r>
            <a:r>
              <a:rPr lang="en-US" sz="2400" dirty="0"/>
              <a:t>contract </a:t>
            </a:r>
            <a:r>
              <a:rPr lang="en-US" sz="2400" dirty="0" smtClean="0"/>
              <a:t>can monitor </a:t>
            </a:r>
            <a:r>
              <a:rPr lang="en-US" sz="2400" dirty="0"/>
              <a:t>that transaction and read the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Various online </a:t>
            </a:r>
            <a:r>
              <a:rPr lang="en-US" sz="2400" dirty="0" smtClean="0"/>
              <a:t>services  </a:t>
            </a:r>
            <a:r>
              <a:rPr lang="en-US" sz="2400" dirty="0"/>
              <a:t>are available that </a:t>
            </a:r>
            <a:r>
              <a:rPr lang="en-US" sz="2400" dirty="0" smtClean="0"/>
              <a:t>provide oracle </a:t>
            </a:r>
            <a:r>
              <a:rPr lang="en-US" sz="2400" dirty="0"/>
              <a:t>services</a:t>
            </a:r>
            <a:r>
              <a:rPr lang="en-US" sz="2400" dirty="0" smtClean="0"/>
              <a:t> </a:t>
            </a:r>
            <a:r>
              <a:rPr lang="en-US" sz="2400" dirty="0"/>
              <a:t>such as</a:t>
            </a:r>
          </a:p>
          <a:p>
            <a:pPr lvl="1"/>
            <a:r>
              <a:rPr lang="en-US" sz="2400" dirty="0"/>
              <a:t>http://www.oraclize.it/ </a:t>
            </a:r>
            <a:endParaRPr lang="en-US" sz="2400" dirty="0" smtClean="0"/>
          </a:p>
          <a:p>
            <a:pPr lvl="1"/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www.realitykeys.com</a:t>
            </a:r>
          </a:p>
        </p:txBody>
      </p:sp>
    </p:spTree>
    <p:extLst>
      <p:ext uri="{BB962C8B-B14F-4D97-AF65-F5344CB8AC3E}">
        <p14:creationId xmlns:p14="http://schemas.microsoft.com/office/powerpoint/2010/main" val="25734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758" y="0"/>
            <a:ext cx="8911687" cy="1280890"/>
          </a:xfrm>
        </p:spPr>
        <p:txBody>
          <a:bodyPr/>
          <a:lstStyle/>
          <a:p>
            <a:r>
              <a:rPr lang="en-US" b="1" dirty="0"/>
              <a:t>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014" y="90971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Also, another service at https://smartcontract.com/ is available </a:t>
            </a:r>
            <a:endParaRPr lang="en-US" sz="2400" dirty="0" smtClean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provides external data and the ability to make payments using smart contracts.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aim </a:t>
            </a:r>
            <a:r>
              <a:rPr lang="en-US" sz="2400" dirty="0" smtClean="0"/>
              <a:t>of all </a:t>
            </a:r>
            <a:r>
              <a:rPr lang="en-US" sz="2400" dirty="0"/>
              <a:t>these services is to enable the smart contract to get the data it needs to execute and </a:t>
            </a:r>
            <a:r>
              <a:rPr lang="en-US" sz="2400" dirty="0" smtClean="0"/>
              <a:t>make decisions.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order to prove the authenticity of the data retrieved by the Oracles </a:t>
            </a:r>
            <a:r>
              <a:rPr lang="en-US" sz="2400" dirty="0" smtClean="0"/>
              <a:t>from external </a:t>
            </a:r>
            <a:r>
              <a:rPr lang="en-US" sz="2400" dirty="0"/>
              <a:t>sources, </a:t>
            </a:r>
            <a:endParaRPr lang="en-US" sz="2400" dirty="0" smtClean="0"/>
          </a:p>
          <a:p>
            <a:pPr lvl="1"/>
            <a:r>
              <a:rPr lang="en-US" sz="2400" dirty="0" smtClean="0"/>
              <a:t>mechanisms </a:t>
            </a:r>
            <a:r>
              <a:rPr lang="en-US" sz="2400" dirty="0"/>
              <a:t>like </a:t>
            </a:r>
            <a:r>
              <a:rPr lang="en-US" sz="2400" dirty="0" err="1"/>
              <a:t>TLSnotary</a:t>
            </a:r>
            <a:r>
              <a:rPr lang="en-US" sz="2400" dirty="0"/>
              <a:t> can be used which produce proof </a:t>
            </a:r>
            <a:r>
              <a:rPr lang="en-US" sz="2400" dirty="0" smtClean="0"/>
              <a:t>of communication </a:t>
            </a:r>
            <a:r>
              <a:rPr lang="en-US" sz="2400" dirty="0"/>
              <a:t>between the data source and the oracle.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ensures that the data fed </a:t>
            </a:r>
            <a:r>
              <a:rPr lang="en-US" sz="2400" dirty="0" smtClean="0"/>
              <a:t>back to </a:t>
            </a:r>
            <a:r>
              <a:rPr lang="en-US" sz="2400" dirty="0"/>
              <a:t>the smart contract is definitely retrieved from the source. </a:t>
            </a:r>
          </a:p>
        </p:txBody>
      </p:sp>
    </p:spTree>
    <p:extLst>
      <p:ext uri="{BB962C8B-B14F-4D97-AF65-F5344CB8AC3E}">
        <p14:creationId xmlns:p14="http://schemas.microsoft.com/office/powerpoint/2010/main" val="15710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Ecosystem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727" y="1905000"/>
            <a:ext cx="8810171" cy="38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233" y="2063262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Smart Oracles are </a:t>
            </a:r>
            <a:r>
              <a:rPr lang="en-US" sz="2800" dirty="0"/>
              <a:t>basically entities just like Oracles, but with the added capability of contract </a:t>
            </a:r>
            <a:r>
              <a:rPr lang="en-US" sz="2800" dirty="0" smtClean="0"/>
              <a:t>code execution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Smart </a:t>
            </a:r>
            <a:r>
              <a:rPr lang="en-US" sz="2800" dirty="0"/>
              <a:t>Oracles proposed by </a:t>
            </a:r>
            <a:r>
              <a:rPr lang="en-US" sz="2800" dirty="0" err="1"/>
              <a:t>Codius</a:t>
            </a:r>
            <a:r>
              <a:rPr lang="en-US" sz="2800" dirty="0"/>
              <a:t> run using Google Native Client. </a:t>
            </a:r>
            <a:endParaRPr lang="en-US" sz="28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is </a:t>
            </a:r>
            <a:r>
              <a:rPr lang="en-US" sz="2400" dirty="0" smtClean="0"/>
              <a:t>a sandboxed </a:t>
            </a:r>
            <a:r>
              <a:rPr lang="en-US" sz="2400" dirty="0"/>
              <a:t>environment for running untrusted x86 native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3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smart contracts on a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082" y="200699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Smart contracts may or may not be deployed on a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ut </a:t>
            </a:r>
            <a:r>
              <a:rPr lang="en-US" sz="2400" dirty="0"/>
              <a:t>it makes sense </a:t>
            </a:r>
            <a:r>
              <a:rPr lang="en-US" sz="2400" dirty="0" smtClean="0"/>
              <a:t>to  deploy </a:t>
            </a:r>
            <a:r>
              <a:rPr lang="en-US" sz="2400" dirty="0"/>
              <a:t>them on a </a:t>
            </a:r>
            <a:r>
              <a:rPr lang="en-US" sz="2400" dirty="0" err="1"/>
              <a:t>blockchain</a:t>
            </a:r>
            <a:r>
              <a:rPr lang="en-US" sz="2400" dirty="0"/>
              <a:t> due to the distributed consensus mechanism provided </a:t>
            </a:r>
            <a:r>
              <a:rPr lang="en-US" sz="2400" dirty="0" smtClean="0"/>
              <a:t>by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Ethereum</a:t>
            </a:r>
            <a:r>
              <a:rPr lang="en-US" sz="2400" dirty="0"/>
              <a:t> is an example of a </a:t>
            </a:r>
            <a:r>
              <a:rPr lang="en-US" sz="2400" dirty="0" err="1"/>
              <a:t>blockchain</a:t>
            </a:r>
            <a:r>
              <a:rPr lang="en-US" sz="2400" dirty="0"/>
              <a:t> that natively supports the </a:t>
            </a:r>
            <a:r>
              <a:rPr lang="en-US" sz="2400" dirty="0" smtClean="0"/>
              <a:t>development and </a:t>
            </a:r>
            <a:r>
              <a:rPr lang="en-US" sz="2400" dirty="0"/>
              <a:t>deployment of smart contracts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Smart contracts on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are </a:t>
            </a:r>
            <a:r>
              <a:rPr lang="en-US" sz="2400" dirty="0" smtClean="0"/>
              <a:t>usually part </a:t>
            </a:r>
            <a:r>
              <a:rPr lang="en-US" sz="2400" dirty="0"/>
              <a:t>of a larger application such as Decentralized Autonomous organization (DAOs).</a:t>
            </a:r>
          </a:p>
        </p:txBody>
      </p:sp>
    </p:spTree>
    <p:extLst>
      <p:ext uri="{BB962C8B-B14F-4D97-AF65-F5344CB8AC3E}">
        <p14:creationId xmlns:p14="http://schemas.microsoft.com/office/powerpoint/2010/main" val="4031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350962"/>
            <a:ext cx="8911687" cy="1280890"/>
          </a:xfrm>
        </p:spPr>
        <p:txBody>
          <a:bodyPr/>
          <a:lstStyle/>
          <a:p>
            <a:r>
              <a:rPr lang="en-US" b="1" dirty="0"/>
              <a:t>Deploying smart contracts on a </a:t>
            </a:r>
            <a:r>
              <a:rPr lang="en-US" b="1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498" y="1603716"/>
            <a:ext cx="9605474" cy="4853354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bitcoin </a:t>
            </a:r>
            <a:r>
              <a:rPr lang="en-US" sz="2400" dirty="0" err="1"/>
              <a:t>blockchain</a:t>
            </a:r>
            <a:r>
              <a:rPr lang="en-US" sz="2400" dirty="0"/>
              <a:t> the </a:t>
            </a:r>
            <a:r>
              <a:rPr lang="en-US" sz="2400" dirty="0" err="1"/>
              <a:t>lock_time</a:t>
            </a:r>
            <a:r>
              <a:rPr lang="en-US" sz="2400" dirty="0"/>
              <a:t> field in the bitcoin transaction can </a:t>
            </a:r>
            <a:r>
              <a:rPr lang="en-US" sz="2400" dirty="0" smtClean="0"/>
              <a:t>be seen </a:t>
            </a:r>
            <a:r>
              <a:rPr lang="en-US" sz="2400" dirty="0"/>
              <a:t>as an enabler of a basic version of a smart contract.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lock_time</a:t>
            </a:r>
            <a:r>
              <a:rPr lang="en-US" sz="2400" dirty="0"/>
              <a:t> field enables </a:t>
            </a:r>
            <a:r>
              <a:rPr lang="en-US" sz="2400" dirty="0" smtClean="0"/>
              <a:t>a transaction </a:t>
            </a:r>
            <a:r>
              <a:rPr lang="en-US" sz="2400" dirty="0"/>
              <a:t>to be locked until a specified time or after a number of blocks, </a:t>
            </a:r>
            <a:endParaRPr lang="en-US" sz="2400" dirty="0" smtClean="0"/>
          </a:p>
          <a:p>
            <a:pPr lvl="1"/>
            <a:r>
              <a:rPr lang="en-US" sz="2400" dirty="0" smtClean="0"/>
              <a:t>thus </a:t>
            </a:r>
            <a:r>
              <a:rPr lang="en-US" sz="2400" dirty="0"/>
              <a:t>enforcing </a:t>
            </a:r>
            <a:r>
              <a:rPr lang="en-US" sz="2400" dirty="0" smtClean="0"/>
              <a:t>a basic </a:t>
            </a:r>
            <a:r>
              <a:rPr lang="en-US" sz="2400" dirty="0"/>
              <a:t>contract that a certain transaction can only be unlocked if certain conditions (</a:t>
            </a:r>
            <a:r>
              <a:rPr lang="en-US" sz="2400" dirty="0" smtClean="0"/>
              <a:t>elapsed time </a:t>
            </a:r>
            <a:r>
              <a:rPr lang="en-US" sz="2400" dirty="0"/>
              <a:t>or number of blocks) is </a:t>
            </a:r>
            <a:r>
              <a:rPr lang="en-US" sz="2400" dirty="0" smtClean="0"/>
              <a:t>met</a:t>
            </a:r>
          </a:p>
          <a:p>
            <a:pPr lvl="1"/>
            <a:r>
              <a:rPr lang="en-US" sz="2400" dirty="0" smtClean="0"/>
              <a:t>Can be viewed as basic </a:t>
            </a:r>
            <a:r>
              <a:rPr lang="en-US" sz="2400" dirty="0"/>
              <a:t>smart contract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Bitcoin </a:t>
            </a:r>
            <a:r>
              <a:rPr lang="en-US" sz="2400" dirty="0"/>
              <a:t>scripting language, though limited, can be used to construct basic </a:t>
            </a:r>
            <a:r>
              <a:rPr lang="en-US" sz="2400" dirty="0" smtClean="0"/>
              <a:t>smart contracts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possibility is to fund a bitcoin address that can be spent by anyone </a:t>
            </a:r>
            <a:r>
              <a:rPr lang="en-US" sz="2400" dirty="0" smtClean="0"/>
              <a:t>who demonstrates </a:t>
            </a:r>
            <a:r>
              <a:rPr lang="en-US" sz="2400" dirty="0"/>
              <a:t>a hash collision attack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1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146739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smart contract is a secure and unstoppable computer </a:t>
            </a:r>
            <a:r>
              <a:rPr lang="en-US" sz="2400" dirty="0" smtClean="0"/>
              <a:t>program representing </a:t>
            </a:r>
            <a:r>
              <a:rPr lang="en-US" sz="2400" dirty="0"/>
              <a:t>an agreement that is automatically executable </a:t>
            </a:r>
            <a:r>
              <a:rPr lang="en-US" sz="2400" dirty="0" smtClean="0"/>
              <a:t>and enforceable.</a:t>
            </a:r>
          </a:p>
          <a:p>
            <a:pPr lvl="1"/>
            <a:r>
              <a:rPr lang="en-US" sz="2400" dirty="0" smtClean="0"/>
              <a:t>smart </a:t>
            </a:r>
            <a:r>
              <a:rPr lang="en-US" sz="2400" dirty="0"/>
              <a:t>contract is in fact a computer </a:t>
            </a:r>
            <a:r>
              <a:rPr lang="en-US" sz="2400" dirty="0" smtClean="0"/>
              <a:t>program that </a:t>
            </a:r>
            <a:r>
              <a:rPr lang="en-US" sz="2400" dirty="0"/>
              <a:t>is written in a language that a computer or target machine can understand. </a:t>
            </a:r>
            <a:endParaRPr lang="en-US" sz="2400" dirty="0" smtClean="0"/>
          </a:p>
          <a:p>
            <a:pPr lvl="1"/>
            <a:r>
              <a:rPr lang="en-US" sz="2400" dirty="0" smtClean="0"/>
              <a:t>It encompasses </a:t>
            </a:r>
            <a:r>
              <a:rPr lang="en-US" sz="2400" dirty="0"/>
              <a:t>agreements between parties in the form of business logic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Smart </a:t>
            </a:r>
            <a:r>
              <a:rPr lang="en-US" sz="2400" dirty="0"/>
              <a:t>contracts are automatically executed when certain conditions are met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They </a:t>
            </a:r>
            <a:r>
              <a:rPr lang="en-US" sz="2400" dirty="0" smtClean="0"/>
              <a:t>are enforceable</a:t>
            </a:r>
            <a:r>
              <a:rPr lang="en-US" sz="2400" dirty="0"/>
              <a:t>, which means that all contractual terms are executed as defined and expected</a:t>
            </a:r>
            <a:r>
              <a:rPr lang="en-US" sz="2400" dirty="0" smtClean="0"/>
              <a:t>, even </a:t>
            </a:r>
            <a:r>
              <a:rPr lang="en-US" sz="2400" dirty="0"/>
              <a:t>in the presence of adversaries.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2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961" y="252488"/>
            <a:ext cx="8911687" cy="1280890"/>
          </a:xfrm>
        </p:spPr>
        <p:txBody>
          <a:bodyPr/>
          <a:lstStyle/>
          <a:p>
            <a:r>
              <a:rPr lang="en-US" b="1" dirty="0"/>
              <a:t>The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01" y="949203"/>
            <a:ext cx="9703947" cy="4994031"/>
          </a:xfrm>
        </p:spPr>
        <p:txBody>
          <a:bodyPr>
            <a:noAutofit/>
          </a:bodyPr>
          <a:lstStyle/>
          <a:p>
            <a:r>
              <a:rPr lang="en-US" sz="2400" dirty="0"/>
              <a:t>The DAO is one of the highest crowdfunded projects, and started in April 2016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</a:t>
            </a:r>
            <a:r>
              <a:rPr lang="en-US" sz="2400" dirty="0" smtClean="0"/>
              <a:t>was basically </a:t>
            </a:r>
            <a:r>
              <a:rPr lang="en-US" sz="2400" dirty="0"/>
              <a:t>a set of smart contracts written in order to provide a platform for investment. </a:t>
            </a:r>
            <a:endParaRPr lang="en-US" sz="2400" dirty="0" smtClean="0"/>
          </a:p>
          <a:p>
            <a:r>
              <a:rPr lang="en-US" sz="2400" dirty="0" smtClean="0"/>
              <a:t>Due to </a:t>
            </a:r>
            <a:r>
              <a:rPr lang="en-US" sz="2400" dirty="0"/>
              <a:t>a bug in the code this was hacked in June 2016 and an equivalent of 50 million </a:t>
            </a:r>
            <a:r>
              <a:rPr lang="en-US" sz="2400" dirty="0" smtClean="0"/>
              <a:t>dollars was </a:t>
            </a:r>
            <a:r>
              <a:rPr lang="en-US" sz="2400" dirty="0"/>
              <a:t>siphoned out of the DAO into another account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resulted in a hard fork </a:t>
            </a:r>
            <a:r>
              <a:rPr lang="en-US" sz="2400" dirty="0" smtClean="0"/>
              <a:t>on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in order to recover from the attack.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should be noted that the notion of </a:t>
            </a:r>
            <a:r>
              <a:rPr lang="en-US" sz="2400" i="1" dirty="0"/>
              <a:t>code </a:t>
            </a:r>
            <a:r>
              <a:rPr lang="en-US" sz="2400" i="1" dirty="0" smtClean="0"/>
              <a:t>is law</a:t>
            </a:r>
            <a:r>
              <a:rPr lang="en-US" sz="2400" dirty="0"/>
              <a:t>, or unstoppable smart </a:t>
            </a:r>
            <a:r>
              <a:rPr lang="en-US" sz="2400" dirty="0" smtClean="0"/>
              <a:t>contracts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should be viewed with some </a:t>
            </a:r>
            <a:r>
              <a:rPr lang="en-US" sz="2400" dirty="0" smtClean="0"/>
              <a:t>skepticism </a:t>
            </a:r>
            <a:r>
              <a:rPr lang="en-US" sz="2400" dirty="0"/>
              <a:t>as </a:t>
            </a:r>
            <a:r>
              <a:rPr lang="en-US" sz="2400" dirty="0" smtClean="0"/>
              <a:t>the implementation </a:t>
            </a:r>
            <a:r>
              <a:rPr lang="en-US" sz="2400" dirty="0"/>
              <a:t>of these concepts is not mature enough to warrant full and </a:t>
            </a:r>
            <a:r>
              <a:rPr lang="en-US" sz="2400" dirty="0" smtClean="0"/>
              <a:t>unquestionable trust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964" y="141263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Ethereum</a:t>
            </a:r>
            <a:r>
              <a:rPr lang="en-US" sz="2800" dirty="0" smtClean="0"/>
              <a:t> </a:t>
            </a:r>
            <a:r>
              <a:rPr lang="en-US" sz="2800" dirty="0"/>
              <a:t>foundation was able </a:t>
            </a:r>
            <a:r>
              <a:rPr lang="en-US" sz="2800" dirty="0" smtClean="0"/>
              <a:t>to stop </a:t>
            </a:r>
            <a:r>
              <a:rPr lang="en-US" sz="2800" dirty="0"/>
              <a:t>and change the execution of </a:t>
            </a:r>
            <a:r>
              <a:rPr lang="en-US" sz="2800" i="1" dirty="0"/>
              <a:t>The DAO </a:t>
            </a:r>
            <a:r>
              <a:rPr lang="en-US" sz="2800" dirty="0"/>
              <a:t>by introducing a hard fork. </a:t>
            </a:r>
            <a:endParaRPr lang="en-US" sz="2800" dirty="0" smtClean="0"/>
          </a:p>
          <a:p>
            <a:pPr lvl="1"/>
            <a:r>
              <a:rPr lang="en-US" sz="2400" dirty="0" smtClean="0"/>
              <a:t>hard fork goes </a:t>
            </a:r>
            <a:r>
              <a:rPr lang="en-US" sz="2400" dirty="0"/>
              <a:t>against the true spirit of </a:t>
            </a:r>
            <a:r>
              <a:rPr lang="en-US" sz="2400" dirty="0" smtClean="0"/>
              <a:t>decentralization and </a:t>
            </a:r>
            <a:r>
              <a:rPr lang="en-US" sz="2400" dirty="0"/>
              <a:t>the notion of </a:t>
            </a:r>
            <a:r>
              <a:rPr lang="en-US" sz="2400" i="1" dirty="0"/>
              <a:t>code is law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800" dirty="0" smtClean="0"/>
              <a:t>Resistance </a:t>
            </a:r>
            <a:r>
              <a:rPr lang="en-US" sz="2800" dirty="0"/>
              <a:t>against this hard fork </a:t>
            </a:r>
            <a:endParaRPr lang="en-US" sz="2800" dirty="0" smtClean="0"/>
          </a:p>
          <a:p>
            <a:pPr lvl="1"/>
            <a:r>
              <a:rPr lang="en-US" sz="2400" dirty="0" smtClean="0"/>
              <a:t>some miners </a:t>
            </a:r>
            <a:r>
              <a:rPr lang="en-US" sz="2400" dirty="0"/>
              <a:t>who decided to keep mining on the original chain resulted in the creation </a:t>
            </a:r>
            <a:r>
              <a:rPr lang="en-US" sz="2400" dirty="0" smtClean="0"/>
              <a:t>of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Classic.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original, non-forked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where </a:t>
            </a:r>
            <a:r>
              <a:rPr lang="en-US" sz="2400" i="1" dirty="0"/>
              <a:t>code is </a:t>
            </a:r>
            <a:r>
              <a:rPr lang="en-US" sz="2400" i="1" dirty="0" smtClean="0"/>
              <a:t>still law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5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458" y="141514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Smart Contracts are </a:t>
            </a:r>
            <a:r>
              <a:rPr lang="en-US" sz="2400" dirty="0"/>
              <a:t>secure and unstoppable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which means that these computer </a:t>
            </a:r>
            <a:r>
              <a:rPr lang="en-US" sz="2400" dirty="0" err="1" smtClean="0"/>
              <a:t>programmes</a:t>
            </a:r>
            <a:r>
              <a:rPr lang="en-US" sz="2400" dirty="0" smtClean="0"/>
              <a:t> are </a:t>
            </a:r>
            <a:r>
              <a:rPr lang="en-US" sz="2400" dirty="0"/>
              <a:t>required to be designed in such a fashion that they are fault tolerant and executable </a:t>
            </a:r>
            <a:r>
              <a:rPr lang="en-US" sz="2400" dirty="0" smtClean="0"/>
              <a:t>in reasonable </a:t>
            </a:r>
            <a:r>
              <a:rPr lang="en-US" sz="2400" dirty="0"/>
              <a:t>amount of time. </a:t>
            </a:r>
            <a:endParaRPr lang="en-US" sz="2400" dirty="0" smtClean="0"/>
          </a:p>
          <a:p>
            <a:pPr lvl="1"/>
            <a:r>
              <a:rPr lang="en-US" sz="2400" dirty="0" smtClean="0"/>
              <a:t>These </a:t>
            </a:r>
            <a:r>
              <a:rPr lang="en-US" sz="2400" dirty="0" err="1"/>
              <a:t>programmes</a:t>
            </a:r>
            <a:r>
              <a:rPr lang="en-US" sz="2400" dirty="0"/>
              <a:t> should be able to execute and maintain </a:t>
            </a:r>
            <a:r>
              <a:rPr lang="en-US" sz="2400" dirty="0" smtClean="0"/>
              <a:t>a healthy </a:t>
            </a:r>
            <a:r>
              <a:rPr lang="en-US" sz="2400" dirty="0"/>
              <a:t>internal state, even if external factors are </a:t>
            </a:r>
            <a:r>
              <a:rPr lang="en-US" sz="2400" dirty="0" smtClean="0"/>
              <a:t>unfavorable</a:t>
            </a:r>
          </a:p>
          <a:p>
            <a:r>
              <a:rPr lang="en-US" sz="2400" dirty="0" smtClean="0"/>
              <a:t>it will </a:t>
            </a:r>
            <a:r>
              <a:rPr lang="en-US" sz="2400" dirty="0"/>
              <a:t>provide greater benefits in the long run if security and unstoppable properties </a:t>
            </a:r>
            <a:r>
              <a:rPr lang="en-US" sz="2400" dirty="0" smtClean="0"/>
              <a:t>are included </a:t>
            </a:r>
            <a:r>
              <a:rPr lang="en-US" sz="2400" dirty="0"/>
              <a:t>in the smart contract definition from the beginning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Certain inputs </a:t>
            </a:r>
            <a:r>
              <a:rPr lang="en-US" sz="2400" dirty="0"/>
              <a:t>that need to be provided by people can and should also be automated via the use </a:t>
            </a:r>
            <a:r>
              <a:rPr lang="en-US" sz="2400" dirty="0" smtClean="0"/>
              <a:t>of Oracles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1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Smart contracts usually operate by managing their internal state using a state </a:t>
            </a:r>
            <a:r>
              <a:rPr lang="en-US" sz="2400" dirty="0" smtClean="0"/>
              <a:t>machine model.</a:t>
            </a:r>
          </a:p>
          <a:p>
            <a:r>
              <a:rPr lang="en-US" sz="2400" dirty="0" smtClean="0"/>
              <a:t>If smart </a:t>
            </a:r>
            <a:r>
              <a:rPr lang="en-US" sz="2400" dirty="0"/>
              <a:t>contract </a:t>
            </a:r>
            <a:r>
              <a:rPr lang="en-US" sz="2400" dirty="0" smtClean="0"/>
              <a:t>code readable </a:t>
            </a:r>
            <a:r>
              <a:rPr lang="en-US" sz="2400" dirty="0"/>
              <a:t>not only by machines but also by people. If humans and machines can </a:t>
            </a:r>
            <a:r>
              <a:rPr lang="en-US" sz="2400" dirty="0" smtClean="0"/>
              <a:t>both understand </a:t>
            </a:r>
            <a:r>
              <a:rPr lang="en-US" sz="2400" dirty="0"/>
              <a:t>the code written in a smart </a:t>
            </a:r>
            <a:r>
              <a:rPr lang="en-US" sz="2400" dirty="0" smtClean="0"/>
              <a:t>contract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might be more acceptable in </a:t>
            </a:r>
            <a:r>
              <a:rPr lang="en-US" sz="2400" dirty="0" smtClean="0"/>
              <a:t>legal situations</a:t>
            </a:r>
          </a:p>
          <a:p>
            <a:r>
              <a:rPr lang="en-US" sz="2400" dirty="0"/>
              <a:t>Smart contracts are inherently required to be deterministic in nature.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property </a:t>
            </a:r>
            <a:r>
              <a:rPr lang="en-US" sz="2400" dirty="0" smtClean="0"/>
              <a:t>will allow </a:t>
            </a:r>
            <a:r>
              <a:rPr lang="en-US" sz="2400" dirty="0"/>
              <a:t>a smart contract to be run by any node on a network and achieve the same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5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Smart </a:t>
            </a:r>
            <a:r>
              <a:rPr lang="en-US" sz="2400" dirty="0"/>
              <a:t>contract has the following four properties:</a:t>
            </a:r>
          </a:p>
          <a:p>
            <a:pPr lvl="1"/>
            <a:r>
              <a:rPr lang="en-US" sz="2400" dirty="0"/>
              <a:t>Automatically executable</a:t>
            </a:r>
          </a:p>
          <a:p>
            <a:pPr lvl="1"/>
            <a:r>
              <a:rPr lang="en-US" sz="2400" dirty="0"/>
              <a:t>Enforceable</a:t>
            </a:r>
          </a:p>
          <a:p>
            <a:pPr lvl="1"/>
            <a:r>
              <a:rPr lang="en-US" sz="2400" dirty="0"/>
              <a:t>Semantically sound</a:t>
            </a:r>
          </a:p>
          <a:p>
            <a:pPr lvl="1"/>
            <a:r>
              <a:rPr lang="en-US" sz="2400" dirty="0"/>
              <a:t>Secure and unstoppable.</a:t>
            </a:r>
          </a:p>
          <a:p>
            <a:r>
              <a:rPr lang="en-US" sz="2400" dirty="0"/>
              <a:t>The first two properties are required as a minimum, whereas the latter two may not </a:t>
            </a:r>
            <a:r>
              <a:rPr lang="en-US" sz="2400" dirty="0" smtClean="0"/>
              <a:t>be required </a:t>
            </a:r>
            <a:r>
              <a:rPr lang="en-US" sz="2400" dirty="0"/>
              <a:t>or implementable in certain scenarios and can be relaxed.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Ricardian</a:t>
            </a:r>
            <a:r>
              <a:rPr lang="en-US" b="1" dirty="0"/>
              <a:t>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Ricardian</a:t>
            </a:r>
            <a:r>
              <a:rPr lang="en-US" dirty="0"/>
              <a:t> contracts were originally proposed in the </a:t>
            </a:r>
            <a:r>
              <a:rPr lang="en-US" i="1" dirty="0"/>
              <a:t>Financial Cryptography in 7 Layers </a:t>
            </a:r>
            <a:r>
              <a:rPr lang="en-US" dirty="0" smtClean="0"/>
              <a:t>paper by </a:t>
            </a:r>
            <a:r>
              <a:rPr lang="en-US" i="1" dirty="0"/>
              <a:t>Ian </a:t>
            </a:r>
            <a:r>
              <a:rPr lang="en-US" i="1" dirty="0" err="1"/>
              <a:t>Grigg</a:t>
            </a:r>
            <a:r>
              <a:rPr lang="en-US" i="1" dirty="0"/>
              <a:t> </a:t>
            </a:r>
            <a:r>
              <a:rPr lang="en-US" dirty="0"/>
              <a:t>in late 1990s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These </a:t>
            </a:r>
            <a:r>
              <a:rPr lang="en-US" dirty="0"/>
              <a:t>contracts were used initially in a bond trading </a:t>
            </a:r>
            <a:r>
              <a:rPr lang="en-US" dirty="0" smtClean="0"/>
              <a:t>and payment </a:t>
            </a:r>
            <a:r>
              <a:rPr lang="en-US" dirty="0"/>
              <a:t>system called </a:t>
            </a:r>
            <a:r>
              <a:rPr lang="en-US" b="1" dirty="0"/>
              <a:t>Ricardo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idea is to write a document which </a:t>
            </a:r>
            <a:r>
              <a:rPr lang="en-US" dirty="0" smtClean="0"/>
              <a:t>is understandable </a:t>
            </a:r>
            <a:r>
              <a:rPr lang="en-US" dirty="0"/>
              <a:t>and acceptable by both a court of law and computer software. </a:t>
            </a:r>
            <a:endParaRPr lang="en-US" dirty="0" smtClean="0"/>
          </a:p>
          <a:p>
            <a:r>
              <a:rPr lang="en-US" dirty="0" err="1" smtClean="0"/>
              <a:t>Ricardian</a:t>
            </a:r>
            <a:r>
              <a:rPr lang="en-US" dirty="0" smtClean="0"/>
              <a:t> contracts </a:t>
            </a:r>
            <a:r>
              <a:rPr lang="en-US" dirty="0"/>
              <a:t>address the challenge of issuance of value over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identifies the </a:t>
            </a:r>
            <a:r>
              <a:rPr lang="en-US" dirty="0" smtClean="0"/>
              <a:t>issuer and </a:t>
            </a:r>
            <a:r>
              <a:rPr lang="en-US" dirty="0"/>
              <a:t>captures all the terms and clauses of the contract in a document in order to make </a:t>
            </a:r>
            <a:r>
              <a:rPr lang="en-US" dirty="0" smtClean="0"/>
              <a:t>it acceptable </a:t>
            </a:r>
            <a:r>
              <a:rPr lang="en-US" dirty="0"/>
              <a:t>as a legally binding contract.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868" y="624110"/>
            <a:ext cx="8911687" cy="1280890"/>
          </a:xfrm>
        </p:spPr>
        <p:txBody>
          <a:bodyPr/>
          <a:lstStyle/>
          <a:p>
            <a:r>
              <a:rPr lang="en-US" b="1" dirty="0" err="1"/>
              <a:t>Ricardian</a:t>
            </a:r>
            <a:r>
              <a:rPr lang="en-US" b="1" dirty="0"/>
              <a:t>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766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err="1"/>
              <a:t>Ricardian</a:t>
            </a:r>
            <a:r>
              <a:rPr lang="en-US" sz="2800" dirty="0"/>
              <a:t> contract is a </a:t>
            </a:r>
            <a:r>
              <a:rPr lang="en-US" sz="2800" dirty="0" smtClean="0"/>
              <a:t>document that </a:t>
            </a:r>
            <a:r>
              <a:rPr lang="en-US" sz="2800" dirty="0"/>
              <a:t>has several of the following properties:</a:t>
            </a:r>
          </a:p>
          <a:p>
            <a:pPr lvl="1"/>
            <a:r>
              <a:rPr lang="en-US" sz="2400" dirty="0"/>
              <a:t>A contract offered by an issuer to holders</a:t>
            </a:r>
          </a:p>
          <a:p>
            <a:pPr lvl="1"/>
            <a:r>
              <a:rPr lang="en-US" sz="2400" dirty="0"/>
              <a:t>A valuable right held by holders, and managed by the issuer</a:t>
            </a:r>
          </a:p>
          <a:p>
            <a:pPr lvl="1"/>
            <a:r>
              <a:rPr lang="en-US" sz="2400" dirty="0"/>
              <a:t>Easily readable by people (like a contract on paper)</a:t>
            </a:r>
          </a:p>
          <a:p>
            <a:pPr lvl="1"/>
            <a:r>
              <a:rPr lang="en-US" sz="2400" dirty="0"/>
              <a:t>Readable by programs (</a:t>
            </a:r>
            <a:r>
              <a:rPr lang="en-US" sz="2400" dirty="0" err="1"/>
              <a:t>parseable</a:t>
            </a:r>
            <a:r>
              <a:rPr lang="en-US" sz="2400" dirty="0"/>
              <a:t>, like a database)</a:t>
            </a:r>
          </a:p>
          <a:p>
            <a:pPr lvl="1"/>
            <a:r>
              <a:rPr lang="en-US" sz="2400" dirty="0"/>
              <a:t>Digitally signed</a:t>
            </a:r>
          </a:p>
          <a:p>
            <a:pPr lvl="1"/>
            <a:r>
              <a:rPr lang="en-US" sz="2400" dirty="0"/>
              <a:t>Carries the keys and server information</a:t>
            </a:r>
          </a:p>
          <a:p>
            <a:pPr lvl="1"/>
            <a:r>
              <a:rPr lang="en-US" sz="2400" dirty="0"/>
              <a:t>Allied with a unique and secure identifier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Ricardian</a:t>
            </a:r>
            <a:r>
              <a:rPr lang="en-US" b="1" dirty="0"/>
              <a:t>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Contracts </a:t>
            </a:r>
            <a:r>
              <a:rPr lang="en-US" dirty="0"/>
              <a:t>are implemented by producing a single document that contains </a:t>
            </a:r>
            <a:r>
              <a:rPr lang="en-US" dirty="0" smtClean="0"/>
              <a:t>the </a:t>
            </a:r>
          </a:p>
          <a:p>
            <a:pPr lvl="1"/>
            <a:r>
              <a:rPr lang="en-US" dirty="0" smtClean="0"/>
              <a:t>terms </a:t>
            </a:r>
            <a:r>
              <a:rPr lang="en-US" dirty="0"/>
              <a:t>of the contract in legal prose </a:t>
            </a:r>
            <a:endParaRPr lang="en-US" dirty="0" smtClean="0"/>
          </a:p>
          <a:p>
            <a:pPr lvl="1"/>
            <a:r>
              <a:rPr lang="en-US" dirty="0" smtClean="0"/>
              <a:t>required </a:t>
            </a:r>
            <a:r>
              <a:rPr lang="en-US" dirty="0"/>
              <a:t>machine-readable tags. </a:t>
            </a:r>
            <a:endParaRPr lang="en-US" dirty="0" smtClean="0"/>
          </a:p>
          <a:p>
            <a:r>
              <a:rPr lang="en-US" dirty="0" smtClean="0"/>
              <a:t>This document is </a:t>
            </a:r>
            <a:r>
              <a:rPr lang="en-US" dirty="0"/>
              <a:t>digitally signed by the issuer using their private key.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document is then hashed </a:t>
            </a:r>
            <a:r>
              <a:rPr lang="en-US" dirty="0" smtClean="0"/>
              <a:t>using a </a:t>
            </a:r>
            <a:r>
              <a:rPr lang="en-US" dirty="0"/>
              <a:t>message digest function to produce a hash by which the document can be identified. </a:t>
            </a:r>
            <a:endParaRPr lang="en-US" dirty="0" smtClean="0"/>
          </a:p>
          <a:p>
            <a:r>
              <a:rPr lang="en-US" dirty="0" smtClean="0"/>
              <a:t>This hash </a:t>
            </a:r>
            <a:r>
              <a:rPr lang="en-US" dirty="0"/>
              <a:t>is then further used and signed by parties during the performance of the contract </a:t>
            </a:r>
            <a:r>
              <a:rPr lang="en-US" dirty="0" smtClean="0"/>
              <a:t>in order </a:t>
            </a:r>
            <a:r>
              <a:rPr lang="en-US" dirty="0"/>
              <a:t>to link each transaction, with the identifier hash thus serving as evidence of intent.</a:t>
            </a:r>
          </a:p>
          <a:p>
            <a:r>
              <a:rPr lang="en-US" dirty="0"/>
              <a:t>This is </a:t>
            </a:r>
            <a:r>
              <a:rPr lang="en-US" dirty="0" smtClean="0"/>
              <a:t>called as </a:t>
            </a:r>
            <a:r>
              <a:rPr lang="en-US" i="1" dirty="0"/>
              <a:t>bowtie </a:t>
            </a:r>
            <a:r>
              <a:rPr lang="en-US" dirty="0"/>
              <a:t>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7821</TotalTime>
  <Words>2445</Words>
  <Application>Microsoft Office PowerPoint</Application>
  <PresentationFormat>Widescreen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Wisp</vt:lpstr>
      <vt:lpstr>Smart Contracts</vt:lpstr>
      <vt:lpstr>History</vt:lpstr>
      <vt:lpstr>Definition</vt:lpstr>
      <vt:lpstr>Definition</vt:lpstr>
      <vt:lpstr>Definition</vt:lpstr>
      <vt:lpstr>Properties</vt:lpstr>
      <vt:lpstr>Ricardian contracts</vt:lpstr>
      <vt:lpstr>Ricardian contracts</vt:lpstr>
      <vt:lpstr>Ricardian contracts</vt:lpstr>
      <vt:lpstr>PowerPoint Presentation</vt:lpstr>
      <vt:lpstr>Ricardian contracts</vt:lpstr>
      <vt:lpstr>Ricardian contracts</vt:lpstr>
      <vt:lpstr>legal semantics vs operational performance</vt:lpstr>
      <vt:lpstr>Ricardian contracts</vt:lpstr>
      <vt:lpstr>Smart contract templates</vt:lpstr>
      <vt:lpstr>PowerPoint Presentation</vt:lpstr>
      <vt:lpstr>PowerPoint Presentation</vt:lpstr>
      <vt:lpstr>PowerPoint Presentation</vt:lpstr>
      <vt:lpstr>Oracles</vt:lpstr>
      <vt:lpstr>Oracles</vt:lpstr>
      <vt:lpstr>standard or simple Oracles</vt:lpstr>
      <vt:lpstr>Decentralized Oracles</vt:lpstr>
      <vt:lpstr>Hardware Oracles</vt:lpstr>
      <vt:lpstr>Oracles</vt:lpstr>
      <vt:lpstr>Oracles</vt:lpstr>
      <vt:lpstr>Smart contract Ecosystem</vt:lpstr>
      <vt:lpstr>Smart Oracles</vt:lpstr>
      <vt:lpstr>Deploying smart contracts on a blockchain</vt:lpstr>
      <vt:lpstr>Deploying smart contracts on a blockchain</vt:lpstr>
      <vt:lpstr>The DAO</vt:lpstr>
      <vt:lpstr>The DAO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</dc:title>
  <dc:creator>Sanjay H A</dc:creator>
  <cp:lastModifiedBy>Sanjay H A</cp:lastModifiedBy>
  <cp:revision>33</cp:revision>
  <dcterms:created xsi:type="dcterms:W3CDTF">2019-10-11T01:59:46Z</dcterms:created>
  <dcterms:modified xsi:type="dcterms:W3CDTF">2019-10-16T12:20:50Z</dcterms:modified>
</cp:coreProperties>
</file>