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93" r:id="rId37"/>
    <p:sldId id="294" r:id="rId38"/>
    <p:sldId id="274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07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1" r:id="rId64"/>
    <p:sldId id="322" r:id="rId65"/>
    <p:sldId id="318" r:id="rId66"/>
    <p:sldId id="319" r:id="rId67"/>
    <p:sldId id="320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C01D-621D-4E1C-9DF4-C82DF5D84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93"/>
            <p14:sldId id="294"/>
            <p14:sldId id="274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1"/>
            <p14:sldId id="322"/>
            <p14:sldId id="318"/>
            <p14:sldId id="319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EFFD4D45-D021-46DD-9A91-BDA79113BC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1690-5CCC-45C6-9AFF-7522CDD249A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5878-176D-4F0F-8444-AAA0730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C3C21341-7D25-4F04-AADF-445C3F19983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6288"/>
            <a:ext cx="682307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900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Three different roles that a node might play.  The different roles correspond to different responsibilities in the consensus algorithm.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Proposer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Advocates for a client.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Suggest different proposals for consideration by the Acceptors.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	Proposal is a (N,V) pair.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Acceptor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Responsible for reaching consensus.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Accept proposals which meet certain constraints.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Learner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Determines when consensus is reached.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Essentials &amp; </a:t>
            </a:r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</a:t>
            </a:r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Hyperledger</a:t>
            </a:r>
            <a:r>
              <a:rPr lang="en-US" sz="3200" dirty="0"/>
              <a:t>, </a:t>
            </a:r>
            <a:r>
              <a:rPr lang="en-US" sz="3200" dirty="0" err="1"/>
              <a:t>Hyperledger</a:t>
            </a:r>
            <a:r>
              <a:rPr lang="en-US" sz="3200" dirty="0"/>
              <a:t> as a protocol, Fabric, </a:t>
            </a:r>
            <a:r>
              <a:rPr lang="en-US" sz="3200" dirty="0" err="1"/>
              <a:t>Hyperledger</a:t>
            </a:r>
            <a:r>
              <a:rPr lang="en-US" sz="3200" dirty="0"/>
              <a:t> Fabric, </a:t>
            </a:r>
            <a:r>
              <a:rPr lang="en-US" sz="3200" dirty="0" err="1"/>
              <a:t>Sawtooth</a:t>
            </a:r>
            <a:r>
              <a:rPr lang="en-US" sz="3200" dirty="0"/>
              <a:t> lake, </a:t>
            </a:r>
            <a:r>
              <a:rPr lang="en-US" sz="3200" dirty="0" err="1" smtClean="0"/>
              <a:t>Corda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8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 smtClean="0"/>
              <a:t>TEXTBOOK</a:t>
            </a:r>
            <a:endParaRPr lang="en-US" sz="3200" dirty="0"/>
          </a:p>
          <a:p>
            <a:pPr lvl="1"/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 smtClean="0"/>
              <a:t> REFERENCEBOOKS</a:t>
            </a:r>
          </a:p>
          <a:p>
            <a:pPr lvl="1"/>
            <a:r>
              <a:rPr lang="en-US" sz="3200" dirty="0" smtClean="0"/>
              <a:t>Mastering </a:t>
            </a:r>
            <a:r>
              <a:rPr lang="en-US" sz="3200" dirty="0"/>
              <a:t>Bitcoin: Programming the Open </a:t>
            </a:r>
            <a:r>
              <a:rPr lang="en-US" sz="3200" dirty="0" err="1"/>
              <a:t>Blockchain</a:t>
            </a:r>
            <a:r>
              <a:rPr lang="en-US" sz="3200" dirty="0"/>
              <a:t> Paperback – </a:t>
            </a:r>
            <a:r>
              <a:rPr lang="en-US" sz="3200" dirty="0" smtClean="0"/>
              <a:t>2017 by </a:t>
            </a:r>
            <a:r>
              <a:rPr lang="en-US" sz="3200" dirty="0"/>
              <a:t>Andreas M. </a:t>
            </a:r>
            <a:r>
              <a:rPr lang="en-US" sz="3200" dirty="0" err="1"/>
              <a:t>O’rielly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2804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Data resources (shared usage of information) 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resources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search engines </a:t>
            </a:r>
            <a:endParaRPr lang="en-US" sz="2400" dirty="0" smtClean="0"/>
          </a:p>
          <a:p>
            <a:pPr lvl="1"/>
            <a:r>
              <a:rPr lang="en-US" sz="2400" dirty="0" smtClean="0"/>
              <a:t>computer-supported </a:t>
            </a:r>
            <a:r>
              <a:rPr lang="en-US" sz="2400" dirty="0"/>
              <a:t>cooperative working </a:t>
            </a:r>
            <a:r>
              <a:rPr lang="en-US" sz="2400" dirty="0" smtClean="0"/>
              <a:t>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14853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6348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single “system”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or several autonomous subsystems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collection of processors 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processing</a:t>
            </a:r>
          </a:p>
          <a:p>
            <a:pPr lvl="1"/>
            <a:r>
              <a:rPr lang="en-US" sz="2400" dirty="0" smtClean="0"/>
              <a:t>Increased </a:t>
            </a:r>
            <a:r>
              <a:rPr lang="en-US" sz="2400" dirty="0"/>
              <a:t>performance, reliability, </a:t>
            </a:r>
            <a:r>
              <a:rPr lang="en-US" sz="2400" dirty="0" smtClean="0"/>
              <a:t>fault tolerance</a:t>
            </a:r>
            <a:endParaRPr lang="en-US" sz="2400" dirty="0"/>
          </a:p>
          <a:p>
            <a:r>
              <a:rPr lang="en-US" sz="2400" dirty="0" smtClean="0"/>
              <a:t>partitioned </a:t>
            </a:r>
            <a:r>
              <a:rPr lang="en-US" sz="2400" dirty="0"/>
              <a:t>or replicated data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performance, reliability, fault tolerance</a:t>
            </a:r>
          </a:p>
          <a:p>
            <a:r>
              <a:rPr lang="en-US" sz="2400" dirty="0"/>
              <a:t>Dependable systems, grid systems,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5468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Sharing of information and services</a:t>
            </a:r>
          </a:p>
          <a:p>
            <a:r>
              <a:rPr lang="en-US" sz="2400" dirty="0"/>
              <a:t>Possibility to add components improves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fault </a:t>
            </a:r>
            <a:r>
              <a:rPr lang="en-US" sz="2400" dirty="0"/>
              <a:t>tolerance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dirty="0" smtClean="0"/>
              <a:t>of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resources accessible</a:t>
            </a:r>
          </a:p>
          <a:p>
            <a:r>
              <a:rPr lang="en-US" sz="2400" dirty="0" smtClean="0"/>
              <a:t>Distribution </a:t>
            </a:r>
            <a:r>
              <a:rPr lang="en-US" sz="2400" dirty="0"/>
              <a:t>transparency</a:t>
            </a:r>
          </a:p>
          <a:p>
            <a:r>
              <a:rPr lang="en-US" sz="2400" dirty="0" smtClean="0"/>
              <a:t>Openness</a:t>
            </a:r>
            <a:endParaRPr lang="en-US" sz="2400" dirty="0"/>
          </a:p>
          <a:p>
            <a:r>
              <a:rPr lang="en-US" sz="2400" dirty="0" smtClean="0"/>
              <a:t>Scalability</a:t>
            </a:r>
            <a:endParaRPr lang="en-US" sz="2400" dirty="0"/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System </a:t>
            </a:r>
            <a:r>
              <a:rPr lang="en-US" sz="2400" dirty="0"/>
              <a:t>design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75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Making Resources 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control</a:t>
            </a:r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Availability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Performance</a:t>
            </a:r>
          </a:p>
          <a:p>
            <a:r>
              <a:rPr lang="en-US" sz="2400" dirty="0" smtClean="0"/>
              <a:t>Mutual </a:t>
            </a:r>
            <a:r>
              <a:rPr lang="en-US" sz="2400" dirty="0"/>
              <a:t>exclusion of users, fairness</a:t>
            </a:r>
          </a:p>
          <a:p>
            <a:r>
              <a:rPr lang="en-US" sz="2400" dirty="0" smtClean="0"/>
              <a:t>Consistency </a:t>
            </a:r>
            <a:r>
              <a:rPr lang="en-US" sz="2400" dirty="0"/>
              <a:t>in some cases </a:t>
            </a:r>
          </a:p>
        </p:txBody>
      </p:sp>
    </p:spTree>
    <p:extLst>
      <p:ext uri="{BB962C8B-B14F-4D97-AF65-F5344CB8AC3E}">
        <p14:creationId xmlns:p14="http://schemas.microsoft.com/office/powerpoint/2010/main" val="18668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 :</a:t>
            </a:r>
            <a:r>
              <a:rPr lang="en-US" sz="2400" dirty="0" smtClean="0"/>
              <a:t> </a:t>
            </a:r>
            <a:r>
              <a:rPr lang="en-US" sz="2400" dirty="0"/>
              <a:t>Hide differences in data representation and how a resource is accessed</a:t>
            </a:r>
          </a:p>
          <a:p>
            <a:r>
              <a:rPr lang="en-US" sz="2400" b="1" dirty="0" smtClean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 smtClean="0"/>
              <a:t>Migration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move to another location </a:t>
            </a:r>
          </a:p>
          <a:p>
            <a:r>
              <a:rPr lang="en-US" sz="2400" b="1" dirty="0" smtClean="0"/>
              <a:t>Relocation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be moved to another location </a:t>
            </a:r>
            <a:r>
              <a:rPr lang="en-US" sz="2400" dirty="0" smtClean="0"/>
              <a:t> while </a:t>
            </a:r>
            <a:r>
              <a:rPr lang="en-US" sz="2400" dirty="0"/>
              <a:t>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the failure and recovery of a resource</a:t>
            </a:r>
          </a:p>
          <a:p>
            <a:r>
              <a:rPr lang="en-US" sz="2400" b="1" dirty="0" smtClean="0"/>
              <a:t>Persistence: </a:t>
            </a:r>
            <a:r>
              <a:rPr lang="en-US" sz="2400" dirty="0" smtClean="0"/>
              <a:t>Hide </a:t>
            </a:r>
            <a:r>
              <a:rPr lang="en-US" sz="2400" dirty="0"/>
              <a:t>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14245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1280890"/>
          </a:xfrm>
        </p:spPr>
        <p:txBody>
          <a:bodyPr/>
          <a:lstStyle/>
          <a:p>
            <a:r>
              <a:rPr lang="en-US" dirty="0"/>
              <a:t>Omission and arbitrary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807355"/>
            <a:ext cx="9450388" cy="5056909"/>
          </a:xfrm>
        </p:spPr>
        <p:txBody>
          <a:bodyPr>
            <a:noAutofit/>
          </a:bodyPr>
          <a:lstStyle/>
          <a:p>
            <a:r>
              <a:rPr lang="en-US" sz="2000" b="1" dirty="0"/>
              <a:t>Fail-stop </a:t>
            </a:r>
            <a:r>
              <a:rPr lang="en-US" sz="2000" dirty="0" smtClean="0"/>
              <a:t>:Process </a:t>
            </a:r>
            <a:r>
              <a:rPr lang="en-US" sz="2000" dirty="0"/>
              <a:t>halts and remains halted. Other processes </a:t>
            </a:r>
            <a:r>
              <a:rPr lang="en-US" sz="2000" dirty="0" smtClean="0"/>
              <a:t>may detect </a:t>
            </a:r>
            <a:r>
              <a:rPr lang="en-US" sz="2000" dirty="0"/>
              <a:t>this state.</a:t>
            </a:r>
          </a:p>
          <a:p>
            <a:r>
              <a:rPr lang="en-US" sz="2000" b="1" dirty="0"/>
              <a:t>Crash </a:t>
            </a:r>
            <a:r>
              <a:rPr lang="en-US" sz="2000" dirty="0"/>
              <a:t>:</a:t>
            </a:r>
            <a:r>
              <a:rPr lang="en-US" sz="2000" dirty="0" smtClean="0"/>
              <a:t>Process </a:t>
            </a:r>
            <a:r>
              <a:rPr lang="en-US" sz="2000" dirty="0"/>
              <a:t>halts and remains halted. Other processes </a:t>
            </a:r>
            <a:r>
              <a:rPr lang="en-US" sz="2000" dirty="0" smtClean="0"/>
              <a:t>may not </a:t>
            </a:r>
            <a:r>
              <a:rPr lang="en-US" sz="2000" dirty="0"/>
              <a:t>be able to detect this state.</a:t>
            </a:r>
          </a:p>
          <a:p>
            <a:r>
              <a:rPr lang="en-US" sz="2000" b="1" dirty="0"/>
              <a:t>Omission</a:t>
            </a:r>
            <a:r>
              <a:rPr lang="en-US" sz="2000" dirty="0"/>
              <a:t> </a:t>
            </a:r>
            <a:r>
              <a:rPr lang="en-US" sz="2000" dirty="0" smtClean="0"/>
              <a:t>:A </a:t>
            </a:r>
            <a:r>
              <a:rPr lang="en-US" sz="2000" dirty="0"/>
              <a:t>message inserted in an outgoing message buffer </a:t>
            </a:r>
            <a:r>
              <a:rPr lang="en-US" sz="2000" dirty="0" smtClean="0"/>
              <a:t>never arrives </a:t>
            </a:r>
            <a:r>
              <a:rPr lang="en-US" sz="2000" dirty="0"/>
              <a:t>at the other end’s incoming message buffer.</a:t>
            </a:r>
          </a:p>
          <a:p>
            <a:r>
              <a:rPr lang="en-US" sz="2000" b="1" dirty="0" err="1" smtClean="0"/>
              <a:t>Send-omission</a:t>
            </a:r>
            <a:r>
              <a:rPr lang="en-US" sz="2000" dirty="0" err="1" smtClean="0"/>
              <a:t>:A</a:t>
            </a:r>
            <a:r>
              <a:rPr lang="en-US" sz="2000" dirty="0" smtClean="0"/>
              <a:t> </a:t>
            </a:r>
            <a:r>
              <a:rPr lang="en-US" sz="2000" dirty="0"/>
              <a:t>process completes send, but the message is not </a:t>
            </a:r>
            <a:r>
              <a:rPr lang="en-US" sz="2000" dirty="0" smtClean="0"/>
              <a:t>put in </a:t>
            </a:r>
            <a:r>
              <a:rPr lang="en-US" sz="2000" dirty="0"/>
              <a:t>its outgoing message buffer.</a:t>
            </a:r>
          </a:p>
          <a:p>
            <a:r>
              <a:rPr lang="en-US" sz="2000" b="1" dirty="0" smtClean="0"/>
              <a:t>Receive-omission :</a:t>
            </a:r>
            <a:r>
              <a:rPr lang="en-US" sz="2000" dirty="0" smtClean="0"/>
              <a:t> </a:t>
            </a:r>
            <a:r>
              <a:rPr lang="en-US" sz="2000" dirty="0"/>
              <a:t>A message is put in a process’s incoming </a:t>
            </a:r>
            <a:r>
              <a:rPr lang="en-US" sz="2000" dirty="0" smtClean="0"/>
              <a:t>message buffer</a:t>
            </a:r>
            <a:r>
              <a:rPr lang="en-US" sz="2000" dirty="0"/>
              <a:t>, but that process does not receive it.</a:t>
            </a:r>
          </a:p>
          <a:p>
            <a:r>
              <a:rPr lang="en-US" sz="2000" dirty="0" smtClean="0"/>
              <a:t>Arbitrary(Byzantine) :Process/channel </a:t>
            </a:r>
            <a:r>
              <a:rPr lang="en-US" sz="2000" dirty="0"/>
              <a:t>exhibits arbitrary </a:t>
            </a:r>
            <a:r>
              <a:rPr lang="en-US" sz="2000" dirty="0" err="1"/>
              <a:t>behaviour</a:t>
            </a:r>
            <a:r>
              <a:rPr lang="en-US" sz="2000" dirty="0"/>
              <a:t>: it </a:t>
            </a:r>
            <a:r>
              <a:rPr lang="en-US" sz="2000" dirty="0" smtClean="0"/>
              <a:t>may send/transmit </a:t>
            </a:r>
            <a:r>
              <a:rPr lang="en-US" sz="2000" dirty="0"/>
              <a:t>arbitrary messages at arbitrary </a:t>
            </a:r>
            <a:r>
              <a:rPr lang="en-US" sz="2000" dirty="0" smtClean="0"/>
              <a:t>times, commit </a:t>
            </a:r>
            <a:r>
              <a:rPr lang="en-US" sz="2000" dirty="0"/>
              <a:t>omissions; a process may stop or take </a:t>
            </a:r>
            <a:r>
              <a:rPr lang="en-US" sz="2000" dirty="0" smtClean="0"/>
              <a:t>an incorrect </a:t>
            </a:r>
            <a:r>
              <a:rPr lang="en-US" sz="2000" dirty="0"/>
              <a:t>step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will be able to illustrate the </a:t>
            </a:r>
            <a:r>
              <a:rPr lang="en-US" dirty="0" err="1"/>
              <a:t>Blockchain</a:t>
            </a:r>
            <a:r>
              <a:rPr lang="en-US" dirty="0"/>
              <a:t> terminologies with its applications.- L2</a:t>
            </a:r>
          </a:p>
          <a:p>
            <a:pPr lvl="0"/>
            <a:r>
              <a:rPr lang="en-US" dirty="0"/>
              <a:t>Student will be able to analyze the working principles of </a:t>
            </a:r>
            <a:r>
              <a:rPr lang="en-US" dirty="0" err="1"/>
              <a:t>Blockchain</a:t>
            </a:r>
            <a:r>
              <a:rPr lang="en-US" dirty="0"/>
              <a:t>	-L2</a:t>
            </a:r>
          </a:p>
          <a:p>
            <a:pPr lvl="0"/>
            <a:r>
              <a:rPr lang="en-US" dirty="0"/>
              <a:t>Student will be Able to comprehend the principles and methodologies used in Bitcoin –L2</a:t>
            </a:r>
          </a:p>
          <a:p>
            <a:pPr lvl="0"/>
            <a:r>
              <a:rPr lang="en-US" dirty="0"/>
              <a:t>Student will be Able to create </a:t>
            </a:r>
            <a:r>
              <a:rPr lang="en-US" dirty="0" err="1"/>
              <a:t>Ethereum</a:t>
            </a:r>
            <a:r>
              <a:rPr lang="en-US" dirty="0"/>
              <a:t> Network, Wallets, Nodes, Smart contract &amp; </a:t>
            </a:r>
            <a:r>
              <a:rPr lang="en-US" dirty="0" err="1"/>
              <a:t>DApps</a:t>
            </a:r>
            <a:r>
              <a:rPr lang="en-US" dirty="0"/>
              <a:t> –L4</a:t>
            </a:r>
          </a:p>
          <a:p>
            <a:pPr lvl="0"/>
            <a:r>
              <a:rPr lang="en-US" dirty="0"/>
              <a:t>Student will be Able to develop </a:t>
            </a:r>
            <a:r>
              <a:rPr lang="en-US" dirty="0" err="1"/>
              <a:t>Blockchain</a:t>
            </a:r>
            <a:r>
              <a:rPr lang="en-US" dirty="0"/>
              <a:t> Based Application Architecture using </a:t>
            </a:r>
            <a:r>
              <a:rPr lang="en-US" dirty="0" err="1"/>
              <a:t>Hyperledger</a:t>
            </a:r>
            <a:r>
              <a:rPr lang="en-US" dirty="0"/>
              <a:t> –L3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Clock </a:t>
            </a:r>
            <a:r>
              <a:rPr lang="en-US" sz="2800" dirty="0" smtClean="0"/>
              <a:t>:Process’s </a:t>
            </a:r>
            <a:r>
              <a:rPr lang="en-US" sz="2800" dirty="0"/>
              <a:t>local clock exceeds the bounds on </a:t>
            </a:r>
            <a:r>
              <a:rPr lang="en-US" sz="2800" dirty="0" smtClean="0"/>
              <a:t>its rate </a:t>
            </a:r>
            <a:r>
              <a:rPr lang="en-US" sz="2800" dirty="0"/>
              <a:t>of drift from real time.</a:t>
            </a:r>
          </a:p>
          <a:p>
            <a:r>
              <a:rPr lang="en-US" sz="2800" b="1" dirty="0"/>
              <a:t>Performance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/>
              <a:t>Process exceeds the bounds on the </a:t>
            </a:r>
            <a:r>
              <a:rPr lang="en-US" sz="2800" dirty="0" smtClean="0"/>
              <a:t>interval between </a:t>
            </a:r>
            <a:r>
              <a:rPr lang="en-US" sz="2800" dirty="0"/>
              <a:t>two steps.</a:t>
            </a:r>
          </a:p>
          <a:p>
            <a:r>
              <a:rPr lang="en-US" sz="2800" b="1" dirty="0"/>
              <a:t>Performance </a:t>
            </a:r>
            <a:r>
              <a:rPr lang="en-US" sz="2800" dirty="0" smtClean="0"/>
              <a:t>: </a:t>
            </a:r>
            <a:r>
              <a:rPr lang="en-US" sz="2800" dirty="0"/>
              <a:t>A message’s transmission takes longer than </a:t>
            </a:r>
            <a:r>
              <a:rPr lang="en-US" sz="2800" dirty="0" smtClean="0"/>
              <a:t>the stated </a:t>
            </a:r>
            <a:r>
              <a:rPr lang="en-US" sz="2800" dirty="0"/>
              <a:t>bound.</a:t>
            </a:r>
          </a:p>
        </p:txBody>
      </p:sp>
    </p:spTree>
    <p:extLst>
      <p:ext uri="{BB962C8B-B14F-4D97-AF65-F5344CB8AC3E}">
        <p14:creationId xmlns:p14="http://schemas.microsoft.com/office/powerpoint/2010/main" val="5256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57" y="0"/>
            <a:ext cx="8911687" cy="1280890"/>
          </a:xfrm>
        </p:spPr>
        <p:txBody>
          <a:bodyPr/>
          <a:lstStyle/>
          <a:p>
            <a:r>
              <a:rPr lang="en-US" dirty="0"/>
              <a:t>Failure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244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components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fault rate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Increased possibilities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redundancy =&gt; more possibilities for fault tolerance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no centralized control =&gt; no fatal failure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Issues</a:t>
            </a:r>
          </a:p>
          <a:p>
            <a:pPr lvl="1"/>
            <a:r>
              <a:rPr lang="en-US" sz="2400" dirty="0" smtClean="0"/>
              <a:t>Detecting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Masking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Recovery </a:t>
            </a:r>
            <a:r>
              <a:rPr lang="en-US" sz="2400" dirty="0"/>
              <a:t>from failures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Tolerating failures</a:t>
            </a:r>
          </a:p>
          <a:p>
            <a:pPr lvl="1"/>
            <a:r>
              <a:rPr lang="en-US" sz="2400" dirty="0" smtClean="0"/>
              <a:t>Redundancy</a:t>
            </a:r>
            <a:endParaRPr lang="en-US" sz="2400" dirty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14743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Concurrency:</a:t>
            </a:r>
          </a:p>
          <a:p>
            <a:pPr lvl="1"/>
            <a:r>
              <a:rPr lang="en-US" sz="2400" dirty="0" smtClean="0"/>
              <a:t>Several </a:t>
            </a:r>
            <a:r>
              <a:rPr lang="en-US" sz="2400" dirty="0"/>
              <a:t>simultaneous users =&gt; integrity of data</a:t>
            </a:r>
          </a:p>
          <a:p>
            <a:pPr lvl="2"/>
            <a:r>
              <a:rPr lang="en-US" sz="2400" dirty="0" smtClean="0"/>
              <a:t>mutual </a:t>
            </a:r>
            <a:r>
              <a:rPr lang="en-US" sz="2400" dirty="0"/>
              <a:t>exclusion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synchronization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transaction processing in data bases</a:t>
            </a:r>
          </a:p>
          <a:p>
            <a:pPr lvl="1"/>
            <a:r>
              <a:rPr lang="en-US" sz="2400" dirty="0" smtClean="0"/>
              <a:t>Replicated </a:t>
            </a:r>
            <a:r>
              <a:rPr lang="en-US" sz="2400" dirty="0"/>
              <a:t>data: consistency of information?</a:t>
            </a:r>
          </a:p>
          <a:p>
            <a:pPr lvl="1"/>
            <a:r>
              <a:rPr lang="en-US" sz="2400" dirty="0" smtClean="0"/>
              <a:t>Partitioned </a:t>
            </a:r>
            <a:r>
              <a:rPr lang="en-US" sz="2400" dirty="0"/>
              <a:t>data: how to determine the state of the system?</a:t>
            </a:r>
          </a:p>
          <a:p>
            <a:pPr lvl="1"/>
            <a:r>
              <a:rPr lang="en-US" sz="2400" dirty="0" smtClean="0"/>
              <a:t>Order </a:t>
            </a:r>
            <a:r>
              <a:rPr lang="en-US" sz="2400" dirty="0"/>
              <a:t>of messages?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global clock! </a:t>
            </a:r>
          </a:p>
        </p:txBody>
      </p:sp>
    </p:spTree>
    <p:extLst>
      <p:ext uri="{BB962C8B-B14F-4D97-AF65-F5344CB8AC3E}">
        <p14:creationId xmlns:p14="http://schemas.microsoft.com/office/powerpoint/2010/main" val="33354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system will remain effective when there is </a:t>
            </a:r>
            <a:r>
              <a:rPr lang="en-US" sz="2800" dirty="0" smtClean="0"/>
              <a:t>a </a:t>
            </a:r>
            <a:r>
              <a:rPr lang="en-US" sz="2800" dirty="0"/>
              <a:t>significant increase in</a:t>
            </a:r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resources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number of users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architecture and the implementation must allow it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algorithms must be efficient under the circumstances </a:t>
            </a:r>
            <a:r>
              <a:rPr lang="en-US" sz="2800" dirty="0" smtClean="0"/>
              <a:t>to be expected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3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3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Security</a:t>
            </a:r>
            <a:r>
              <a:rPr lang="en-US" sz="2000" dirty="0"/>
              <a:t>: confidentiality, integrity, availability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Vulnerable components </a:t>
            </a:r>
            <a:endParaRPr lang="en-US" sz="2000" dirty="0" smtClean="0"/>
          </a:p>
          <a:p>
            <a:pPr lvl="1"/>
            <a:r>
              <a:rPr lang="en-US" sz="2000" dirty="0" smtClean="0"/>
              <a:t>channels </a:t>
            </a:r>
            <a:r>
              <a:rPr lang="en-US" sz="2000" dirty="0"/>
              <a:t>(links &lt;–&gt; end-to-end paths)</a:t>
            </a:r>
          </a:p>
          <a:p>
            <a:pPr lvl="1"/>
            <a:r>
              <a:rPr lang="en-US" sz="2000" dirty="0" smtClean="0"/>
              <a:t>processes </a:t>
            </a:r>
            <a:r>
              <a:rPr lang="en-US" sz="2000" dirty="0"/>
              <a:t>(clients, servers, outsiders)</a:t>
            </a:r>
          </a:p>
          <a:p>
            <a:r>
              <a:rPr lang="en-US" sz="2000" dirty="0" smtClean="0"/>
              <a:t>Threats</a:t>
            </a:r>
            <a:endParaRPr lang="en-US" sz="2000" dirty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/>
              <a:t>leakage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integrity violation</a:t>
            </a:r>
          </a:p>
          <a:p>
            <a:pPr lvl="1"/>
            <a:r>
              <a:rPr lang="en-US" sz="2000" dirty="0" smtClean="0"/>
              <a:t>denial </a:t>
            </a:r>
            <a:r>
              <a:rPr lang="en-US" sz="2000" dirty="0"/>
              <a:t>of service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illegitimate usage</a:t>
            </a:r>
          </a:p>
          <a:p>
            <a:r>
              <a:rPr lang="en-US" sz="2000" dirty="0"/>
              <a:t> Current issues:</a:t>
            </a:r>
          </a:p>
          <a:p>
            <a:pPr lvl="1"/>
            <a:r>
              <a:rPr lang="en-US" sz="2000" dirty="0" smtClean="0"/>
              <a:t>Denial-of-service </a:t>
            </a:r>
            <a:r>
              <a:rPr lang="en-US" sz="2000" dirty="0"/>
              <a:t>attacks, security of mobile code, information flow;</a:t>
            </a:r>
          </a:p>
          <a:p>
            <a:pPr lvl="1"/>
            <a:r>
              <a:rPr lang="en-US" sz="2000" dirty="0"/>
              <a:t>open wireless ad-hoc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524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13" y="1"/>
            <a:ext cx="929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Threats to </a:t>
            </a:r>
            <a:r>
              <a:rPr lang="en-US" sz="2400" dirty="0" smtClean="0"/>
              <a:t>channels </a:t>
            </a:r>
          </a:p>
          <a:p>
            <a:pPr lvl="1"/>
            <a:r>
              <a:rPr lang="en-US" sz="2400" dirty="0" smtClean="0"/>
              <a:t> eavesdropping (data, traffic)</a:t>
            </a:r>
          </a:p>
          <a:p>
            <a:pPr lvl="1"/>
            <a:r>
              <a:rPr lang="en-US" sz="2400" dirty="0" smtClean="0"/>
              <a:t>tampering</a:t>
            </a:r>
            <a:r>
              <a:rPr lang="en-US" sz="2400" dirty="0"/>
              <a:t>, replaying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masquerading</a:t>
            </a:r>
          </a:p>
          <a:p>
            <a:pPr lvl="1"/>
            <a:r>
              <a:rPr lang="en-US" sz="2400" dirty="0" smtClean="0"/>
              <a:t>denial </a:t>
            </a:r>
            <a:r>
              <a:rPr lang="en-US" sz="2400" dirty="0"/>
              <a:t>of service</a:t>
            </a:r>
          </a:p>
          <a:p>
            <a:r>
              <a:rPr lang="en-US" sz="2400" dirty="0" smtClean="0"/>
              <a:t>Threats </a:t>
            </a:r>
            <a:r>
              <a:rPr lang="en-US" sz="2400" dirty="0"/>
              <a:t>to processes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server: client’s identity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client: </a:t>
            </a:r>
            <a:r>
              <a:rPr lang="en-US" sz="2400" dirty="0" smtClean="0"/>
              <a:t>server’s identity</a:t>
            </a:r>
            <a:endParaRPr lang="en-US" sz="2400" dirty="0"/>
          </a:p>
          <a:p>
            <a:pPr lvl="1"/>
            <a:r>
              <a:rPr lang="en-US" sz="2400" dirty="0" smtClean="0"/>
              <a:t>unauthorized </a:t>
            </a:r>
            <a:r>
              <a:rPr lang="en-US" sz="2400" dirty="0"/>
              <a:t>access (</a:t>
            </a:r>
            <a:r>
              <a:rPr lang="en-US" sz="2400" dirty="0" smtClean="0"/>
              <a:t>insecure access </a:t>
            </a:r>
            <a:r>
              <a:rPr lang="en-US" sz="2400" dirty="0"/>
              <a:t>model)</a:t>
            </a:r>
          </a:p>
          <a:p>
            <a:r>
              <a:rPr lang="en-US" sz="2400" dirty="0" smtClean="0"/>
              <a:t>unauthorized </a:t>
            </a:r>
            <a:r>
              <a:rPr lang="en-US" sz="2400" dirty="0"/>
              <a:t>information </a:t>
            </a:r>
            <a:r>
              <a:rPr lang="en-US" sz="2400" dirty="0" smtClean="0"/>
              <a:t>flow (</a:t>
            </a:r>
            <a:r>
              <a:rPr lang="en-US" sz="2400" dirty="0"/>
              <a:t>insecure flow model)</a:t>
            </a:r>
          </a:p>
        </p:txBody>
      </p:sp>
    </p:spTree>
    <p:extLst>
      <p:ext uri="{BB962C8B-B14F-4D97-AF65-F5344CB8AC3E}">
        <p14:creationId xmlns:p14="http://schemas.microsoft.com/office/powerpoint/2010/main" val="10919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401782"/>
            <a:ext cx="9767455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71" y="277746"/>
            <a:ext cx="8911687" cy="640445"/>
          </a:xfrm>
        </p:spPr>
        <p:txBody>
          <a:bodyPr/>
          <a:lstStyle/>
          <a:p>
            <a:r>
              <a:rPr lang="en-US" dirty="0"/>
              <a:t>Defeating Security Threats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01517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Techniques</a:t>
            </a:r>
            <a:endParaRPr lang="en-US" sz="2400" dirty="0"/>
          </a:p>
          <a:p>
            <a:pPr lvl="1"/>
            <a:r>
              <a:rPr lang="en-US" sz="2400" dirty="0" smtClean="0"/>
              <a:t>cryptography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authentication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control techniques</a:t>
            </a:r>
          </a:p>
          <a:p>
            <a:pPr lvl="2"/>
            <a:r>
              <a:rPr lang="en-US" sz="2400" dirty="0" smtClean="0"/>
              <a:t>intranet</a:t>
            </a:r>
            <a:r>
              <a:rPr lang="en-US" sz="2400" dirty="0"/>
              <a:t>: firewalls</a:t>
            </a:r>
          </a:p>
          <a:p>
            <a:pPr lvl="2"/>
            <a:r>
              <a:rPr lang="en-US" sz="2400" dirty="0" smtClean="0"/>
              <a:t>services</a:t>
            </a:r>
            <a:r>
              <a:rPr lang="en-US" sz="2400" dirty="0"/>
              <a:t>, objects: access control lists, capabilities</a:t>
            </a:r>
          </a:p>
          <a:p>
            <a:r>
              <a:rPr lang="en-US" sz="2400" dirty="0" smtClean="0"/>
              <a:t>Policies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access control models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lattice models</a:t>
            </a:r>
          </a:p>
          <a:p>
            <a:pPr lvl="1"/>
            <a:r>
              <a:rPr lang="en-US" sz="2400" dirty="0" smtClean="0"/>
              <a:t>information </a:t>
            </a:r>
            <a:r>
              <a:rPr lang="en-US" sz="2400" dirty="0"/>
              <a:t>flow models</a:t>
            </a:r>
          </a:p>
          <a:p>
            <a:r>
              <a:rPr lang="en-US" sz="2400" dirty="0" smtClean="0"/>
              <a:t>Leads </a:t>
            </a:r>
            <a:r>
              <a:rPr lang="en-US" sz="2400" dirty="0"/>
              <a:t>to: secure channels, secure processes, </a:t>
            </a:r>
            <a:r>
              <a:rPr lang="en-US" sz="2400" dirty="0" smtClean="0"/>
              <a:t>controlled access</a:t>
            </a:r>
            <a:r>
              <a:rPr lang="en-US" sz="2400" dirty="0"/>
              <a:t>, controlled flows</a:t>
            </a:r>
          </a:p>
        </p:txBody>
      </p:sp>
    </p:spTree>
    <p:extLst>
      <p:ext uri="{BB962C8B-B14F-4D97-AF65-F5344CB8AC3E}">
        <p14:creationId xmlns:p14="http://schemas.microsoft.com/office/powerpoint/2010/main" val="39006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376" y="155170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systems are a computing paradigm whereby two or more nodes work with </a:t>
            </a:r>
            <a:r>
              <a:rPr lang="en-US" sz="2400" dirty="0" smtClean="0"/>
              <a:t>each other </a:t>
            </a:r>
            <a:r>
              <a:rPr lang="en-US" sz="2400" dirty="0"/>
              <a:t>in a coordinated fashion in order to achieve a common outcome </a:t>
            </a:r>
            <a:endParaRPr lang="en-US" sz="2400" dirty="0" smtClean="0"/>
          </a:p>
          <a:p>
            <a:r>
              <a:rPr lang="en-US" sz="2400" dirty="0" smtClean="0"/>
              <a:t>DS modeled in such </a:t>
            </a:r>
            <a:r>
              <a:rPr lang="en-US" sz="2400" dirty="0"/>
              <a:t>a way that end users see it as a single logical platform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ode </a:t>
            </a:r>
            <a:r>
              <a:rPr lang="en-US" sz="2400" dirty="0"/>
              <a:t>can be defined as an individual player in a distributed </a:t>
            </a:r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and have </a:t>
            </a:r>
            <a:r>
              <a:rPr lang="en-US" sz="2400" dirty="0"/>
              <a:t>their own memory and processor.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nodes </a:t>
            </a:r>
            <a:r>
              <a:rPr lang="en-US" sz="2400" dirty="0" smtClean="0"/>
              <a:t>are capable </a:t>
            </a:r>
            <a:r>
              <a:rPr lang="en-US" sz="2400" dirty="0"/>
              <a:t>of sending and receiving messages to and from each other.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00B050"/>
                </a:solidFill>
              </a:rPr>
              <a:t>honest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faulty</a:t>
            </a:r>
            <a:r>
              <a:rPr lang="en-US" sz="2400" dirty="0"/>
              <a:t>, or </a:t>
            </a:r>
            <a:r>
              <a:rPr lang="en-US" sz="2400" dirty="0" smtClean="0">
                <a:solidFill>
                  <a:srgbClr val="FF0000"/>
                </a:solidFill>
              </a:rPr>
              <a:t>malicious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CO-PO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6795"/>
              </p:ext>
            </p:extLst>
          </p:nvPr>
        </p:nvGraphicFramePr>
        <p:xfrm>
          <a:off x="1593274" y="1676400"/>
          <a:ext cx="9795160" cy="4308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1254">
                  <a:extLst>
                    <a:ext uri="{9D8B030D-6E8A-4147-A177-3AD203B41FA5}">
                      <a16:colId xmlns:a16="http://schemas.microsoft.com/office/drawing/2014/main" val="2345664225"/>
                    </a:ext>
                  </a:extLst>
                </a:gridCol>
                <a:gridCol w="534661">
                  <a:extLst>
                    <a:ext uri="{9D8B030D-6E8A-4147-A177-3AD203B41FA5}">
                      <a16:colId xmlns:a16="http://schemas.microsoft.com/office/drawing/2014/main" val="466201011"/>
                    </a:ext>
                  </a:extLst>
                </a:gridCol>
                <a:gridCol w="640056">
                  <a:extLst>
                    <a:ext uri="{9D8B030D-6E8A-4147-A177-3AD203B41FA5}">
                      <a16:colId xmlns:a16="http://schemas.microsoft.com/office/drawing/2014/main" val="3273885684"/>
                    </a:ext>
                  </a:extLst>
                </a:gridCol>
                <a:gridCol w="643350">
                  <a:extLst>
                    <a:ext uri="{9D8B030D-6E8A-4147-A177-3AD203B41FA5}">
                      <a16:colId xmlns:a16="http://schemas.microsoft.com/office/drawing/2014/main" val="2021676942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74052059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663670064"/>
                    </a:ext>
                  </a:extLst>
                </a:gridCol>
                <a:gridCol w="521487">
                  <a:extLst>
                    <a:ext uri="{9D8B030D-6E8A-4147-A177-3AD203B41FA5}">
                      <a16:colId xmlns:a16="http://schemas.microsoft.com/office/drawing/2014/main" val="3201334745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268184825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099818560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362971217"/>
                    </a:ext>
                  </a:extLst>
                </a:gridCol>
                <a:gridCol w="655426">
                  <a:extLst>
                    <a:ext uri="{9D8B030D-6E8A-4147-A177-3AD203B41FA5}">
                      <a16:colId xmlns:a16="http://schemas.microsoft.com/office/drawing/2014/main" val="1345599665"/>
                    </a:ext>
                  </a:extLst>
                </a:gridCol>
                <a:gridCol w="657622">
                  <a:extLst>
                    <a:ext uri="{9D8B030D-6E8A-4147-A177-3AD203B41FA5}">
                      <a16:colId xmlns:a16="http://schemas.microsoft.com/office/drawing/2014/main" val="3339123832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520780525"/>
                    </a:ext>
                  </a:extLst>
                </a:gridCol>
                <a:gridCol w="854140">
                  <a:extLst>
                    <a:ext uri="{9D8B030D-6E8A-4147-A177-3AD203B41FA5}">
                      <a16:colId xmlns:a16="http://schemas.microsoft.com/office/drawing/2014/main" val="1406189119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2600507793"/>
                    </a:ext>
                  </a:extLst>
                </a:gridCol>
              </a:tblGrid>
              <a:tr h="792300">
                <a:tc>
                  <a:txBody>
                    <a:bodyPr/>
                    <a:lstStyle/>
                    <a:p>
                      <a:pPr marL="4826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207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72015"/>
                  </a:ext>
                </a:extLst>
              </a:tr>
              <a:tr h="650697">
                <a:tc>
                  <a:txBody>
                    <a:bodyPr/>
                    <a:lstStyle/>
                    <a:p>
                      <a:pPr marL="14414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00088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08816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54782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5663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752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14IS71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048" y="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node that can </a:t>
            </a:r>
            <a:r>
              <a:rPr lang="en-US" sz="2400" dirty="0" smtClean="0"/>
              <a:t>exhibit arbitrary </a:t>
            </a:r>
            <a:r>
              <a:rPr lang="en-US" sz="2400" dirty="0"/>
              <a:t>behavior is also known as a Byzantine node.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arbitrary behavior can </a:t>
            </a:r>
            <a:r>
              <a:rPr lang="en-US" sz="2400" dirty="0" smtClean="0"/>
              <a:t>be intentionally </a:t>
            </a:r>
            <a:r>
              <a:rPr lang="en-US" sz="2400" dirty="0"/>
              <a:t>malicious, which is detrimental to the operation of the network. </a:t>
            </a:r>
            <a:endParaRPr lang="en-US" sz="2400" dirty="0" smtClean="0"/>
          </a:p>
          <a:p>
            <a:r>
              <a:rPr lang="en-US" sz="2400" dirty="0" smtClean="0"/>
              <a:t>Generally</a:t>
            </a:r>
            <a:r>
              <a:rPr lang="en-US" sz="2400" dirty="0"/>
              <a:t>, </a:t>
            </a:r>
            <a:r>
              <a:rPr lang="en-US" sz="2400" dirty="0" smtClean="0"/>
              <a:t>any unexpected </a:t>
            </a:r>
            <a:r>
              <a:rPr lang="en-US" sz="2400" dirty="0"/>
              <a:t>behavior of a node on the network can be categorized as Byzantine.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52" y="2675770"/>
            <a:ext cx="5056592" cy="3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/>
              <a:t>in distributed </a:t>
            </a: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oordination </a:t>
            </a:r>
            <a:r>
              <a:rPr lang="en-US" sz="2400" dirty="0"/>
              <a:t>between nodes </a:t>
            </a:r>
          </a:p>
          <a:p>
            <a:r>
              <a:rPr lang="en-US" sz="2400" dirty="0" smtClean="0"/>
              <a:t>Fault tolerance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Even </a:t>
            </a:r>
            <a:r>
              <a:rPr lang="en-US" sz="2400" dirty="0"/>
              <a:t>if some of the nodes become faulty or network links break, the </a:t>
            </a:r>
            <a:r>
              <a:rPr lang="en-US" sz="2400" dirty="0" smtClean="0"/>
              <a:t>distributed system </a:t>
            </a:r>
            <a:r>
              <a:rPr lang="en-US" sz="2400" dirty="0"/>
              <a:t>should tolerate </a:t>
            </a:r>
          </a:p>
          <a:p>
            <a:pPr lvl="1"/>
            <a:r>
              <a:rPr lang="en-US" sz="2400" dirty="0" smtClean="0"/>
              <a:t>D S </a:t>
            </a:r>
            <a:r>
              <a:rPr lang="en-US" sz="2400" dirty="0"/>
              <a:t>should continue to work flawlessly in order to achieve </a:t>
            </a:r>
            <a:r>
              <a:rPr lang="en-US" sz="2400" dirty="0" smtClean="0"/>
              <a:t>the desired </a:t>
            </a:r>
            <a:r>
              <a:rPr lang="en-US" sz="2400" dirty="0"/>
              <a:t>result. </a:t>
            </a:r>
          </a:p>
          <a:p>
            <a:pPr lvl="1"/>
            <a:r>
              <a:rPr lang="en-US" sz="2400" dirty="0" smtClean="0"/>
              <a:t>Several algorithms </a:t>
            </a:r>
            <a:r>
              <a:rPr lang="en-US" sz="2400" dirty="0"/>
              <a:t>and mechanisms has been proposed to overcome these issues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Distributed systems are so challenging to design that a theorem known as the CAP </a:t>
            </a:r>
            <a:r>
              <a:rPr lang="en-US" sz="2400" dirty="0" smtClean="0"/>
              <a:t>theorem has </a:t>
            </a:r>
            <a:r>
              <a:rPr lang="en-US" sz="2400" dirty="0"/>
              <a:t>been proved and states that a distributed system cannot have all much </a:t>
            </a:r>
            <a:r>
              <a:rPr lang="en-US" sz="2400" dirty="0" smtClean="0"/>
              <a:t>desired properties </a:t>
            </a:r>
            <a:r>
              <a:rPr lang="en-US" sz="2400" dirty="0"/>
              <a:t>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6092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 (</a:t>
            </a:r>
            <a:r>
              <a:rPr lang="en-US" dirty="0"/>
              <a:t>Brewer's </a:t>
            </a:r>
            <a:r>
              <a:rPr lang="en-US" dirty="0" smtClean="0"/>
              <a:t>theorem)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Introduced </a:t>
            </a:r>
            <a:r>
              <a:rPr lang="en-US" sz="2400" dirty="0"/>
              <a:t>originally by </a:t>
            </a:r>
            <a:r>
              <a:rPr lang="en-US" sz="2400" i="1" dirty="0"/>
              <a:t>Eric Brewer </a:t>
            </a:r>
            <a:r>
              <a:rPr lang="en-US" sz="2400" dirty="0" smtClean="0"/>
              <a:t>in </a:t>
            </a:r>
            <a:r>
              <a:rPr lang="en-US" sz="2400" dirty="0"/>
              <a:t>1998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2002 it was proved as a theorem by </a:t>
            </a:r>
            <a:r>
              <a:rPr lang="en-US" sz="2400" i="1" dirty="0"/>
              <a:t>Seth Gilbert </a:t>
            </a:r>
            <a:r>
              <a:rPr lang="en-US" sz="2400" dirty="0"/>
              <a:t>and </a:t>
            </a:r>
            <a:r>
              <a:rPr lang="en-US" sz="2400" i="1" dirty="0"/>
              <a:t>Nancy Lynch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theorem states that any distributed system cannot have </a:t>
            </a:r>
            <a:r>
              <a:rPr lang="en-US" sz="2400" dirty="0">
                <a:solidFill>
                  <a:srgbClr val="FF0000"/>
                </a:solidFill>
              </a:rPr>
              <a:t>Consistency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Availability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Partition </a:t>
            </a:r>
            <a:r>
              <a:rPr lang="en-US" sz="2400" dirty="0">
                <a:solidFill>
                  <a:srgbClr val="0070C0"/>
                </a:solidFill>
              </a:rPr>
              <a:t>tolerance </a:t>
            </a:r>
            <a:r>
              <a:rPr lang="en-US" sz="2400" dirty="0" smtClean="0"/>
              <a:t>simultaneously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Somehow </a:t>
            </a: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 manages </a:t>
            </a:r>
            <a:r>
              <a:rPr lang="en-US" sz="2400" dirty="0" smtClean="0">
                <a:solidFill>
                  <a:schemeClr val="accent1"/>
                </a:solidFill>
              </a:rPr>
              <a:t>to achieve </a:t>
            </a:r>
            <a:r>
              <a:rPr lang="en-US" sz="2400" dirty="0">
                <a:solidFill>
                  <a:schemeClr val="accent1"/>
                </a:solidFill>
              </a:rPr>
              <a:t>all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93730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Consistency </a:t>
            </a:r>
            <a:r>
              <a:rPr lang="en-US" sz="2800" dirty="0"/>
              <a:t>is a property that ensures that all nodes in a distributed system </a:t>
            </a:r>
            <a:r>
              <a:rPr lang="en-US" sz="2800" dirty="0" smtClean="0"/>
              <a:t>have a </a:t>
            </a:r>
            <a:r>
              <a:rPr lang="en-US" sz="2800" dirty="0"/>
              <a:t>single latest copy of data</a:t>
            </a:r>
          </a:p>
          <a:p>
            <a:r>
              <a:rPr lang="en-US" sz="2800" b="1" dirty="0"/>
              <a:t>Availability </a:t>
            </a:r>
            <a:r>
              <a:rPr lang="en-US" sz="2800" dirty="0"/>
              <a:t>means that the system is up, accessible for use, and is </a:t>
            </a:r>
            <a:r>
              <a:rPr lang="en-US" sz="2800" dirty="0" smtClean="0"/>
              <a:t>accepting incoming </a:t>
            </a:r>
            <a:r>
              <a:rPr lang="en-US" sz="2800" dirty="0"/>
              <a:t>requests and responding with data without any failures as and </a:t>
            </a:r>
            <a:r>
              <a:rPr lang="en-US" sz="2800" dirty="0" smtClean="0"/>
              <a:t>when required</a:t>
            </a:r>
            <a:endParaRPr lang="en-US" sz="2800" dirty="0"/>
          </a:p>
          <a:p>
            <a:r>
              <a:rPr lang="en-US" sz="2800" b="1" dirty="0"/>
              <a:t>Partition tolerance </a:t>
            </a:r>
            <a:r>
              <a:rPr lang="en-US" sz="2800" dirty="0"/>
              <a:t>ensures that if a group of nodes fails the distributed </a:t>
            </a:r>
            <a:r>
              <a:rPr lang="en-US" sz="2800" dirty="0" smtClean="0"/>
              <a:t>system still </a:t>
            </a:r>
            <a:r>
              <a:rPr lang="en-US" sz="2800" dirty="0"/>
              <a:t>continues to operate correctly</a:t>
            </a:r>
          </a:p>
        </p:txBody>
      </p:sp>
    </p:spTree>
    <p:extLst>
      <p:ext uri="{BB962C8B-B14F-4D97-AF65-F5344CB8AC3E}">
        <p14:creationId xmlns:p14="http://schemas.microsoft.com/office/powerpoint/2010/main" val="34899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fault tolerance, replication is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Consistency is achieved using consensus algorithms </a:t>
            </a:r>
            <a:r>
              <a:rPr lang="en-US" sz="2400" dirty="0" smtClean="0"/>
              <a:t>to ensure </a:t>
            </a:r>
            <a:r>
              <a:rPr lang="en-US" sz="2400" dirty="0"/>
              <a:t>that all nodes have the same copy of data. This is also called state </a:t>
            </a:r>
            <a:r>
              <a:rPr lang="en-US" sz="2400" dirty="0" smtClean="0"/>
              <a:t>machine replication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is basically a method to achieve state machine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26418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Faulty </a:t>
            </a:r>
            <a:r>
              <a:rPr lang="en-US" sz="2800" dirty="0"/>
              <a:t>node </a:t>
            </a:r>
            <a:r>
              <a:rPr lang="en-US" sz="2800" dirty="0" smtClean="0"/>
              <a:t>has simply </a:t>
            </a:r>
            <a:r>
              <a:rPr lang="en-US" sz="2800" dirty="0"/>
              <a:t>crashed </a:t>
            </a:r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aulty </a:t>
            </a:r>
            <a:r>
              <a:rPr lang="en-US" sz="2800" dirty="0"/>
              <a:t>node can exhibit malicious or inconsistent </a:t>
            </a:r>
            <a:r>
              <a:rPr lang="en-US" sz="2800" dirty="0" smtClean="0"/>
              <a:t>behavior arbitrarily.</a:t>
            </a:r>
          </a:p>
          <a:p>
            <a:pPr lvl="1"/>
            <a:r>
              <a:rPr lang="en-US" sz="2800" dirty="0" smtClean="0"/>
              <a:t>Difficult </a:t>
            </a:r>
            <a:r>
              <a:rPr lang="en-US" sz="2800" dirty="0"/>
              <a:t>to deal with since it can cause confusion due </a:t>
            </a:r>
            <a:r>
              <a:rPr lang="en-US" sz="2800" dirty="0" smtClean="0"/>
              <a:t>to misleading </a:t>
            </a:r>
            <a:r>
              <a:rPr lang="en-US" sz="2800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100302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993" y="0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alt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Generals = Computer Components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abstract problem…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division of Byzantine army is directed by its own general.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are n Generals, some of which are traitors.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armies are camped outside enemy castle, observing enemy.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each other by messengers.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Requirements: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G1: All loyal generals decide upon the same plan of 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G2: A small number of traitors cannot cause the loyal generals to adopt a bad plan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Note: We </a:t>
            </a:r>
            <a:r>
              <a:rPr lang="en-US" altLang="en-US" sz="2000" b="1" dirty="0"/>
              <a:t>do not </a:t>
            </a:r>
            <a:r>
              <a:rPr lang="en-US" altLang="en-US" sz="2000" dirty="0"/>
              <a:t>have to identify the traitors.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04" y="0"/>
            <a:ext cx="4495740" cy="241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89212" y="150658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Coping with failures in computer systems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Failed component sends conflicting information to different parts of system.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Agreement in the presence of faults.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P2P Networks?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nodes have to “agree to do the same thing”.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Faulty nodes generate corrupted and misleading messages.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Non-malicious: Software bugs, hardware failures, power failures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Malicious reasons: Machine compromised.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2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343" y="263891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249" y="9043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September 1962, </a:t>
            </a:r>
            <a:r>
              <a:rPr lang="en-US" sz="2400" i="1" dirty="0"/>
              <a:t>Paul </a:t>
            </a:r>
            <a:r>
              <a:rPr lang="en-US" sz="2400" i="1" dirty="0" err="1"/>
              <a:t>Baran</a:t>
            </a:r>
            <a:r>
              <a:rPr lang="en-US" sz="2400" i="1" dirty="0"/>
              <a:t> </a:t>
            </a:r>
            <a:r>
              <a:rPr lang="en-US" sz="2400" dirty="0"/>
              <a:t>introduced the idea of cryptographic signatures with </a:t>
            </a:r>
            <a:r>
              <a:rPr lang="en-US" sz="2400" dirty="0" smtClean="0"/>
              <a:t>his paper </a:t>
            </a:r>
            <a:r>
              <a:rPr lang="en-US" sz="2400" i="1" dirty="0"/>
              <a:t>On distributed communications networks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paper where the concept </a:t>
            </a:r>
            <a:r>
              <a:rPr lang="en-US" sz="2400" dirty="0" smtClean="0"/>
              <a:t>of decentralized </a:t>
            </a:r>
            <a:r>
              <a:rPr lang="en-US" sz="2400" dirty="0"/>
              <a:t>networks was also introduced for the very first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Then in 1982 a </a:t>
            </a:r>
            <a:r>
              <a:rPr lang="en-US" sz="2400" dirty="0" smtClean="0"/>
              <a:t>thought experiment </a:t>
            </a:r>
            <a:r>
              <a:rPr lang="en-US" sz="2400" dirty="0"/>
              <a:t>was proposed by </a:t>
            </a:r>
            <a:r>
              <a:rPr lang="en-US" sz="2400" i="1" dirty="0" err="1"/>
              <a:t>Lamport</a:t>
            </a:r>
            <a:r>
              <a:rPr lang="en-US" sz="2400" i="1" dirty="0"/>
              <a:t> et al. </a:t>
            </a:r>
            <a:r>
              <a:rPr lang="en-US" sz="2400" dirty="0"/>
              <a:t>whereby a group of army generals who </a:t>
            </a:r>
            <a:r>
              <a:rPr lang="en-US" sz="2400" dirty="0" smtClean="0"/>
              <a:t>are leading </a:t>
            </a:r>
            <a:r>
              <a:rPr lang="en-US" sz="2400" dirty="0"/>
              <a:t>different parts of the Byzantine army are planning to attack or retreat from a city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only way of communication between them is a messenger and they need to agree </a:t>
            </a:r>
            <a:r>
              <a:rPr lang="en-US" sz="2400" dirty="0" smtClean="0"/>
              <a:t>to attack </a:t>
            </a:r>
            <a:r>
              <a:rPr lang="en-US" sz="2400" dirty="0"/>
              <a:t>at the same time in order to win.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issue is that one or more generals can be </a:t>
            </a:r>
            <a:r>
              <a:rPr lang="en-US" sz="2400" dirty="0" smtClean="0"/>
              <a:t>traitors and </a:t>
            </a:r>
            <a:r>
              <a:rPr lang="en-US" sz="2400" dirty="0"/>
              <a:t>can communicate a misleading message.</a:t>
            </a:r>
          </a:p>
        </p:txBody>
      </p:sp>
    </p:spTree>
    <p:extLst>
      <p:ext uri="{BB962C8B-B14F-4D97-AF65-F5344CB8AC3E}">
        <p14:creationId xmlns:p14="http://schemas.microsoft.com/office/powerpoint/2010/main" val="39867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4093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Need for a </a:t>
            </a:r>
            <a:r>
              <a:rPr lang="en-US" sz="2400" b="1" dirty="0" smtClean="0"/>
              <a:t>viable mechanism </a:t>
            </a:r>
            <a:r>
              <a:rPr lang="en-US" sz="2400" dirty="0"/>
              <a:t>that allows agreement between generals even in the presence of </a:t>
            </a:r>
            <a:r>
              <a:rPr lang="en-US" sz="2400" dirty="0" smtClean="0"/>
              <a:t>treacherous generals </a:t>
            </a:r>
            <a:r>
              <a:rPr lang="en-US" sz="2400" dirty="0"/>
              <a:t>so that the attack can still take place at the same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In distributed </a:t>
            </a:r>
            <a:r>
              <a:rPr lang="en-US" sz="2400" dirty="0"/>
              <a:t>systems, generals can be considered as </a:t>
            </a:r>
            <a:r>
              <a:rPr lang="en-US" sz="2400" b="1" dirty="0"/>
              <a:t>nodes</a:t>
            </a:r>
            <a:r>
              <a:rPr lang="en-US" sz="2400" dirty="0"/>
              <a:t>, traitors can be </a:t>
            </a:r>
            <a:r>
              <a:rPr lang="en-US" sz="2400" dirty="0" smtClean="0"/>
              <a:t>considered </a:t>
            </a:r>
            <a:r>
              <a:rPr lang="en-US" sz="2400" b="1" dirty="0" smtClean="0"/>
              <a:t>Byzantine </a:t>
            </a:r>
            <a:r>
              <a:rPr lang="en-US" sz="2400" b="1" dirty="0"/>
              <a:t>(malicious) nodes</a:t>
            </a:r>
            <a:r>
              <a:rPr lang="en-US" sz="2400" dirty="0"/>
              <a:t>, and the messenger can be thought of as a </a:t>
            </a:r>
            <a:r>
              <a:rPr lang="en-US" sz="2400" b="1" dirty="0"/>
              <a:t>channel </a:t>
            </a:r>
            <a:r>
              <a:rPr lang="en-US" sz="2400" dirty="0" smtClean="0"/>
              <a:t>of communication </a:t>
            </a:r>
            <a:r>
              <a:rPr lang="en-US" sz="2400" dirty="0"/>
              <a:t>between the generals.</a:t>
            </a:r>
          </a:p>
          <a:p>
            <a:r>
              <a:rPr lang="en-US" sz="2400" dirty="0" smtClean="0"/>
              <a:t>In 1999,</a:t>
            </a:r>
            <a:r>
              <a:rPr lang="en-US" sz="2400" i="1" dirty="0" smtClean="0"/>
              <a:t>Castro </a:t>
            </a:r>
            <a:r>
              <a:rPr lang="en-US" sz="2400" dirty="0"/>
              <a:t>and </a:t>
            </a:r>
            <a:r>
              <a:rPr lang="en-US" sz="2400" i="1" dirty="0" err="1"/>
              <a:t>Liskov</a:t>
            </a:r>
            <a:r>
              <a:rPr lang="en-US" sz="2400" i="1" dirty="0"/>
              <a:t> </a:t>
            </a:r>
            <a:r>
              <a:rPr lang="en-US" sz="2400" dirty="0" smtClean="0"/>
              <a:t>presented </a:t>
            </a:r>
            <a:r>
              <a:rPr lang="en-US" sz="2400" dirty="0"/>
              <a:t>the </a:t>
            </a:r>
            <a:r>
              <a:rPr lang="en-US" sz="2400" b="1" dirty="0" smtClean="0"/>
              <a:t>Practical Byzantine </a:t>
            </a:r>
            <a:r>
              <a:rPr lang="en-US" sz="2400" b="1" dirty="0"/>
              <a:t>Fault Tolerance </a:t>
            </a:r>
            <a:r>
              <a:rPr lang="en-US" sz="2400" dirty="0"/>
              <a:t>(</a:t>
            </a:r>
            <a:r>
              <a:rPr lang="en-US" sz="2400" b="1" dirty="0"/>
              <a:t>PBFT</a:t>
            </a:r>
            <a:r>
              <a:rPr lang="en-US" sz="2400" dirty="0"/>
              <a:t>) algorithm. </a:t>
            </a:r>
            <a:endParaRPr lang="en-US" sz="2400" dirty="0" smtClean="0"/>
          </a:p>
          <a:p>
            <a:r>
              <a:rPr lang="en-US" sz="2400" dirty="0" smtClean="0"/>
              <a:t>In2009</a:t>
            </a:r>
            <a:r>
              <a:rPr lang="en-US" sz="2400" dirty="0"/>
              <a:t>, the first </a:t>
            </a:r>
            <a:r>
              <a:rPr lang="en-US" sz="2400" dirty="0" smtClean="0"/>
              <a:t>practical implementation </a:t>
            </a:r>
            <a:r>
              <a:rPr lang="en-US" sz="2400" dirty="0"/>
              <a:t>was made with the invention of bitcoin where the </a:t>
            </a:r>
            <a:r>
              <a:rPr lang="en-US" sz="2400" b="1" dirty="0"/>
              <a:t>Proof of Work </a:t>
            </a:r>
            <a:r>
              <a:rPr lang="en-US" sz="2400" dirty="0"/>
              <a:t>(</a:t>
            </a:r>
            <a:r>
              <a:rPr lang="en-US" sz="2400" b="1" dirty="0" err="1"/>
              <a:t>PoW</a:t>
            </a:r>
            <a:r>
              <a:rPr lang="en-US" sz="2400" dirty="0" smtClean="0"/>
              <a:t>) algorithm </a:t>
            </a:r>
            <a:r>
              <a:rPr lang="en-US" sz="2400" dirty="0"/>
              <a:t>was developed as a mechanism to achieve consensus.</a:t>
            </a:r>
          </a:p>
        </p:txBody>
      </p:sp>
    </p:spTree>
    <p:extLst>
      <p:ext uri="{BB962C8B-B14F-4D97-AF65-F5344CB8AC3E}">
        <p14:creationId xmlns:p14="http://schemas.microsoft.com/office/powerpoint/2010/main" val="24865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Black board teaching/Power Point Presentations</a:t>
            </a:r>
          </a:p>
          <a:p>
            <a:pPr lvl="0"/>
            <a:r>
              <a:rPr lang="en-US" sz="3200" dirty="0"/>
              <a:t>Hands-on Training</a:t>
            </a:r>
          </a:p>
          <a:p>
            <a:pPr lvl="0"/>
            <a:r>
              <a:rPr lang="en-US" sz="3200" dirty="0"/>
              <a:t>Course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Consensus is a </a:t>
            </a:r>
            <a:r>
              <a:rPr lang="en-US" sz="2400" dirty="0">
                <a:solidFill>
                  <a:srgbClr val="FF0000"/>
                </a:solidFill>
              </a:rPr>
              <a:t>process of agreement </a:t>
            </a:r>
            <a:r>
              <a:rPr lang="en-US" sz="2400" dirty="0"/>
              <a:t>between distrusting nodes on a final state of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easy to reach </a:t>
            </a:r>
            <a:r>
              <a:rPr lang="en-US" sz="2400" dirty="0" smtClean="0"/>
              <a:t>an agreement </a:t>
            </a:r>
            <a:r>
              <a:rPr lang="en-US" sz="2400" dirty="0"/>
              <a:t>between two nodes 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when </a:t>
            </a:r>
            <a:r>
              <a:rPr lang="en-US" sz="2400" dirty="0" smtClean="0"/>
              <a:t>multiple nodes </a:t>
            </a:r>
            <a:r>
              <a:rPr lang="en-US" sz="2400" dirty="0"/>
              <a:t>are participating in a distributed system and they need to agree on a single </a:t>
            </a:r>
            <a:r>
              <a:rPr lang="en-US" sz="2400" dirty="0" smtClean="0"/>
              <a:t>value – </a:t>
            </a:r>
            <a:r>
              <a:rPr lang="en-US" sz="2400" dirty="0" smtClean="0">
                <a:solidFill>
                  <a:srgbClr val="FF0000"/>
                </a:solidFill>
              </a:rPr>
              <a:t>Difficult Task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Distributed consensus</a:t>
            </a:r>
            <a:r>
              <a:rPr lang="en-US" sz="2400" dirty="0" smtClean="0"/>
              <a:t>: Achieving </a:t>
            </a:r>
            <a:r>
              <a:rPr lang="en-US" sz="2400" dirty="0"/>
              <a:t>consensus </a:t>
            </a:r>
            <a:r>
              <a:rPr lang="en-US" sz="2400" dirty="0" smtClean="0"/>
              <a:t>between multiple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consensus mechanism is a </a:t>
            </a:r>
            <a:r>
              <a:rPr lang="en-US" sz="2400" dirty="0">
                <a:solidFill>
                  <a:srgbClr val="FF0000"/>
                </a:solidFill>
              </a:rPr>
              <a:t>set of steps </a:t>
            </a:r>
            <a:r>
              <a:rPr lang="en-US" sz="2400" dirty="0"/>
              <a:t>that are taken by all, or most, nodes in order </a:t>
            </a:r>
            <a:r>
              <a:rPr lang="en-US" sz="2400" dirty="0" smtClean="0"/>
              <a:t>to agree </a:t>
            </a:r>
            <a:r>
              <a:rPr lang="en-US" sz="2400" dirty="0"/>
              <a:t>on a proposed state or value. </a:t>
            </a:r>
            <a:endParaRPr lang="en-US" sz="2400" dirty="0" smtClean="0"/>
          </a:p>
          <a:p>
            <a:r>
              <a:rPr lang="en-US" sz="2400" dirty="0" smtClean="0"/>
              <a:t>Consensus mechanisms have </a:t>
            </a:r>
            <a:r>
              <a:rPr lang="en-US" sz="2400" dirty="0"/>
              <a:t>recently come into the limelight and gained much popularity with the advent </a:t>
            </a:r>
            <a:r>
              <a:rPr lang="en-US" sz="2400" dirty="0" smtClean="0"/>
              <a:t>of bitcoin </a:t>
            </a:r>
            <a:r>
              <a:rPr lang="en-US" sz="2400" dirty="0"/>
              <a:t>and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2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624110"/>
            <a:ext cx="10702834" cy="12177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Requirements </a:t>
            </a:r>
            <a:r>
              <a:rPr lang="en-US" b="1" dirty="0"/>
              <a:t>which must be met in order to provide the desired results </a:t>
            </a:r>
            <a:r>
              <a:rPr lang="en-US" b="1" dirty="0" smtClean="0"/>
              <a:t>in a </a:t>
            </a:r>
            <a:r>
              <a:rPr lang="en-US" b="1" dirty="0"/>
              <a:t>consensus mechanism.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7" y="2133600"/>
            <a:ext cx="1020209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Agreement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All honest nodes decide on the </a:t>
            </a:r>
            <a:r>
              <a:rPr lang="en-US" sz="2400" b="1" dirty="0"/>
              <a:t>same value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Termination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All honest nodes terminate execution of the consensus process </a:t>
            </a:r>
            <a:r>
              <a:rPr lang="en-US" sz="2400" dirty="0" smtClean="0"/>
              <a:t>and eventually </a:t>
            </a:r>
            <a:r>
              <a:rPr lang="en-US" sz="2400" b="1" dirty="0"/>
              <a:t>reach a decision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Validity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The value agreed upon by all </a:t>
            </a:r>
            <a:r>
              <a:rPr lang="en-US" sz="2400" b="1" dirty="0"/>
              <a:t>honest nodes </a:t>
            </a:r>
            <a:r>
              <a:rPr lang="en-US" sz="2400" dirty="0"/>
              <a:t>must be the same as </a:t>
            </a:r>
            <a:r>
              <a:rPr lang="en-US" sz="2400" dirty="0" smtClean="0"/>
              <a:t>the </a:t>
            </a:r>
            <a:r>
              <a:rPr lang="en-US" sz="2400" b="1" dirty="0" smtClean="0"/>
              <a:t>initial </a:t>
            </a:r>
            <a:r>
              <a:rPr lang="en-US" sz="2400" b="1" dirty="0"/>
              <a:t>value</a:t>
            </a:r>
            <a:r>
              <a:rPr lang="en-US" sz="2400" dirty="0"/>
              <a:t> proposed by at least one honest node.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Fault tolerant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consensus algorithm should be able to run in the presence </a:t>
            </a:r>
            <a:r>
              <a:rPr lang="en-US" sz="2400" dirty="0" smtClean="0"/>
              <a:t>of faulty </a:t>
            </a:r>
            <a:r>
              <a:rPr lang="en-US" sz="2400" dirty="0"/>
              <a:t>or malicious nodes </a:t>
            </a:r>
            <a:r>
              <a:rPr lang="en-US" sz="2400" b="1" dirty="0"/>
              <a:t>(Byzantine nodes).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Integrity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nodes make decisions only once in a single consensus cycle</a:t>
            </a:r>
            <a:r>
              <a:rPr lang="en-US" sz="2400" dirty="0" smtClean="0"/>
              <a:t>. </a:t>
            </a:r>
            <a:r>
              <a:rPr lang="en-US" sz="2400" dirty="0"/>
              <a:t>No node makes the decision more than once.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2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Byzantine fault tolerance-based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method relies on a simple scheme of nodes that </a:t>
            </a:r>
            <a:r>
              <a:rPr lang="en-US" sz="2400" dirty="0" smtClean="0"/>
              <a:t>are  publishing </a:t>
            </a:r>
            <a:r>
              <a:rPr lang="en-US" sz="2400" dirty="0"/>
              <a:t>signed messages. 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a certain number of messages </a:t>
            </a:r>
            <a:r>
              <a:rPr lang="en-US" sz="2400" dirty="0" smtClean="0"/>
              <a:t>are received</a:t>
            </a:r>
            <a:r>
              <a:rPr lang="en-US" sz="2400" dirty="0"/>
              <a:t>, then an agreement is reached.</a:t>
            </a:r>
          </a:p>
          <a:p>
            <a:r>
              <a:rPr lang="en-US" sz="2400" b="1" dirty="0"/>
              <a:t>Leader-based consensus mechanisms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type of mechanism requires nodes </a:t>
            </a:r>
            <a:r>
              <a:rPr lang="en-US" sz="2400" dirty="0" smtClean="0"/>
              <a:t>to compete </a:t>
            </a:r>
            <a:r>
              <a:rPr lang="en-US" sz="2400" dirty="0"/>
              <a:t>for the </a:t>
            </a:r>
            <a:r>
              <a:rPr lang="en-US" sz="2400" i="1" dirty="0"/>
              <a:t>leader-election </a:t>
            </a:r>
            <a:r>
              <a:rPr lang="en-US" sz="2400" i="1" dirty="0" smtClean="0"/>
              <a:t>lottery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node that wins it proposes a </a:t>
            </a:r>
            <a:r>
              <a:rPr lang="en-US" sz="2400" dirty="0" smtClean="0"/>
              <a:t>final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ractical </a:t>
            </a:r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Paxos</a:t>
            </a:r>
            <a:r>
              <a:rPr lang="en-US" sz="2400" dirty="0"/>
              <a:t>, the most </a:t>
            </a:r>
            <a:r>
              <a:rPr lang="en-US" sz="2400" dirty="0" smtClean="0"/>
              <a:t>famous protocol </a:t>
            </a:r>
            <a:r>
              <a:rPr lang="en-US" sz="2400" dirty="0"/>
              <a:t>introduced by 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r>
              <a:rPr lang="en-US" sz="2400" b="1" dirty="0"/>
              <a:t> </a:t>
            </a:r>
            <a:r>
              <a:rPr lang="en-US" sz="2400" dirty="0"/>
              <a:t>in 1989.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/>
              <a:t>Paxos</a:t>
            </a:r>
            <a:r>
              <a:rPr lang="en-US" sz="2400" dirty="0"/>
              <a:t> nodes are assigned various </a:t>
            </a:r>
            <a:r>
              <a:rPr lang="en-US" sz="2400" dirty="0" smtClean="0"/>
              <a:t>roles such </a:t>
            </a:r>
            <a:r>
              <a:rPr lang="en-US" sz="2400" dirty="0"/>
              <a:t>as </a:t>
            </a:r>
            <a:endParaRPr lang="en-US" sz="2400" dirty="0" smtClean="0"/>
          </a:p>
          <a:p>
            <a:pPr lvl="1"/>
            <a:r>
              <a:rPr lang="en-US" sz="2400" dirty="0" smtClean="0"/>
              <a:t>Proposer</a:t>
            </a:r>
          </a:p>
          <a:p>
            <a:pPr lvl="1"/>
            <a:r>
              <a:rPr lang="en-US" sz="2400" dirty="0" smtClean="0"/>
              <a:t>Acceptor</a:t>
            </a:r>
          </a:p>
          <a:p>
            <a:pPr lvl="1"/>
            <a:r>
              <a:rPr lang="en-US" sz="2400" dirty="0" smtClean="0"/>
              <a:t> Learner.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Nodes or processes are named replicas </a:t>
            </a:r>
            <a:r>
              <a:rPr lang="en-US" sz="2400" dirty="0" smtClean="0"/>
              <a:t>and consensus </a:t>
            </a:r>
            <a:r>
              <a:rPr lang="en-US" sz="2400" dirty="0"/>
              <a:t>is achieved in the presence of faulty nodes by agreement among a majority </a:t>
            </a:r>
            <a:r>
              <a:rPr lang="en-US" sz="2400" dirty="0" smtClean="0"/>
              <a:t>of nodes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1245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6017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789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561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E08DEF91-2F4C-42C0-A549-F777E035994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6196811" y="1604329"/>
            <a:ext cx="4015142" cy="4526396"/>
          </a:xfrm>
        </p:spPr>
        <p:txBody>
          <a:bodyPr vert="horz" lIns="91440" tIns="22403" rIns="91440" bIns="45720" rtlCol="0" anchor="t">
            <a:normAutofit/>
          </a:bodyPr>
          <a:lstStyle/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b="1" i="1" dirty="0"/>
              <a:t>Proposal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An alternative proposed by a proposer.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Consists of a unique </a:t>
            </a:r>
            <a:r>
              <a:rPr lang="en-US" sz="1814" b="1" i="1" dirty="0"/>
              <a:t>number</a:t>
            </a:r>
            <a:r>
              <a:rPr lang="en-US" sz="1814" dirty="0"/>
              <a:t> and a proposed </a:t>
            </a:r>
            <a:r>
              <a:rPr lang="en-US" sz="1814" b="1" i="1" dirty="0"/>
              <a:t>value.</a:t>
            </a:r>
          </a:p>
          <a:p>
            <a:pPr marL="1175187" lvl="2" indent="-260673" algn="l">
              <a:lnSpc>
                <a:spcPct val="97000"/>
              </a:lnSpc>
              <a:spcAft>
                <a:spcPts val="771"/>
              </a:spcAft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>
                <a:latin typeface="Courier 10 Pitch" pitchFamily="1" charset="0"/>
              </a:rPr>
              <a:t>( 42, B )</a:t>
            </a:r>
          </a:p>
          <a:p>
            <a:pPr marL="391729" indent="-293797">
              <a:spcAft>
                <a:spcPts val="1293"/>
              </a:spcAft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endParaRPr lang="en-US" sz="1814" dirty="0"/>
          </a:p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We say a value is </a:t>
            </a:r>
            <a:r>
              <a:rPr lang="en-US" sz="1814" b="1" i="1" dirty="0"/>
              <a:t>chosen</a:t>
            </a:r>
            <a:r>
              <a:rPr lang="en-US" sz="1814" dirty="0"/>
              <a:t> when consensus is reached on that value.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980049" y="273629"/>
            <a:ext cx="8229024" cy="1144921"/>
          </a:xfrm>
        </p:spPr>
        <p:txBody>
          <a:bodyPr vert="horz" lIns="91440" tIns="35205" rIns="91440" bIns="45720" rtlCol="0" anchor="ctr"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  <a:defRPr/>
            </a:pPr>
            <a:r>
              <a:rPr lang="en-US" sz="3992" dirty="0" err="1"/>
              <a:t>Paxos</a:t>
            </a:r>
            <a:r>
              <a:rPr lang="en-US" sz="3992" dirty="0"/>
              <a:t> Terms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980049" y="1604329"/>
            <a:ext cx="4313252" cy="45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2403" rIns="0" bIns="0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marL="8636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Proposer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Suggests values for consideration by Acceptors. 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Advocates for a client.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Acceptor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Considers the values proposed by proposers.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Renders an accept/reject decision.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Learner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Learns the chosen value.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In practice, each node will usually play all three roles.</a:t>
            </a:r>
          </a:p>
        </p:txBody>
      </p:sp>
    </p:spTree>
    <p:extLst>
      <p:ext uri="{BB962C8B-B14F-4D97-AF65-F5344CB8AC3E}">
        <p14:creationId xmlns:p14="http://schemas.microsoft.com/office/powerpoint/2010/main" val="67565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5562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 flipV="1">
            <a:off x="6248401" y="22860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6096001" y="2362200"/>
            <a:ext cx="9874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72358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5" name="Oval 7"/>
          <p:cNvSpPr>
            <a:spLocks noChangeArrowheads="1"/>
          </p:cNvSpPr>
          <p:nvPr/>
        </p:nvSpPr>
        <p:spPr bwMode="auto">
          <a:xfrm>
            <a:off x="72358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72358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17" name="Line 9"/>
          <p:cNvSpPr>
            <a:spLocks noChangeShapeType="1"/>
          </p:cNvSpPr>
          <p:nvPr/>
        </p:nvSpPr>
        <p:spPr bwMode="auto">
          <a:xfrm>
            <a:off x="6096001" y="2514600"/>
            <a:ext cx="1139825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3120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7315200" y="51816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7769225" y="24384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7845425" y="2362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 flipV="1">
            <a:off x="7921625" y="22098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7845425" y="4648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V="1">
            <a:off x="7769225" y="2286000"/>
            <a:ext cx="1219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5" name="Oval 17"/>
          <p:cNvSpPr>
            <a:spLocks noChangeArrowheads="1"/>
          </p:cNvSpPr>
          <p:nvPr/>
        </p:nvSpPr>
        <p:spPr bwMode="auto">
          <a:xfrm>
            <a:off x="90646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26" name="Oval 18"/>
          <p:cNvSpPr>
            <a:spLocks noChangeArrowheads="1"/>
          </p:cNvSpPr>
          <p:nvPr/>
        </p:nvSpPr>
        <p:spPr bwMode="auto">
          <a:xfrm>
            <a:off x="90646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27" name="Oval 19"/>
          <p:cNvSpPr>
            <a:spLocks noChangeArrowheads="1"/>
          </p:cNvSpPr>
          <p:nvPr/>
        </p:nvSpPr>
        <p:spPr bwMode="auto">
          <a:xfrm>
            <a:off x="90646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91408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 flipV="1">
            <a:off x="7769225" y="3276600"/>
            <a:ext cx="1219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0" name="AutoShape 22"/>
          <p:cNvSpPr>
            <a:spLocks/>
          </p:cNvSpPr>
          <p:nvPr/>
        </p:nvSpPr>
        <p:spPr bwMode="auto">
          <a:xfrm rot="5400000">
            <a:off x="8191500" y="4152900"/>
            <a:ext cx="304800" cy="1752600"/>
          </a:xfrm>
          <a:prstGeom prst="rightBrace">
            <a:avLst>
              <a:gd name="adj1" fmla="val 47917"/>
              <a:gd name="adj2" fmla="val 49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7677150" y="5681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32" name="AutoShape 24"/>
          <p:cNvSpPr>
            <a:spLocks/>
          </p:cNvSpPr>
          <p:nvPr/>
        </p:nvSpPr>
        <p:spPr bwMode="auto">
          <a:xfrm>
            <a:off x="9601200" y="22098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3" name="Oval 25"/>
          <p:cNvSpPr>
            <a:spLocks noChangeArrowheads="1"/>
          </p:cNvSpPr>
          <p:nvPr/>
        </p:nvSpPr>
        <p:spPr bwMode="auto">
          <a:xfrm>
            <a:off x="2514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 flipV="1">
            <a:off x="3048000" y="22860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29718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6" name="Oval 28"/>
          <p:cNvSpPr>
            <a:spLocks noChangeArrowheads="1"/>
          </p:cNvSpPr>
          <p:nvPr/>
        </p:nvSpPr>
        <p:spPr bwMode="auto">
          <a:xfrm>
            <a:off x="38862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7" name="Oval 29"/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38" name="Oval 30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2895600" y="25146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3962400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2209801" y="30480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(“prepare”,1)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 flipV="1">
            <a:off x="4419600" y="2590800"/>
            <a:ext cx="1219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 flipV="1">
            <a:off x="4495800" y="25146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4" name="Line 36"/>
          <p:cNvSpPr>
            <a:spLocks noChangeShapeType="1"/>
          </p:cNvSpPr>
          <p:nvPr/>
        </p:nvSpPr>
        <p:spPr bwMode="auto">
          <a:xfrm flipV="1">
            <a:off x="4419600" y="2286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040189" y="3657600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(“ack”,1,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75846" name="AutoShape 38"/>
          <p:cNvSpPr>
            <a:spLocks noChangeArrowheads="1"/>
          </p:cNvSpPr>
          <p:nvPr/>
        </p:nvSpPr>
        <p:spPr bwMode="auto">
          <a:xfrm rot="10800000">
            <a:off x="8458200" y="6096000"/>
            <a:ext cx="1981200" cy="457200"/>
          </a:xfrm>
          <a:prstGeom prst="wedgeRoundRectCallout">
            <a:avLst>
              <a:gd name="adj1" fmla="val -24120"/>
              <a:gd name="adj2" fmla="val 64513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zh-CN" sz="2400">
                <a:latin typeface="Times" panose="02020603050405020304" pitchFamily="18" charset="0"/>
                <a:ea typeface="宋体" panose="02010600030101010101" pitchFamily="2" charset="-122"/>
              </a:rPr>
              <a:t>decide </a:t>
            </a:r>
            <a:r>
              <a:rPr lang="en-US" altLang="zh-CN" sz="2400" i="1"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334000" y="30480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4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784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Another alternative to </a:t>
            </a:r>
            <a:r>
              <a:rPr lang="en-US" sz="2400" dirty="0" err="1" smtClean="0"/>
              <a:t>Paxos</a:t>
            </a:r>
            <a:r>
              <a:rPr lang="en-US" sz="2400" dirty="0" smtClean="0"/>
              <a:t> is </a:t>
            </a:r>
            <a:r>
              <a:rPr lang="en-US" sz="2400" b="1" dirty="0" smtClean="0"/>
              <a:t>RAFT</a:t>
            </a:r>
            <a:r>
              <a:rPr lang="en-US" sz="2400" dirty="0" smtClean="0"/>
              <a:t>, which works by assigning any of three states, that is,</a:t>
            </a:r>
          </a:p>
          <a:p>
            <a:pPr lvl="1"/>
            <a:r>
              <a:rPr lang="en-US" sz="2400" dirty="0" smtClean="0"/>
              <a:t>Follower</a:t>
            </a:r>
          </a:p>
          <a:p>
            <a:pPr lvl="1"/>
            <a:r>
              <a:rPr lang="en-US" sz="2400" dirty="0" smtClean="0"/>
              <a:t>Candidate</a:t>
            </a:r>
          </a:p>
          <a:p>
            <a:pPr lvl="1"/>
            <a:r>
              <a:rPr lang="en-US" sz="2400" dirty="0" smtClean="0"/>
              <a:t>Leader.</a:t>
            </a:r>
          </a:p>
          <a:p>
            <a:r>
              <a:rPr lang="en-US" sz="2400" dirty="0" smtClean="0"/>
              <a:t> A Leader is elected after a candidate node receives enough votes </a:t>
            </a:r>
          </a:p>
          <a:p>
            <a:r>
              <a:rPr lang="en-US" sz="2400" dirty="0" smtClean="0"/>
              <a:t>All changes now have to go through the Leader, who commits the proposed changes once replication on the majority of follower nodes is completed.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1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97" y="222069"/>
            <a:ext cx="10112124" cy="60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was introduced with the invention of bitcoin in 2008 and then with its </a:t>
            </a:r>
            <a:r>
              <a:rPr lang="en-US" sz="2400" dirty="0" smtClean="0"/>
              <a:t>practical implementation </a:t>
            </a:r>
            <a:r>
              <a:rPr lang="en-US" sz="2400" dirty="0"/>
              <a:t>in 2009. </a:t>
            </a:r>
          </a:p>
          <a:p>
            <a:r>
              <a:rPr lang="en-US" sz="2400" dirty="0"/>
              <a:t>The concept of electronic cash or digital currency is not new.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the 1980s, </a:t>
            </a:r>
            <a:r>
              <a:rPr lang="en-US" sz="2400" dirty="0" smtClean="0"/>
              <a:t>e-cash protocols </a:t>
            </a:r>
            <a:r>
              <a:rPr lang="en-US" sz="2400" dirty="0"/>
              <a:t>have existed that are based on a model proposed by David </a:t>
            </a:r>
            <a:r>
              <a:rPr lang="en-US" sz="2400" dirty="0" err="1"/>
              <a:t>Chaum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062461" cy="4006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/>
              <a:t>Three internals, 30Marks each will be conducted and the Average of best of two will be taken.</a:t>
            </a:r>
          </a:p>
          <a:p>
            <a:pPr lvl="0"/>
            <a:r>
              <a:rPr lang="en-US" sz="3200" dirty="0"/>
              <a:t>Rubrics evaluation for the Course Project will be conducted for 20 marks.</a:t>
            </a:r>
          </a:p>
          <a:p>
            <a:pPr lvl="0"/>
            <a:r>
              <a:rPr lang="en-US" sz="3200" dirty="0"/>
              <a:t>Final examination, of 100 Marks will be conducted and will be evaluated for 50 Marks</a:t>
            </a:r>
            <a:r>
              <a:rPr lang="en-US" sz="3200" dirty="0" smtClean="0"/>
              <a:t>.</a:t>
            </a: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Electronic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idea of electronic cash is also essential to </a:t>
            </a:r>
            <a:r>
              <a:rPr lang="en-US" sz="2400" dirty="0" smtClean="0"/>
              <a:t>appreciate the </a:t>
            </a:r>
            <a:r>
              <a:rPr lang="en-US" sz="2400" dirty="0"/>
              <a:t>first and astonishingly successful application of </a:t>
            </a:r>
            <a:r>
              <a:rPr lang="en-US" sz="2400" dirty="0" err="1"/>
              <a:t>blockchain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bitcoin, </a:t>
            </a:r>
            <a:r>
              <a:rPr lang="en-US" sz="2400" dirty="0" smtClean="0"/>
              <a:t>or broadly </a:t>
            </a:r>
            <a:r>
              <a:rPr lang="en-US" sz="2400" dirty="0"/>
              <a:t>cryptocurrencies. </a:t>
            </a:r>
            <a:endParaRPr lang="en-US" sz="2400" dirty="0" smtClean="0"/>
          </a:p>
          <a:p>
            <a:r>
              <a:rPr lang="en-US" sz="2400" dirty="0" smtClean="0"/>
              <a:t>Theoretical </a:t>
            </a:r>
            <a:r>
              <a:rPr lang="en-US" sz="2400" dirty="0"/>
              <a:t>concepts in distributed systems such as </a:t>
            </a:r>
            <a:r>
              <a:rPr lang="en-US" sz="2400" dirty="0" smtClean="0"/>
              <a:t>consensus algorithms </a:t>
            </a:r>
            <a:r>
              <a:rPr lang="en-US" sz="2400" dirty="0"/>
              <a:t>provided the basis of the practical implementation of Proof of Work </a:t>
            </a:r>
            <a:r>
              <a:rPr lang="en-US" sz="2400" dirty="0" smtClean="0"/>
              <a:t>algorithms in </a:t>
            </a:r>
            <a:r>
              <a:rPr lang="en-US" sz="2400" dirty="0"/>
              <a:t>bitcoin; </a:t>
            </a:r>
            <a:endParaRPr lang="en-US" sz="2400" dirty="0" smtClean="0"/>
          </a:p>
          <a:p>
            <a:r>
              <a:rPr lang="en-US" sz="2400" dirty="0" smtClean="0"/>
              <a:t>Ideas </a:t>
            </a:r>
            <a:r>
              <a:rPr lang="en-US" sz="2400" dirty="0"/>
              <a:t>from different electronic cash schemes also paved the way </a:t>
            </a:r>
            <a:r>
              <a:rPr lang="en-US" sz="2400" dirty="0" smtClean="0"/>
              <a:t>for the </a:t>
            </a:r>
            <a:r>
              <a:rPr lang="en-US" sz="2400" dirty="0"/>
              <a:t>invention of cryptocurrencies, specifically bitcoin</a:t>
            </a:r>
          </a:p>
        </p:txBody>
      </p:sp>
    </p:spTree>
    <p:extLst>
      <p:ext uri="{BB962C8B-B14F-4D97-AF65-F5344CB8AC3E}">
        <p14:creationId xmlns:p14="http://schemas.microsoft.com/office/powerpoint/2010/main" val="41645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electronic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09"/>
            <a:ext cx="9065976" cy="492040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Fundamental issues that need to be addressed in e-cash systems </a:t>
            </a:r>
            <a:r>
              <a:rPr lang="en-US" sz="2200" dirty="0" smtClean="0"/>
              <a:t>are 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ccountability 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nonymity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David </a:t>
            </a:r>
            <a:r>
              <a:rPr lang="en-US" sz="2200" dirty="0" err="1"/>
              <a:t>Chaum</a:t>
            </a:r>
            <a:r>
              <a:rPr lang="en-US" sz="2200" dirty="0"/>
              <a:t> addressed both of these issues in his seminal paper in 1984 </a:t>
            </a:r>
            <a:r>
              <a:rPr lang="en-US" sz="2200" dirty="0" smtClean="0"/>
              <a:t>by introducing </a:t>
            </a:r>
            <a:r>
              <a:rPr lang="en-US" sz="2200" dirty="0"/>
              <a:t>two cryptographic operations, </a:t>
            </a:r>
            <a:endParaRPr lang="en-US" sz="2200" dirty="0" smtClean="0"/>
          </a:p>
          <a:p>
            <a:pPr lvl="1"/>
            <a:r>
              <a:rPr lang="en-US" sz="2200" dirty="0"/>
              <a:t>B</a:t>
            </a:r>
            <a:r>
              <a:rPr lang="en-US" sz="2200" dirty="0" smtClean="0"/>
              <a:t>lind </a:t>
            </a:r>
            <a:r>
              <a:rPr lang="en-US" sz="2200" dirty="0"/>
              <a:t>signatures 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ecret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Blind signatures </a:t>
            </a:r>
            <a:r>
              <a:rPr lang="en-US" sz="2200" dirty="0"/>
              <a:t>allow signing a document without actually seeing it </a:t>
            </a:r>
            <a:endParaRPr lang="en-US" sz="2200" dirty="0" smtClean="0"/>
          </a:p>
          <a:p>
            <a:r>
              <a:rPr lang="en-US" sz="2200" dirty="0"/>
              <a:t>S</a:t>
            </a:r>
            <a:r>
              <a:rPr lang="en-US" sz="2200" dirty="0" smtClean="0"/>
              <a:t>ecret </a:t>
            </a:r>
            <a:r>
              <a:rPr lang="en-US" sz="2200" dirty="0"/>
              <a:t>sharing is </a:t>
            </a:r>
            <a:r>
              <a:rPr lang="en-US" sz="2200" dirty="0" smtClean="0"/>
              <a:t>a concept </a:t>
            </a:r>
            <a:r>
              <a:rPr lang="en-US" sz="2200" dirty="0"/>
              <a:t>that allows the detection of using the same e-cash token twice (</a:t>
            </a:r>
            <a:r>
              <a:rPr lang="en-US" sz="2200" b="1" dirty="0"/>
              <a:t>double spending</a:t>
            </a:r>
            <a:r>
              <a:rPr lang="en-US" sz="2200" dirty="0" smtClean="0"/>
              <a:t>).</a:t>
            </a:r>
          </a:p>
          <a:p>
            <a:r>
              <a:rPr lang="en-US" sz="2200" dirty="0" err="1"/>
              <a:t>Chaum</a:t>
            </a:r>
            <a:r>
              <a:rPr lang="en-US" sz="2200" dirty="0"/>
              <a:t>, Fiat, and </a:t>
            </a:r>
            <a:r>
              <a:rPr lang="en-US" sz="2200" dirty="0" err="1"/>
              <a:t>Naor</a:t>
            </a:r>
            <a:r>
              <a:rPr lang="en-US" sz="2200" dirty="0"/>
              <a:t> (CFN) Protocol : e-cash schemes that introduced anonymity and double spending detection.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23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388078"/>
            <a:ext cx="9094856" cy="55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Brand's e-cash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Brand's </a:t>
            </a:r>
            <a:r>
              <a:rPr lang="en-US" sz="2400" b="1" dirty="0"/>
              <a:t>e-cash </a:t>
            </a:r>
            <a:r>
              <a:rPr lang="en-US" sz="2400" dirty="0"/>
              <a:t>is another </a:t>
            </a:r>
            <a:r>
              <a:rPr lang="en-US" sz="2400" dirty="0" smtClean="0"/>
              <a:t>system that </a:t>
            </a:r>
            <a:r>
              <a:rPr lang="en-US" sz="2400" dirty="0"/>
              <a:t>improved on CFN, made it more efficient, and introduced the concept of </a:t>
            </a:r>
            <a:r>
              <a:rPr lang="en-US" sz="2400" dirty="0" smtClean="0"/>
              <a:t>security reduction </a:t>
            </a:r>
            <a:r>
              <a:rPr lang="en-US" sz="2400" dirty="0"/>
              <a:t>to prove statements about the e-cash scheme. </a:t>
            </a:r>
            <a:endParaRPr lang="en-US" sz="2400" dirty="0" smtClean="0"/>
          </a:p>
          <a:p>
            <a:pPr lvl="1"/>
            <a:r>
              <a:rPr lang="en-US" sz="2400" dirty="0" smtClean="0"/>
              <a:t>Security </a:t>
            </a:r>
            <a:r>
              <a:rPr lang="en-US" sz="2400" dirty="0"/>
              <a:t>reduction is a </a:t>
            </a:r>
            <a:r>
              <a:rPr lang="en-US" sz="2400" dirty="0" smtClean="0"/>
              <a:t>technique used </a:t>
            </a:r>
            <a:r>
              <a:rPr lang="en-US" sz="2400" dirty="0"/>
              <a:t>in cryptography to prove that a certain algorithm is secure by using another </a:t>
            </a:r>
            <a:r>
              <a:rPr lang="en-US" sz="2400" dirty="0" smtClean="0"/>
              <a:t>problem as </a:t>
            </a:r>
            <a:r>
              <a:rPr lang="en-US" sz="2400" dirty="0"/>
              <a:t>a comparison.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cryptographic security algorithm is as hard to break </a:t>
            </a:r>
            <a:r>
              <a:rPr lang="en-US" sz="2400" dirty="0" smtClean="0"/>
              <a:t>as some </a:t>
            </a:r>
            <a:r>
              <a:rPr lang="en-US" sz="2400" dirty="0"/>
              <a:t>other hard problem; thus by comparison it can be deduced that the </a:t>
            </a:r>
            <a:r>
              <a:rPr lang="en-US" sz="2400" dirty="0" smtClean="0"/>
              <a:t>cryptographic security </a:t>
            </a:r>
            <a:r>
              <a:rPr lang="en-US" sz="2400" dirty="0"/>
              <a:t>algorithm is secure too.</a:t>
            </a:r>
          </a:p>
        </p:txBody>
      </p:sp>
    </p:spTree>
    <p:extLst>
      <p:ext uri="{BB962C8B-B14F-4D97-AF65-F5344CB8AC3E}">
        <p14:creationId xmlns:p14="http://schemas.microsoft.com/office/powerpoint/2010/main" val="9683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42" y="119142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hashcash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3" y="641444"/>
            <a:ext cx="9962415" cy="3777622"/>
          </a:xfrm>
        </p:spPr>
        <p:txBody>
          <a:bodyPr>
            <a:noAutofit/>
          </a:bodyPr>
          <a:lstStyle/>
          <a:p>
            <a:r>
              <a:rPr lang="en-US" sz="2400" dirty="0"/>
              <a:t>A different but relevant concept called </a:t>
            </a:r>
            <a:r>
              <a:rPr lang="en-US" sz="2400" b="1" dirty="0" err="1"/>
              <a:t>hashcash</a:t>
            </a:r>
            <a:r>
              <a:rPr lang="en-US" sz="2400" b="1" dirty="0"/>
              <a:t> </a:t>
            </a:r>
            <a:r>
              <a:rPr lang="en-US" sz="2400" dirty="0"/>
              <a:t>was introduced by </a:t>
            </a:r>
            <a:r>
              <a:rPr lang="en-US" sz="2400" i="1" dirty="0"/>
              <a:t>Adam Back </a:t>
            </a:r>
            <a:r>
              <a:rPr lang="en-US" sz="2400" dirty="0"/>
              <a:t>in 1997 as </a:t>
            </a:r>
            <a:r>
              <a:rPr lang="en-US" sz="2400" dirty="0" smtClean="0"/>
              <a:t>a </a:t>
            </a:r>
            <a:r>
              <a:rPr lang="en-US" sz="2400" dirty="0" err="1" smtClean="0"/>
              <a:t>PoW</a:t>
            </a:r>
            <a:r>
              <a:rPr lang="en-US" sz="2400" dirty="0" smtClean="0"/>
              <a:t> </a:t>
            </a:r>
            <a:r>
              <a:rPr lang="en-US" sz="2400" dirty="0"/>
              <a:t>system to control e-mail spam.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legitimate users want </a:t>
            </a:r>
            <a:r>
              <a:rPr lang="en-US" sz="2400" dirty="0" smtClean="0"/>
              <a:t>to send </a:t>
            </a:r>
            <a:r>
              <a:rPr lang="en-US" sz="2400" dirty="0"/>
              <a:t>e-mails then they are required to compute a hash as a proof that they have spent </a:t>
            </a:r>
            <a:r>
              <a:rPr lang="en-US" sz="2400" dirty="0" smtClean="0"/>
              <a:t>a reasonable </a:t>
            </a:r>
            <a:r>
              <a:rPr lang="en-US" sz="2400" dirty="0"/>
              <a:t>amount of computing resources before sending the e-mail. </a:t>
            </a:r>
            <a:endParaRPr lang="en-US" sz="2400" dirty="0" smtClean="0"/>
          </a:p>
          <a:p>
            <a:r>
              <a:rPr lang="en-US" sz="2400" dirty="0" smtClean="0"/>
              <a:t>Generating </a:t>
            </a:r>
            <a:r>
              <a:rPr lang="en-US" sz="2400" dirty="0" err="1" smtClean="0"/>
              <a:t>hashcash</a:t>
            </a:r>
            <a:r>
              <a:rPr lang="en-US" sz="2400" dirty="0" smtClean="0"/>
              <a:t> is </a:t>
            </a:r>
            <a:r>
              <a:rPr lang="en-US" sz="2400" dirty="0"/>
              <a:t>a compute intensive process but does not inhibit a legitimate user from sending the </a:t>
            </a:r>
            <a:r>
              <a:rPr lang="en-US" sz="2400" dirty="0" smtClean="0"/>
              <a:t>e-mail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the usual number of e-mails required to be sent by a legitimate user is </a:t>
            </a:r>
            <a:r>
              <a:rPr lang="en-US" sz="2400" dirty="0" smtClean="0"/>
              <a:t>presumably quite </a:t>
            </a:r>
            <a:r>
              <a:rPr lang="en-US" sz="2400" dirty="0"/>
              <a:t>low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spammer wants to send e-mails, usually thousands </a:t>
            </a:r>
            <a:r>
              <a:rPr lang="en-US" sz="2400" dirty="0" smtClean="0"/>
              <a:t>in number</a:t>
            </a:r>
            <a:r>
              <a:rPr lang="en-US" sz="2400" dirty="0"/>
              <a:t>, then it becomes infeasible to compute </a:t>
            </a:r>
            <a:r>
              <a:rPr lang="en-US" sz="2400" dirty="0" err="1"/>
              <a:t>hashcash</a:t>
            </a:r>
            <a:r>
              <a:rPr lang="en-US" sz="2400" dirty="0"/>
              <a:t> for all e-mails, thus making </a:t>
            </a:r>
            <a:r>
              <a:rPr lang="en-US" sz="2400" dirty="0" smtClean="0"/>
              <a:t>the spamming </a:t>
            </a:r>
            <a:r>
              <a:rPr lang="en-US" sz="2400" dirty="0"/>
              <a:t>effort expensive;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19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847" y="17558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Hashcash</a:t>
            </a:r>
            <a:r>
              <a:rPr lang="en-US" sz="2400" dirty="0"/>
              <a:t> is popularized by its use in the </a:t>
            </a:r>
            <a:r>
              <a:rPr lang="en-US" sz="2400" b="1" dirty="0"/>
              <a:t>bitcoin mining </a:t>
            </a:r>
            <a:r>
              <a:rPr lang="en-US" sz="2400" dirty="0"/>
              <a:t>process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idea of </a:t>
            </a:r>
            <a:r>
              <a:rPr lang="en-US" sz="2400" dirty="0" smtClean="0"/>
              <a:t>using computational </a:t>
            </a:r>
            <a:r>
              <a:rPr lang="en-US" sz="2400" dirty="0"/>
              <a:t>puzzles or pricing functions to prevent e-mail spam was </a:t>
            </a:r>
            <a:r>
              <a:rPr lang="en-US" sz="2400" dirty="0" smtClean="0"/>
              <a:t>introduced originally </a:t>
            </a:r>
            <a:r>
              <a:rPr lang="en-US" sz="2400" dirty="0"/>
              <a:t>in 1992 by </a:t>
            </a:r>
            <a:r>
              <a:rPr lang="en-US" sz="2400" i="1" dirty="0"/>
              <a:t>Cynthia </a:t>
            </a:r>
            <a:r>
              <a:rPr lang="en-US" sz="2400" i="1" dirty="0" err="1"/>
              <a:t>Dwork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Moni </a:t>
            </a:r>
            <a:r>
              <a:rPr lang="en-US" sz="2400" i="1" dirty="0" err="1"/>
              <a:t>Naor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Pricing </a:t>
            </a:r>
            <a:r>
              <a:rPr lang="en-US" sz="2400" dirty="0"/>
              <a:t>function was the name given </a:t>
            </a:r>
            <a:r>
              <a:rPr lang="en-US" sz="2400" dirty="0" smtClean="0"/>
              <a:t>to the </a:t>
            </a:r>
            <a:r>
              <a:rPr lang="en-US" sz="2400" dirty="0"/>
              <a:t>hard functions that are required to be computed before access to a resource can </a:t>
            </a:r>
            <a:r>
              <a:rPr lang="en-US" sz="2400" dirty="0" smtClean="0"/>
              <a:t>be granted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i="1" dirty="0" smtClean="0"/>
              <a:t>Adam </a:t>
            </a:r>
            <a:r>
              <a:rPr lang="en-US" sz="2400" i="1" dirty="0"/>
              <a:t>Back </a:t>
            </a:r>
            <a:r>
              <a:rPr lang="en-US" sz="2400" dirty="0"/>
              <a:t>invented </a:t>
            </a:r>
            <a:r>
              <a:rPr lang="en-US" sz="2400" dirty="0" err="1"/>
              <a:t>hashcash</a:t>
            </a:r>
            <a:r>
              <a:rPr lang="en-US" sz="2400" dirty="0"/>
              <a:t> independently in 1997, which introduced </a:t>
            </a:r>
            <a:r>
              <a:rPr lang="en-US" sz="2400" dirty="0" smtClean="0"/>
              <a:t>the usage </a:t>
            </a:r>
            <a:r>
              <a:rPr lang="en-US" sz="2400" dirty="0"/>
              <a:t>of computing hash functions as </a:t>
            </a:r>
            <a:r>
              <a:rPr lang="en-US" sz="2400" b="1" dirty="0" err="1"/>
              <a:t>PoW</a:t>
            </a:r>
            <a:r>
              <a:rPr lang="en-US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68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1998 b-money was introduced by Wei Dai and proposed the idea of creating money </a:t>
            </a:r>
            <a:r>
              <a:rPr lang="en-US" sz="2800" dirty="0" smtClean="0"/>
              <a:t>via solving </a:t>
            </a:r>
            <a:r>
              <a:rPr lang="en-US" sz="2800" dirty="0"/>
              <a:t>computational puzzles such as </a:t>
            </a:r>
            <a:r>
              <a:rPr lang="en-US" sz="2800" dirty="0" err="1"/>
              <a:t>hashcash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It's </a:t>
            </a:r>
            <a:r>
              <a:rPr lang="en-US" sz="2800" dirty="0"/>
              <a:t>based on a peer-to-peer </a:t>
            </a:r>
            <a:r>
              <a:rPr lang="en-US" sz="2800" dirty="0" smtClean="0"/>
              <a:t>network where </a:t>
            </a:r>
            <a:r>
              <a:rPr lang="en-US" sz="2800" dirty="0"/>
              <a:t>each node maintains its own list of transactions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similar idea by </a:t>
            </a:r>
            <a:r>
              <a:rPr lang="en-US" sz="2400" i="1" dirty="0"/>
              <a:t>Nick Szabo </a:t>
            </a:r>
            <a:r>
              <a:rPr lang="en-US" sz="2400" dirty="0"/>
              <a:t>called </a:t>
            </a:r>
            <a:r>
              <a:rPr lang="en-US" sz="2400" dirty="0" err="1"/>
              <a:t>BitGold</a:t>
            </a:r>
            <a:r>
              <a:rPr lang="en-US" sz="2400" dirty="0"/>
              <a:t> was introduced in 2005 and also </a:t>
            </a:r>
            <a:r>
              <a:rPr lang="en-US" sz="2400" dirty="0" smtClean="0"/>
              <a:t>proposed solving </a:t>
            </a:r>
            <a:r>
              <a:rPr lang="en-US" sz="2400" dirty="0"/>
              <a:t>computational puzzles to mint digital currency.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2005 </a:t>
            </a:r>
            <a:r>
              <a:rPr lang="en-US" sz="2400" i="1" dirty="0"/>
              <a:t>Hal Finney </a:t>
            </a:r>
            <a:r>
              <a:rPr lang="en-US" sz="2400" dirty="0"/>
              <a:t>introduced </a:t>
            </a:r>
            <a:r>
              <a:rPr lang="en-US" sz="2400" dirty="0" smtClean="0"/>
              <a:t>the concept </a:t>
            </a:r>
            <a:r>
              <a:rPr lang="en-US" sz="2400" dirty="0"/>
              <a:t>of cryptographic currency by combining ideas from b-money and </a:t>
            </a:r>
            <a:r>
              <a:rPr lang="en-US" sz="2400" dirty="0" err="1"/>
              <a:t>hashcash</a:t>
            </a:r>
            <a:r>
              <a:rPr lang="en-US" sz="2400" dirty="0"/>
              <a:t> </a:t>
            </a:r>
            <a:r>
              <a:rPr lang="en-US" sz="2400" dirty="0" smtClean="0"/>
              <a:t>puzzles 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it still relied on a centralized trusted authority.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2009 the first practical implementation of a cryptocurrency named </a:t>
            </a:r>
            <a:r>
              <a:rPr lang="en-US" sz="2400" b="1" dirty="0">
                <a:solidFill>
                  <a:srgbClr val="FF0000"/>
                </a:solidFill>
              </a:rPr>
              <a:t>bitcoin </a:t>
            </a:r>
            <a:r>
              <a:rPr lang="en-US" sz="2400" dirty="0" smtClean="0"/>
              <a:t>was introduced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the very first time it solved the problem of distributed consensus in </a:t>
            </a:r>
            <a:r>
              <a:rPr lang="en-US" sz="2400" dirty="0" smtClean="0"/>
              <a:t>a trustless </a:t>
            </a:r>
            <a:r>
              <a:rPr lang="en-US" sz="2400" dirty="0"/>
              <a:t>network. </a:t>
            </a:r>
            <a:endParaRPr lang="en-US" sz="2400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uses public key cryptography with </a:t>
            </a:r>
            <a:r>
              <a:rPr lang="en-US" sz="2400" b="1" dirty="0" err="1">
                <a:solidFill>
                  <a:srgbClr val="FF0000"/>
                </a:solidFill>
              </a:rPr>
              <a:t>hashcash</a:t>
            </a:r>
            <a:r>
              <a:rPr lang="en-US" sz="2400" b="1" dirty="0">
                <a:solidFill>
                  <a:srgbClr val="FF0000"/>
                </a:solidFill>
              </a:rPr>
              <a:t> as </a:t>
            </a:r>
            <a:r>
              <a:rPr lang="en-US" sz="2400" b="1" dirty="0" err="1">
                <a:solidFill>
                  <a:srgbClr val="FF0000"/>
                </a:solidFill>
              </a:rPr>
              <a:t>PoW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provide </a:t>
            </a:r>
            <a:r>
              <a:rPr lang="en-US" sz="2400" dirty="0" smtClean="0"/>
              <a:t>a secure</a:t>
            </a:r>
            <a:r>
              <a:rPr lang="en-US" sz="2400" dirty="0"/>
              <a:t>, controlled, and decentralized method of minting digital currency. </a:t>
            </a:r>
            <a:endParaRPr lang="en-US" sz="2400" dirty="0" smtClean="0"/>
          </a:p>
          <a:p>
            <a:r>
              <a:rPr lang="en-US" sz="2400" dirty="0" smtClean="0"/>
              <a:t>The key innovation </a:t>
            </a:r>
            <a:r>
              <a:rPr lang="en-US" sz="2400" dirty="0"/>
              <a:t>is the idea of an ordered list of blocks composed of transactions </a:t>
            </a:r>
            <a:r>
              <a:rPr lang="en-US" sz="2400" dirty="0" smtClean="0"/>
              <a:t>and cryptographically </a:t>
            </a:r>
            <a:r>
              <a:rPr lang="en-US" sz="2400" dirty="0"/>
              <a:t>secured by the </a:t>
            </a:r>
            <a:r>
              <a:rPr lang="en-US" sz="2400" dirty="0" err="1"/>
              <a:t>PoW</a:t>
            </a:r>
            <a:r>
              <a:rPr lang="en-US" sz="2400" dirty="0"/>
              <a:t> mechanism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246" y="18723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deas and </a:t>
            </a:r>
            <a:r>
              <a:rPr lang="en-US" sz="2000" b="1" dirty="0"/>
              <a:t>concepts from electronic cash schemes and distributed systems were </a:t>
            </a:r>
            <a:r>
              <a:rPr lang="en-US" sz="2000" b="1" dirty="0" smtClean="0"/>
              <a:t>combined together </a:t>
            </a:r>
            <a:r>
              <a:rPr lang="en-US" sz="2000" b="1" dirty="0"/>
              <a:t>to invent bitcoin </a:t>
            </a:r>
            <a:endParaRPr lang="en-US" sz="2000" b="1" dirty="0" smtClean="0"/>
          </a:p>
          <a:p>
            <a:r>
              <a:rPr lang="en-US" sz="2000" b="1" dirty="0" smtClean="0"/>
              <a:t>Now it is </a:t>
            </a:r>
            <a:r>
              <a:rPr lang="en-US" sz="2000" b="1" dirty="0"/>
              <a:t>known as </a:t>
            </a:r>
            <a:r>
              <a:rPr lang="en-US" sz="2000" b="1" dirty="0" err="1"/>
              <a:t>blockchain</a:t>
            </a:r>
            <a:r>
              <a:rPr lang="en-US" sz="2000" b="1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9" y="1328351"/>
            <a:ext cx="9315647" cy="56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systems, CAP theorem, Byzantine Generals problem, Consensus. The history of </a:t>
            </a:r>
            <a:r>
              <a:rPr lang="en-US" sz="2400" dirty="0" err="1"/>
              <a:t>blockchain</a:t>
            </a:r>
            <a:r>
              <a:rPr lang="en-US" sz="2400" dirty="0"/>
              <a:t>, Introduction to </a:t>
            </a:r>
            <a:r>
              <a:rPr lang="en-US" sz="2400" dirty="0" err="1"/>
              <a:t>blockchain</a:t>
            </a:r>
            <a:r>
              <a:rPr lang="en-US" sz="2400" dirty="0"/>
              <a:t>, Various technical definitions of </a:t>
            </a:r>
            <a:r>
              <a:rPr lang="en-US" sz="2400" dirty="0" err="1"/>
              <a:t>blockchains</a:t>
            </a:r>
            <a:r>
              <a:rPr lang="en-US" sz="2400" dirty="0"/>
              <a:t>, Generic elements of a </a:t>
            </a:r>
            <a:r>
              <a:rPr lang="en-US" sz="2400" dirty="0" err="1"/>
              <a:t>blockchain</a:t>
            </a:r>
            <a:r>
              <a:rPr lang="en-US" sz="2400" dirty="0"/>
              <a:t>, Features of a </a:t>
            </a:r>
            <a:r>
              <a:rPr lang="en-US" sz="2400" dirty="0" err="1"/>
              <a:t>blockchain</a:t>
            </a:r>
            <a:r>
              <a:rPr lang="en-US" sz="2400" dirty="0"/>
              <a:t>,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technology, Tiers of </a:t>
            </a:r>
            <a:r>
              <a:rPr lang="en-US" sz="2400" dirty="0" err="1"/>
              <a:t>blockchain</a:t>
            </a:r>
            <a:r>
              <a:rPr lang="en-US" sz="2400" dirty="0"/>
              <a:t> technology, Consensus in </a:t>
            </a:r>
            <a:r>
              <a:rPr lang="en-US" sz="2400" dirty="0" err="1"/>
              <a:t>blockchain</a:t>
            </a:r>
            <a:r>
              <a:rPr lang="en-US" sz="2400" dirty="0"/>
              <a:t>, CAP theorem and </a:t>
            </a:r>
            <a:r>
              <a:rPr lang="en-US" sz="2400" dirty="0" err="1"/>
              <a:t>blockchain</a:t>
            </a:r>
            <a:r>
              <a:rPr lang="en-US" sz="2400" dirty="0"/>
              <a:t>, Benefits and limitations of </a:t>
            </a:r>
            <a:r>
              <a:rPr lang="en-US" sz="2400" dirty="0" err="1"/>
              <a:t>blockchain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</a:t>
            </a:r>
            <a:r>
              <a:rPr lang="en-US" sz="2400" dirty="0"/>
              <a:t>at its core is a peer-to-peer distributed ledger that is </a:t>
            </a:r>
            <a:endParaRPr lang="en-US" sz="2400" dirty="0" smtClean="0"/>
          </a:p>
          <a:p>
            <a:pPr lvl="1"/>
            <a:r>
              <a:rPr lang="en-US" sz="2400" dirty="0" smtClean="0"/>
              <a:t>cryptographically secure</a:t>
            </a:r>
          </a:p>
          <a:p>
            <a:pPr lvl="1"/>
            <a:r>
              <a:rPr lang="en-US" sz="2400" dirty="0" smtClean="0"/>
              <a:t>append-only</a:t>
            </a:r>
          </a:p>
          <a:p>
            <a:pPr lvl="1"/>
            <a:r>
              <a:rPr lang="en-US" sz="2400" dirty="0" smtClean="0"/>
              <a:t>immutable </a:t>
            </a:r>
            <a:r>
              <a:rPr lang="en-US" sz="2400" dirty="0"/>
              <a:t>(extremely hard to change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updateable </a:t>
            </a:r>
            <a:r>
              <a:rPr lang="en-US" sz="2400" dirty="0"/>
              <a:t>only via consensus </a:t>
            </a:r>
            <a:r>
              <a:rPr lang="en-US" sz="2400" dirty="0" smtClean="0"/>
              <a:t>or agreement </a:t>
            </a:r>
            <a:r>
              <a:rPr lang="en-US" sz="2400" dirty="0"/>
              <a:t>among peers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can be thought of as a layer of a distributed peer-to-peer network running </a:t>
            </a:r>
            <a:r>
              <a:rPr lang="en-US" sz="2400" dirty="0" smtClean="0"/>
              <a:t>on top </a:t>
            </a:r>
            <a:r>
              <a:rPr lang="en-US" sz="2400" dirty="0"/>
              <a:t>of the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5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9941"/>
            <a:ext cx="8911687" cy="792836"/>
          </a:xfrm>
        </p:spPr>
        <p:txBody>
          <a:bodyPr/>
          <a:lstStyle/>
          <a:p>
            <a:r>
              <a:rPr lang="en-US" dirty="0"/>
              <a:t>The network view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3" y="807000"/>
            <a:ext cx="5865224" cy="60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a business point of view a </a:t>
            </a:r>
            <a:r>
              <a:rPr lang="en-US" sz="2400" dirty="0" err="1"/>
              <a:t>blockchain</a:t>
            </a:r>
            <a:r>
              <a:rPr lang="en-US" sz="2400" dirty="0"/>
              <a:t> can be defined as a platform whereby peers </a:t>
            </a:r>
            <a:r>
              <a:rPr lang="en-US" sz="2400" dirty="0" smtClean="0"/>
              <a:t>can exchange </a:t>
            </a:r>
            <a:r>
              <a:rPr lang="en-US" sz="2400" dirty="0"/>
              <a:t>values using transactions </a:t>
            </a:r>
            <a:r>
              <a:rPr lang="en-US" sz="2400" b="1" dirty="0"/>
              <a:t>without the need for a central trusted arbitrator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allows </a:t>
            </a:r>
            <a:r>
              <a:rPr lang="en-US" sz="2400" dirty="0" err="1"/>
              <a:t>blockchain</a:t>
            </a:r>
            <a:r>
              <a:rPr lang="en-US" sz="2400" dirty="0"/>
              <a:t> to be a </a:t>
            </a:r>
            <a:r>
              <a:rPr lang="en-US" sz="2400" b="1" dirty="0"/>
              <a:t>decentralized </a:t>
            </a:r>
            <a:r>
              <a:rPr lang="en-US" sz="2400" b="1" dirty="0" smtClean="0"/>
              <a:t>consensus mechanism</a:t>
            </a:r>
            <a:r>
              <a:rPr lang="en-US" sz="2400" dirty="0" smtClean="0"/>
              <a:t> </a:t>
            </a:r>
            <a:r>
              <a:rPr lang="en-US" sz="2400" dirty="0"/>
              <a:t>where no single authority is in charge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5184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state machine replication or state machine approach is a general method for implementing a fault-tolerant service by replicating servers and coordinating client interactions with server </a:t>
            </a:r>
            <a:r>
              <a:rPr lang="en-US" sz="2400" dirty="0" smtClean="0"/>
              <a:t>replicas</a:t>
            </a:r>
          </a:p>
          <a:p>
            <a:pPr lvl="1"/>
            <a:r>
              <a:rPr lang="en-US" sz="2400" dirty="0"/>
              <a:t>Make server deterministic (state machine) </a:t>
            </a:r>
          </a:p>
          <a:p>
            <a:pPr lvl="1"/>
            <a:r>
              <a:rPr lang="en-US" sz="2400" dirty="0" smtClean="0"/>
              <a:t>Replicate </a:t>
            </a:r>
            <a:r>
              <a:rPr lang="en-US" sz="2400" dirty="0"/>
              <a:t>server </a:t>
            </a:r>
          </a:p>
          <a:p>
            <a:pPr lvl="1"/>
            <a:r>
              <a:rPr lang="en-US" sz="2400" dirty="0" smtClean="0"/>
              <a:t>Ensure </a:t>
            </a:r>
            <a:r>
              <a:rPr lang="en-US" sz="2400" dirty="0"/>
              <a:t>correct replicas step through the same sequence of state transitions </a:t>
            </a:r>
            <a:endParaRPr lang="en-US" sz="2400" dirty="0" smtClean="0"/>
          </a:p>
          <a:p>
            <a:pPr lvl="1"/>
            <a:r>
              <a:rPr lang="en-US" sz="2400" dirty="0"/>
              <a:t>Vote on replica outputs for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1267196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non-faulty state </a:t>
            </a:r>
            <a:r>
              <a:rPr lang="en-US" sz="2400" dirty="0" smtClean="0"/>
              <a:t>machines receive </a:t>
            </a:r>
            <a:r>
              <a:rPr lang="en-US" sz="2400" dirty="0"/>
              <a:t>all commands in </a:t>
            </a:r>
            <a:r>
              <a:rPr lang="en-US" sz="2400" dirty="0" smtClean="0"/>
              <a:t>the same order</a:t>
            </a:r>
          </a:p>
          <a:p>
            <a:r>
              <a:rPr lang="en-US" sz="2400" dirty="0"/>
              <a:t>Every non-faulty state machine processes the commands it receives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2017721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8" y="143756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block is simply a selection of transactions bundled together in order to organize </a:t>
            </a:r>
            <a:r>
              <a:rPr lang="en-US" sz="2000" dirty="0" smtClean="0"/>
              <a:t>them logically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made up of transactions and its size is variable depending on the type </a:t>
            </a:r>
            <a:r>
              <a:rPr lang="en-US" sz="2000" dirty="0" smtClean="0"/>
              <a:t>and design </a:t>
            </a:r>
            <a:r>
              <a:rPr lang="en-US" sz="2000" dirty="0"/>
              <a:t>of the </a:t>
            </a:r>
            <a:r>
              <a:rPr lang="en-US" sz="2000" dirty="0" err="1"/>
              <a:t>blockchain</a:t>
            </a:r>
            <a:r>
              <a:rPr lang="en-US" sz="2000" dirty="0"/>
              <a:t> in use.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reference to a previous block is also included in the </a:t>
            </a:r>
            <a:r>
              <a:rPr lang="en-US" sz="2000" dirty="0" smtClean="0"/>
              <a:t>block unless </a:t>
            </a:r>
            <a:r>
              <a:rPr lang="en-US" sz="2000" dirty="0"/>
              <a:t>it's a genesis block.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genesis block is the first block in the </a:t>
            </a:r>
            <a:r>
              <a:rPr lang="en-US" sz="2000" dirty="0" err="1"/>
              <a:t>blockchain</a:t>
            </a:r>
            <a:r>
              <a:rPr lang="en-US" sz="2000" dirty="0"/>
              <a:t> that </a:t>
            </a:r>
            <a:r>
              <a:rPr lang="en-US" sz="2000" dirty="0" smtClean="0"/>
              <a:t>was hardcoded </a:t>
            </a:r>
            <a:r>
              <a:rPr lang="en-US" sz="2000" dirty="0"/>
              <a:t>at the time the </a:t>
            </a:r>
            <a:r>
              <a:rPr lang="en-US" sz="2000" dirty="0" err="1"/>
              <a:t>blockchain</a:t>
            </a:r>
            <a:r>
              <a:rPr lang="en-US" sz="2000" dirty="0"/>
              <a:t> was started.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structure of a block is also </a:t>
            </a:r>
            <a:r>
              <a:rPr lang="en-US" sz="2000" dirty="0" smtClean="0"/>
              <a:t>dependent on </a:t>
            </a:r>
            <a:r>
              <a:rPr lang="en-US" sz="2000" dirty="0"/>
              <a:t>the type and design of a </a:t>
            </a:r>
            <a:r>
              <a:rPr lang="en-US" sz="2000" dirty="0" err="1" smtClean="0"/>
              <a:t>blockchain</a:t>
            </a:r>
            <a:endParaRPr lang="en-US" sz="2000" dirty="0" smtClean="0"/>
          </a:p>
          <a:p>
            <a:r>
              <a:rPr lang="en-US" sz="2000" dirty="0"/>
              <a:t>G</a:t>
            </a:r>
            <a:r>
              <a:rPr lang="en-US" sz="2000" dirty="0" smtClean="0"/>
              <a:t>enerally </a:t>
            </a:r>
            <a:r>
              <a:rPr lang="en-US" sz="2000" dirty="0"/>
              <a:t>there are a few attributes that </a:t>
            </a:r>
            <a:r>
              <a:rPr lang="en-US" sz="2000" dirty="0" smtClean="0"/>
              <a:t>are essential </a:t>
            </a:r>
            <a:r>
              <a:rPr lang="en-US" sz="2000" dirty="0"/>
              <a:t>to the functionality of a </a:t>
            </a:r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block </a:t>
            </a:r>
            <a:r>
              <a:rPr lang="en-US" sz="2000" dirty="0"/>
              <a:t>header, pointers to </a:t>
            </a:r>
            <a:r>
              <a:rPr lang="en-US" sz="2000" dirty="0" smtClean="0"/>
              <a:t>previous` blocks</a:t>
            </a:r>
            <a:r>
              <a:rPr lang="en-US" sz="2000" dirty="0"/>
              <a:t>, the time stamp, nonce, transaction counter, transactions, and other attributes.</a:t>
            </a:r>
          </a:p>
        </p:txBody>
      </p:sp>
    </p:spTree>
    <p:extLst>
      <p:ext uri="{BB962C8B-B14F-4D97-AF65-F5344CB8AC3E}">
        <p14:creationId xmlns:p14="http://schemas.microsoft.com/office/powerpoint/2010/main" val="37016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9" y="1241946"/>
            <a:ext cx="5491234" cy="50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technical definitions of </a:t>
            </a:r>
            <a:r>
              <a:rPr lang="en-US" b="1" dirty="0" err="1" smtClean="0"/>
              <a:t>blockchains</a:t>
            </a:r>
            <a:r>
              <a:rPr lang="en-US" b="1" dirty="0" smtClean="0"/>
              <a:t> –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Blockchain</a:t>
            </a:r>
            <a:r>
              <a:rPr lang="en-US" sz="3600" dirty="0"/>
              <a:t> is a decentralized consensus mechanism. </a:t>
            </a:r>
            <a:endParaRPr lang="en-US" sz="3600" dirty="0" smtClean="0"/>
          </a:p>
          <a:p>
            <a:pPr lvl="1"/>
            <a:r>
              <a:rPr lang="en-US" sz="3600" dirty="0" smtClean="0"/>
              <a:t>In </a:t>
            </a:r>
            <a:r>
              <a:rPr lang="en-US" sz="3600" dirty="0"/>
              <a:t>a </a:t>
            </a:r>
            <a:r>
              <a:rPr lang="en-US" sz="3600" dirty="0" err="1"/>
              <a:t>blockchain</a:t>
            </a:r>
            <a:r>
              <a:rPr lang="en-US" sz="3600" dirty="0"/>
              <a:t>, all </a:t>
            </a:r>
            <a:r>
              <a:rPr lang="en-US" sz="3600" dirty="0" smtClean="0"/>
              <a:t>peers eventually </a:t>
            </a:r>
            <a:r>
              <a:rPr lang="en-US" sz="3600" dirty="0"/>
              <a:t>come to an agreement regarding the state of a transaction.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8306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3" y="1655929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/>
              <a:t>Blockchain</a:t>
            </a:r>
            <a:r>
              <a:rPr lang="en-US" sz="2800" dirty="0"/>
              <a:t> is a distributed shared ledger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Blockchain</a:t>
            </a:r>
            <a:r>
              <a:rPr lang="en-US" sz="2800" dirty="0" smtClean="0"/>
              <a:t> </a:t>
            </a:r>
            <a:r>
              <a:rPr lang="en-US" sz="2800" dirty="0"/>
              <a:t>can be considered a </a:t>
            </a:r>
            <a:r>
              <a:rPr lang="en-US" sz="2800" dirty="0" smtClean="0"/>
              <a:t>shared ledger </a:t>
            </a:r>
            <a:r>
              <a:rPr lang="en-US" sz="2800" dirty="0"/>
              <a:t>of transactions.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transaction are ordered and grouped into blocks.</a:t>
            </a:r>
          </a:p>
          <a:p>
            <a:r>
              <a:rPr lang="en-US" sz="2800" dirty="0" smtClean="0"/>
              <a:t>Real-world </a:t>
            </a:r>
            <a:r>
              <a:rPr lang="en-US" sz="2800" dirty="0"/>
              <a:t>model is based on private databases that </a:t>
            </a:r>
            <a:r>
              <a:rPr lang="en-US" sz="2800" dirty="0" smtClean="0"/>
              <a:t>each organization </a:t>
            </a:r>
            <a:r>
              <a:rPr lang="en-US" sz="2800" dirty="0"/>
              <a:t>maintains whereas the </a:t>
            </a:r>
            <a:r>
              <a:rPr lang="en-US" sz="2800" b="1" dirty="0">
                <a:solidFill>
                  <a:srgbClr val="FF0000"/>
                </a:solidFill>
              </a:rPr>
              <a:t>distributed ledger </a:t>
            </a:r>
            <a:r>
              <a:rPr lang="en-US" sz="2800" dirty="0"/>
              <a:t>can serve as a </a:t>
            </a:r>
            <a:r>
              <a:rPr lang="en-US" sz="2800" b="1" dirty="0" smtClean="0">
                <a:solidFill>
                  <a:srgbClr val="FF0000"/>
                </a:solidFill>
              </a:rPr>
              <a:t>single source </a:t>
            </a:r>
            <a:r>
              <a:rPr lang="en-US" sz="2800" dirty="0"/>
              <a:t>of truth for all member organizations that are using the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421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7" y="156039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data structure;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basically a linked list that uses hash </a:t>
            </a:r>
            <a:r>
              <a:rPr lang="en-US" sz="2400" dirty="0" smtClean="0"/>
              <a:t>pointers  instead </a:t>
            </a:r>
            <a:r>
              <a:rPr lang="en-US" sz="2400" dirty="0"/>
              <a:t>of normal pointers. </a:t>
            </a:r>
            <a:endParaRPr lang="en-US" sz="2400" dirty="0" smtClean="0"/>
          </a:p>
          <a:p>
            <a:r>
              <a:rPr lang="en-US" sz="2400" dirty="0" smtClean="0"/>
              <a:t>Hash </a:t>
            </a:r>
            <a:r>
              <a:rPr lang="en-US" sz="2400" dirty="0"/>
              <a:t>pointers are used to point to the previous block.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41" y="3968121"/>
            <a:ext cx="7564556" cy="24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 using </a:t>
            </a:r>
            <a:r>
              <a:rPr lang="en-US" dirty="0" err="1"/>
              <a:t>blockchain</a:t>
            </a:r>
            <a:r>
              <a:rPr lang="en-US" dirty="0"/>
              <a:t>, Methods of decentralization, </a:t>
            </a:r>
            <a:r>
              <a:rPr lang="en-US" dirty="0" err="1"/>
              <a:t>Blockchain</a:t>
            </a:r>
            <a:r>
              <a:rPr lang="en-US" dirty="0"/>
              <a:t> and full ecosystem decentralization, Smart contract, Decentralized organizations, Decentralized autonomous organizations, Decentralized autonomous corporations, Decentralized autonomous societies Decentralized applications, Platforms for decentralization, </a:t>
            </a:r>
          </a:p>
          <a:p>
            <a:r>
              <a:rPr lang="en-US" dirty="0"/>
              <a:t>Hash functions: Compression of arbitrary messages into fixed length </a:t>
            </a:r>
            <a:r>
              <a:rPr lang="en-US" dirty="0" err="1"/>
              <a:t>digest,Easy</a:t>
            </a:r>
            <a:r>
              <a:rPr lang="en-US" dirty="0"/>
              <a:t> to compute, Pre-image resistance, Second pre-image </a:t>
            </a:r>
            <a:r>
              <a:rPr lang="en-US" dirty="0" err="1"/>
              <a:t>resistance,Collision</a:t>
            </a:r>
            <a:r>
              <a:rPr lang="en-US" dirty="0"/>
              <a:t> </a:t>
            </a:r>
            <a:r>
              <a:rPr lang="en-US" dirty="0" err="1"/>
              <a:t>resistance,Message</a:t>
            </a:r>
            <a:r>
              <a:rPr lang="en-US" dirty="0"/>
              <a:t> Digest (MD),Secure Hash Algorithms (SHAs), </a:t>
            </a:r>
            <a:r>
              <a:rPr lang="en-US" dirty="0" err="1"/>
              <a:t>Merkle</a:t>
            </a:r>
            <a:r>
              <a:rPr lang="en-US" dirty="0"/>
              <a:t> trees, Patricia trees, Distributed hash tables (DHTs), Digital signatures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8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elements of a </a:t>
            </a:r>
            <a:r>
              <a:rPr lang="en-US" dirty="0" err="1" smtClean="0"/>
              <a:t>blockchain</a:t>
            </a:r>
            <a:r>
              <a:rPr lang="en-US" dirty="0" smtClean="0"/>
              <a:t> - </a:t>
            </a:r>
            <a:r>
              <a:rPr lang="en-US" b="1" dirty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Addresses are </a:t>
            </a:r>
            <a:r>
              <a:rPr lang="en-US" sz="2400" b="1" dirty="0"/>
              <a:t>unique identifiers </a:t>
            </a:r>
            <a:r>
              <a:rPr lang="en-US" sz="2400" dirty="0"/>
              <a:t>that are used in a transaction on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b="1" dirty="0" smtClean="0"/>
              <a:t>denote senders </a:t>
            </a:r>
            <a:r>
              <a:rPr lang="en-US" sz="2400" b="1" dirty="0"/>
              <a:t>and recipients.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address is usually a public key or derived from a public key.</a:t>
            </a:r>
          </a:p>
          <a:p>
            <a:r>
              <a:rPr lang="en-US" sz="2400" dirty="0" smtClean="0"/>
              <a:t>Addresses </a:t>
            </a:r>
            <a:r>
              <a:rPr lang="en-US" sz="2400" dirty="0"/>
              <a:t>can be reused by the same user, addresses themselves are unique. </a:t>
            </a:r>
            <a:endParaRPr lang="en-US" sz="2400" dirty="0" smtClean="0"/>
          </a:p>
          <a:p>
            <a:r>
              <a:rPr lang="en-US" sz="2400" b="1" dirty="0" smtClean="0"/>
              <a:t>In practice</a:t>
            </a:r>
            <a:r>
              <a:rPr lang="en-US" sz="2400" b="1" dirty="0"/>
              <a:t>, </a:t>
            </a:r>
            <a:r>
              <a:rPr lang="en-US" sz="2400" b="1" dirty="0" smtClean="0"/>
              <a:t>single </a:t>
            </a:r>
            <a:r>
              <a:rPr lang="en-US" sz="2400" b="1" dirty="0"/>
              <a:t>user may not use the same address again </a:t>
            </a:r>
            <a:r>
              <a:rPr lang="en-US" sz="2400" dirty="0"/>
              <a:t>and generate a </a:t>
            </a:r>
            <a:r>
              <a:rPr lang="en-US" sz="2400" dirty="0" smtClean="0"/>
              <a:t>new one </a:t>
            </a:r>
            <a:r>
              <a:rPr lang="en-US" sz="2400" dirty="0"/>
              <a:t>for each transaction.</a:t>
            </a:r>
          </a:p>
        </p:txBody>
      </p:sp>
    </p:spTree>
    <p:extLst>
      <p:ext uri="{BB962C8B-B14F-4D97-AF65-F5344CB8AC3E}">
        <p14:creationId xmlns:p14="http://schemas.microsoft.com/office/powerpoint/2010/main" val="2709270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 is in fact </a:t>
            </a:r>
            <a:r>
              <a:rPr lang="en-US" sz="2400" dirty="0" smtClean="0"/>
              <a:t>a pseudonymous(false) </a:t>
            </a:r>
            <a:r>
              <a:rPr lang="en-US" sz="2400" dirty="0"/>
              <a:t>system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End users are usually not directly identifiable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some research </a:t>
            </a:r>
            <a:r>
              <a:rPr lang="en-US" sz="2400" dirty="0" smtClean="0"/>
              <a:t>in de-anonymizing </a:t>
            </a:r>
            <a:r>
              <a:rPr lang="en-US" sz="2400" dirty="0"/>
              <a:t>bitcoin users have shown that users can be identified successfully. </a:t>
            </a:r>
            <a:endParaRPr lang="en-US" sz="2400" dirty="0" smtClean="0"/>
          </a:p>
          <a:p>
            <a:r>
              <a:rPr lang="en-US" sz="2400" dirty="0" smtClean="0"/>
              <a:t>As a good </a:t>
            </a:r>
            <a:r>
              <a:rPr lang="en-US" sz="2400" dirty="0"/>
              <a:t>practice it is suggested that users generate a new address for each </a:t>
            </a:r>
            <a:r>
              <a:rPr lang="en-US" sz="2400" dirty="0" smtClean="0"/>
              <a:t>transaction</a:t>
            </a:r>
          </a:p>
          <a:p>
            <a:pPr lvl="1"/>
            <a:r>
              <a:rPr lang="en-US" sz="2200" dirty="0" smtClean="0"/>
              <a:t> In order to </a:t>
            </a:r>
            <a:r>
              <a:rPr lang="en-US" sz="2200" dirty="0"/>
              <a:t>avoid linking transactions to the common owner, thus avoiding </a:t>
            </a:r>
            <a:r>
              <a:rPr lang="en-US" sz="2200" dirty="0" smtClean="0"/>
              <a:t>identification.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3753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transaction is the fundamental unit of a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transaction represents a transfer </a:t>
            </a:r>
            <a:r>
              <a:rPr lang="en-US" sz="2400" dirty="0" smtClean="0"/>
              <a:t>of value </a:t>
            </a:r>
            <a:r>
              <a:rPr lang="en-US" sz="2400" dirty="0"/>
              <a:t>from one address to another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08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block is composed of multiple transactions and some other elements such as the previous</a:t>
            </a:r>
          </a:p>
          <a:p>
            <a:pPr lvl="1"/>
            <a:r>
              <a:rPr lang="en-US" sz="2400" dirty="0"/>
              <a:t>block hash (hash </a:t>
            </a:r>
            <a:r>
              <a:rPr lang="en-US" sz="2400" dirty="0" smtClean="0"/>
              <a:t>pointer)</a:t>
            </a:r>
          </a:p>
          <a:p>
            <a:pPr lvl="1"/>
            <a:r>
              <a:rPr lang="en-US" sz="2400" dirty="0" smtClean="0"/>
              <a:t>Timestamp</a:t>
            </a:r>
          </a:p>
          <a:p>
            <a:pPr lvl="1"/>
            <a:r>
              <a:rPr lang="en-US" sz="2400" dirty="0" smtClean="0"/>
              <a:t> Nonce.</a:t>
            </a:r>
          </a:p>
          <a:p>
            <a:pPr lvl="2"/>
            <a:r>
              <a:rPr lang="en-US" sz="2400" dirty="0"/>
              <a:t>A nonce ("number only used once") is a number added to a hashed block that, when rehashed, meets the difficulty level restrictions. </a:t>
            </a:r>
            <a:endParaRPr lang="en-US" sz="2400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nonce is the number that </a:t>
            </a:r>
            <a:r>
              <a:rPr lang="en-US" sz="2400" u="sng" dirty="0" err="1">
                <a:hlinkClick r:id="rId2"/>
              </a:rPr>
              <a:t>blockchain</a:t>
            </a:r>
            <a:r>
              <a:rPr lang="en-US" sz="2400" dirty="0"/>
              <a:t> miners are solving for.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7531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The nonce can be found as a 4-byte field in a block header,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value adjusted by miners so that the hash of the block will be less than or equal to the current target hash value set by the network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Miners will hash slight variations of the input data, which for the mining process will be the nonce, </a:t>
            </a:r>
            <a:endParaRPr lang="en-US" sz="2400" dirty="0" smtClean="0"/>
          </a:p>
          <a:p>
            <a:r>
              <a:rPr lang="en-US" sz="2400" dirty="0" smtClean="0"/>
              <a:t>Finding </a:t>
            </a:r>
            <a:r>
              <a:rPr lang="en-US" sz="2400" dirty="0"/>
              <a:t>such a hash value during the mining process is known as a golden nonce.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30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 </a:t>
            </a:r>
            <a:r>
              <a:rPr lang="en-US" sz="2800" dirty="0"/>
              <a:t>topology whereby all peers can communicate </a:t>
            </a:r>
            <a:r>
              <a:rPr lang="en-US" sz="2800" dirty="0" smtClean="0"/>
              <a:t>with each </a:t>
            </a:r>
            <a:r>
              <a:rPr lang="en-US" sz="2800" dirty="0"/>
              <a:t>other and send and receive messages.</a:t>
            </a:r>
          </a:p>
        </p:txBody>
      </p:sp>
    </p:spTree>
    <p:extLst>
      <p:ext uri="{BB962C8B-B14F-4D97-AF65-F5344CB8AC3E}">
        <p14:creationId xmlns:p14="http://schemas.microsoft.com/office/powerpoint/2010/main" val="1297783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or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element performs various operations on a transaction. </a:t>
            </a:r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scripts </a:t>
            </a:r>
            <a:r>
              <a:rPr lang="en-US" dirty="0" smtClean="0"/>
              <a:t>are predefined </a:t>
            </a:r>
            <a:r>
              <a:rPr lang="en-US" dirty="0"/>
              <a:t>sets of commands for nodes to transfer tokens from one address to another </a:t>
            </a:r>
            <a:r>
              <a:rPr lang="en-US" dirty="0" smtClean="0"/>
              <a:t>and perform </a:t>
            </a:r>
            <a:r>
              <a:rPr lang="en-US" dirty="0"/>
              <a:t>various other functions. </a:t>
            </a:r>
            <a:endParaRPr lang="en-US" dirty="0" smtClean="0"/>
          </a:p>
          <a:p>
            <a:r>
              <a:rPr lang="en-US" dirty="0" smtClean="0"/>
              <a:t>Turing </a:t>
            </a:r>
            <a:r>
              <a:rPr lang="en-US" dirty="0"/>
              <a:t>complete programming language is a </a:t>
            </a:r>
            <a:r>
              <a:rPr lang="en-US" dirty="0" smtClean="0"/>
              <a:t>desirable feature </a:t>
            </a:r>
            <a:r>
              <a:rPr lang="en-US" dirty="0"/>
              <a:t>of </a:t>
            </a:r>
            <a:r>
              <a:rPr lang="en-US" dirty="0" err="1"/>
              <a:t>blockchains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security of such languages is a key question and </a:t>
            </a:r>
            <a:r>
              <a:rPr lang="en-US" dirty="0" smtClean="0"/>
              <a:t>an area </a:t>
            </a:r>
            <a:r>
              <a:rPr lang="en-US" dirty="0"/>
              <a:t>of important and ongoing research.</a:t>
            </a:r>
          </a:p>
        </p:txBody>
      </p:sp>
    </p:spTree>
    <p:extLst>
      <p:ext uri="{BB962C8B-B14F-4D97-AF65-F5344CB8AC3E}">
        <p14:creationId xmlns:p14="http://schemas.microsoft.com/office/powerpoint/2010/main" val="3587967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virtual machine allows Turing complete </a:t>
            </a:r>
            <a:r>
              <a:rPr lang="en-US" sz="2400" dirty="0" smtClean="0"/>
              <a:t>code to </a:t>
            </a:r>
            <a:r>
              <a:rPr lang="en-US" sz="2400" dirty="0"/>
              <a:t>be run on a </a:t>
            </a:r>
            <a:r>
              <a:rPr lang="en-US" sz="2400" dirty="0" err="1"/>
              <a:t>blockchain</a:t>
            </a:r>
            <a:r>
              <a:rPr lang="en-US" sz="2400" dirty="0"/>
              <a:t> (as smart contracts) </a:t>
            </a:r>
            <a:endParaRPr lang="en-US" sz="2400" dirty="0" smtClean="0"/>
          </a:p>
          <a:p>
            <a:r>
              <a:rPr lang="en-US" sz="2400" dirty="0" smtClean="0"/>
              <a:t>Virtual </a:t>
            </a:r>
            <a:r>
              <a:rPr lang="en-US" sz="2400" dirty="0"/>
              <a:t>machines are not available on all </a:t>
            </a:r>
            <a:r>
              <a:rPr lang="en-US" sz="2400" dirty="0" err="1"/>
              <a:t>blockchains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Various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</a:t>
            </a:r>
            <a:r>
              <a:rPr lang="en-US" sz="2400" dirty="0"/>
              <a:t>use virtual machines to run </a:t>
            </a:r>
            <a:r>
              <a:rPr lang="en-US" sz="2400" dirty="0" smtClean="0"/>
              <a:t>programs</a:t>
            </a:r>
          </a:p>
          <a:p>
            <a:pPr lvl="1"/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Virtual </a:t>
            </a:r>
            <a:r>
              <a:rPr lang="en-US" sz="2400" dirty="0" smtClean="0"/>
              <a:t>Machine (</a:t>
            </a:r>
            <a:r>
              <a:rPr lang="en-US" sz="2400" dirty="0"/>
              <a:t>EVM) </a:t>
            </a:r>
          </a:p>
          <a:p>
            <a:pPr lvl="1"/>
            <a:r>
              <a:rPr lang="en-US" sz="2400" dirty="0" smtClean="0"/>
              <a:t>Chain </a:t>
            </a:r>
            <a:r>
              <a:rPr lang="en-US" sz="2400" dirty="0"/>
              <a:t>Virtual Machine (CVM).</a:t>
            </a:r>
          </a:p>
        </p:txBody>
      </p:sp>
    </p:spTree>
    <p:extLst>
      <p:ext uri="{BB962C8B-B14F-4D97-AF65-F5344CB8AC3E}">
        <p14:creationId xmlns:p14="http://schemas.microsoft.com/office/powerpoint/2010/main" val="13616901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blockchain</a:t>
            </a:r>
            <a:r>
              <a:rPr lang="en-US" sz="2800" dirty="0"/>
              <a:t> can be viewed as a state transition mechanism </a:t>
            </a:r>
            <a:endParaRPr lang="en-US" sz="2800" dirty="0" smtClean="0"/>
          </a:p>
          <a:p>
            <a:pPr lvl="1"/>
            <a:r>
              <a:rPr lang="en-US" sz="2800" dirty="0" smtClean="0"/>
              <a:t>whereby </a:t>
            </a:r>
            <a:r>
              <a:rPr lang="en-US" sz="2800" dirty="0"/>
              <a:t>a state is </a:t>
            </a:r>
            <a:r>
              <a:rPr lang="en-US" sz="2800" dirty="0" smtClean="0"/>
              <a:t>modified from </a:t>
            </a:r>
            <a:r>
              <a:rPr lang="en-US" sz="2800" dirty="0"/>
              <a:t>its initial form to the next and eventually to a final form as a result of a </a:t>
            </a:r>
            <a:r>
              <a:rPr lang="en-US" sz="2800" dirty="0" smtClean="0"/>
              <a:t>transaction execution </a:t>
            </a:r>
            <a:r>
              <a:rPr lang="en-US" sz="2800" dirty="0"/>
              <a:t>and validation process by nodes.</a:t>
            </a:r>
          </a:p>
        </p:txBody>
      </p:sp>
    </p:spTree>
    <p:extLst>
      <p:ext uri="{BB962C8B-B14F-4D97-AF65-F5344CB8AC3E}">
        <p14:creationId xmlns:p14="http://schemas.microsoft.com/office/powerpoint/2010/main" val="256479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node in a </a:t>
            </a:r>
            <a:r>
              <a:rPr lang="en-US" sz="2400" dirty="0" err="1"/>
              <a:t>blockchain</a:t>
            </a:r>
            <a:r>
              <a:rPr lang="en-US" sz="2400" dirty="0"/>
              <a:t> network performs various functions depending on the role it takes.</a:t>
            </a:r>
          </a:p>
          <a:p>
            <a:r>
              <a:rPr lang="en-US" sz="2400" dirty="0"/>
              <a:t>A node can propose and validate transactions and perform mining to facilitate </a:t>
            </a:r>
            <a:r>
              <a:rPr lang="en-US" sz="2400" dirty="0" smtClean="0"/>
              <a:t>consensus and </a:t>
            </a:r>
            <a:r>
              <a:rPr lang="en-US" sz="2400" dirty="0"/>
              <a:t>secure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also perform other functions such as </a:t>
            </a:r>
            <a:endParaRPr lang="en-US" sz="2400" dirty="0" smtClean="0"/>
          </a:p>
          <a:p>
            <a:pPr lvl="1"/>
            <a:r>
              <a:rPr lang="en-US" sz="2400" dirty="0" smtClean="0"/>
              <a:t>simple </a:t>
            </a:r>
            <a:r>
              <a:rPr lang="en-US" sz="2400" dirty="0"/>
              <a:t>payment </a:t>
            </a:r>
            <a:r>
              <a:rPr lang="en-US" sz="2400" dirty="0" smtClean="0"/>
              <a:t>verification (</a:t>
            </a:r>
            <a:r>
              <a:rPr lang="en-US" sz="2400" dirty="0"/>
              <a:t>lightweight </a:t>
            </a:r>
            <a:r>
              <a:rPr lang="en-US" sz="2400" dirty="0" smtClean="0"/>
              <a:t>nodes)</a:t>
            </a:r>
          </a:p>
          <a:p>
            <a:pPr lvl="1"/>
            <a:r>
              <a:rPr lang="en-US" sz="2400" dirty="0" smtClean="0"/>
              <a:t>validators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many others </a:t>
            </a:r>
            <a:r>
              <a:rPr lang="en-US" sz="2400" dirty="0" smtClean="0"/>
              <a:t>functions.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0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Bitcoin, Bitcoin definition, Transactions, The transaction life cycle, The transaction structure, Types of transaction, The structure of a block , The structure of a block header, The genesis block, The bitcoin network, Wallets, Smart Contracts-History, Definition, </a:t>
            </a:r>
            <a:r>
              <a:rPr lang="en-US" sz="2400" dirty="0" err="1"/>
              <a:t>Ricardian</a:t>
            </a:r>
            <a:r>
              <a:rPr lang="en-US" sz="2400" dirty="0"/>
              <a:t> contracts, Smart contract templates, Oracles, Smart Oracles, Deploying smart contracts on a </a:t>
            </a:r>
            <a:r>
              <a:rPr lang="en-US" sz="2400" dirty="0" err="1"/>
              <a:t>blockchain</a:t>
            </a:r>
            <a:r>
              <a:rPr lang="en-US" sz="2400" dirty="0"/>
              <a:t>, The DAO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Programs </a:t>
            </a:r>
            <a:r>
              <a:rPr lang="en-US" sz="2400" dirty="0"/>
              <a:t>run on top of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Encapsulate </a:t>
            </a:r>
            <a:r>
              <a:rPr lang="en-US" sz="2400" dirty="0"/>
              <a:t>the business logic to </a:t>
            </a:r>
            <a:r>
              <a:rPr lang="en-US" sz="2400" dirty="0" smtClean="0"/>
              <a:t>be executed </a:t>
            </a:r>
            <a:r>
              <a:rPr lang="en-US" sz="2400" dirty="0"/>
              <a:t>when certain conditions are met.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smart contract feature is not available in </a:t>
            </a:r>
            <a:r>
              <a:rPr lang="en-US" sz="2400" dirty="0" smtClean="0"/>
              <a:t>all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 is becoming </a:t>
            </a:r>
            <a:r>
              <a:rPr lang="en-US" sz="2400" dirty="0"/>
              <a:t>a very desirable feature due to the flexibility and power </a:t>
            </a:r>
            <a:r>
              <a:rPr lang="en-US" sz="2400" dirty="0" smtClean="0"/>
              <a:t>it provides </a:t>
            </a:r>
            <a:r>
              <a:rPr lang="en-US" sz="2400" dirty="0"/>
              <a:t>to the </a:t>
            </a:r>
            <a:r>
              <a:rPr lang="en-US" sz="2400" dirty="0" err="1"/>
              <a:t>blockchain</a:t>
            </a:r>
            <a:r>
              <a:rPr lang="en-US" sz="2400" dirty="0"/>
              <a:t> applications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Self-automated computer programs that can carry out the terms of any contract</a:t>
            </a:r>
          </a:p>
          <a:p>
            <a:r>
              <a:rPr lang="en-US" sz="2400" dirty="0" smtClean="0"/>
              <a:t>Mostly </a:t>
            </a:r>
            <a:r>
              <a:rPr lang="en-US" sz="2400" dirty="0"/>
              <a:t>based on objective conditions precedent</a:t>
            </a:r>
          </a:p>
          <a:p>
            <a:pPr lvl="1"/>
            <a:r>
              <a:rPr lang="en-US" sz="2400" dirty="0"/>
              <a:t>“If, then” criteria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6292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04"/>
            <a:ext cx="12050973" cy="68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14239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Distributed </a:t>
            </a:r>
            <a:r>
              <a:rPr lang="en-US" sz="2400" b="1" dirty="0" smtClean="0"/>
              <a:t>consensus</a:t>
            </a:r>
          </a:p>
          <a:p>
            <a:pPr lvl="1"/>
            <a:r>
              <a:rPr lang="en-US" sz="2400" dirty="0"/>
              <a:t>This enables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to </a:t>
            </a:r>
            <a:r>
              <a:rPr lang="en-US" sz="2400" dirty="0"/>
              <a:t>present a single version of truth that is agreed upon by all </a:t>
            </a:r>
            <a:r>
              <a:rPr lang="en-US" sz="2400" dirty="0" smtClean="0"/>
              <a:t>parties</a:t>
            </a:r>
          </a:p>
          <a:p>
            <a:r>
              <a:rPr lang="en-US" sz="2400" b="1" dirty="0"/>
              <a:t>Transaction </a:t>
            </a:r>
            <a:r>
              <a:rPr lang="en-US" sz="2400" b="1" dirty="0" smtClean="0"/>
              <a:t>verification</a:t>
            </a:r>
          </a:p>
          <a:p>
            <a:pPr lvl="1"/>
            <a:r>
              <a:rPr lang="en-US" sz="2400" dirty="0"/>
              <a:t>Any transactions posted from nodes on the </a:t>
            </a:r>
            <a:r>
              <a:rPr lang="en-US" sz="2400" dirty="0" err="1"/>
              <a:t>blockchain</a:t>
            </a:r>
            <a:r>
              <a:rPr lang="en-US" sz="2400" dirty="0"/>
              <a:t> are verified based on </a:t>
            </a:r>
            <a:r>
              <a:rPr lang="en-US" sz="2400" dirty="0" smtClean="0"/>
              <a:t>a predetermined </a:t>
            </a:r>
            <a:r>
              <a:rPr lang="en-US" sz="2400" dirty="0"/>
              <a:t>set of rules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only valid transactions are selected for inclusion in a </a:t>
            </a:r>
            <a:r>
              <a:rPr lang="en-US" sz="2400" dirty="0" smtClean="0"/>
              <a:t>block</a:t>
            </a:r>
          </a:p>
          <a:p>
            <a:r>
              <a:rPr lang="en-US" sz="2400" b="1" dirty="0"/>
              <a:t>Platforms for smart </a:t>
            </a:r>
            <a:r>
              <a:rPr lang="en-US" sz="2400" b="1" dirty="0" smtClean="0"/>
              <a:t>contracts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blockchain</a:t>
            </a:r>
            <a:r>
              <a:rPr lang="en-US" sz="2400" dirty="0"/>
              <a:t> is a platform where programs can run that execute business logic on behalf </a:t>
            </a:r>
            <a:r>
              <a:rPr lang="en-US" sz="2400" dirty="0" smtClean="0"/>
              <a:t>of the </a:t>
            </a:r>
            <a:r>
              <a:rPr lang="en-US" sz="24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840744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22" y="116460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Transferring value between </a:t>
            </a:r>
            <a:r>
              <a:rPr lang="en-US" sz="2000" b="1" dirty="0" smtClean="0"/>
              <a:t>peers</a:t>
            </a:r>
          </a:p>
          <a:p>
            <a:pPr lvl="1"/>
            <a:r>
              <a:rPr lang="en-US" sz="2000" dirty="0" err="1"/>
              <a:t>Blockchain</a:t>
            </a:r>
            <a:r>
              <a:rPr lang="en-US" sz="2000" dirty="0"/>
              <a:t> enables the transfer of value between its users via tokens. </a:t>
            </a:r>
            <a:endParaRPr lang="en-US" sz="2000" dirty="0" smtClean="0"/>
          </a:p>
          <a:p>
            <a:r>
              <a:rPr lang="en-US" sz="2000" b="1" dirty="0"/>
              <a:t>Generating </a:t>
            </a:r>
            <a:r>
              <a:rPr lang="en-US" sz="2000" b="1" dirty="0" smtClean="0"/>
              <a:t>cryptocurrency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can generate </a:t>
            </a:r>
            <a:r>
              <a:rPr lang="en-US" sz="2000" dirty="0"/>
              <a:t>cryptocurrency as an incentive to its miners who validate the transactions </a:t>
            </a:r>
            <a:r>
              <a:rPr lang="en-US" sz="2000" dirty="0" smtClean="0"/>
              <a:t>and  spend </a:t>
            </a:r>
            <a:r>
              <a:rPr lang="en-US" sz="2000" dirty="0"/>
              <a:t>resources in order to secure the </a:t>
            </a:r>
            <a:r>
              <a:rPr lang="en-US" sz="2000" dirty="0" err="1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Smart </a:t>
            </a:r>
            <a:r>
              <a:rPr lang="en-US" sz="2000" b="1" dirty="0" smtClean="0"/>
              <a:t>property</a:t>
            </a:r>
          </a:p>
          <a:p>
            <a:pPr lvl="1"/>
            <a:r>
              <a:rPr lang="en-US" sz="2000" dirty="0"/>
              <a:t>it is possible to link a digital or physical asset to the </a:t>
            </a:r>
            <a:r>
              <a:rPr lang="en-US" sz="2000" dirty="0" err="1"/>
              <a:t>blockchain</a:t>
            </a:r>
            <a:r>
              <a:rPr lang="en-US" sz="2000" dirty="0"/>
              <a:t> in </a:t>
            </a:r>
            <a:r>
              <a:rPr lang="en-US" sz="2000" dirty="0" smtClean="0"/>
              <a:t>an irrevocable manner  such that it cannot </a:t>
            </a:r>
            <a:r>
              <a:rPr lang="en-US" sz="2000" dirty="0"/>
              <a:t>be claimed by anyone else; </a:t>
            </a:r>
            <a:endParaRPr lang="en-US" sz="2000" dirty="0" smtClean="0"/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are in full control </a:t>
            </a:r>
            <a:r>
              <a:rPr lang="en-US" sz="2000" dirty="0" smtClean="0"/>
              <a:t>of your </a:t>
            </a:r>
            <a:r>
              <a:rPr lang="en-US" sz="2000" dirty="0"/>
              <a:t>asset and it cannot be double spent or double owned</a:t>
            </a:r>
          </a:p>
        </p:txBody>
      </p:sp>
    </p:spTree>
    <p:extLst>
      <p:ext uri="{BB962C8B-B14F-4D97-AF65-F5344CB8AC3E}">
        <p14:creationId xmlns:p14="http://schemas.microsoft.com/office/powerpoint/2010/main" val="2165703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31" y="48222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Provider of </a:t>
            </a:r>
            <a:r>
              <a:rPr lang="en-US" sz="2000" b="1" dirty="0" smtClean="0"/>
              <a:t>security</a:t>
            </a:r>
          </a:p>
          <a:p>
            <a:pPr lvl="1"/>
            <a:r>
              <a:rPr lang="en-US" sz="2000" dirty="0" err="1"/>
              <a:t>Blockchain</a:t>
            </a:r>
            <a:r>
              <a:rPr lang="en-US" sz="2000" dirty="0"/>
              <a:t> is based on proven cryptographic technology that ensures the integrity </a:t>
            </a:r>
            <a:r>
              <a:rPr lang="en-US" sz="2000" dirty="0" smtClean="0"/>
              <a:t>and availability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Generally, confidentiality is not provided due to the requirements </a:t>
            </a:r>
            <a:r>
              <a:rPr lang="en-US" sz="2000" dirty="0" smtClean="0"/>
              <a:t>of transparency</a:t>
            </a:r>
          </a:p>
          <a:p>
            <a:pPr lvl="1"/>
            <a:r>
              <a:rPr lang="en-US" sz="2000" dirty="0"/>
              <a:t>Other </a:t>
            </a:r>
            <a:r>
              <a:rPr lang="en-US" sz="2000" dirty="0" smtClean="0"/>
              <a:t>security services </a:t>
            </a:r>
            <a:r>
              <a:rPr lang="en-US" sz="2000" dirty="0"/>
              <a:t>such as nonrepudiation and authentication are also provided by </a:t>
            </a:r>
            <a:r>
              <a:rPr lang="en-US" sz="2000" dirty="0" err="1"/>
              <a:t>blockchain</a:t>
            </a:r>
            <a:r>
              <a:rPr lang="en-US" sz="2000" dirty="0"/>
              <a:t> as </a:t>
            </a:r>
            <a:r>
              <a:rPr lang="en-US" sz="2000" dirty="0" smtClean="0"/>
              <a:t>all actions </a:t>
            </a:r>
            <a:r>
              <a:rPr lang="en-US" sz="2000" dirty="0"/>
              <a:t>are secured by using private keys and digital signatures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Immutability</a:t>
            </a:r>
          </a:p>
          <a:p>
            <a:pPr lvl="1"/>
            <a:r>
              <a:rPr lang="en-US" sz="2000" dirty="0" smtClean="0"/>
              <a:t>Records </a:t>
            </a:r>
            <a:r>
              <a:rPr lang="en-US" sz="2000" dirty="0"/>
              <a:t>once added onto 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are immutable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is the possibility of rolling back the changes but this is considered </a:t>
            </a:r>
            <a:r>
              <a:rPr lang="en-US" sz="2000" dirty="0" smtClean="0"/>
              <a:t>almost impossible </a:t>
            </a:r>
            <a:r>
              <a:rPr lang="en-US" sz="2000" dirty="0"/>
              <a:t>to do as it will require an unaffordable amount of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457036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257" y="157404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Uniqueness</a:t>
            </a:r>
          </a:p>
          <a:p>
            <a:pPr lvl="1"/>
            <a:r>
              <a:rPr lang="en-US" sz="2400" dirty="0"/>
              <a:t>This feature of </a:t>
            </a:r>
            <a:r>
              <a:rPr lang="en-US" sz="2400" dirty="0" err="1"/>
              <a:t>blockchain</a:t>
            </a:r>
            <a:r>
              <a:rPr lang="en-US" sz="2400" dirty="0"/>
              <a:t> ensures that every transaction is unique and has not been </a:t>
            </a:r>
            <a:r>
              <a:rPr lang="en-US" sz="2400" dirty="0" smtClean="0"/>
              <a:t>spent already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especially relevant in </a:t>
            </a:r>
            <a:r>
              <a:rPr lang="en-US" sz="2400" dirty="0" smtClean="0"/>
              <a:t>cryptocurrencies</a:t>
            </a:r>
          </a:p>
          <a:p>
            <a:r>
              <a:rPr lang="en-US" sz="2400" b="1" dirty="0"/>
              <a:t>Smart </a:t>
            </a:r>
            <a:r>
              <a:rPr lang="en-US" sz="2400" b="1" dirty="0" smtClean="0"/>
              <a:t>contracts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evolutionary feature </a:t>
            </a:r>
            <a:r>
              <a:rPr lang="en-US" sz="2400" dirty="0"/>
              <a:t>of </a:t>
            </a:r>
            <a:r>
              <a:rPr lang="en-US" sz="2400" dirty="0" err="1"/>
              <a:t>blockchain</a:t>
            </a:r>
            <a:r>
              <a:rPr lang="en-US" sz="2400" dirty="0"/>
              <a:t> as it allows flexibility, programmability, and much desirable control </a:t>
            </a:r>
            <a:r>
              <a:rPr lang="en-US" sz="2400" dirty="0" smtClean="0"/>
              <a:t>of actions </a:t>
            </a:r>
            <a:r>
              <a:rPr lang="en-US" sz="2400" dirty="0"/>
              <a:t>that users of </a:t>
            </a:r>
            <a:r>
              <a:rPr lang="en-US" sz="2400" dirty="0" err="1"/>
              <a:t>blockchain</a:t>
            </a:r>
            <a:r>
              <a:rPr lang="en-US" sz="2400" dirty="0"/>
              <a:t> need to perform according to their specific </a:t>
            </a:r>
            <a:r>
              <a:rPr lang="en-US" sz="2400" dirty="0" smtClean="0"/>
              <a:t>business requirements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2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101, Introduction, </a:t>
            </a:r>
            <a:r>
              <a:rPr lang="en-US" sz="2400" dirty="0" err="1"/>
              <a:t>Ethereum</a:t>
            </a:r>
            <a:r>
              <a:rPr lang="en-US" sz="2400" dirty="0"/>
              <a:t> clients and releases, The </a:t>
            </a:r>
            <a:r>
              <a:rPr lang="en-US" sz="2400" dirty="0" err="1"/>
              <a:t>Ethereum</a:t>
            </a:r>
            <a:r>
              <a:rPr lang="en-US" sz="2400" dirty="0"/>
              <a:t> stack,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, Currency (ETH and ETC), Forks, Gas, The consensus mechanism, The world state, Transactions, Contract creation transaction, Message call transaction, Elements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, </a:t>
            </a:r>
            <a:r>
              <a:rPr lang="en-US" sz="2400" dirty="0" err="1"/>
              <a:t>Ethereum</a:t>
            </a:r>
            <a:r>
              <a:rPr lang="en-US" sz="2400" dirty="0"/>
              <a:t> virtual machine (EVM), Accounts, Block, Ether, Messages, Mining, The </a:t>
            </a:r>
            <a:r>
              <a:rPr lang="en-US" sz="2400" dirty="0" err="1"/>
              <a:t>Ethereum</a:t>
            </a:r>
            <a:r>
              <a:rPr lang="en-US" sz="2400" dirty="0"/>
              <a:t> network</a:t>
            </a:r>
          </a:p>
          <a:p>
            <a:r>
              <a:rPr lang="en-US" sz="2400" dirty="0"/>
              <a:t>Hands-on:  Clients and wallets -</a:t>
            </a:r>
            <a:r>
              <a:rPr lang="en-US" sz="2400" dirty="0" err="1"/>
              <a:t>Geth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15804</TotalTime>
  <Words>4696</Words>
  <Application>Microsoft Office PowerPoint</Application>
  <PresentationFormat>Widescreen</PresentationFormat>
  <Paragraphs>591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宋体</vt:lpstr>
      <vt:lpstr>Arial</vt:lpstr>
      <vt:lpstr>Calibri</vt:lpstr>
      <vt:lpstr>Century Gothic</vt:lpstr>
      <vt:lpstr>Courier 10 Pitch</vt:lpstr>
      <vt:lpstr>DejaVu Sans</vt:lpstr>
      <vt:lpstr>Symbol</vt:lpstr>
      <vt:lpstr>Times</vt:lpstr>
      <vt:lpstr>Times New Roman</vt:lpstr>
      <vt:lpstr>Wingdings</vt:lpstr>
      <vt:lpstr>Wingdings 3</vt:lpstr>
      <vt:lpstr>Wisp</vt:lpstr>
      <vt:lpstr>Blockchain Essentials &amp; DApps</vt:lpstr>
      <vt:lpstr>Course Outcomes</vt:lpstr>
      <vt:lpstr>CO-PO Mapping</vt:lpstr>
      <vt:lpstr>Teaching Methodology:</vt:lpstr>
      <vt:lpstr>Assessment Methods</vt:lpstr>
      <vt:lpstr>Course Contents:  UNIT-1 </vt:lpstr>
      <vt:lpstr>Course Contents:  UNIT-2 </vt:lpstr>
      <vt:lpstr>Course Contents:  UNIT-3 </vt:lpstr>
      <vt:lpstr>Course Contents:  UNIT-4 </vt:lpstr>
      <vt:lpstr>Course Contents:  UNIT-5</vt:lpstr>
      <vt:lpstr>PowerPoint Presentation</vt:lpstr>
      <vt:lpstr>Definition of a Distributed System </vt:lpstr>
      <vt:lpstr>Resource Sharing and the Web</vt:lpstr>
      <vt:lpstr>Distributed application </vt:lpstr>
      <vt:lpstr>Why Distribution?</vt:lpstr>
      <vt:lpstr>Goals of DS</vt:lpstr>
      <vt:lpstr>Challenges for Making Resources Accessible </vt:lpstr>
      <vt:lpstr>Transparencies </vt:lpstr>
      <vt:lpstr>Omission and arbitrary failures</vt:lpstr>
      <vt:lpstr>Timing failures </vt:lpstr>
      <vt:lpstr>Failure Handling  </vt:lpstr>
      <vt:lpstr>Concurrency </vt:lpstr>
      <vt:lpstr>Challenges for Scalability </vt:lpstr>
      <vt:lpstr>Challenges for Security </vt:lpstr>
      <vt:lpstr>PowerPoint Presentation</vt:lpstr>
      <vt:lpstr>PowerPoint Presentation</vt:lpstr>
      <vt:lpstr>PowerPoint Presentation</vt:lpstr>
      <vt:lpstr>Defeating Security Threats </vt:lpstr>
      <vt:lpstr>Distributed systems</vt:lpstr>
      <vt:lpstr>PowerPoint Presentation</vt:lpstr>
      <vt:lpstr>Challenge in distributed system Design</vt:lpstr>
      <vt:lpstr>CAP theorem (Brewer's theorem)</vt:lpstr>
      <vt:lpstr>CAP theorem</vt:lpstr>
      <vt:lpstr>PowerPoint Presentation</vt:lpstr>
      <vt:lpstr>Types of fault</vt:lpstr>
      <vt:lpstr>Byzantine Generals problem</vt:lpstr>
      <vt:lpstr>Motivation</vt:lpstr>
      <vt:lpstr>Byzantine Generals problem</vt:lpstr>
      <vt:lpstr>PowerPoint Presentation</vt:lpstr>
      <vt:lpstr>Consensus</vt:lpstr>
      <vt:lpstr>Consensus mechanisms</vt:lpstr>
      <vt:lpstr>Requirements which must be met in order to provide the desired results in a consensus mechanism.</vt:lpstr>
      <vt:lpstr>Types of consensus mechanism</vt:lpstr>
      <vt:lpstr>Practical implementations</vt:lpstr>
      <vt:lpstr>Paxos Terms</vt:lpstr>
      <vt:lpstr>PowerPoint Presentation</vt:lpstr>
      <vt:lpstr>Practical implementations</vt:lpstr>
      <vt:lpstr>PowerPoint Presentation</vt:lpstr>
      <vt:lpstr>The history of blockchain</vt:lpstr>
      <vt:lpstr>Electronic cash</vt:lpstr>
      <vt:lpstr>The concept of electronic cash</vt:lpstr>
      <vt:lpstr>PowerPoint Presentation</vt:lpstr>
      <vt:lpstr>Brand's e-cash</vt:lpstr>
      <vt:lpstr>hashcash</vt:lpstr>
      <vt:lpstr>PowerPoint Presentation</vt:lpstr>
      <vt:lpstr>b-money</vt:lpstr>
      <vt:lpstr>BitGold</vt:lpstr>
      <vt:lpstr>bitcoin</vt:lpstr>
      <vt:lpstr>PowerPoint Presentation</vt:lpstr>
      <vt:lpstr>Introduction to blockchain</vt:lpstr>
      <vt:lpstr>The network view of a blockchain</vt:lpstr>
      <vt:lpstr>PowerPoint Presentation</vt:lpstr>
      <vt:lpstr>state machine replication </vt:lpstr>
      <vt:lpstr>Replica Coordination</vt:lpstr>
      <vt:lpstr>Block</vt:lpstr>
      <vt:lpstr>The structure of a block</vt:lpstr>
      <vt:lpstr>Various technical definitions of blockchains – Definition 1</vt:lpstr>
      <vt:lpstr>Definition 2</vt:lpstr>
      <vt:lpstr>Definition 3</vt:lpstr>
      <vt:lpstr>Generic elements of a blockchain - Addresses</vt:lpstr>
      <vt:lpstr>Addresses</vt:lpstr>
      <vt:lpstr>Transaction</vt:lpstr>
      <vt:lpstr>Block</vt:lpstr>
      <vt:lpstr>PowerPoint Presentation</vt:lpstr>
      <vt:lpstr>Peer-to-peer network</vt:lpstr>
      <vt:lpstr>Scripting or programming language</vt:lpstr>
      <vt:lpstr>Virtual machine</vt:lpstr>
      <vt:lpstr>State machine</vt:lpstr>
      <vt:lpstr>Nodes</vt:lpstr>
      <vt:lpstr>Smart contracts</vt:lpstr>
      <vt:lpstr>Features of a blockchain</vt:lpstr>
      <vt:lpstr>Features of a blockchain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Essentials &amp; DApps</dc:title>
  <dc:creator>Sanjay H A</dc:creator>
  <cp:lastModifiedBy>Sanjay H A</cp:lastModifiedBy>
  <cp:revision>91</cp:revision>
  <dcterms:created xsi:type="dcterms:W3CDTF">2019-07-22T00:52:32Z</dcterms:created>
  <dcterms:modified xsi:type="dcterms:W3CDTF">2019-08-09T03:43:31Z</dcterms:modified>
</cp:coreProperties>
</file>