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24"/>
  </p:notesMasterIdLst>
  <p:sldIdLst>
    <p:sldId id="256" r:id="rId2"/>
    <p:sldId id="269" r:id="rId3"/>
    <p:sldId id="257" r:id="rId4"/>
    <p:sldId id="259" r:id="rId5"/>
    <p:sldId id="260" r:id="rId6"/>
    <p:sldId id="263" r:id="rId7"/>
    <p:sldId id="264" r:id="rId8"/>
    <p:sldId id="262" r:id="rId9"/>
    <p:sldId id="265" r:id="rId10"/>
    <p:sldId id="266" r:id="rId11"/>
    <p:sldId id="274" r:id="rId12"/>
    <p:sldId id="278" r:id="rId13"/>
    <p:sldId id="279" r:id="rId14"/>
    <p:sldId id="270" r:id="rId15"/>
    <p:sldId id="271" r:id="rId16"/>
    <p:sldId id="272" r:id="rId17"/>
    <p:sldId id="281" r:id="rId18"/>
    <p:sldId id="283" r:id="rId19"/>
    <p:sldId id="273" r:id="rId20"/>
    <p:sldId id="275" r:id="rId21"/>
    <p:sldId id="280"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1C5910-1233-4491-AE43-C2A3206E8E16}" type="datetimeFigureOut">
              <a:rPr lang="en-US" smtClean="0"/>
              <a:t>6/25/2022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2B524F-0061-41BE-9B7A-56A3A8514329}" type="slidenum">
              <a:rPr lang="en-US" smtClean="0"/>
              <a:t>‹#›</a:t>
            </a:fld>
            <a:endParaRPr lang="en-US"/>
          </a:p>
        </p:txBody>
      </p:sp>
    </p:spTree>
    <p:extLst>
      <p:ext uri="{BB962C8B-B14F-4D97-AF65-F5344CB8AC3E}">
        <p14:creationId xmlns:p14="http://schemas.microsoft.com/office/powerpoint/2010/main" val="1226094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1D0A0B-0850-4EDC-8E8F-1EEE244701D2}" type="datetime1">
              <a:rPr lang="en-US" smtClean="0"/>
              <a:t>6/25/2022</a:t>
            </a:fld>
            <a:endParaRPr lang="en-US"/>
          </a:p>
        </p:txBody>
      </p:sp>
      <p:sp>
        <p:nvSpPr>
          <p:cNvPr id="5" name="Footer Placeholder 4"/>
          <p:cNvSpPr>
            <a:spLocks noGrp="1"/>
          </p:cNvSpPr>
          <p:nvPr>
            <p:ph type="ftr" sz="quarter" idx="11"/>
          </p:nvPr>
        </p:nvSpPr>
        <p:spPr/>
        <p:txBody>
          <a:bodyPr/>
          <a:lstStyle/>
          <a:p>
            <a:r>
              <a:rPr lang="en-US"/>
              <a:t>Slide Prepared By: Ashna Nawar Ahmed</a:t>
            </a:r>
          </a:p>
        </p:txBody>
      </p:sp>
      <p:sp>
        <p:nvSpPr>
          <p:cNvPr id="6" name="Slide Number Placeholder 5"/>
          <p:cNvSpPr>
            <a:spLocks noGrp="1"/>
          </p:cNvSpPr>
          <p:nvPr>
            <p:ph type="sldNum" sz="quarter" idx="12"/>
          </p:nvPr>
        </p:nvSpPr>
        <p:spPr/>
        <p:txBody>
          <a:bodyPr/>
          <a:lstStyle/>
          <a:p>
            <a:fld id="{85F1D94D-E39D-4060-8F8E-01EBC27FED6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3957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204E67-6227-489C-A8BF-2ECE3B8D368B}" type="datetime1">
              <a:rPr lang="en-US" smtClean="0"/>
              <a:t>6/25/2022</a:t>
            </a:fld>
            <a:endParaRPr lang="en-US"/>
          </a:p>
        </p:txBody>
      </p:sp>
      <p:sp>
        <p:nvSpPr>
          <p:cNvPr id="5" name="Footer Placeholder 4"/>
          <p:cNvSpPr>
            <a:spLocks noGrp="1"/>
          </p:cNvSpPr>
          <p:nvPr>
            <p:ph type="ftr" sz="quarter" idx="11"/>
          </p:nvPr>
        </p:nvSpPr>
        <p:spPr/>
        <p:txBody>
          <a:bodyPr/>
          <a:lstStyle/>
          <a:p>
            <a:r>
              <a:rPr lang="en-US"/>
              <a:t>Slide Prepared By: Ashna Nawar Ahmed</a:t>
            </a:r>
          </a:p>
        </p:txBody>
      </p:sp>
      <p:sp>
        <p:nvSpPr>
          <p:cNvPr id="6" name="Slide Number Placeholder 5"/>
          <p:cNvSpPr>
            <a:spLocks noGrp="1"/>
          </p:cNvSpPr>
          <p:nvPr>
            <p:ph type="sldNum" sz="quarter" idx="12"/>
          </p:nvPr>
        </p:nvSpPr>
        <p:spPr/>
        <p:txBody>
          <a:bodyPr/>
          <a:lstStyle/>
          <a:p>
            <a:fld id="{85F1D94D-E39D-4060-8F8E-01EBC27FED6C}" type="slidenum">
              <a:rPr lang="en-US" smtClean="0"/>
              <a:t>‹#›</a:t>
            </a:fld>
            <a:endParaRPr lang="en-US"/>
          </a:p>
        </p:txBody>
      </p:sp>
    </p:spTree>
    <p:extLst>
      <p:ext uri="{BB962C8B-B14F-4D97-AF65-F5344CB8AC3E}">
        <p14:creationId xmlns:p14="http://schemas.microsoft.com/office/powerpoint/2010/main" val="2449429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1B318E-978E-415A-886D-B8FF99837E87}" type="datetime1">
              <a:rPr lang="en-US" smtClean="0"/>
              <a:t>6/25/2022</a:t>
            </a:fld>
            <a:endParaRPr lang="en-US"/>
          </a:p>
        </p:txBody>
      </p:sp>
      <p:sp>
        <p:nvSpPr>
          <p:cNvPr id="5" name="Footer Placeholder 4"/>
          <p:cNvSpPr>
            <a:spLocks noGrp="1"/>
          </p:cNvSpPr>
          <p:nvPr>
            <p:ph type="ftr" sz="quarter" idx="11"/>
          </p:nvPr>
        </p:nvSpPr>
        <p:spPr/>
        <p:txBody>
          <a:bodyPr/>
          <a:lstStyle/>
          <a:p>
            <a:r>
              <a:rPr lang="en-US"/>
              <a:t>Slide Prepared By: Ashna Nawar Ahmed</a:t>
            </a:r>
          </a:p>
        </p:txBody>
      </p:sp>
      <p:sp>
        <p:nvSpPr>
          <p:cNvPr id="6" name="Slide Number Placeholder 5"/>
          <p:cNvSpPr>
            <a:spLocks noGrp="1"/>
          </p:cNvSpPr>
          <p:nvPr>
            <p:ph type="sldNum" sz="quarter" idx="12"/>
          </p:nvPr>
        </p:nvSpPr>
        <p:spPr/>
        <p:txBody>
          <a:bodyPr/>
          <a:lstStyle/>
          <a:p>
            <a:fld id="{85F1D94D-E39D-4060-8F8E-01EBC27FED6C}" type="slidenum">
              <a:rPr lang="en-US" smtClean="0"/>
              <a:t>‹#›</a:t>
            </a:fld>
            <a:endParaRPr lang="en-US"/>
          </a:p>
        </p:txBody>
      </p:sp>
    </p:spTree>
    <p:extLst>
      <p:ext uri="{BB962C8B-B14F-4D97-AF65-F5344CB8AC3E}">
        <p14:creationId xmlns:p14="http://schemas.microsoft.com/office/powerpoint/2010/main" val="598486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EC620C-FC73-4C25-8CEC-1D2EC98BBCFC}" type="datetime1">
              <a:rPr lang="en-US" smtClean="0"/>
              <a:t>6/25/2022</a:t>
            </a:fld>
            <a:endParaRPr lang="en-US"/>
          </a:p>
        </p:txBody>
      </p:sp>
      <p:sp>
        <p:nvSpPr>
          <p:cNvPr id="5" name="Footer Placeholder 4"/>
          <p:cNvSpPr>
            <a:spLocks noGrp="1"/>
          </p:cNvSpPr>
          <p:nvPr>
            <p:ph type="ftr" sz="quarter" idx="11"/>
          </p:nvPr>
        </p:nvSpPr>
        <p:spPr/>
        <p:txBody>
          <a:bodyPr/>
          <a:lstStyle/>
          <a:p>
            <a:r>
              <a:rPr lang="en-US"/>
              <a:t>Slide Prepared By: Ashna Nawar Ahmed</a:t>
            </a:r>
          </a:p>
        </p:txBody>
      </p:sp>
      <p:sp>
        <p:nvSpPr>
          <p:cNvPr id="6" name="Slide Number Placeholder 5"/>
          <p:cNvSpPr>
            <a:spLocks noGrp="1"/>
          </p:cNvSpPr>
          <p:nvPr>
            <p:ph type="sldNum" sz="quarter" idx="12"/>
          </p:nvPr>
        </p:nvSpPr>
        <p:spPr/>
        <p:txBody>
          <a:bodyPr/>
          <a:lstStyle/>
          <a:p>
            <a:fld id="{85F1D94D-E39D-4060-8F8E-01EBC27FED6C}" type="slidenum">
              <a:rPr lang="en-US" smtClean="0"/>
              <a:t>‹#›</a:t>
            </a:fld>
            <a:endParaRPr lang="en-US"/>
          </a:p>
        </p:txBody>
      </p:sp>
    </p:spTree>
    <p:extLst>
      <p:ext uri="{BB962C8B-B14F-4D97-AF65-F5344CB8AC3E}">
        <p14:creationId xmlns:p14="http://schemas.microsoft.com/office/powerpoint/2010/main" val="3394439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41BB55-18FB-4F6C-A5B1-126B36B9C9C1}" type="datetime1">
              <a:rPr lang="en-US" smtClean="0"/>
              <a:t>6/25/2022</a:t>
            </a:fld>
            <a:endParaRPr lang="en-US"/>
          </a:p>
        </p:txBody>
      </p:sp>
      <p:sp>
        <p:nvSpPr>
          <p:cNvPr id="5" name="Footer Placeholder 4"/>
          <p:cNvSpPr>
            <a:spLocks noGrp="1"/>
          </p:cNvSpPr>
          <p:nvPr>
            <p:ph type="ftr" sz="quarter" idx="11"/>
          </p:nvPr>
        </p:nvSpPr>
        <p:spPr/>
        <p:txBody>
          <a:bodyPr/>
          <a:lstStyle/>
          <a:p>
            <a:r>
              <a:rPr lang="en-US"/>
              <a:t>Slide Prepared By: Ashna Nawar Ahmed</a:t>
            </a:r>
          </a:p>
        </p:txBody>
      </p:sp>
      <p:sp>
        <p:nvSpPr>
          <p:cNvPr id="6" name="Slide Number Placeholder 5"/>
          <p:cNvSpPr>
            <a:spLocks noGrp="1"/>
          </p:cNvSpPr>
          <p:nvPr>
            <p:ph type="sldNum" sz="quarter" idx="12"/>
          </p:nvPr>
        </p:nvSpPr>
        <p:spPr/>
        <p:txBody>
          <a:bodyPr/>
          <a:lstStyle/>
          <a:p>
            <a:fld id="{85F1D94D-E39D-4060-8F8E-01EBC27FED6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7651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DD560F-5AA3-471E-8A61-DD645F77AAFB}" type="datetime1">
              <a:rPr lang="en-US" smtClean="0"/>
              <a:t>6/25/2022</a:t>
            </a:fld>
            <a:endParaRPr lang="en-US"/>
          </a:p>
        </p:txBody>
      </p:sp>
      <p:sp>
        <p:nvSpPr>
          <p:cNvPr id="6" name="Footer Placeholder 5"/>
          <p:cNvSpPr>
            <a:spLocks noGrp="1"/>
          </p:cNvSpPr>
          <p:nvPr>
            <p:ph type="ftr" sz="quarter" idx="11"/>
          </p:nvPr>
        </p:nvSpPr>
        <p:spPr/>
        <p:txBody>
          <a:bodyPr/>
          <a:lstStyle/>
          <a:p>
            <a:r>
              <a:rPr lang="en-US"/>
              <a:t>Slide Prepared By: Ashna Nawar Ahmed</a:t>
            </a:r>
          </a:p>
        </p:txBody>
      </p:sp>
      <p:sp>
        <p:nvSpPr>
          <p:cNvPr id="7" name="Slide Number Placeholder 6"/>
          <p:cNvSpPr>
            <a:spLocks noGrp="1"/>
          </p:cNvSpPr>
          <p:nvPr>
            <p:ph type="sldNum" sz="quarter" idx="12"/>
          </p:nvPr>
        </p:nvSpPr>
        <p:spPr/>
        <p:txBody>
          <a:bodyPr/>
          <a:lstStyle/>
          <a:p>
            <a:fld id="{85F1D94D-E39D-4060-8F8E-01EBC27FED6C}" type="slidenum">
              <a:rPr lang="en-US" smtClean="0"/>
              <a:t>‹#›</a:t>
            </a:fld>
            <a:endParaRPr lang="en-US"/>
          </a:p>
        </p:txBody>
      </p:sp>
    </p:spTree>
    <p:extLst>
      <p:ext uri="{BB962C8B-B14F-4D97-AF65-F5344CB8AC3E}">
        <p14:creationId xmlns:p14="http://schemas.microsoft.com/office/powerpoint/2010/main" val="402068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C07F66-C694-4279-85D6-64E4E50E4E38}" type="datetime1">
              <a:rPr lang="en-US" smtClean="0"/>
              <a:t>6/25/2022</a:t>
            </a:fld>
            <a:endParaRPr lang="en-US"/>
          </a:p>
        </p:txBody>
      </p:sp>
      <p:sp>
        <p:nvSpPr>
          <p:cNvPr id="8" name="Footer Placeholder 7"/>
          <p:cNvSpPr>
            <a:spLocks noGrp="1"/>
          </p:cNvSpPr>
          <p:nvPr>
            <p:ph type="ftr" sz="quarter" idx="11"/>
          </p:nvPr>
        </p:nvSpPr>
        <p:spPr/>
        <p:txBody>
          <a:bodyPr/>
          <a:lstStyle/>
          <a:p>
            <a:r>
              <a:rPr lang="en-US"/>
              <a:t>Slide Prepared By: Ashna Nawar Ahmed</a:t>
            </a:r>
          </a:p>
        </p:txBody>
      </p:sp>
      <p:sp>
        <p:nvSpPr>
          <p:cNvPr id="9" name="Slide Number Placeholder 8"/>
          <p:cNvSpPr>
            <a:spLocks noGrp="1"/>
          </p:cNvSpPr>
          <p:nvPr>
            <p:ph type="sldNum" sz="quarter" idx="12"/>
          </p:nvPr>
        </p:nvSpPr>
        <p:spPr/>
        <p:txBody>
          <a:bodyPr/>
          <a:lstStyle/>
          <a:p>
            <a:fld id="{85F1D94D-E39D-4060-8F8E-01EBC27FED6C}" type="slidenum">
              <a:rPr lang="en-US" smtClean="0"/>
              <a:t>‹#›</a:t>
            </a:fld>
            <a:endParaRPr lang="en-US"/>
          </a:p>
        </p:txBody>
      </p:sp>
    </p:spTree>
    <p:extLst>
      <p:ext uri="{BB962C8B-B14F-4D97-AF65-F5344CB8AC3E}">
        <p14:creationId xmlns:p14="http://schemas.microsoft.com/office/powerpoint/2010/main" val="3822067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C66175-C55F-4234-B8A4-776812EE89C0}" type="datetime1">
              <a:rPr lang="en-US" smtClean="0"/>
              <a:t>6/25/2022</a:t>
            </a:fld>
            <a:endParaRPr lang="en-US"/>
          </a:p>
        </p:txBody>
      </p:sp>
      <p:sp>
        <p:nvSpPr>
          <p:cNvPr id="4" name="Footer Placeholder 3"/>
          <p:cNvSpPr>
            <a:spLocks noGrp="1"/>
          </p:cNvSpPr>
          <p:nvPr>
            <p:ph type="ftr" sz="quarter" idx="11"/>
          </p:nvPr>
        </p:nvSpPr>
        <p:spPr/>
        <p:txBody>
          <a:bodyPr/>
          <a:lstStyle/>
          <a:p>
            <a:r>
              <a:rPr lang="en-US"/>
              <a:t>Slide Prepared By: Ashna Nawar Ahmed</a:t>
            </a:r>
          </a:p>
        </p:txBody>
      </p:sp>
      <p:sp>
        <p:nvSpPr>
          <p:cNvPr id="5" name="Slide Number Placeholder 4"/>
          <p:cNvSpPr>
            <a:spLocks noGrp="1"/>
          </p:cNvSpPr>
          <p:nvPr>
            <p:ph type="sldNum" sz="quarter" idx="12"/>
          </p:nvPr>
        </p:nvSpPr>
        <p:spPr/>
        <p:txBody>
          <a:bodyPr/>
          <a:lstStyle/>
          <a:p>
            <a:fld id="{85F1D94D-E39D-4060-8F8E-01EBC27FED6C}" type="slidenum">
              <a:rPr lang="en-US" smtClean="0"/>
              <a:t>‹#›</a:t>
            </a:fld>
            <a:endParaRPr lang="en-US"/>
          </a:p>
        </p:txBody>
      </p:sp>
    </p:spTree>
    <p:extLst>
      <p:ext uri="{BB962C8B-B14F-4D97-AF65-F5344CB8AC3E}">
        <p14:creationId xmlns:p14="http://schemas.microsoft.com/office/powerpoint/2010/main" val="1719196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597BA61-C17C-4F9F-A1DE-B2636CD118A3}" type="datetime1">
              <a:rPr lang="en-US" smtClean="0"/>
              <a:t>6/25/2022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Slide Prepared By: Ashna Nawar Ahmed</a:t>
            </a:r>
          </a:p>
        </p:txBody>
      </p:sp>
      <p:sp>
        <p:nvSpPr>
          <p:cNvPr id="9" name="Slide Number Placeholder 8"/>
          <p:cNvSpPr>
            <a:spLocks noGrp="1"/>
          </p:cNvSpPr>
          <p:nvPr>
            <p:ph type="sldNum" sz="quarter" idx="12"/>
          </p:nvPr>
        </p:nvSpPr>
        <p:spPr/>
        <p:txBody>
          <a:bodyPr/>
          <a:lstStyle/>
          <a:p>
            <a:fld id="{85F1D94D-E39D-4060-8F8E-01EBC27FED6C}" type="slidenum">
              <a:rPr lang="en-US" smtClean="0"/>
              <a:t>‹#›</a:t>
            </a:fld>
            <a:endParaRPr lang="en-US"/>
          </a:p>
        </p:txBody>
      </p:sp>
    </p:spTree>
    <p:extLst>
      <p:ext uri="{BB962C8B-B14F-4D97-AF65-F5344CB8AC3E}">
        <p14:creationId xmlns:p14="http://schemas.microsoft.com/office/powerpoint/2010/main" val="2680030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480ACE2-4593-41C5-8872-5C74B05B6C35}" type="datetime1">
              <a:rPr lang="en-US" smtClean="0"/>
              <a:t>6/25/2022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Slide Prepared By: Ashna Nawar Ahmed</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5F1D94D-E39D-4060-8F8E-01EBC27FED6C}" type="slidenum">
              <a:rPr lang="en-US" smtClean="0"/>
              <a:t>‹#›</a:t>
            </a:fld>
            <a:endParaRPr lang="en-US"/>
          </a:p>
        </p:txBody>
      </p:sp>
    </p:spTree>
    <p:extLst>
      <p:ext uri="{BB962C8B-B14F-4D97-AF65-F5344CB8AC3E}">
        <p14:creationId xmlns:p14="http://schemas.microsoft.com/office/powerpoint/2010/main" val="1636947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A01862-BBB0-4536-A143-F9A4D7B7A7AF}" type="datetime1">
              <a:rPr lang="en-US" smtClean="0"/>
              <a:t>6/25/2022</a:t>
            </a:fld>
            <a:endParaRPr lang="en-US"/>
          </a:p>
        </p:txBody>
      </p:sp>
      <p:sp>
        <p:nvSpPr>
          <p:cNvPr id="6" name="Footer Placeholder 5"/>
          <p:cNvSpPr>
            <a:spLocks noGrp="1"/>
          </p:cNvSpPr>
          <p:nvPr>
            <p:ph type="ftr" sz="quarter" idx="11"/>
          </p:nvPr>
        </p:nvSpPr>
        <p:spPr/>
        <p:txBody>
          <a:bodyPr/>
          <a:lstStyle/>
          <a:p>
            <a:r>
              <a:rPr lang="en-US"/>
              <a:t>Slide Prepared By: Ashna Nawar Ahmed</a:t>
            </a:r>
          </a:p>
        </p:txBody>
      </p:sp>
      <p:sp>
        <p:nvSpPr>
          <p:cNvPr id="7" name="Slide Number Placeholder 6"/>
          <p:cNvSpPr>
            <a:spLocks noGrp="1"/>
          </p:cNvSpPr>
          <p:nvPr>
            <p:ph type="sldNum" sz="quarter" idx="12"/>
          </p:nvPr>
        </p:nvSpPr>
        <p:spPr/>
        <p:txBody>
          <a:bodyPr/>
          <a:lstStyle/>
          <a:p>
            <a:fld id="{85F1D94D-E39D-4060-8F8E-01EBC27FED6C}" type="slidenum">
              <a:rPr lang="en-US" smtClean="0"/>
              <a:t>‹#›</a:t>
            </a:fld>
            <a:endParaRPr lang="en-US"/>
          </a:p>
        </p:txBody>
      </p:sp>
    </p:spTree>
    <p:extLst>
      <p:ext uri="{BB962C8B-B14F-4D97-AF65-F5344CB8AC3E}">
        <p14:creationId xmlns:p14="http://schemas.microsoft.com/office/powerpoint/2010/main" val="2021738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36746FD-7AEB-4A58-82CF-A508D04C9ED3}" type="datetime1">
              <a:rPr lang="en-US" smtClean="0"/>
              <a:t>6/25/2022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Slide Prepared By: Ashna Nawar Ahmed</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5F1D94D-E39D-4060-8F8E-01EBC27FED6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9053551"/>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8036F-FD4D-41FF-82DE-70A995BDC884}"/>
              </a:ext>
            </a:extLst>
          </p:cNvPr>
          <p:cNvSpPr>
            <a:spLocks noGrp="1"/>
          </p:cNvSpPr>
          <p:nvPr>
            <p:ph type="ctrTitle"/>
          </p:nvPr>
        </p:nvSpPr>
        <p:spPr>
          <a:xfrm>
            <a:off x="1097280" y="758952"/>
            <a:ext cx="10058400" cy="2982624"/>
          </a:xfrm>
        </p:spPr>
        <p:txBody>
          <a:bodyPr/>
          <a:lstStyle/>
          <a:p>
            <a:pPr algn="ctr"/>
            <a:r>
              <a:rPr lang="en-US" sz="8000" b="1" dirty="0"/>
              <a:t>Microcontroller Based System Design </a:t>
            </a:r>
            <a:endParaRPr lang="en-US" dirty="0"/>
          </a:p>
        </p:txBody>
      </p:sp>
      <p:sp>
        <p:nvSpPr>
          <p:cNvPr id="3" name="Subtitle 2">
            <a:extLst>
              <a:ext uri="{FF2B5EF4-FFF2-40B4-BE49-F238E27FC236}">
                <a16:creationId xmlns:a16="http://schemas.microsoft.com/office/drawing/2014/main" id="{12DBD2DA-E17E-4D72-BBA9-FE575462A4B6}"/>
              </a:ext>
            </a:extLst>
          </p:cNvPr>
          <p:cNvSpPr>
            <a:spLocks noGrp="1"/>
          </p:cNvSpPr>
          <p:nvPr>
            <p:ph type="subTitle" idx="1"/>
          </p:nvPr>
        </p:nvSpPr>
        <p:spPr>
          <a:xfrm>
            <a:off x="1100051" y="4455621"/>
            <a:ext cx="10058400" cy="1711914"/>
          </a:xfrm>
        </p:spPr>
        <p:txBody>
          <a:bodyPr/>
          <a:lstStyle/>
          <a:p>
            <a:pPr algn="ctr"/>
            <a:r>
              <a:rPr lang="en-US" dirty="0"/>
              <a:t>CSE 3216</a:t>
            </a:r>
          </a:p>
          <a:p>
            <a:pPr algn="ctr"/>
            <a:r>
              <a:rPr lang="en-US" sz="6000" b="1" dirty="0">
                <a:solidFill>
                  <a:schemeClr val="tx1"/>
                </a:solidFill>
              </a:rPr>
              <a:t>LAB 2</a:t>
            </a:r>
            <a:endParaRPr lang="en-US" sz="4400" b="1" dirty="0">
              <a:solidFill>
                <a:schemeClr val="tx1"/>
              </a:solidFill>
            </a:endParaRPr>
          </a:p>
        </p:txBody>
      </p:sp>
      <p:sp>
        <p:nvSpPr>
          <p:cNvPr id="6" name="Slide Number Placeholder 5">
            <a:extLst>
              <a:ext uri="{FF2B5EF4-FFF2-40B4-BE49-F238E27FC236}">
                <a16:creationId xmlns:a16="http://schemas.microsoft.com/office/drawing/2014/main" id="{82326673-63E5-4ACE-B9A7-76170DACB5E2}"/>
              </a:ext>
            </a:extLst>
          </p:cNvPr>
          <p:cNvSpPr>
            <a:spLocks noGrp="1"/>
          </p:cNvSpPr>
          <p:nvPr>
            <p:ph type="sldNum" sz="quarter" idx="12"/>
          </p:nvPr>
        </p:nvSpPr>
        <p:spPr/>
        <p:txBody>
          <a:bodyPr/>
          <a:lstStyle/>
          <a:p>
            <a:fld id="{85F1D94D-E39D-4060-8F8E-01EBC27FED6C}" type="slidenum">
              <a:rPr lang="en-US" smtClean="0"/>
              <a:t>1</a:t>
            </a:fld>
            <a:endParaRPr lang="en-US"/>
          </a:p>
        </p:txBody>
      </p:sp>
    </p:spTree>
    <p:extLst>
      <p:ext uri="{BB962C8B-B14F-4D97-AF65-F5344CB8AC3E}">
        <p14:creationId xmlns:p14="http://schemas.microsoft.com/office/powerpoint/2010/main" val="3633714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7CC10-BD1C-4A33-A358-C6D010F0831F}"/>
              </a:ext>
            </a:extLst>
          </p:cNvPr>
          <p:cNvSpPr>
            <a:spLocks noGrp="1"/>
          </p:cNvSpPr>
          <p:nvPr>
            <p:ph type="title"/>
          </p:nvPr>
        </p:nvSpPr>
        <p:spPr/>
        <p:txBody>
          <a:bodyPr/>
          <a:lstStyle/>
          <a:p>
            <a:r>
              <a:rPr lang="en-US" dirty="0"/>
              <a:t>Serial Functions</a:t>
            </a:r>
          </a:p>
        </p:txBody>
      </p:sp>
      <p:sp>
        <p:nvSpPr>
          <p:cNvPr id="3" name="Content Placeholder 2">
            <a:extLst>
              <a:ext uri="{FF2B5EF4-FFF2-40B4-BE49-F238E27FC236}">
                <a16:creationId xmlns:a16="http://schemas.microsoft.com/office/drawing/2014/main" id="{15ADF03A-F0CA-42F7-B99C-8A11521B1D6A}"/>
              </a:ext>
            </a:extLst>
          </p:cNvPr>
          <p:cNvSpPr>
            <a:spLocks noGrp="1"/>
          </p:cNvSpPr>
          <p:nvPr>
            <p:ph idx="1"/>
          </p:nvPr>
        </p:nvSpPr>
        <p:spPr/>
        <p:txBody>
          <a:bodyPr>
            <a:normAutofit fontScale="92500"/>
          </a:bodyPr>
          <a:lstStyle/>
          <a:p>
            <a:r>
              <a:rPr lang="en-US" sz="2800" b="1" i="0" dirty="0" err="1">
                <a:solidFill>
                  <a:srgbClr val="000000"/>
                </a:solidFill>
                <a:effectLst/>
              </a:rPr>
              <a:t>Serial.begin</a:t>
            </a:r>
            <a:r>
              <a:rPr lang="en-US" sz="2800" b="1" i="0" dirty="0">
                <a:solidFill>
                  <a:srgbClr val="000000"/>
                </a:solidFill>
                <a:effectLst/>
              </a:rPr>
              <a:t>(): </a:t>
            </a:r>
            <a:r>
              <a:rPr lang="en-US" sz="2800" b="0" i="0" dirty="0">
                <a:solidFill>
                  <a:srgbClr val="000000"/>
                </a:solidFill>
                <a:effectLst/>
              </a:rPr>
              <a:t>Sets the data rate in bits per second (baud) for serial data transmission. Typically, 9600 baud is used.</a:t>
            </a:r>
          </a:p>
          <a:p>
            <a:r>
              <a:rPr lang="en-US" sz="2800" i="1" dirty="0">
                <a:solidFill>
                  <a:srgbClr val="000000"/>
                </a:solidFill>
              </a:rPr>
              <a:t>Syntax: </a:t>
            </a:r>
            <a:r>
              <a:rPr lang="en-US" sz="2800" dirty="0" err="1">
                <a:solidFill>
                  <a:srgbClr val="000000"/>
                </a:solidFill>
              </a:rPr>
              <a:t>Serial.begin</a:t>
            </a:r>
            <a:r>
              <a:rPr lang="en-US" sz="2800" dirty="0">
                <a:solidFill>
                  <a:srgbClr val="000000"/>
                </a:solidFill>
              </a:rPr>
              <a:t>(9600);</a:t>
            </a:r>
            <a:endParaRPr lang="en-US" sz="2800" b="0" i="0" dirty="0">
              <a:solidFill>
                <a:srgbClr val="000000"/>
              </a:solidFill>
              <a:effectLst/>
            </a:endParaRPr>
          </a:p>
          <a:p>
            <a:pPr algn="l"/>
            <a:r>
              <a:rPr lang="en-US" sz="2800" b="1" i="0" dirty="0" err="1">
                <a:solidFill>
                  <a:srgbClr val="000000"/>
                </a:solidFill>
                <a:effectLst/>
              </a:rPr>
              <a:t>Serial.print</a:t>
            </a:r>
            <a:r>
              <a:rPr lang="en-US" sz="2800" b="1" i="0" dirty="0">
                <a:solidFill>
                  <a:srgbClr val="000000"/>
                </a:solidFill>
                <a:effectLst/>
              </a:rPr>
              <a:t>(): </a:t>
            </a:r>
            <a:r>
              <a:rPr lang="en-US" sz="2800" b="0" i="0" dirty="0">
                <a:solidFill>
                  <a:srgbClr val="000000"/>
                </a:solidFill>
                <a:effectLst/>
              </a:rPr>
              <a:t>Prints data to the serial port as human-readable ASCII text. </a:t>
            </a:r>
          </a:p>
          <a:p>
            <a:pPr algn="l"/>
            <a:r>
              <a:rPr lang="en-US" sz="2800" i="1" dirty="0">
                <a:solidFill>
                  <a:srgbClr val="000000"/>
                </a:solidFill>
              </a:rPr>
              <a:t>Syntax: </a:t>
            </a:r>
            <a:r>
              <a:rPr lang="en-US" sz="2800" dirty="0" err="1">
                <a:solidFill>
                  <a:srgbClr val="000000"/>
                </a:solidFill>
              </a:rPr>
              <a:t>Serial.print</a:t>
            </a:r>
            <a:r>
              <a:rPr lang="en-US" sz="2800" dirty="0">
                <a:solidFill>
                  <a:srgbClr val="000000"/>
                </a:solidFill>
              </a:rPr>
              <a:t>(“string”);</a:t>
            </a:r>
            <a:endParaRPr lang="en-US" sz="2800" b="0" i="0" dirty="0">
              <a:solidFill>
                <a:srgbClr val="000000"/>
              </a:solidFill>
              <a:effectLst/>
            </a:endParaRPr>
          </a:p>
          <a:p>
            <a:pPr algn="l"/>
            <a:r>
              <a:rPr lang="en-US" sz="2800" b="1" i="0" dirty="0" err="1">
                <a:solidFill>
                  <a:srgbClr val="000000"/>
                </a:solidFill>
                <a:effectLst/>
              </a:rPr>
              <a:t>Serial.println</a:t>
            </a:r>
            <a:r>
              <a:rPr lang="en-US" sz="2800" b="1" i="0" dirty="0">
                <a:solidFill>
                  <a:srgbClr val="000000"/>
                </a:solidFill>
                <a:effectLst/>
              </a:rPr>
              <a:t>(): </a:t>
            </a:r>
            <a:r>
              <a:rPr lang="en-US" sz="2800" b="0" i="0" dirty="0">
                <a:solidFill>
                  <a:srgbClr val="000000"/>
                </a:solidFill>
                <a:effectLst/>
              </a:rPr>
              <a:t>Prints data to the serial port as human-readable ASCII text followed by a carriage return character ('\r') and a newline character ('\n'). </a:t>
            </a:r>
          </a:p>
          <a:p>
            <a:pPr algn="l"/>
            <a:r>
              <a:rPr lang="en-US" sz="2800" i="1" dirty="0">
                <a:solidFill>
                  <a:srgbClr val="000000"/>
                </a:solidFill>
              </a:rPr>
              <a:t>Syntax: </a:t>
            </a:r>
            <a:r>
              <a:rPr lang="en-US" sz="2800" dirty="0" err="1">
                <a:solidFill>
                  <a:srgbClr val="000000"/>
                </a:solidFill>
              </a:rPr>
              <a:t>Serial.print</a:t>
            </a:r>
            <a:r>
              <a:rPr lang="en-US" sz="2800" dirty="0">
                <a:solidFill>
                  <a:srgbClr val="000000"/>
                </a:solidFill>
              </a:rPr>
              <a:t>(“string”);</a:t>
            </a:r>
            <a:endParaRPr lang="en-US" sz="2800" b="0" i="0" dirty="0">
              <a:solidFill>
                <a:srgbClr val="000000"/>
              </a:solidFill>
              <a:effectLst/>
            </a:endParaRPr>
          </a:p>
        </p:txBody>
      </p:sp>
      <p:sp>
        <p:nvSpPr>
          <p:cNvPr id="6" name="Slide Number Placeholder 5">
            <a:extLst>
              <a:ext uri="{FF2B5EF4-FFF2-40B4-BE49-F238E27FC236}">
                <a16:creationId xmlns:a16="http://schemas.microsoft.com/office/drawing/2014/main" id="{6103E1D4-7B93-4CD5-81A7-A9A8B93494D3}"/>
              </a:ext>
            </a:extLst>
          </p:cNvPr>
          <p:cNvSpPr>
            <a:spLocks noGrp="1"/>
          </p:cNvSpPr>
          <p:nvPr>
            <p:ph type="sldNum" sz="quarter" idx="12"/>
          </p:nvPr>
        </p:nvSpPr>
        <p:spPr/>
        <p:txBody>
          <a:bodyPr/>
          <a:lstStyle/>
          <a:p>
            <a:fld id="{85F1D94D-E39D-4060-8F8E-01EBC27FED6C}" type="slidenum">
              <a:rPr lang="en-US" smtClean="0"/>
              <a:t>10</a:t>
            </a:fld>
            <a:endParaRPr lang="en-US"/>
          </a:p>
        </p:txBody>
      </p:sp>
    </p:spTree>
    <p:extLst>
      <p:ext uri="{BB962C8B-B14F-4D97-AF65-F5344CB8AC3E}">
        <p14:creationId xmlns:p14="http://schemas.microsoft.com/office/powerpoint/2010/main" val="3382037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E16C1-39C1-48CB-9AF6-93E517BF7907}"/>
              </a:ext>
            </a:extLst>
          </p:cNvPr>
          <p:cNvSpPr>
            <a:spLocks noGrp="1"/>
          </p:cNvSpPr>
          <p:nvPr>
            <p:ph type="title"/>
          </p:nvPr>
        </p:nvSpPr>
        <p:spPr/>
        <p:txBody>
          <a:bodyPr/>
          <a:lstStyle/>
          <a:p>
            <a:r>
              <a:rPr lang="en-US" dirty="0"/>
              <a:t>Connection to Arduino</a:t>
            </a:r>
          </a:p>
        </p:txBody>
      </p:sp>
      <p:sp>
        <p:nvSpPr>
          <p:cNvPr id="3" name="Content Placeholder 2">
            <a:extLst>
              <a:ext uri="{FF2B5EF4-FFF2-40B4-BE49-F238E27FC236}">
                <a16:creationId xmlns:a16="http://schemas.microsoft.com/office/drawing/2014/main" id="{EE95BB21-C8D3-416D-8973-F33685019D78}"/>
              </a:ext>
            </a:extLst>
          </p:cNvPr>
          <p:cNvSpPr>
            <a:spLocks noGrp="1"/>
          </p:cNvSpPr>
          <p:nvPr>
            <p:ph idx="1"/>
          </p:nvPr>
        </p:nvSpPr>
        <p:spPr/>
        <p:txBody>
          <a:bodyPr>
            <a:normAutofit/>
          </a:bodyPr>
          <a:lstStyle/>
          <a:p>
            <a:pPr marL="457200" indent="-457200">
              <a:buFont typeface="+mj-lt"/>
              <a:buAutoNum type="arabicPeriod"/>
            </a:pPr>
            <a:r>
              <a:rPr lang="en-US" sz="3600" dirty="0">
                <a:solidFill>
                  <a:schemeClr val="tx1"/>
                </a:solidFill>
              </a:rPr>
              <a:t>Connect the 1</a:t>
            </a:r>
            <a:r>
              <a:rPr lang="en-US" sz="3600" baseline="30000" dirty="0">
                <a:solidFill>
                  <a:schemeClr val="tx1"/>
                </a:solidFill>
              </a:rPr>
              <a:t>st</a:t>
            </a:r>
            <a:r>
              <a:rPr lang="en-US" sz="3600" dirty="0">
                <a:solidFill>
                  <a:schemeClr val="tx1"/>
                </a:solidFill>
              </a:rPr>
              <a:t> four pins (from the left) to the </a:t>
            </a:r>
            <a:r>
              <a:rPr lang="en-US" sz="3600" b="1" dirty="0" err="1">
                <a:solidFill>
                  <a:schemeClr val="tx1"/>
                </a:solidFill>
              </a:rPr>
              <a:t>rowPins</a:t>
            </a:r>
            <a:r>
              <a:rPr lang="en-US" sz="3600" b="1" dirty="0">
                <a:solidFill>
                  <a:schemeClr val="tx1"/>
                </a:solidFill>
              </a:rPr>
              <a:t> </a:t>
            </a:r>
            <a:r>
              <a:rPr lang="en-US" sz="3600" dirty="0">
                <a:solidFill>
                  <a:schemeClr val="tx1"/>
                </a:solidFill>
              </a:rPr>
              <a:t>mentioned in the Arduino code</a:t>
            </a:r>
          </a:p>
          <a:p>
            <a:pPr marL="457200" indent="-457200">
              <a:buFont typeface="+mj-lt"/>
              <a:buAutoNum type="arabicPeriod"/>
            </a:pPr>
            <a:r>
              <a:rPr lang="en-US" sz="3600" dirty="0">
                <a:solidFill>
                  <a:schemeClr val="tx1"/>
                </a:solidFill>
              </a:rPr>
              <a:t>Connect the last four pins to the </a:t>
            </a:r>
            <a:r>
              <a:rPr lang="en-US" sz="3600" b="1" dirty="0" err="1">
                <a:solidFill>
                  <a:schemeClr val="tx1"/>
                </a:solidFill>
              </a:rPr>
              <a:t>colPins</a:t>
            </a:r>
            <a:r>
              <a:rPr lang="en-US" sz="3600" b="1" dirty="0">
                <a:solidFill>
                  <a:schemeClr val="tx1"/>
                </a:solidFill>
              </a:rPr>
              <a:t> </a:t>
            </a:r>
            <a:r>
              <a:rPr lang="en-US" sz="3600" dirty="0">
                <a:solidFill>
                  <a:schemeClr val="tx1"/>
                </a:solidFill>
              </a:rPr>
              <a:t>mentioned in the Arduino code</a:t>
            </a:r>
          </a:p>
          <a:p>
            <a:pPr marL="457200" indent="-457200">
              <a:buFont typeface="+mj-lt"/>
              <a:buAutoNum type="arabicPeriod"/>
            </a:pPr>
            <a:endParaRPr lang="en-US" sz="3600" dirty="0">
              <a:solidFill>
                <a:schemeClr val="tx1"/>
              </a:solidFill>
            </a:endParaRPr>
          </a:p>
        </p:txBody>
      </p:sp>
      <p:sp>
        <p:nvSpPr>
          <p:cNvPr id="6" name="Slide Number Placeholder 5">
            <a:extLst>
              <a:ext uri="{FF2B5EF4-FFF2-40B4-BE49-F238E27FC236}">
                <a16:creationId xmlns:a16="http://schemas.microsoft.com/office/drawing/2014/main" id="{3F6C15C9-3599-46D2-A429-28AB9E0220B8}"/>
              </a:ext>
            </a:extLst>
          </p:cNvPr>
          <p:cNvSpPr>
            <a:spLocks noGrp="1"/>
          </p:cNvSpPr>
          <p:nvPr>
            <p:ph type="sldNum" sz="quarter" idx="12"/>
          </p:nvPr>
        </p:nvSpPr>
        <p:spPr/>
        <p:txBody>
          <a:bodyPr/>
          <a:lstStyle/>
          <a:p>
            <a:fld id="{85F1D94D-E39D-4060-8F8E-01EBC27FED6C}" type="slidenum">
              <a:rPr lang="en-US" smtClean="0"/>
              <a:t>11</a:t>
            </a:fld>
            <a:endParaRPr lang="en-US"/>
          </a:p>
        </p:txBody>
      </p:sp>
    </p:spTree>
    <p:extLst>
      <p:ext uri="{BB962C8B-B14F-4D97-AF65-F5344CB8AC3E}">
        <p14:creationId xmlns:p14="http://schemas.microsoft.com/office/powerpoint/2010/main" val="4243941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46892-3DBF-41DD-A49C-DB1674AAE00D}"/>
              </a:ext>
            </a:extLst>
          </p:cNvPr>
          <p:cNvSpPr>
            <a:spLocks noGrp="1"/>
          </p:cNvSpPr>
          <p:nvPr>
            <p:ph type="title"/>
          </p:nvPr>
        </p:nvSpPr>
        <p:spPr/>
        <p:txBody>
          <a:bodyPr/>
          <a:lstStyle/>
          <a:p>
            <a:r>
              <a:rPr lang="en-US" dirty="0"/>
              <a:t>Arduino Code</a:t>
            </a:r>
          </a:p>
        </p:txBody>
      </p:sp>
      <p:sp>
        <p:nvSpPr>
          <p:cNvPr id="3" name="Content Placeholder 2">
            <a:extLst>
              <a:ext uri="{FF2B5EF4-FFF2-40B4-BE49-F238E27FC236}">
                <a16:creationId xmlns:a16="http://schemas.microsoft.com/office/drawing/2014/main" id="{9D3194DF-E8C4-4E7E-ABE0-CD5A7045350D}"/>
              </a:ext>
            </a:extLst>
          </p:cNvPr>
          <p:cNvSpPr>
            <a:spLocks noGrp="1"/>
          </p:cNvSpPr>
          <p:nvPr>
            <p:ph idx="1"/>
          </p:nvPr>
        </p:nvSpPr>
        <p:spPr/>
        <p:txBody>
          <a:bodyPr numCol="2">
            <a:normAutofit/>
          </a:bodyPr>
          <a:lstStyle/>
          <a:p>
            <a:r>
              <a:rPr lang="en-US" dirty="0">
                <a:solidFill>
                  <a:schemeClr val="tx1"/>
                </a:solidFill>
              </a:rPr>
              <a:t>#include &lt;</a:t>
            </a:r>
            <a:r>
              <a:rPr lang="en-US" dirty="0" err="1">
                <a:solidFill>
                  <a:schemeClr val="tx1"/>
                </a:solidFill>
              </a:rPr>
              <a:t>Keypad.h</a:t>
            </a:r>
            <a:r>
              <a:rPr lang="en-US" dirty="0">
                <a:solidFill>
                  <a:schemeClr val="tx1"/>
                </a:solidFill>
              </a:rPr>
              <a:t>&gt;</a:t>
            </a:r>
          </a:p>
          <a:p>
            <a:r>
              <a:rPr lang="en-US" dirty="0">
                <a:solidFill>
                  <a:schemeClr val="tx1"/>
                </a:solidFill>
              </a:rPr>
              <a:t>const byte ROWS = 4; // Four rows</a:t>
            </a:r>
          </a:p>
          <a:p>
            <a:r>
              <a:rPr lang="en-US" dirty="0">
                <a:solidFill>
                  <a:schemeClr val="tx1"/>
                </a:solidFill>
              </a:rPr>
              <a:t>const byte COLS = 4; // Four columns</a:t>
            </a:r>
          </a:p>
          <a:p>
            <a:r>
              <a:rPr lang="en-US" dirty="0">
                <a:solidFill>
                  <a:schemeClr val="tx1"/>
                </a:solidFill>
              </a:rPr>
              <a:t>char keys[ROWS][COLS] = {</a:t>
            </a:r>
          </a:p>
          <a:p>
            <a:r>
              <a:rPr lang="en-US" dirty="0">
                <a:solidFill>
                  <a:schemeClr val="tx1"/>
                </a:solidFill>
              </a:rPr>
              <a:t>  {'1', '2', '3', 'A'},</a:t>
            </a:r>
          </a:p>
          <a:p>
            <a:r>
              <a:rPr lang="en-US" dirty="0">
                <a:solidFill>
                  <a:schemeClr val="tx1"/>
                </a:solidFill>
              </a:rPr>
              <a:t>  {'4', '5', '6', 'B'},</a:t>
            </a:r>
          </a:p>
          <a:p>
            <a:r>
              <a:rPr lang="en-US" dirty="0">
                <a:solidFill>
                  <a:schemeClr val="tx1"/>
                </a:solidFill>
              </a:rPr>
              <a:t>  {'7', '8', '9', 'C'},</a:t>
            </a:r>
          </a:p>
          <a:p>
            <a:r>
              <a:rPr lang="en-US" dirty="0">
                <a:solidFill>
                  <a:schemeClr val="tx1"/>
                </a:solidFill>
              </a:rPr>
              <a:t>  {'*', '0', '#', 'D'}</a:t>
            </a:r>
          </a:p>
          <a:p>
            <a:r>
              <a:rPr lang="en-US" dirty="0">
                <a:solidFill>
                  <a:schemeClr val="tx1"/>
                </a:solidFill>
              </a:rPr>
              <a:t>};</a:t>
            </a:r>
          </a:p>
          <a:p>
            <a:r>
              <a:rPr lang="en-US" dirty="0">
                <a:solidFill>
                  <a:schemeClr val="tx1"/>
                </a:solidFill>
              </a:rPr>
              <a:t>// Connect keypad ROW0, ROW1, ROW2 and ROW3 to these Arduino pins.</a:t>
            </a:r>
          </a:p>
          <a:p>
            <a:r>
              <a:rPr lang="en-US" dirty="0">
                <a:solidFill>
                  <a:schemeClr val="tx1"/>
                </a:solidFill>
              </a:rPr>
              <a:t>byte </a:t>
            </a:r>
            <a:r>
              <a:rPr lang="en-US" dirty="0" err="1">
                <a:solidFill>
                  <a:schemeClr val="tx1"/>
                </a:solidFill>
              </a:rPr>
              <a:t>rowPins</a:t>
            </a:r>
            <a:r>
              <a:rPr lang="en-US" dirty="0">
                <a:solidFill>
                  <a:schemeClr val="tx1"/>
                </a:solidFill>
              </a:rPr>
              <a:t>[ROWS] = { 2, 3, 4, 5 };</a:t>
            </a:r>
          </a:p>
          <a:p>
            <a:r>
              <a:rPr lang="en-US" dirty="0">
                <a:solidFill>
                  <a:schemeClr val="tx1"/>
                </a:solidFill>
              </a:rPr>
              <a:t>// Connect keypad COL0, COL1, COL2 and COL3 to these Arduino pins.</a:t>
            </a:r>
          </a:p>
          <a:p>
            <a:r>
              <a:rPr lang="en-US" dirty="0">
                <a:solidFill>
                  <a:schemeClr val="tx1"/>
                </a:solidFill>
              </a:rPr>
              <a:t>byte </a:t>
            </a:r>
            <a:r>
              <a:rPr lang="en-US" dirty="0" err="1">
                <a:solidFill>
                  <a:schemeClr val="tx1"/>
                </a:solidFill>
              </a:rPr>
              <a:t>colPins</a:t>
            </a:r>
            <a:r>
              <a:rPr lang="en-US" dirty="0">
                <a:solidFill>
                  <a:schemeClr val="tx1"/>
                </a:solidFill>
              </a:rPr>
              <a:t>[COLS] = { 6, 7, 8, 9};</a:t>
            </a:r>
          </a:p>
        </p:txBody>
      </p:sp>
      <p:sp>
        <p:nvSpPr>
          <p:cNvPr id="6" name="Slide Number Placeholder 5">
            <a:extLst>
              <a:ext uri="{FF2B5EF4-FFF2-40B4-BE49-F238E27FC236}">
                <a16:creationId xmlns:a16="http://schemas.microsoft.com/office/drawing/2014/main" id="{9815FA8E-7BA9-4363-A882-8EF96DEB6311}"/>
              </a:ext>
            </a:extLst>
          </p:cNvPr>
          <p:cNvSpPr>
            <a:spLocks noGrp="1"/>
          </p:cNvSpPr>
          <p:nvPr>
            <p:ph type="sldNum" sz="quarter" idx="12"/>
          </p:nvPr>
        </p:nvSpPr>
        <p:spPr/>
        <p:txBody>
          <a:bodyPr/>
          <a:lstStyle/>
          <a:p>
            <a:fld id="{85F1D94D-E39D-4060-8F8E-01EBC27FED6C}" type="slidenum">
              <a:rPr lang="en-US" smtClean="0"/>
              <a:t>12</a:t>
            </a:fld>
            <a:endParaRPr lang="en-US"/>
          </a:p>
        </p:txBody>
      </p:sp>
    </p:spTree>
    <p:extLst>
      <p:ext uri="{BB962C8B-B14F-4D97-AF65-F5344CB8AC3E}">
        <p14:creationId xmlns:p14="http://schemas.microsoft.com/office/powerpoint/2010/main" val="420994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5B1A0-CA86-47F0-B7C5-4B823A2FF155}"/>
              </a:ext>
            </a:extLst>
          </p:cNvPr>
          <p:cNvSpPr>
            <a:spLocks noGrp="1"/>
          </p:cNvSpPr>
          <p:nvPr>
            <p:ph type="title"/>
          </p:nvPr>
        </p:nvSpPr>
        <p:spPr/>
        <p:txBody>
          <a:bodyPr/>
          <a:lstStyle/>
          <a:p>
            <a:r>
              <a:rPr lang="en-US" dirty="0"/>
              <a:t>Arduino Code(</a:t>
            </a:r>
            <a:r>
              <a:rPr lang="en-US" dirty="0" err="1"/>
              <a:t>contd</a:t>
            </a:r>
            <a:r>
              <a:rPr lang="en-US" dirty="0"/>
              <a:t>)</a:t>
            </a:r>
          </a:p>
        </p:txBody>
      </p:sp>
      <p:sp>
        <p:nvSpPr>
          <p:cNvPr id="3" name="Content Placeholder 2">
            <a:extLst>
              <a:ext uri="{FF2B5EF4-FFF2-40B4-BE49-F238E27FC236}">
                <a16:creationId xmlns:a16="http://schemas.microsoft.com/office/drawing/2014/main" id="{3FD6B3C9-B299-4951-8644-EEF72CED0E68}"/>
              </a:ext>
            </a:extLst>
          </p:cNvPr>
          <p:cNvSpPr>
            <a:spLocks noGrp="1"/>
          </p:cNvSpPr>
          <p:nvPr>
            <p:ph idx="1"/>
          </p:nvPr>
        </p:nvSpPr>
        <p:spPr/>
        <p:txBody>
          <a:bodyPr numCol="2">
            <a:normAutofit/>
          </a:bodyPr>
          <a:lstStyle/>
          <a:p>
            <a:r>
              <a:rPr lang="en-US" dirty="0">
                <a:solidFill>
                  <a:schemeClr val="tx1"/>
                </a:solidFill>
              </a:rPr>
              <a:t>// Create the Keypad</a:t>
            </a:r>
          </a:p>
          <a:p>
            <a:r>
              <a:rPr lang="en-US" dirty="0">
                <a:solidFill>
                  <a:schemeClr val="tx1"/>
                </a:solidFill>
              </a:rPr>
              <a:t>Keypad </a:t>
            </a:r>
            <a:r>
              <a:rPr lang="en-US" dirty="0" err="1">
                <a:solidFill>
                  <a:schemeClr val="tx1"/>
                </a:solidFill>
              </a:rPr>
              <a:t>kpd</a:t>
            </a:r>
            <a:r>
              <a:rPr lang="en-US" dirty="0">
                <a:solidFill>
                  <a:schemeClr val="tx1"/>
                </a:solidFill>
              </a:rPr>
              <a:t> = Keypad( </a:t>
            </a:r>
            <a:r>
              <a:rPr lang="en-US" dirty="0" err="1">
                <a:solidFill>
                  <a:schemeClr val="tx1"/>
                </a:solidFill>
              </a:rPr>
              <a:t>makeKeymap</a:t>
            </a:r>
            <a:r>
              <a:rPr lang="en-US" dirty="0">
                <a:solidFill>
                  <a:schemeClr val="tx1"/>
                </a:solidFill>
              </a:rPr>
              <a:t>(keys), </a:t>
            </a:r>
            <a:r>
              <a:rPr lang="en-US" dirty="0" err="1">
                <a:solidFill>
                  <a:schemeClr val="tx1"/>
                </a:solidFill>
              </a:rPr>
              <a:t>rowPins</a:t>
            </a:r>
            <a:r>
              <a:rPr lang="en-US" dirty="0">
                <a:solidFill>
                  <a:schemeClr val="tx1"/>
                </a:solidFill>
              </a:rPr>
              <a:t>, </a:t>
            </a:r>
            <a:r>
              <a:rPr lang="en-US" dirty="0" err="1">
                <a:solidFill>
                  <a:schemeClr val="tx1"/>
                </a:solidFill>
              </a:rPr>
              <a:t>colPins</a:t>
            </a:r>
            <a:r>
              <a:rPr lang="en-US" dirty="0">
                <a:solidFill>
                  <a:schemeClr val="tx1"/>
                </a:solidFill>
              </a:rPr>
              <a:t>, ROWS, COLS );</a:t>
            </a:r>
          </a:p>
          <a:p>
            <a:endParaRPr lang="en-US" dirty="0">
              <a:solidFill>
                <a:schemeClr val="tx1"/>
              </a:solidFill>
            </a:endParaRPr>
          </a:p>
          <a:p>
            <a:r>
              <a:rPr lang="en-US" dirty="0">
                <a:solidFill>
                  <a:schemeClr val="tx1"/>
                </a:solidFill>
              </a:rPr>
              <a:t>void setup()</a:t>
            </a:r>
          </a:p>
          <a:p>
            <a:r>
              <a:rPr lang="en-US" dirty="0">
                <a:solidFill>
                  <a:schemeClr val="tx1"/>
                </a:solidFill>
              </a:rPr>
              <a:t>{</a:t>
            </a:r>
          </a:p>
          <a:p>
            <a:r>
              <a:rPr lang="en-US" dirty="0">
                <a:solidFill>
                  <a:schemeClr val="tx1"/>
                </a:solidFill>
              </a:rPr>
              <a:t>  </a:t>
            </a:r>
            <a:r>
              <a:rPr lang="en-US" dirty="0" err="1">
                <a:solidFill>
                  <a:schemeClr val="tx1"/>
                </a:solidFill>
              </a:rPr>
              <a:t>Serial.begin</a:t>
            </a:r>
            <a:r>
              <a:rPr lang="en-US" dirty="0">
                <a:solidFill>
                  <a:schemeClr val="tx1"/>
                </a:solidFill>
              </a:rPr>
              <a:t>(9600);</a:t>
            </a:r>
          </a:p>
          <a:p>
            <a:r>
              <a:rPr lang="en-US" dirty="0">
                <a:solidFill>
                  <a:schemeClr val="tx1"/>
                </a:solidFill>
              </a:rPr>
              <a:t>}</a:t>
            </a:r>
          </a:p>
          <a:p>
            <a:endParaRPr lang="en-US" dirty="0">
              <a:solidFill>
                <a:schemeClr val="tx1"/>
              </a:solidFill>
            </a:endParaRPr>
          </a:p>
          <a:p>
            <a:r>
              <a:rPr lang="en-US" dirty="0">
                <a:solidFill>
                  <a:schemeClr val="tx1"/>
                </a:solidFill>
              </a:rPr>
              <a:t>void loop()</a:t>
            </a:r>
          </a:p>
          <a:p>
            <a:r>
              <a:rPr lang="en-US" dirty="0">
                <a:solidFill>
                  <a:schemeClr val="tx1"/>
                </a:solidFill>
              </a:rPr>
              <a:t>{</a:t>
            </a:r>
          </a:p>
          <a:p>
            <a:r>
              <a:rPr lang="en-US" dirty="0">
                <a:solidFill>
                  <a:schemeClr val="tx1"/>
                </a:solidFill>
              </a:rPr>
              <a:t>  char key = </a:t>
            </a:r>
            <a:r>
              <a:rPr lang="en-US" dirty="0" err="1">
                <a:solidFill>
                  <a:schemeClr val="tx1"/>
                </a:solidFill>
              </a:rPr>
              <a:t>kpd.getKey</a:t>
            </a:r>
            <a:r>
              <a:rPr lang="en-US" dirty="0">
                <a:solidFill>
                  <a:schemeClr val="tx1"/>
                </a:solidFill>
              </a:rPr>
              <a:t>();</a:t>
            </a:r>
          </a:p>
          <a:p>
            <a:r>
              <a:rPr lang="en-US" dirty="0">
                <a:solidFill>
                  <a:schemeClr val="tx1"/>
                </a:solidFill>
              </a:rPr>
              <a:t>  if (key) // Check for a valid key.</a:t>
            </a:r>
          </a:p>
          <a:p>
            <a:r>
              <a:rPr lang="en-US" dirty="0">
                <a:solidFill>
                  <a:schemeClr val="tx1"/>
                </a:solidFill>
              </a:rPr>
              <a:t>  {</a:t>
            </a:r>
          </a:p>
          <a:p>
            <a:r>
              <a:rPr lang="en-US" dirty="0">
                <a:solidFill>
                  <a:schemeClr val="tx1"/>
                </a:solidFill>
              </a:rPr>
              <a:t>    </a:t>
            </a:r>
            <a:r>
              <a:rPr lang="en-US" dirty="0" err="1">
                <a:solidFill>
                  <a:schemeClr val="tx1"/>
                </a:solidFill>
              </a:rPr>
              <a:t>Serial.println</a:t>
            </a:r>
            <a:r>
              <a:rPr lang="en-US" dirty="0">
                <a:solidFill>
                  <a:schemeClr val="tx1"/>
                </a:solidFill>
              </a:rPr>
              <a:t>(key);</a:t>
            </a:r>
          </a:p>
          <a:p>
            <a:r>
              <a:rPr lang="en-US" dirty="0">
                <a:solidFill>
                  <a:schemeClr val="tx1"/>
                </a:solidFill>
              </a:rPr>
              <a:t>  }</a:t>
            </a:r>
          </a:p>
          <a:p>
            <a:r>
              <a:rPr lang="en-US" dirty="0">
                <a:solidFill>
                  <a:schemeClr val="tx1"/>
                </a:solidFill>
              </a:rPr>
              <a:t>}</a:t>
            </a:r>
          </a:p>
        </p:txBody>
      </p:sp>
      <p:sp>
        <p:nvSpPr>
          <p:cNvPr id="6" name="Slide Number Placeholder 5">
            <a:extLst>
              <a:ext uri="{FF2B5EF4-FFF2-40B4-BE49-F238E27FC236}">
                <a16:creationId xmlns:a16="http://schemas.microsoft.com/office/drawing/2014/main" id="{5CE1E100-5F9F-4EB6-B5CB-3A6F39FF21C4}"/>
              </a:ext>
            </a:extLst>
          </p:cNvPr>
          <p:cNvSpPr>
            <a:spLocks noGrp="1"/>
          </p:cNvSpPr>
          <p:nvPr>
            <p:ph type="sldNum" sz="quarter" idx="12"/>
          </p:nvPr>
        </p:nvSpPr>
        <p:spPr/>
        <p:txBody>
          <a:bodyPr/>
          <a:lstStyle/>
          <a:p>
            <a:fld id="{85F1D94D-E39D-4060-8F8E-01EBC27FED6C}" type="slidenum">
              <a:rPr lang="en-US" smtClean="0"/>
              <a:t>13</a:t>
            </a:fld>
            <a:endParaRPr lang="en-US"/>
          </a:p>
        </p:txBody>
      </p:sp>
    </p:spTree>
    <p:extLst>
      <p:ext uri="{BB962C8B-B14F-4D97-AF65-F5344CB8AC3E}">
        <p14:creationId xmlns:p14="http://schemas.microsoft.com/office/powerpoint/2010/main" val="177340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AFCE4-D269-4ED9-9901-1336D1E0C589}"/>
              </a:ext>
            </a:extLst>
          </p:cNvPr>
          <p:cNvSpPr>
            <a:spLocks noGrp="1"/>
          </p:cNvSpPr>
          <p:nvPr>
            <p:ph type="title"/>
          </p:nvPr>
        </p:nvSpPr>
        <p:spPr/>
        <p:txBody>
          <a:bodyPr/>
          <a:lstStyle/>
          <a:p>
            <a:r>
              <a:rPr lang="en-US" dirty="0"/>
              <a:t>Buzzer</a:t>
            </a:r>
          </a:p>
        </p:txBody>
      </p:sp>
      <p:sp>
        <p:nvSpPr>
          <p:cNvPr id="3" name="Text Placeholder 2">
            <a:extLst>
              <a:ext uri="{FF2B5EF4-FFF2-40B4-BE49-F238E27FC236}">
                <a16:creationId xmlns:a16="http://schemas.microsoft.com/office/drawing/2014/main" id="{21655354-4983-4783-8EAC-9EA7C40AE975}"/>
              </a:ext>
            </a:extLst>
          </p:cNvPr>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2257B4AF-0894-4ECD-8E22-3199E498AABA}"/>
              </a:ext>
            </a:extLst>
          </p:cNvPr>
          <p:cNvSpPr>
            <a:spLocks noGrp="1"/>
          </p:cNvSpPr>
          <p:nvPr>
            <p:ph type="sldNum" sz="quarter" idx="12"/>
          </p:nvPr>
        </p:nvSpPr>
        <p:spPr/>
        <p:txBody>
          <a:bodyPr/>
          <a:lstStyle/>
          <a:p>
            <a:fld id="{85F1D94D-E39D-4060-8F8E-01EBC27FED6C}" type="slidenum">
              <a:rPr lang="en-US" smtClean="0"/>
              <a:t>14</a:t>
            </a:fld>
            <a:endParaRPr lang="en-US"/>
          </a:p>
        </p:txBody>
      </p:sp>
    </p:spTree>
    <p:extLst>
      <p:ext uri="{BB962C8B-B14F-4D97-AF65-F5344CB8AC3E}">
        <p14:creationId xmlns:p14="http://schemas.microsoft.com/office/powerpoint/2010/main" val="3303170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84910E4-E08E-40B1-829D-929F6C4BA7D3}"/>
              </a:ext>
            </a:extLst>
          </p:cNvPr>
          <p:cNvSpPr>
            <a:spLocks noGrp="1"/>
          </p:cNvSpPr>
          <p:nvPr>
            <p:ph type="title"/>
          </p:nvPr>
        </p:nvSpPr>
        <p:spPr/>
        <p:txBody>
          <a:bodyPr/>
          <a:lstStyle/>
          <a:p>
            <a:r>
              <a:rPr lang="en-US" dirty="0"/>
              <a:t>Buzzer</a:t>
            </a:r>
          </a:p>
        </p:txBody>
      </p:sp>
      <p:pic>
        <p:nvPicPr>
          <p:cNvPr id="10" name="Content Placeholder 9">
            <a:extLst>
              <a:ext uri="{FF2B5EF4-FFF2-40B4-BE49-F238E27FC236}">
                <a16:creationId xmlns:a16="http://schemas.microsoft.com/office/drawing/2014/main" id="{31275939-D5B2-4A16-8128-D537E9400637}"/>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615636" y="1906943"/>
            <a:ext cx="3901365" cy="3901365"/>
          </a:xfrm>
        </p:spPr>
      </p:pic>
      <p:sp>
        <p:nvSpPr>
          <p:cNvPr id="11" name="Content Placeholder 10">
            <a:extLst>
              <a:ext uri="{FF2B5EF4-FFF2-40B4-BE49-F238E27FC236}">
                <a16:creationId xmlns:a16="http://schemas.microsoft.com/office/drawing/2014/main" id="{CE2B1392-89DC-4AB0-9F95-274AB4F71922}"/>
              </a:ext>
            </a:extLst>
          </p:cNvPr>
          <p:cNvSpPr>
            <a:spLocks noGrp="1"/>
          </p:cNvSpPr>
          <p:nvPr>
            <p:ph sz="half" idx="2"/>
          </p:nvPr>
        </p:nvSpPr>
        <p:spPr/>
        <p:txBody>
          <a:bodyPr/>
          <a:lstStyle/>
          <a:p>
            <a:pPr algn="l"/>
            <a:r>
              <a:rPr lang="en-US" b="1" i="0" dirty="0">
                <a:solidFill>
                  <a:schemeClr val="tx1"/>
                </a:solidFill>
                <a:effectLst/>
              </a:rPr>
              <a:t>Piezo buzzer is an electronic device commonly used to produce sound.</a:t>
            </a:r>
          </a:p>
          <a:p>
            <a:pPr algn="l"/>
            <a:endParaRPr lang="en-US" b="1" i="0" dirty="0">
              <a:solidFill>
                <a:schemeClr val="tx1"/>
              </a:solidFill>
              <a:effectLst/>
            </a:endParaRPr>
          </a:p>
          <a:p>
            <a:pPr algn="l"/>
            <a:r>
              <a:rPr lang="en-US" b="1" i="0" dirty="0">
                <a:solidFill>
                  <a:schemeClr val="tx1"/>
                </a:solidFill>
                <a:effectLst/>
              </a:rPr>
              <a:t>Piezo buzzer is based on the inverse principle of piezo electricity discovered in 1880 by Jacques and Pierre Curie. It is the phenomena of generating electricity when mechanical pressure is applied to certain materials and the vice versa is also true. Such materials are called piezo electric materials.</a:t>
            </a:r>
          </a:p>
          <a:p>
            <a:endParaRPr lang="en-US" b="1" dirty="0">
              <a:solidFill>
                <a:schemeClr val="tx1"/>
              </a:solidFill>
            </a:endParaRPr>
          </a:p>
        </p:txBody>
      </p:sp>
      <p:sp>
        <p:nvSpPr>
          <p:cNvPr id="6" name="Slide Number Placeholder 5">
            <a:extLst>
              <a:ext uri="{FF2B5EF4-FFF2-40B4-BE49-F238E27FC236}">
                <a16:creationId xmlns:a16="http://schemas.microsoft.com/office/drawing/2014/main" id="{2043067E-E3B2-4227-AEEB-2B63C2EA592B}"/>
              </a:ext>
            </a:extLst>
          </p:cNvPr>
          <p:cNvSpPr>
            <a:spLocks noGrp="1"/>
          </p:cNvSpPr>
          <p:nvPr>
            <p:ph type="sldNum" sz="quarter" idx="12"/>
          </p:nvPr>
        </p:nvSpPr>
        <p:spPr/>
        <p:txBody>
          <a:bodyPr/>
          <a:lstStyle/>
          <a:p>
            <a:fld id="{85F1D94D-E39D-4060-8F8E-01EBC27FED6C}" type="slidenum">
              <a:rPr lang="en-US" smtClean="0"/>
              <a:t>15</a:t>
            </a:fld>
            <a:endParaRPr lang="en-US"/>
          </a:p>
        </p:txBody>
      </p:sp>
    </p:spTree>
    <p:extLst>
      <p:ext uri="{BB962C8B-B14F-4D97-AF65-F5344CB8AC3E}">
        <p14:creationId xmlns:p14="http://schemas.microsoft.com/office/powerpoint/2010/main" val="3084187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1EAF0E4-00C9-4FCA-B0E6-B625ED4B394C}"/>
              </a:ext>
            </a:extLst>
          </p:cNvPr>
          <p:cNvSpPr>
            <a:spLocks noGrp="1"/>
          </p:cNvSpPr>
          <p:nvPr>
            <p:ph type="title"/>
          </p:nvPr>
        </p:nvSpPr>
        <p:spPr/>
        <p:txBody>
          <a:bodyPr/>
          <a:lstStyle/>
          <a:p>
            <a:r>
              <a:rPr lang="en-US" dirty="0"/>
              <a:t>Buzzer(</a:t>
            </a:r>
            <a:r>
              <a:rPr lang="en-US" dirty="0" err="1"/>
              <a:t>contd</a:t>
            </a:r>
            <a:r>
              <a:rPr lang="en-US" dirty="0"/>
              <a:t>)</a:t>
            </a:r>
          </a:p>
        </p:txBody>
      </p:sp>
      <p:sp>
        <p:nvSpPr>
          <p:cNvPr id="9" name="Content Placeholder 8">
            <a:extLst>
              <a:ext uri="{FF2B5EF4-FFF2-40B4-BE49-F238E27FC236}">
                <a16:creationId xmlns:a16="http://schemas.microsoft.com/office/drawing/2014/main" id="{B9E33D17-D502-433F-B4E6-8E392DF99905}"/>
              </a:ext>
            </a:extLst>
          </p:cNvPr>
          <p:cNvSpPr>
            <a:spLocks noGrp="1"/>
          </p:cNvSpPr>
          <p:nvPr>
            <p:ph idx="1"/>
          </p:nvPr>
        </p:nvSpPr>
        <p:spPr/>
        <p:txBody>
          <a:bodyPr>
            <a:normAutofit/>
          </a:bodyPr>
          <a:lstStyle/>
          <a:p>
            <a:r>
              <a:rPr lang="en-US" sz="3200" b="0" i="0" dirty="0">
                <a:solidFill>
                  <a:schemeClr val="tx1"/>
                </a:solidFill>
                <a:effectLst/>
              </a:rPr>
              <a:t>Piezoceramic is class of manmade piezoelectric material, which poses </a:t>
            </a:r>
            <a:r>
              <a:rPr lang="en-US" sz="3200" b="0" i="1" dirty="0">
                <a:solidFill>
                  <a:schemeClr val="tx1"/>
                </a:solidFill>
                <a:effectLst/>
              </a:rPr>
              <a:t>piezo electric effect </a:t>
            </a:r>
            <a:r>
              <a:rPr lang="en-US" sz="3200" b="0" i="0" dirty="0">
                <a:solidFill>
                  <a:schemeClr val="tx1"/>
                </a:solidFill>
                <a:effectLst/>
              </a:rPr>
              <a:t>and is widely used to make “disc”, the heart of piezo buzzer. </a:t>
            </a:r>
            <a:r>
              <a:rPr lang="en-US" sz="3200" b="1" i="0" dirty="0">
                <a:solidFill>
                  <a:schemeClr val="tx1"/>
                </a:solidFill>
                <a:effectLst/>
              </a:rPr>
              <a:t>When subjected to an alternating electric field they stretch or compress, in accordance with the frequency of the signal thereby producing sound.</a:t>
            </a:r>
            <a:endParaRPr lang="en-US" sz="3200" dirty="0">
              <a:solidFill>
                <a:schemeClr val="tx1"/>
              </a:solidFill>
            </a:endParaRPr>
          </a:p>
        </p:txBody>
      </p:sp>
      <p:sp>
        <p:nvSpPr>
          <p:cNvPr id="7" name="Slide Number Placeholder 6">
            <a:extLst>
              <a:ext uri="{FF2B5EF4-FFF2-40B4-BE49-F238E27FC236}">
                <a16:creationId xmlns:a16="http://schemas.microsoft.com/office/drawing/2014/main" id="{EB30C65C-7181-4DDB-8B68-A0B9431A6DBA}"/>
              </a:ext>
            </a:extLst>
          </p:cNvPr>
          <p:cNvSpPr>
            <a:spLocks noGrp="1"/>
          </p:cNvSpPr>
          <p:nvPr>
            <p:ph type="sldNum" sz="quarter" idx="12"/>
          </p:nvPr>
        </p:nvSpPr>
        <p:spPr/>
        <p:txBody>
          <a:bodyPr/>
          <a:lstStyle/>
          <a:p>
            <a:fld id="{85F1D94D-E39D-4060-8F8E-01EBC27FED6C}" type="slidenum">
              <a:rPr lang="en-US" smtClean="0"/>
              <a:t>16</a:t>
            </a:fld>
            <a:endParaRPr lang="en-US"/>
          </a:p>
        </p:txBody>
      </p:sp>
    </p:spTree>
    <p:extLst>
      <p:ext uri="{BB962C8B-B14F-4D97-AF65-F5344CB8AC3E}">
        <p14:creationId xmlns:p14="http://schemas.microsoft.com/office/powerpoint/2010/main" val="2280390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B10F9-8961-4BDE-AC33-7DAB8CF59022}"/>
              </a:ext>
            </a:extLst>
          </p:cNvPr>
          <p:cNvSpPr>
            <a:spLocks noGrp="1"/>
          </p:cNvSpPr>
          <p:nvPr>
            <p:ph type="title"/>
          </p:nvPr>
        </p:nvSpPr>
        <p:spPr/>
        <p:txBody>
          <a:bodyPr/>
          <a:lstStyle/>
          <a:p>
            <a:r>
              <a:rPr lang="en-US" dirty="0"/>
              <a:t>Buzzer Functions</a:t>
            </a:r>
          </a:p>
        </p:txBody>
      </p:sp>
      <p:sp>
        <p:nvSpPr>
          <p:cNvPr id="3" name="Content Placeholder 2">
            <a:extLst>
              <a:ext uri="{FF2B5EF4-FFF2-40B4-BE49-F238E27FC236}">
                <a16:creationId xmlns:a16="http://schemas.microsoft.com/office/drawing/2014/main" id="{7645AA1A-3784-4BB7-861D-249FB6C7E7E8}"/>
              </a:ext>
            </a:extLst>
          </p:cNvPr>
          <p:cNvSpPr>
            <a:spLocks noGrp="1"/>
          </p:cNvSpPr>
          <p:nvPr>
            <p:ph idx="1"/>
          </p:nvPr>
        </p:nvSpPr>
        <p:spPr>
          <a:xfrm>
            <a:off x="1097280" y="1845733"/>
            <a:ext cx="10058400" cy="4359123"/>
          </a:xfrm>
        </p:spPr>
        <p:txBody>
          <a:bodyPr>
            <a:normAutofit fontScale="92500" lnSpcReduction="20000"/>
          </a:bodyPr>
          <a:lstStyle/>
          <a:p>
            <a:pPr algn="l"/>
            <a:r>
              <a:rPr lang="en-US" sz="3300" b="1" i="0" dirty="0">
                <a:solidFill>
                  <a:srgbClr val="000000"/>
                </a:solidFill>
                <a:effectLst/>
              </a:rPr>
              <a:t>tone(): </a:t>
            </a:r>
          </a:p>
          <a:p>
            <a:pPr algn="l"/>
            <a:r>
              <a:rPr lang="en-US" b="0" i="0" u="sng" dirty="0">
                <a:solidFill>
                  <a:schemeClr val="tx1"/>
                </a:solidFill>
                <a:effectLst/>
              </a:rPr>
              <a:t>Description</a:t>
            </a:r>
          </a:p>
          <a:p>
            <a:pPr algn="l"/>
            <a:r>
              <a:rPr lang="en-US" b="0" i="0" dirty="0">
                <a:solidFill>
                  <a:srgbClr val="000000"/>
                </a:solidFill>
                <a:effectLst/>
              </a:rPr>
              <a:t>Generates a square wave of the specified frequency on a pin. A duration can be specified, otherwise the wave continues until a call to </a:t>
            </a:r>
            <a:r>
              <a:rPr lang="en-US" b="0" i="0" u="none" strike="noStrike" dirty="0" err="1">
                <a:solidFill>
                  <a:schemeClr val="tx1"/>
                </a:solidFill>
                <a:effectLst/>
              </a:rPr>
              <a:t>noTone</a:t>
            </a:r>
            <a:r>
              <a:rPr lang="en-US" b="0" i="0" u="none" strike="noStrike" dirty="0">
                <a:solidFill>
                  <a:schemeClr val="tx1"/>
                </a:solidFill>
                <a:effectLst/>
              </a:rPr>
              <a:t>().</a:t>
            </a:r>
          </a:p>
          <a:p>
            <a:pPr marL="0" indent="0" algn="l">
              <a:buNone/>
            </a:pPr>
            <a:r>
              <a:rPr lang="en-US" dirty="0">
                <a:solidFill>
                  <a:schemeClr val="tx1"/>
                </a:solidFill>
              </a:rPr>
              <a:t>  </a:t>
            </a:r>
            <a:r>
              <a:rPr lang="en-US" b="0" i="0" u="sng" dirty="0">
                <a:solidFill>
                  <a:schemeClr val="tx1"/>
                </a:solidFill>
                <a:effectLst/>
              </a:rPr>
              <a:t>Syntax</a:t>
            </a:r>
          </a:p>
          <a:p>
            <a:pPr algn="l"/>
            <a:r>
              <a:rPr lang="en-US" b="0" i="1" dirty="0">
                <a:solidFill>
                  <a:schemeClr val="tx1"/>
                </a:solidFill>
                <a:effectLst/>
              </a:rPr>
              <a:t>tone(pin, frequency)</a:t>
            </a:r>
          </a:p>
          <a:p>
            <a:pPr algn="l"/>
            <a:r>
              <a:rPr lang="en-US" b="0" i="1" dirty="0">
                <a:solidFill>
                  <a:schemeClr val="tx1"/>
                </a:solidFill>
                <a:effectLst/>
              </a:rPr>
              <a:t>tone(pin, frequency, duration)</a:t>
            </a:r>
          </a:p>
          <a:p>
            <a:pPr algn="l"/>
            <a:r>
              <a:rPr lang="en-US" b="0" u="sng" dirty="0">
                <a:solidFill>
                  <a:schemeClr val="tx1"/>
                </a:solidFill>
                <a:effectLst/>
              </a:rPr>
              <a:t>Parameters</a:t>
            </a:r>
          </a:p>
          <a:p>
            <a:pPr algn="l"/>
            <a:r>
              <a:rPr lang="en-US" b="0" i="1" dirty="0">
                <a:solidFill>
                  <a:schemeClr val="tx1"/>
                </a:solidFill>
                <a:effectLst/>
              </a:rPr>
              <a:t>pin: </a:t>
            </a:r>
            <a:r>
              <a:rPr lang="en-US" b="0" dirty="0">
                <a:solidFill>
                  <a:schemeClr val="tx1"/>
                </a:solidFill>
                <a:effectLst/>
              </a:rPr>
              <a:t>the Arduino pin on which to generate the tone.</a:t>
            </a:r>
          </a:p>
          <a:p>
            <a:pPr algn="l"/>
            <a:r>
              <a:rPr lang="en-US" b="0" i="1" dirty="0">
                <a:solidFill>
                  <a:schemeClr val="tx1"/>
                </a:solidFill>
                <a:effectLst/>
              </a:rPr>
              <a:t>frequency: </a:t>
            </a:r>
            <a:r>
              <a:rPr lang="en-US" b="0" dirty="0">
                <a:solidFill>
                  <a:schemeClr val="tx1"/>
                </a:solidFill>
                <a:effectLst/>
              </a:rPr>
              <a:t>the frequency of the tone in hertz. Allowed data types: unsigned int.</a:t>
            </a:r>
          </a:p>
          <a:p>
            <a:pPr algn="l"/>
            <a:r>
              <a:rPr lang="en-US" b="0" i="1" dirty="0">
                <a:solidFill>
                  <a:schemeClr val="tx1"/>
                </a:solidFill>
                <a:effectLst/>
              </a:rPr>
              <a:t>duration: </a:t>
            </a:r>
            <a:r>
              <a:rPr lang="en-US" b="0" dirty="0">
                <a:solidFill>
                  <a:schemeClr val="tx1"/>
                </a:solidFill>
                <a:effectLst/>
              </a:rPr>
              <a:t>the duration of the tone in milliseconds (optional). Allowed data types: unsigned long.</a:t>
            </a:r>
          </a:p>
          <a:p>
            <a:endParaRPr lang="en-US" dirty="0"/>
          </a:p>
        </p:txBody>
      </p:sp>
      <p:sp>
        <p:nvSpPr>
          <p:cNvPr id="6" name="Slide Number Placeholder 5">
            <a:extLst>
              <a:ext uri="{FF2B5EF4-FFF2-40B4-BE49-F238E27FC236}">
                <a16:creationId xmlns:a16="http://schemas.microsoft.com/office/drawing/2014/main" id="{0F67AEEB-DFEE-4E2D-86FF-8E871D230301}"/>
              </a:ext>
            </a:extLst>
          </p:cNvPr>
          <p:cNvSpPr>
            <a:spLocks noGrp="1"/>
          </p:cNvSpPr>
          <p:nvPr>
            <p:ph type="sldNum" sz="quarter" idx="12"/>
          </p:nvPr>
        </p:nvSpPr>
        <p:spPr/>
        <p:txBody>
          <a:bodyPr/>
          <a:lstStyle/>
          <a:p>
            <a:fld id="{85F1D94D-E39D-4060-8F8E-01EBC27FED6C}" type="slidenum">
              <a:rPr lang="en-US" smtClean="0"/>
              <a:t>17</a:t>
            </a:fld>
            <a:endParaRPr lang="en-US"/>
          </a:p>
        </p:txBody>
      </p:sp>
    </p:spTree>
    <p:extLst>
      <p:ext uri="{BB962C8B-B14F-4D97-AF65-F5344CB8AC3E}">
        <p14:creationId xmlns:p14="http://schemas.microsoft.com/office/powerpoint/2010/main" val="2016726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B10F9-8961-4BDE-AC33-7DAB8CF59022}"/>
              </a:ext>
            </a:extLst>
          </p:cNvPr>
          <p:cNvSpPr>
            <a:spLocks noGrp="1"/>
          </p:cNvSpPr>
          <p:nvPr>
            <p:ph type="title"/>
          </p:nvPr>
        </p:nvSpPr>
        <p:spPr/>
        <p:txBody>
          <a:bodyPr/>
          <a:lstStyle/>
          <a:p>
            <a:r>
              <a:rPr lang="en-US" dirty="0"/>
              <a:t>Buzzer Functions</a:t>
            </a:r>
          </a:p>
        </p:txBody>
      </p:sp>
      <p:sp>
        <p:nvSpPr>
          <p:cNvPr id="3" name="Content Placeholder 2">
            <a:extLst>
              <a:ext uri="{FF2B5EF4-FFF2-40B4-BE49-F238E27FC236}">
                <a16:creationId xmlns:a16="http://schemas.microsoft.com/office/drawing/2014/main" id="{7645AA1A-3784-4BB7-861D-249FB6C7E7E8}"/>
              </a:ext>
            </a:extLst>
          </p:cNvPr>
          <p:cNvSpPr>
            <a:spLocks noGrp="1"/>
          </p:cNvSpPr>
          <p:nvPr>
            <p:ph idx="1"/>
          </p:nvPr>
        </p:nvSpPr>
        <p:spPr>
          <a:xfrm>
            <a:off x="1097280" y="1845733"/>
            <a:ext cx="10058400" cy="4359123"/>
          </a:xfrm>
        </p:spPr>
        <p:txBody>
          <a:bodyPr>
            <a:normAutofit lnSpcReduction="10000"/>
          </a:bodyPr>
          <a:lstStyle/>
          <a:p>
            <a:pPr algn="l"/>
            <a:r>
              <a:rPr lang="en-US" sz="3300" b="1" dirty="0" err="1">
                <a:solidFill>
                  <a:srgbClr val="000000"/>
                </a:solidFill>
              </a:rPr>
              <a:t>noT</a:t>
            </a:r>
            <a:r>
              <a:rPr lang="en-US" sz="3300" b="1" i="0" dirty="0" err="1">
                <a:solidFill>
                  <a:srgbClr val="000000"/>
                </a:solidFill>
                <a:effectLst/>
              </a:rPr>
              <a:t>one</a:t>
            </a:r>
            <a:r>
              <a:rPr lang="en-US" sz="3300" b="1" i="0" dirty="0">
                <a:solidFill>
                  <a:srgbClr val="000000"/>
                </a:solidFill>
                <a:effectLst/>
              </a:rPr>
              <a:t>(): </a:t>
            </a:r>
          </a:p>
          <a:p>
            <a:pPr algn="l"/>
            <a:r>
              <a:rPr lang="en-US" b="0" i="0" u="sng" dirty="0">
                <a:solidFill>
                  <a:schemeClr val="tx1"/>
                </a:solidFill>
                <a:effectLst/>
              </a:rPr>
              <a:t>Description</a:t>
            </a:r>
          </a:p>
          <a:p>
            <a:pPr algn="l"/>
            <a:r>
              <a:rPr lang="en-US" b="0" i="0" dirty="0">
                <a:solidFill>
                  <a:srgbClr val="000000"/>
                </a:solidFill>
                <a:effectLst/>
              </a:rPr>
              <a:t>Stops the generation of a square wave triggered by tone(). Has no effect if no tone is being generated.</a:t>
            </a:r>
            <a:r>
              <a:rPr lang="en-US" dirty="0">
                <a:solidFill>
                  <a:schemeClr val="tx1"/>
                </a:solidFill>
              </a:rPr>
              <a:t>  </a:t>
            </a:r>
          </a:p>
          <a:p>
            <a:pPr algn="l"/>
            <a:endParaRPr lang="en-US" dirty="0">
              <a:solidFill>
                <a:schemeClr val="tx1"/>
              </a:solidFill>
            </a:endParaRPr>
          </a:p>
          <a:p>
            <a:pPr algn="l"/>
            <a:r>
              <a:rPr lang="en-US" b="0" i="0" u="sng" dirty="0">
                <a:solidFill>
                  <a:schemeClr val="tx1"/>
                </a:solidFill>
                <a:effectLst/>
              </a:rPr>
              <a:t>Syntax</a:t>
            </a:r>
          </a:p>
          <a:p>
            <a:pPr algn="l"/>
            <a:r>
              <a:rPr lang="en-US" i="1" dirty="0" err="1">
                <a:solidFill>
                  <a:schemeClr val="tx1"/>
                </a:solidFill>
              </a:rPr>
              <a:t>noT</a:t>
            </a:r>
            <a:r>
              <a:rPr lang="en-US" b="0" i="1" dirty="0" err="1">
                <a:solidFill>
                  <a:schemeClr val="tx1"/>
                </a:solidFill>
                <a:effectLst/>
              </a:rPr>
              <a:t>one</a:t>
            </a:r>
            <a:r>
              <a:rPr lang="en-US" b="0" i="1" dirty="0">
                <a:solidFill>
                  <a:schemeClr val="tx1"/>
                </a:solidFill>
                <a:effectLst/>
              </a:rPr>
              <a:t>(pin)</a:t>
            </a:r>
          </a:p>
          <a:p>
            <a:pPr algn="l"/>
            <a:endParaRPr lang="en-US" b="0" i="1" dirty="0">
              <a:solidFill>
                <a:schemeClr val="tx1"/>
              </a:solidFill>
              <a:effectLst/>
            </a:endParaRPr>
          </a:p>
          <a:p>
            <a:pPr algn="l"/>
            <a:r>
              <a:rPr lang="en-US" b="0" u="sng" dirty="0">
                <a:solidFill>
                  <a:schemeClr val="tx1"/>
                </a:solidFill>
                <a:effectLst/>
              </a:rPr>
              <a:t>Parameters</a:t>
            </a:r>
          </a:p>
          <a:p>
            <a:pPr algn="l"/>
            <a:r>
              <a:rPr lang="en-US" b="0" i="1" dirty="0">
                <a:solidFill>
                  <a:schemeClr val="tx1"/>
                </a:solidFill>
                <a:effectLst/>
              </a:rPr>
              <a:t>pin: </a:t>
            </a:r>
            <a:r>
              <a:rPr lang="en-US" b="0" i="0" dirty="0">
                <a:solidFill>
                  <a:srgbClr val="000000"/>
                </a:solidFill>
                <a:effectLst/>
                <a:latin typeface="Open Sans" panose="020B0606030504020204" pitchFamily="34" charset="0"/>
              </a:rPr>
              <a:t>the Arduino pin on which to stop generating the tone</a:t>
            </a:r>
          </a:p>
        </p:txBody>
      </p:sp>
      <p:sp>
        <p:nvSpPr>
          <p:cNvPr id="6" name="Slide Number Placeholder 5">
            <a:extLst>
              <a:ext uri="{FF2B5EF4-FFF2-40B4-BE49-F238E27FC236}">
                <a16:creationId xmlns:a16="http://schemas.microsoft.com/office/drawing/2014/main" id="{0F67AEEB-DFEE-4E2D-86FF-8E871D230301}"/>
              </a:ext>
            </a:extLst>
          </p:cNvPr>
          <p:cNvSpPr>
            <a:spLocks noGrp="1"/>
          </p:cNvSpPr>
          <p:nvPr>
            <p:ph type="sldNum" sz="quarter" idx="12"/>
          </p:nvPr>
        </p:nvSpPr>
        <p:spPr/>
        <p:txBody>
          <a:bodyPr/>
          <a:lstStyle/>
          <a:p>
            <a:fld id="{85F1D94D-E39D-4060-8F8E-01EBC27FED6C}" type="slidenum">
              <a:rPr lang="en-US" smtClean="0"/>
              <a:t>18</a:t>
            </a:fld>
            <a:endParaRPr lang="en-US"/>
          </a:p>
        </p:txBody>
      </p:sp>
    </p:spTree>
    <p:extLst>
      <p:ext uri="{BB962C8B-B14F-4D97-AF65-F5344CB8AC3E}">
        <p14:creationId xmlns:p14="http://schemas.microsoft.com/office/powerpoint/2010/main" val="792935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4E93B-C19A-423D-B53E-2B83F255600A}"/>
              </a:ext>
            </a:extLst>
          </p:cNvPr>
          <p:cNvSpPr>
            <a:spLocks noGrp="1"/>
          </p:cNvSpPr>
          <p:nvPr>
            <p:ph type="title"/>
          </p:nvPr>
        </p:nvSpPr>
        <p:spPr/>
        <p:txBody>
          <a:bodyPr/>
          <a:lstStyle/>
          <a:p>
            <a:r>
              <a:rPr lang="en-US" dirty="0"/>
              <a:t>Connection to Arduino</a:t>
            </a:r>
          </a:p>
        </p:txBody>
      </p:sp>
      <p:sp>
        <p:nvSpPr>
          <p:cNvPr id="3" name="Content Placeholder 2">
            <a:extLst>
              <a:ext uri="{FF2B5EF4-FFF2-40B4-BE49-F238E27FC236}">
                <a16:creationId xmlns:a16="http://schemas.microsoft.com/office/drawing/2014/main" id="{0AB1BB5A-02A2-41BD-8346-F38F00735F7D}"/>
              </a:ext>
            </a:extLst>
          </p:cNvPr>
          <p:cNvSpPr>
            <a:spLocks noGrp="1"/>
          </p:cNvSpPr>
          <p:nvPr>
            <p:ph idx="1"/>
          </p:nvPr>
        </p:nvSpPr>
        <p:spPr/>
        <p:txBody>
          <a:bodyPr>
            <a:normAutofit/>
          </a:bodyPr>
          <a:lstStyle/>
          <a:p>
            <a:pPr algn="l">
              <a:buFont typeface="+mj-lt"/>
              <a:buAutoNum type="arabicPeriod"/>
            </a:pPr>
            <a:r>
              <a:rPr lang="en-US" sz="3200" b="0" i="0" dirty="0">
                <a:solidFill>
                  <a:schemeClr val="tx1"/>
                </a:solidFill>
                <a:effectLst/>
                <a:latin typeface="myriad-pro"/>
              </a:rPr>
              <a:t> Connect the positive pin of the buzzer to the </a:t>
            </a:r>
            <a:r>
              <a:rPr lang="en-US" sz="3200" b="1" i="0" dirty="0">
                <a:solidFill>
                  <a:schemeClr val="tx1"/>
                </a:solidFill>
                <a:effectLst/>
                <a:latin typeface="myriad-pro"/>
              </a:rPr>
              <a:t>Digital Pin (no. mentioned in the code)</a:t>
            </a:r>
            <a:r>
              <a:rPr lang="en-US" sz="3200" b="0" i="0" dirty="0">
                <a:solidFill>
                  <a:schemeClr val="tx1"/>
                </a:solidFill>
                <a:effectLst/>
                <a:latin typeface="myriad-pro"/>
              </a:rPr>
              <a:t> of the Arduino </a:t>
            </a:r>
            <a:r>
              <a:rPr lang="en-US" sz="3200" b="1" i="0" dirty="0">
                <a:solidFill>
                  <a:schemeClr val="tx1"/>
                </a:solidFill>
                <a:effectLst/>
                <a:latin typeface="myriad-pro"/>
              </a:rPr>
              <a:t>through a small valued resistor</a:t>
            </a:r>
            <a:r>
              <a:rPr lang="en-US" sz="3200" b="0" i="0" dirty="0">
                <a:solidFill>
                  <a:schemeClr val="tx1"/>
                </a:solidFill>
                <a:effectLst/>
                <a:latin typeface="myriad-pro"/>
              </a:rPr>
              <a:t>.</a:t>
            </a:r>
          </a:p>
          <a:p>
            <a:pPr algn="l">
              <a:buFont typeface="+mj-lt"/>
              <a:buAutoNum type="arabicPeriod"/>
            </a:pPr>
            <a:r>
              <a:rPr lang="en-US" sz="3200" b="0" i="0" dirty="0">
                <a:solidFill>
                  <a:schemeClr val="tx1"/>
                </a:solidFill>
                <a:effectLst/>
                <a:latin typeface="myriad-pro"/>
              </a:rPr>
              <a:t> Connect the </a:t>
            </a:r>
            <a:r>
              <a:rPr lang="en-US" sz="3200" dirty="0">
                <a:solidFill>
                  <a:schemeClr val="tx1"/>
                </a:solidFill>
                <a:latin typeface="myriad-pro"/>
              </a:rPr>
              <a:t>negative/ground pin </a:t>
            </a:r>
            <a:r>
              <a:rPr lang="en-US" sz="3200" b="0" i="0" dirty="0">
                <a:solidFill>
                  <a:schemeClr val="tx1"/>
                </a:solidFill>
                <a:effectLst/>
                <a:latin typeface="myriad-pro"/>
              </a:rPr>
              <a:t>of the buzzer to any </a:t>
            </a:r>
            <a:r>
              <a:rPr lang="en-US" sz="3200" b="1" i="0" dirty="0">
                <a:solidFill>
                  <a:schemeClr val="tx1"/>
                </a:solidFill>
                <a:effectLst/>
                <a:latin typeface="myriad-pro"/>
              </a:rPr>
              <a:t>Ground Pin</a:t>
            </a:r>
            <a:r>
              <a:rPr lang="en-US" sz="3200" b="0" i="0" dirty="0">
                <a:solidFill>
                  <a:schemeClr val="tx1"/>
                </a:solidFill>
                <a:effectLst/>
                <a:latin typeface="myriad-pro"/>
              </a:rPr>
              <a:t> on the Arduino.</a:t>
            </a:r>
          </a:p>
        </p:txBody>
      </p:sp>
      <p:sp>
        <p:nvSpPr>
          <p:cNvPr id="6" name="Slide Number Placeholder 5">
            <a:extLst>
              <a:ext uri="{FF2B5EF4-FFF2-40B4-BE49-F238E27FC236}">
                <a16:creationId xmlns:a16="http://schemas.microsoft.com/office/drawing/2014/main" id="{AAED1716-26AA-4F62-A212-0A11F6F89512}"/>
              </a:ext>
            </a:extLst>
          </p:cNvPr>
          <p:cNvSpPr>
            <a:spLocks noGrp="1"/>
          </p:cNvSpPr>
          <p:nvPr>
            <p:ph type="sldNum" sz="quarter" idx="12"/>
          </p:nvPr>
        </p:nvSpPr>
        <p:spPr/>
        <p:txBody>
          <a:bodyPr/>
          <a:lstStyle/>
          <a:p>
            <a:fld id="{85F1D94D-E39D-4060-8F8E-01EBC27FED6C}" type="slidenum">
              <a:rPr lang="en-US" smtClean="0"/>
              <a:t>19</a:t>
            </a:fld>
            <a:endParaRPr lang="en-US"/>
          </a:p>
        </p:txBody>
      </p:sp>
    </p:spTree>
    <p:extLst>
      <p:ext uri="{BB962C8B-B14F-4D97-AF65-F5344CB8AC3E}">
        <p14:creationId xmlns:p14="http://schemas.microsoft.com/office/powerpoint/2010/main" val="2111179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D87FC-CE3C-42E7-8A20-7DD10BC98D13}"/>
              </a:ext>
            </a:extLst>
          </p:cNvPr>
          <p:cNvSpPr>
            <a:spLocks noGrp="1"/>
          </p:cNvSpPr>
          <p:nvPr>
            <p:ph type="title"/>
          </p:nvPr>
        </p:nvSpPr>
        <p:spPr/>
        <p:txBody>
          <a:bodyPr/>
          <a:lstStyle/>
          <a:p>
            <a:r>
              <a:rPr lang="en-US" dirty="0"/>
              <a:t>Keypad</a:t>
            </a:r>
          </a:p>
        </p:txBody>
      </p:sp>
      <p:sp>
        <p:nvSpPr>
          <p:cNvPr id="3" name="Text Placeholder 2">
            <a:extLst>
              <a:ext uri="{FF2B5EF4-FFF2-40B4-BE49-F238E27FC236}">
                <a16:creationId xmlns:a16="http://schemas.microsoft.com/office/drawing/2014/main" id="{1216BE0F-4217-4C25-9FB3-CDC4BAC514C0}"/>
              </a:ext>
            </a:extLst>
          </p:cNvPr>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DECE081B-F431-4C67-9F07-5919CB9ED1F1}"/>
              </a:ext>
            </a:extLst>
          </p:cNvPr>
          <p:cNvSpPr>
            <a:spLocks noGrp="1"/>
          </p:cNvSpPr>
          <p:nvPr>
            <p:ph type="sldNum" sz="quarter" idx="12"/>
          </p:nvPr>
        </p:nvSpPr>
        <p:spPr/>
        <p:txBody>
          <a:bodyPr/>
          <a:lstStyle/>
          <a:p>
            <a:fld id="{85F1D94D-E39D-4060-8F8E-01EBC27FED6C}" type="slidenum">
              <a:rPr lang="en-US" smtClean="0"/>
              <a:t>2</a:t>
            </a:fld>
            <a:endParaRPr lang="en-US"/>
          </a:p>
        </p:txBody>
      </p:sp>
    </p:spTree>
    <p:extLst>
      <p:ext uri="{BB962C8B-B14F-4D97-AF65-F5344CB8AC3E}">
        <p14:creationId xmlns:p14="http://schemas.microsoft.com/office/powerpoint/2010/main" val="4082959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DA1E3E48-8E03-464D-B9B3-5F302EE912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1861" y="587829"/>
            <a:ext cx="9549237" cy="5253168"/>
          </a:xfrm>
        </p:spPr>
      </p:pic>
      <p:sp>
        <p:nvSpPr>
          <p:cNvPr id="6" name="Slide Number Placeholder 5">
            <a:extLst>
              <a:ext uri="{FF2B5EF4-FFF2-40B4-BE49-F238E27FC236}">
                <a16:creationId xmlns:a16="http://schemas.microsoft.com/office/drawing/2014/main" id="{373D09E8-3234-44D7-AA2D-B92B22B8A035}"/>
              </a:ext>
            </a:extLst>
          </p:cNvPr>
          <p:cNvSpPr>
            <a:spLocks noGrp="1"/>
          </p:cNvSpPr>
          <p:nvPr>
            <p:ph type="sldNum" sz="quarter" idx="12"/>
          </p:nvPr>
        </p:nvSpPr>
        <p:spPr/>
        <p:txBody>
          <a:bodyPr/>
          <a:lstStyle/>
          <a:p>
            <a:fld id="{85F1D94D-E39D-4060-8F8E-01EBC27FED6C}" type="slidenum">
              <a:rPr lang="en-US" smtClean="0"/>
              <a:t>20</a:t>
            </a:fld>
            <a:endParaRPr lang="en-US"/>
          </a:p>
        </p:txBody>
      </p:sp>
    </p:spTree>
    <p:extLst>
      <p:ext uri="{BB962C8B-B14F-4D97-AF65-F5344CB8AC3E}">
        <p14:creationId xmlns:p14="http://schemas.microsoft.com/office/powerpoint/2010/main" val="474938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5CA81-BBF4-4063-84C9-2B3A1282CB9F}"/>
              </a:ext>
            </a:extLst>
          </p:cNvPr>
          <p:cNvSpPr>
            <a:spLocks noGrp="1"/>
          </p:cNvSpPr>
          <p:nvPr>
            <p:ph type="title"/>
          </p:nvPr>
        </p:nvSpPr>
        <p:spPr/>
        <p:txBody>
          <a:bodyPr/>
          <a:lstStyle/>
          <a:p>
            <a:r>
              <a:rPr lang="en-US" dirty="0"/>
              <a:t>Arduino Code</a:t>
            </a:r>
          </a:p>
        </p:txBody>
      </p:sp>
      <p:sp>
        <p:nvSpPr>
          <p:cNvPr id="3" name="Content Placeholder 2">
            <a:extLst>
              <a:ext uri="{FF2B5EF4-FFF2-40B4-BE49-F238E27FC236}">
                <a16:creationId xmlns:a16="http://schemas.microsoft.com/office/drawing/2014/main" id="{9F96D360-2E64-4716-A833-5BBAC986118A}"/>
              </a:ext>
            </a:extLst>
          </p:cNvPr>
          <p:cNvSpPr>
            <a:spLocks noGrp="1"/>
          </p:cNvSpPr>
          <p:nvPr>
            <p:ph idx="1"/>
          </p:nvPr>
        </p:nvSpPr>
        <p:spPr/>
        <p:txBody>
          <a:bodyPr numCol="1">
            <a:normAutofit fontScale="92500" lnSpcReduction="10000"/>
          </a:bodyPr>
          <a:lstStyle/>
          <a:p>
            <a:pPr marL="0" indent="0">
              <a:buNone/>
            </a:pPr>
            <a:r>
              <a:rPr lang="en-US" dirty="0">
                <a:solidFill>
                  <a:schemeClr val="tx1"/>
                </a:solidFill>
              </a:rPr>
              <a:t>  int buzzer = 9; //buzzer to </a:t>
            </a:r>
            <a:r>
              <a:rPr lang="en-US" dirty="0" err="1">
                <a:solidFill>
                  <a:schemeClr val="tx1"/>
                </a:solidFill>
              </a:rPr>
              <a:t>arduino</a:t>
            </a:r>
            <a:r>
              <a:rPr lang="en-US" dirty="0">
                <a:solidFill>
                  <a:schemeClr val="tx1"/>
                </a:solidFill>
              </a:rPr>
              <a:t> pin 9</a:t>
            </a:r>
          </a:p>
          <a:p>
            <a:r>
              <a:rPr lang="en-US" dirty="0">
                <a:solidFill>
                  <a:schemeClr val="tx1"/>
                </a:solidFill>
              </a:rPr>
              <a:t>void setup(){</a:t>
            </a:r>
          </a:p>
          <a:p>
            <a:r>
              <a:rPr lang="en-US" dirty="0">
                <a:solidFill>
                  <a:schemeClr val="tx1"/>
                </a:solidFill>
              </a:rPr>
              <a:t>  </a:t>
            </a:r>
            <a:r>
              <a:rPr lang="en-US" dirty="0" err="1">
                <a:solidFill>
                  <a:schemeClr val="tx1"/>
                </a:solidFill>
              </a:rPr>
              <a:t>pinMode</a:t>
            </a:r>
            <a:r>
              <a:rPr lang="en-US" dirty="0">
                <a:solidFill>
                  <a:schemeClr val="tx1"/>
                </a:solidFill>
              </a:rPr>
              <a:t>(buzzer, OUTPUT); // Set buzzer - pin 9 as an output</a:t>
            </a:r>
          </a:p>
          <a:p>
            <a:r>
              <a:rPr lang="en-US" dirty="0">
                <a:solidFill>
                  <a:schemeClr val="tx1"/>
                </a:solidFill>
              </a:rPr>
              <a:t>}</a:t>
            </a:r>
          </a:p>
          <a:p>
            <a:r>
              <a:rPr lang="en-US" dirty="0">
                <a:solidFill>
                  <a:schemeClr val="tx1"/>
                </a:solidFill>
              </a:rPr>
              <a:t>void loop(){</a:t>
            </a:r>
          </a:p>
          <a:p>
            <a:r>
              <a:rPr lang="en-US" dirty="0">
                <a:solidFill>
                  <a:schemeClr val="tx1"/>
                </a:solidFill>
              </a:rPr>
              <a:t>  tone(buzzer,1000); // Send 1KHz sound signal...</a:t>
            </a:r>
          </a:p>
          <a:p>
            <a:r>
              <a:rPr lang="en-US" dirty="0">
                <a:solidFill>
                  <a:schemeClr val="tx1"/>
                </a:solidFill>
              </a:rPr>
              <a:t>  delay(1000);        // ...for 1 sec</a:t>
            </a:r>
          </a:p>
          <a:p>
            <a:r>
              <a:rPr lang="en-US" dirty="0">
                <a:solidFill>
                  <a:schemeClr val="tx1"/>
                </a:solidFill>
              </a:rPr>
              <a:t>  </a:t>
            </a:r>
            <a:r>
              <a:rPr lang="en-US" dirty="0" err="1">
                <a:solidFill>
                  <a:schemeClr val="tx1"/>
                </a:solidFill>
              </a:rPr>
              <a:t>noTone</a:t>
            </a:r>
            <a:r>
              <a:rPr lang="en-US" dirty="0">
                <a:solidFill>
                  <a:schemeClr val="tx1"/>
                </a:solidFill>
              </a:rPr>
              <a:t>(buzzer);     // Stop sound...</a:t>
            </a:r>
          </a:p>
          <a:p>
            <a:r>
              <a:rPr lang="en-US" dirty="0">
                <a:solidFill>
                  <a:schemeClr val="tx1"/>
                </a:solidFill>
              </a:rPr>
              <a:t>  delay(1000);        // ...for 1sec</a:t>
            </a:r>
          </a:p>
          <a:p>
            <a:r>
              <a:rPr lang="en-US" dirty="0">
                <a:solidFill>
                  <a:schemeClr val="tx1"/>
                </a:solidFill>
              </a:rPr>
              <a:t>}</a:t>
            </a:r>
          </a:p>
        </p:txBody>
      </p:sp>
      <p:sp>
        <p:nvSpPr>
          <p:cNvPr id="6" name="Slide Number Placeholder 5">
            <a:extLst>
              <a:ext uri="{FF2B5EF4-FFF2-40B4-BE49-F238E27FC236}">
                <a16:creationId xmlns:a16="http://schemas.microsoft.com/office/drawing/2014/main" id="{9C834BA5-E0EE-4B70-B716-C9B57882B9B9}"/>
              </a:ext>
            </a:extLst>
          </p:cNvPr>
          <p:cNvSpPr>
            <a:spLocks noGrp="1"/>
          </p:cNvSpPr>
          <p:nvPr>
            <p:ph type="sldNum" sz="quarter" idx="12"/>
          </p:nvPr>
        </p:nvSpPr>
        <p:spPr/>
        <p:txBody>
          <a:bodyPr/>
          <a:lstStyle/>
          <a:p>
            <a:fld id="{85F1D94D-E39D-4060-8F8E-01EBC27FED6C}" type="slidenum">
              <a:rPr lang="en-US" smtClean="0"/>
              <a:t>21</a:t>
            </a:fld>
            <a:endParaRPr lang="en-US"/>
          </a:p>
        </p:txBody>
      </p:sp>
    </p:spTree>
    <p:extLst>
      <p:ext uri="{BB962C8B-B14F-4D97-AF65-F5344CB8AC3E}">
        <p14:creationId xmlns:p14="http://schemas.microsoft.com/office/powerpoint/2010/main" val="1581672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B0EDA-DC12-4A68-9B56-870473786E1F}"/>
              </a:ext>
            </a:extLst>
          </p:cNvPr>
          <p:cNvSpPr>
            <a:spLocks noGrp="1"/>
          </p:cNvSpPr>
          <p:nvPr>
            <p:ph type="title"/>
          </p:nvPr>
        </p:nvSpPr>
        <p:spPr/>
        <p:txBody>
          <a:bodyPr/>
          <a:lstStyle/>
          <a:p>
            <a:pPr algn="ctr"/>
            <a:r>
              <a:rPr lang="en-US" dirty="0"/>
              <a:t>THE END</a:t>
            </a:r>
          </a:p>
        </p:txBody>
      </p:sp>
      <p:sp>
        <p:nvSpPr>
          <p:cNvPr id="6" name="Slide Number Placeholder 5">
            <a:extLst>
              <a:ext uri="{FF2B5EF4-FFF2-40B4-BE49-F238E27FC236}">
                <a16:creationId xmlns:a16="http://schemas.microsoft.com/office/drawing/2014/main" id="{99C7255E-3C37-4409-ABD6-A5D9B545D62B}"/>
              </a:ext>
            </a:extLst>
          </p:cNvPr>
          <p:cNvSpPr>
            <a:spLocks noGrp="1"/>
          </p:cNvSpPr>
          <p:nvPr>
            <p:ph type="sldNum" sz="quarter" idx="12"/>
          </p:nvPr>
        </p:nvSpPr>
        <p:spPr/>
        <p:txBody>
          <a:bodyPr/>
          <a:lstStyle/>
          <a:p>
            <a:fld id="{85F1D94D-E39D-4060-8F8E-01EBC27FED6C}" type="slidenum">
              <a:rPr lang="en-US" smtClean="0"/>
              <a:t>22</a:t>
            </a:fld>
            <a:endParaRPr lang="en-US"/>
          </a:p>
        </p:txBody>
      </p:sp>
    </p:spTree>
    <p:extLst>
      <p:ext uri="{BB962C8B-B14F-4D97-AF65-F5344CB8AC3E}">
        <p14:creationId xmlns:p14="http://schemas.microsoft.com/office/powerpoint/2010/main" val="1269832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3108F-10ED-4EEC-93D8-194AC6CE44FE}"/>
              </a:ext>
            </a:extLst>
          </p:cNvPr>
          <p:cNvSpPr>
            <a:spLocks noGrp="1"/>
          </p:cNvSpPr>
          <p:nvPr>
            <p:ph type="title"/>
          </p:nvPr>
        </p:nvSpPr>
        <p:spPr/>
        <p:txBody>
          <a:bodyPr/>
          <a:lstStyle/>
          <a:p>
            <a:r>
              <a:rPr lang="en-US" dirty="0"/>
              <a:t>Keypad</a:t>
            </a:r>
          </a:p>
        </p:txBody>
      </p:sp>
      <p:sp>
        <p:nvSpPr>
          <p:cNvPr id="6" name="Slide Number Placeholder 5">
            <a:extLst>
              <a:ext uri="{FF2B5EF4-FFF2-40B4-BE49-F238E27FC236}">
                <a16:creationId xmlns:a16="http://schemas.microsoft.com/office/drawing/2014/main" id="{1C35727F-6391-4A41-B026-D73F6BA739A5}"/>
              </a:ext>
            </a:extLst>
          </p:cNvPr>
          <p:cNvSpPr>
            <a:spLocks noGrp="1"/>
          </p:cNvSpPr>
          <p:nvPr>
            <p:ph type="sldNum" sz="quarter" idx="12"/>
          </p:nvPr>
        </p:nvSpPr>
        <p:spPr/>
        <p:txBody>
          <a:bodyPr/>
          <a:lstStyle/>
          <a:p>
            <a:fld id="{85F1D94D-E39D-4060-8F8E-01EBC27FED6C}" type="slidenum">
              <a:rPr lang="en-US" smtClean="0"/>
              <a:t>3</a:t>
            </a:fld>
            <a:endParaRPr lang="en-US"/>
          </a:p>
        </p:txBody>
      </p:sp>
      <p:pic>
        <p:nvPicPr>
          <p:cNvPr id="13" name="Content Placeholder 12">
            <a:extLst>
              <a:ext uri="{FF2B5EF4-FFF2-40B4-BE49-F238E27FC236}">
                <a16:creationId xmlns:a16="http://schemas.microsoft.com/office/drawing/2014/main" id="{F634C221-2B99-4A20-8168-55877A99D9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72353" y="1846263"/>
            <a:ext cx="4107620" cy="4022725"/>
          </a:xfrm>
        </p:spPr>
      </p:pic>
    </p:spTree>
    <p:extLst>
      <p:ext uri="{BB962C8B-B14F-4D97-AF65-F5344CB8AC3E}">
        <p14:creationId xmlns:p14="http://schemas.microsoft.com/office/powerpoint/2010/main" val="2390343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00FC6-43F3-4DB5-A3F8-C1A8F71282F5}"/>
              </a:ext>
            </a:extLst>
          </p:cNvPr>
          <p:cNvSpPr>
            <a:spLocks noGrp="1"/>
          </p:cNvSpPr>
          <p:nvPr>
            <p:ph type="title"/>
          </p:nvPr>
        </p:nvSpPr>
        <p:spPr/>
        <p:txBody>
          <a:bodyPr>
            <a:normAutofit/>
          </a:bodyPr>
          <a:lstStyle/>
          <a:p>
            <a:r>
              <a:rPr lang="en-US" sz="5400" b="1" dirty="0">
                <a:solidFill>
                  <a:srgbClr val="FFFF00"/>
                </a:solidFill>
              </a:rPr>
              <a:t>4x4 Keypad: Pin Layout</a:t>
            </a:r>
          </a:p>
        </p:txBody>
      </p:sp>
      <p:pic>
        <p:nvPicPr>
          <p:cNvPr id="8" name="Content Placeholder 7">
            <a:extLst>
              <a:ext uri="{FF2B5EF4-FFF2-40B4-BE49-F238E27FC236}">
                <a16:creationId xmlns:a16="http://schemas.microsoft.com/office/drawing/2014/main" id="{D18F91D8-900D-4005-83A8-2FE1E0897A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88096" y="731838"/>
            <a:ext cx="3917883" cy="5257800"/>
          </a:xfrm>
        </p:spPr>
      </p:pic>
      <p:sp>
        <p:nvSpPr>
          <p:cNvPr id="11" name="Text Placeholder 10">
            <a:extLst>
              <a:ext uri="{FF2B5EF4-FFF2-40B4-BE49-F238E27FC236}">
                <a16:creationId xmlns:a16="http://schemas.microsoft.com/office/drawing/2014/main" id="{6985D50E-D35B-49BA-BF82-5E50F2BF96BD}"/>
              </a:ext>
            </a:extLst>
          </p:cNvPr>
          <p:cNvSpPr>
            <a:spLocks noGrp="1"/>
          </p:cNvSpPr>
          <p:nvPr>
            <p:ph type="body" sz="half" idx="2"/>
          </p:nvPr>
        </p:nvSpPr>
        <p:spPr/>
        <p:txBody>
          <a:bodyPr>
            <a:normAutofit fontScale="92500" lnSpcReduction="20000"/>
          </a:bodyPr>
          <a:lstStyle/>
          <a:p>
            <a:r>
              <a:rPr lang="en-US" sz="3600" b="1" dirty="0"/>
              <a:t>LEFT TO RIGHT-&gt;</a:t>
            </a:r>
          </a:p>
          <a:p>
            <a:r>
              <a:rPr lang="en-US" sz="3600" b="1" dirty="0"/>
              <a:t>1</a:t>
            </a:r>
            <a:r>
              <a:rPr lang="en-US" sz="3600" b="1" baseline="30000" dirty="0"/>
              <a:t>ST</a:t>
            </a:r>
            <a:r>
              <a:rPr lang="en-US" sz="3600" b="1" dirty="0"/>
              <a:t> 4 PINS: ROWPINS</a:t>
            </a:r>
          </a:p>
          <a:p>
            <a:r>
              <a:rPr lang="en-US" sz="3600" b="1" dirty="0"/>
              <a:t>(R1, R2, R3, R4)</a:t>
            </a:r>
          </a:p>
          <a:p>
            <a:r>
              <a:rPr lang="en-US" sz="3600" b="1" dirty="0"/>
              <a:t>LAST 4 PINS: COLPINS</a:t>
            </a:r>
          </a:p>
          <a:p>
            <a:r>
              <a:rPr lang="en-US" sz="3600" b="1" dirty="0"/>
              <a:t>(C1, C2, C3, C4)</a:t>
            </a:r>
          </a:p>
        </p:txBody>
      </p:sp>
      <p:sp>
        <p:nvSpPr>
          <p:cNvPr id="6" name="Slide Number Placeholder 5">
            <a:extLst>
              <a:ext uri="{FF2B5EF4-FFF2-40B4-BE49-F238E27FC236}">
                <a16:creationId xmlns:a16="http://schemas.microsoft.com/office/drawing/2014/main" id="{702ADFEF-9A3C-4DB2-A007-0FA77AD69A89}"/>
              </a:ext>
            </a:extLst>
          </p:cNvPr>
          <p:cNvSpPr>
            <a:spLocks noGrp="1"/>
          </p:cNvSpPr>
          <p:nvPr>
            <p:ph type="sldNum" sz="quarter" idx="12"/>
          </p:nvPr>
        </p:nvSpPr>
        <p:spPr/>
        <p:txBody>
          <a:bodyPr/>
          <a:lstStyle/>
          <a:p>
            <a:fld id="{85F1D94D-E39D-4060-8F8E-01EBC27FED6C}" type="slidenum">
              <a:rPr lang="en-US" smtClean="0"/>
              <a:t>4</a:t>
            </a:fld>
            <a:endParaRPr lang="en-US"/>
          </a:p>
        </p:txBody>
      </p:sp>
    </p:spTree>
    <p:extLst>
      <p:ext uri="{BB962C8B-B14F-4D97-AF65-F5344CB8AC3E}">
        <p14:creationId xmlns:p14="http://schemas.microsoft.com/office/powerpoint/2010/main" val="2586409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B29C402-6040-4794-9FA5-29BD3810B074}"/>
              </a:ext>
            </a:extLst>
          </p:cNvPr>
          <p:cNvSpPr>
            <a:spLocks noGrp="1"/>
          </p:cNvSpPr>
          <p:nvPr>
            <p:ph type="title"/>
          </p:nvPr>
        </p:nvSpPr>
        <p:spPr/>
        <p:txBody>
          <a:bodyPr/>
          <a:lstStyle/>
          <a:p>
            <a:r>
              <a:rPr lang="en-US" dirty="0"/>
              <a:t>Keypad (</a:t>
            </a:r>
            <a:r>
              <a:rPr lang="en-US" dirty="0" err="1"/>
              <a:t>contd</a:t>
            </a:r>
            <a:r>
              <a:rPr lang="en-US" dirty="0"/>
              <a:t>)</a:t>
            </a:r>
          </a:p>
        </p:txBody>
      </p:sp>
      <p:pic>
        <p:nvPicPr>
          <p:cNvPr id="11" name="Content Placeholder 10">
            <a:extLst>
              <a:ext uri="{FF2B5EF4-FFF2-40B4-BE49-F238E27FC236}">
                <a16:creationId xmlns:a16="http://schemas.microsoft.com/office/drawing/2014/main" id="{E46DBBB8-B562-460F-A4D3-00B4AD7B89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04334" y="1846263"/>
            <a:ext cx="4443657" cy="4022725"/>
          </a:xfrm>
        </p:spPr>
      </p:pic>
      <p:sp>
        <p:nvSpPr>
          <p:cNvPr id="7" name="Slide Number Placeholder 6">
            <a:extLst>
              <a:ext uri="{FF2B5EF4-FFF2-40B4-BE49-F238E27FC236}">
                <a16:creationId xmlns:a16="http://schemas.microsoft.com/office/drawing/2014/main" id="{7895B4B0-A165-406C-BCEE-6928C0888927}"/>
              </a:ext>
            </a:extLst>
          </p:cNvPr>
          <p:cNvSpPr>
            <a:spLocks noGrp="1"/>
          </p:cNvSpPr>
          <p:nvPr>
            <p:ph type="sldNum" sz="quarter" idx="12"/>
          </p:nvPr>
        </p:nvSpPr>
        <p:spPr/>
        <p:txBody>
          <a:bodyPr/>
          <a:lstStyle/>
          <a:p>
            <a:fld id="{85F1D94D-E39D-4060-8F8E-01EBC27FED6C}" type="slidenum">
              <a:rPr lang="en-US" smtClean="0"/>
              <a:t>5</a:t>
            </a:fld>
            <a:endParaRPr lang="en-US"/>
          </a:p>
        </p:txBody>
      </p:sp>
    </p:spTree>
    <p:extLst>
      <p:ext uri="{BB962C8B-B14F-4D97-AF65-F5344CB8AC3E}">
        <p14:creationId xmlns:p14="http://schemas.microsoft.com/office/powerpoint/2010/main" val="380327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3D679-98F7-47C9-A3A1-C48BB3768E8C}"/>
              </a:ext>
            </a:extLst>
          </p:cNvPr>
          <p:cNvSpPr>
            <a:spLocks noGrp="1"/>
          </p:cNvSpPr>
          <p:nvPr>
            <p:ph type="title"/>
          </p:nvPr>
        </p:nvSpPr>
        <p:spPr/>
        <p:txBody>
          <a:bodyPr/>
          <a:lstStyle/>
          <a:p>
            <a:r>
              <a:rPr lang="en-US" dirty="0"/>
              <a:t>Adding Libraries to Arduino</a:t>
            </a:r>
          </a:p>
        </p:txBody>
      </p:sp>
      <p:sp>
        <p:nvSpPr>
          <p:cNvPr id="3" name="Content Placeholder 2">
            <a:extLst>
              <a:ext uri="{FF2B5EF4-FFF2-40B4-BE49-F238E27FC236}">
                <a16:creationId xmlns:a16="http://schemas.microsoft.com/office/drawing/2014/main" id="{C8026F78-A4C6-45E8-973D-2283EF4BC64B}"/>
              </a:ext>
            </a:extLst>
          </p:cNvPr>
          <p:cNvSpPr>
            <a:spLocks noGrp="1"/>
          </p:cNvSpPr>
          <p:nvPr>
            <p:ph idx="1"/>
          </p:nvPr>
        </p:nvSpPr>
        <p:spPr/>
        <p:txBody>
          <a:bodyPr>
            <a:normAutofit/>
          </a:bodyPr>
          <a:lstStyle/>
          <a:p>
            <a:r>
              <a:rPr lang="en-US" sz="5400" dirty="0"/>
              <a:t>“Sketch” Button-&gt; “Include Library”-&gt; “Manage Libraries”-&gt; Search for the library you need </a:t>
            </a:r>
            <a:r>
              <a:rPr lang="en-US" sz="5400" i="1" dirty="0"/>
              <a:t>[in this case, “Keypad”]</a:t>
            </a:r>
          </a:p>
        </p:txBody>
      </p:sp>
      <p:sp>
        <p:nvSpPr>
          <p:cNvPr id="6" name="Slide Number Placeholder 5">
            <a:extLst>
              <a:ext uri="{FF2B5EF4-FFF2-40B4-BE49-F238E27FC236}">
                <a16:creationId xmlns:a16="http://schemas.microsoft.com/office/drawing/2014/main" id="{D3644040-65C7-4F92-B699-491E58BC3596}"/>
              </a:ext>
            </a:extLst>
          </p:cNvPr>
          <p:cNvSpPr>
            <a:spLocks noGrp="1"/>
          </p:cNvSpPr>
          <p:nvPr>
            <p:ph type="sldNum" sz="quarter" idx="12"/>
          </p:nvPr>
        </p:nvSpPr>
        <p:spPr/>
        <p:txBody>
          <a:bodyPr/>
          <a:lstStyle/>
          <a:p>
            <a:fld id="{85F1D94D-E39D-4060-8F8E-01EBC27FED6C}" type="slidenum">
              <a:rPr lang="en-US" smtClean="0"/>
              <a:t>6</a:t>
            </a:fld>
            <a:endParaRPr lang="en-US"/>
          </a:p>
        </p:txBody>
      </p:sp>
    </p:spTree>
    <p:extLst>
      <p:ext uri="{BB962C8B-B14F-4D97-AF65-F5344CB8AC3E}">
        <p14:creationId xmlns:p14="http://schemas.microsoft.com/office/powerpoint/2010/main" val="1051410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AF44A-53EF-418B-A236-59449DCE2C3B}"/>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89187E07-DB93-4AF3-B5B6-169262947D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9661" y="0"/>
            <a:ext cx="11392678" cy="6408382"/>
          </a:xfrm>
        </p:spPr>
      </p:pic>
      <p:sp>
        <p:nvSpPr>
          <p:cNvPr id="6" name="Slide Number Placeholder 5">
            <a:extLst>
              <a:ext uri="{FF2B5EF4-FFF2-40B4-BE49-F238E27FC236}">
                <a16:creationId xmlns:a16="http://schemas.microsoft.com/office/drawing/2014/main" id="{6B2DB98C-90D7-4925-A45A-0B53990874B3}"/>
              </a:ext>
            </a:extLst>
          </p:cNvPr>
          <p:cNvSpPr>
            <a:spLocks noGrp="1"/>
          </p:cNvSpPr>
          <p:nvPr>
            <p:ph type="sldNum" sz="quarter" idx="12"/>
          </p:nvPr>
        </p:nvSpPr>
        <p:spPr/>
        <p:txBody>
          <a:bodyPr/>
          <a:lstStyle/>
          <a:p>
            <a:fld id="{85F1D94D-E39D-4060-8F8E-01EBC27FED6C}" type="slidenum">
              <a:rPr lang="en-US" smtClean="0"/>
              <a:t>7</a:t>
            </a:fld>
            <a:endParaRPr lang="en-US"/>
          </a:p>
        </p:txBody>
      </p:sp>
    </p:spTree>
    <p:extLst>
      <p:ext uri="{BB962C8B-B14F-4D97-AF65-F5344CB8AC3E}">
        <p14:creationId xmlns:p14="http://schemas.microsoft.com/office/powerpoint/2010/main" val="885625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4D57D-9D3E-46D6-B992-84B816242315}"/>
              </a:ext>
            </a:extLst>
          </p:cNvPr>
          <p:cNvSpPr>
            <a:spLocks noGrp="1"/>
          </p:cNvSpPr>
          <p:nvPr>
            <p:ph type="title"/>
          </p:nvPr>
        </p:nvSpPr>
        <p:spPr/>
        <p:txBody>
          <a:bodyPr/>
          <a:lstStyle/>
          <a:p>
            <a:r>
              <a:rPr lang="en-US" dirty="0"/>
              <a:t>Keypad Functions</a:t>
            </a:r>
          </a:p>
        </p:txBody>
      </p:sp>
      <p:sp>
        <p:nvSpPr>
          <p:cNvPr id="3" name="Content Placeholder 2">
            <a:extLst>
              <a:ext uri="{FF2B5EF4-FFF2-40B4-BE49-F238E27FC236}">
                <a16:creationId xmlns:a16="http://schemas.microsoft.com/office/drawing/2014/main" id="{239B4EDB-1CAB-4C4C-AAF9-730B14563076}"/>
              </a:ext>
            </a:extLst>
          </p:cNvPr>
          <p:cNvSpPr>
            <a:spLocks noGrp="1"/>
          </p:cNvSpPr>
          <p:nvPr>
            <p:ph idx="1"/>
          </p:nvPr>
        </p:nvSpPr>
        <p:spPr/>
        <p:txBody>
          <a:bodyPr>
            <a:normAutofit/>
          </a:bodyPr>
          <a:lstStyle/>
          <a:p>
            <a:pPr>
              <a:buFont typeface="Wingdings" panose="05000000000000000000" pitchFamily="2" charset="2"/>
              <a:buChar char="v"/>
            </a:pPr>
            <a:r>
              <a:rPr lang="en-US" sz="2400" dirty="0">
                <a:solidFill>
                  <a:schemeClr val="tx1"/>
                </a:solidFill>
              </a:rPr>
              <a:t> </a:t>
            </a:r>
            <a:r>
              <a:rPr lang="en-US" sz="2400" b="1" dirty="0" err="1">
                <a:solidFill>
                  <a:schemeClr val="tx1"/>
                </a:solidFill>
              </a:rPr>
              <a:t>makeKeymap</a:t>
            </a:r>
            <a:r>
              <a:rPr lang="en-US" sz="2400" b="1" dirty="0">
                <a:solidFill>
                  <a:schemeClr val="tx1"/>
                </a:solidFill>
              </a:rPr>
              <a:t>(keys): </a:t>
            </a:r>
            <a:r>
              <a:rPr lang="en-US" sz="2400" dirty="0">
                <a:solidFill>
                  <a:schemeClr val="tx1"/>
                </a:solidFill>
              </a:rPr>
              <a:t>This function is used to initialize the internal keymap to be equal to the user defined key map.</a:t>
            </a:r>
          </a:p>
          <a:p>
            <a:pPr>
              <a:buFont typeface="Wingdings" panose="05000000000000000000" pitchFamily="2" charset="2"/>
              <a:buChar char="v"/>
            </a:pPr>
            <a:r>
              <a:rPr lang="en-US" sz="2400" dirty="0">
                <a:solidFill>
                  <a:schemeClr val="tx1"/>
                </a:solidFill>
              </a:rPr>
              <a:t> </a:t>
            </a:r>
            <a:r>
              <a:rPr lang="en-US" sz="2400" b="1" dirty="0">
                <a:solidFill>
                  <a:schemeClr val="tx1"/>
                </a:solidFill>
              </a:rPr>
              <a:t>Keypad </a:t>
            </a:r>
            <a:r>
              <a:rPr lang="en-US" sz="2400" b="1" dirty="0" err="1">
                <a:solidFill>
                  <a:schemeClr val="tx1"/>
                </a:solidFill>
              </a:rPr>
              <a:t>kpd</a:t>
            </a:r>
            <a:r>
              <a:rPr lang="en-US" sz="2400" b="1" dirty="0">
                <a:solidFill>
                  <a:schemeClr val="tx1"/>
                </a:solidFill>
              </a:rPr>
              <a:t> = Keypad(</a:t>
            </a:r>
            <a:r>
              <a:rPr lang="en-US" sz="2400" b="1" dirty="0" err="1">
                <a:solidFill>
                  <a:schemeClr val="tx1"/>
                </a:solidFill>
              </a:rPr>
              <a:t>makeKeymap</a:t>
            </a:r>
            <a:r>
              <a:rPr lang="en-US" sz="2400" b="1" dirty="0">
                <a:solidFill>
                  <a:schemeClr val="tx1"/>
                </a:solidFill>
              </a:rPr>
              <a:t>(keys), </a:t>
            </a:r>
            <a:r>
              <a:rPr lang="en-US" sz="2400" b="1" dirty="0" err="1">
                <a:solidFill>
                  <a:schemeClr val="tx1"/>
                </a:solidFill>
              </a:rPr>
              <a:t>rowPins</a:t>
            </a:r>
            <a:r>
              <a:rPr lang="en-US" sz="2400" b="1" dirty="0">
                <a:solidFill>
                  <a:schemeClr val="tx1"/>
                </a:solidFill>
              </a:rPr>
              <a:t>, </a:t>
            </a:r>
            <a:r>
              <a:rPr lang="en-US" sz="2400" b="1" dirty="0" err="1">
                <a:solidFill>
                  <a:schemeClr val="tx1"/>
                </a:solidFill>
              </a:rPr>
              <a:t>colPins</a:t>
            </a:r>
            <a:r>
              <a:rPr lang="en-US" sz="2400" b="1" dirty="0">
                <a:solidFill>
                  <a:schemeClr val="tx1"/>
                </a:solidFill>
              </a:rPr>
              <a:t>, rows, cols):</a:t>
            </a:r>
          </a:p>
          <a:p>
            <a:pPr lvl="1">
              <a:buFont typeface="Wingdings" panose="05000000000000000000" pitchFamily="2" charset="2"/>
              <a:buChar char="v"/>
            </a:pPr>
            <a:r>
              <a:rPr lang="en-US" sz="2000" b="1" dirty="0">
                <a:solidFill>
                  <a:schemeClr val="tx1"/>
                </a:solidFill>
              </a:rPr>
              <a:t> </a:t>
            </a:r>
            <a:r>
              <a:rPr lang="en-US" sz="2000" dirty="0">
                <a:solidFill>
                  <a:schemeClr val="tx1"/>
                </a:solidFill>
              </a:rPr>
              <a:t>This defines an object </a:t>
            </a:r>
            <a:r>
              <a:rPr lang="en-US" sz="2000" b="1" dirty="0" err="1">
                <a:solidFill>
                  <a:schemeClr val="tx1"/>
                </a:solidFill>
              </a:rPr>
              <a:t>kpd</a:t>
            </a:r>
            <a:r>
              <a:rPr lang="en-US" sz="2000" dirty="0">
                <a:solidFill>
                  <a:schemeClr val="tx1"/>
                </a:solidFill>
              </a:rPr>
              <a:t> of the class</a:t>
            </a:r>
            <a:r>
              <a:rPr lang="en-US" sz="2000" b="1" dirty="0">
                <a:solidFill>
                  <a:schemeClr val="tx1"/>
                </a:solidFill>
              </a:rPr>
              <a:t> Keypad </a:t>
            </a:r>
            <a:r>
              <a:rPr lang="en-US" sz="2000" dirty="0">
                <a:solidFill>
                  <a:schemeClr val="tx1"/>
                </a:solidFill>
              </a:rPr>
              <a:t>and initializes it.</a:t>
            </a:r>
          </a:p>
          <a:p>
            <a:pPr lvl="1">
              <a:buFont typeface="Wingdings" panose="05000000000000000000" pitchFamily="2" charset="2"/>
              <a:buChar char="v"/>
            </a:pPr>
            <a:r>
              <a:rPr lang="en-US" sz="2000" dirty="0">
                <a:solidFill>
                  <a:schemeClr val="tx1"/>
                </a:solidFill>
              </a:rPr>
              <a:t> </a:t>
            </a:r>
            <a:r>
              <a:rPr lang="en-US" sz="2000" i="1" dirty="0" err="1">
                <a:solidFill>
                  <a:schemeClr val="tx1"/>
                </a:solidFill>
              </a:rPr>
              <a:t>rowPins</a:t>
            </a:r>
            <a:r>
              <a:rPr lang="en-US" sz="2000" dirty="0">
                <a:solidFill>
                  <a:schemeClr val="tx1"/>
                </a:solidFill>
              </a:rPr>
              <a:t> and </a:t>
            </a:r>
            <a:r>
              <a:rPr lang="en-US" sz="2000" i="1" dirty="0" err="1">
                <a:solidFill>
                  <a:schemeClr val="tx1"/>
                </a:solidFill>
              </a:rPr>
              <a:t>colPins</a:t>
            </a:r>
            <a:r>
              <a:rPr lang="en-US" sz="2000" dirty="0">
                <a:solidFill>
                  <a:schemeClr val="tx1"/>
                </a:solidFill>
              </a:rPr>
              <a:t> are the pins on Arduino to which the rows and columns of the keypad are connected to.</a:t>
            </a:r>
          </a:p>
          <a:p>
            <a:pPr lvl="1">
              <a:buFont typeface="Wingdings" panose="05000000000000000000" pitchFamily="2" charset="2"/>
              <a:buChar char="v"/>
            </a:pPr>
            <a:r>
              <a:rPr lang="en-US" sz="2000" dirty="0">
                <a:solidFill>
                  <a:schemeClr val="tx1"/>
                </a:solidFill>
              </a:rPr>
              <a:t> </a:t>
            </a:r>
            <a:r>
              <a:rPr lang="en-US" sz="2000" i="1" dirty="0">
                <a:solidFill>
                  <a:schemeClr val="tx1"/>
                </a:solidFill>
              </a:rPr>
              <a:t>rows</a:t>
            </a:r>
            <a:r>
              <a:rPr lang="en-US" sz="2000" dirty="0">
                <a:solidFill>
                  <a:schemeClr val="tx1"/>
                </a:solidFill>
              </a:rPr>
              <a:t> and </a:t>
            </a:r>
            <a:r>
              <a:rPr lang="en-US" sz="2000" i="1" dirty="0">
                <a:solidFill>
                  <a:schemeClr val="tx1"/>
                </a:solidFill>
              </a:rPr>
              <a:t>cols</a:t>
            </a:r>
            <a:r>
              <a:rPr lang="en-US" sz="2000" dirty="0">
                <a:solidFill>
                  <a:schemeClr val="tx1"/>
                </a:solidFill>
              </a:rPr>
              <a:t> are the number of rows and columns the keypad has.</a:t>
            </a:r>
          </a:p>
          <a:p>
            <a:pPr>
              <a:buFont typeface="Wingdings" panose="05000000000000000000" pitchFamily="2" charset="2"/>
              <a:buChar char="v"/>
            </a:pPr>
            <a:r>
              <a:rPr lang="en-US" sz="2400" dirty="0">
                <a:solidFill>
                  <a:schemeClr val="tx1"/>
                </a:solidFill>
              </a:rPr>
              <a:t> </a:t>
            </a:r>
            <a:r>
              <a:rPr lang="en-US" sz="2400" b="1" dirty="0" err="1">
                <a:solidFill>
                  <a:schemeClr val="tx1"/>
                </a:solidFill>
              </a:rPr>
              <a:t>kpd.getKey</a:t>
            </a:r>
            <a:r>
              <a:rPr lang="en-US" sz="2400" b="1" dirty="0">
                <a:solidFill>
                  <a:schemeClr val="tx1"/>
                </a:solidFill>
              </a:rPr>
              <a:t>():</a:t>
            </a:r>
            <a:r>
              <a:rPr lang="en-US" sz="2400" dirty="0">
                <a:solidFill>
                  <a:schemeClr val="tx1"/>
                </a:solidFill>
              </a:rPr>
              <a:t> This function is used to identify which key is pressed on the keypad.</a:t>
            </a:r>
          </a:p>
        </p:txBody>
      </p:sp>
      <p:sp>
        <p:nvSpPr>
          <p:cNvPr id="6" name="Slide Number Placeholder 5">
            <a:extLst>
              <a:ext uri="{FF2B5EF4-FFF2-40B4-BE49-F238E27FC236}">
                <a16:creationId xmlns:a16="http://schemas.microsoft.com/office/drawing/2014/main" id="{32A18295-F04C-498C-B90A-7DBF61991EA3}"/>
              </a:ext>
            </a:extLst>
          </p:cNvPr>
          <p:cNvSpPr>
            <a:spLocks noGrp="1"/>
          </p:cNvSpPr>
          <p:nvPr>
            <p:ph type="sldNum" sz="quarter" idx="12"/>
          </p:nvPr>
        </p:nvSpPr>
        <p:spPr/>
        <p:txBody>
          <a:bodyPr/>
          <a:lstStyle/>
          <a:p>
            <a:fld id="{85F1D94D-E39D-4060-8F8E-01EBC27FED6C}" type="slidenum">
              <a:rPr lang="en-US" smtClean="0"/>
              <a:t>8</a:t>
            </a:fld>
            <a:endParaRPr lang="en-US"/>
          </a:p>
        </p:txBody>
      </p:sp>
    </p:spTree>
    <p:extLst>
      <p:ext uri="{BB962C8B-B14F-4D97-AF65-F5344CB8AC3E}">
        <p14:creationId xmlns:p14="http://schemas.microsoft.com/office/powerpoint/2010/main" val="792268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EE834-E795-40BD-A992-776BEBB9BB3C}"/>
              </a:ext>
            </a:extLst>
          </p:cNvPr>
          <p:cNvSpPr>
            <a:spLocks noGrp="1"/>
          </p:cNvSpPr>
          <p:nvPr>
            <p:ph type="title"/>
          </p:nvPr>
        </p:nvSpPr>
        <p:spPr/>
        <p:txBody>
          <a:bodyPr/>
          <a:lstStyle/>
          <a:p>
            <a:r>
              <a:rPr lang="en-US" dirty="0"/>
              <a:t>Serial Communication</a:t>
            </a:r>
          </a:p>
        </p:txBody>
      </p:sp>
      <p:sp>
        <p:nvSpPr>
          <p:cNvPr id="3" name="Content Placeholder 2">
            <a:extLst>
              <a:ext uri="{FF2B5EF4-FFF2-40B4-BE49-F238E27FC236}">
                <a16:creationId xmlns:a16="http://schemas.microsoft.com/office/drawing/2014/main" id="{D2522026-50BA-4B7D-840D-048F01C4B0DB}"/>
              </a:ext>
            </a:extLst>
          </p:cNvPr>
          <p:cNvSpPr>
            <a:spLocks noGrp="1"/>
          </p:cNvSpPr>
          <p:nvPr>
            <p:ph idx="1"/>
          </p:nvPr>
        </p:nvSpPr>
        <p:spPr/>
        <p:txBody>
          <a:bodyPr>
            <a:normAutofit fontScale="92500"/>
          </a:bodyPr>
          <a:lstStyle/>
          <a:p>
            <a:r>
              <a:rPr lang="en-US" sz="3600" b="1" i="0" dirty="0">
                <a:solidFill>
                  <a:srgbClr val="000000"/>
                </a:solidFill>
                <a:effectLst/>
                <a:cs typeface="Arial" panose="020B0604020202020204" pitchFamily="34" charset="0"/>
              </a:rPr>
              <a:t>Serial Communication: </a:t>
            </a:r>
            <a:r>
              <a:rPr lang="en-US" sz="3600" b="0" i="0" dirty="0">
                <a:solidFill>
                  <a:srgbClr val="000000"/>
                </a:solidFill>
                <a:effectLst/>
                <a:cs typeface="Arial" panose="020B0604020202020204" pitchFamily="34" charset="0"/>
              </a:rPr>
              <a:t>Used for communication between the Arduino board and a computer or other devices.</a:t>
            </a:r>
          </a:p>
          <a:p>
            <a:endParaRPr lang="en-US" sz="3600" b="0" i="0" dirty="0">
              <a:solidFill>
                <a:srgbClr val="000000"/>
              </a:solidFill>
              <a:effectLst/>
              <a:cs typeface="Arial" panose="020B0604020202020204" pitchFamily="34" charset="0"/>
            </a:endParaRPr>
          </a:p>
          <a:p>
            <a:r>
              <a:rPr lang="en-US" sz="3600" b="0" i="0" dirty="0">
                <a:solidFill>
                  <a:srgbClr val="000000"/>
                </a:solidFill>
                <a:effectLst/>
                <a:cs typeface="Arial" panose="020B0604020202020204" pitchFamily="34" charset="0"/>
              </a:rPr>
              <a:t>On Uno, Nano, Mini, and Mega, </a:t>
            </a:r>
            <a:r>
              <a:rPr lang="en-US" sz="3600" b="1" i="0" dirty="0">
                <a:solidFill>
                  <a:srgbClr val="000000"/>
                </a:solidFill>
                <a:effectLst/>
                <a:cs typeface="Arial" panose="020B0604020202020204" pitchFamily="34" charset="0"/>
              </a:rPr>
              <a:t>pins 0 and 1 </a:t>
            </a:r>
            <a:r>
              <a:rPr lang="en-US" sz="3600" b="0" i="0" dirty="0">
                <a:solidFill>
                  <a:srgbClr val="000000"/>
                </a:solidFill>
                <a:effectLst/>
                <a:cs typeface="Arial" panose="020B0604020202020204" pitchFamily="34" charset="0"/>
              </a:rPr>
              <a:t>are used for communication with the computer. Connecting anything to these pins can interfere with that communication, including causing failed uploads to the board. </a:t>
            </a:r>
          </a:p>
        </p:txBody>
      </p:sp>
      <p:sp>
        <p:nvSpPr>
          <p:cNvPr id="6" name="Slide Number Placeholder 5">
            <a:extLst>
              <a:ext uri="{FF2B5EF4-FFF2-40B4-BE49-F238E27FC236}">
                <a16:creationId xmlns:a16="http://schemas.microsoft.com/office/drawing/2014/main" id="{AB87AFF3-DF61-47D9-ACC8-4BBF660C4B66}"/>
              </a:ext>
            </a:extLst>
          </p:cNvPr>
          <p:cNvSpPr>
            <a:spLocks noGrp="1"/>
          </p:cNvSpPr>
          <p:nvPr>
            <p:ph type="sldNum" sz="quarter" idx="12"/>
          </p:nvPr>
        </p:nvSpPr>
        <p:spPr/>
        <p:txBody>
          <a:bodyPr/>
          <a:lstStyle/>
          <a:p>
            <a:fld id="{85F1D94D-E39D-4060-8F8E-01EBC27FED6C}" type="slidenum">
              <a:rPr lang="en-US" smtClean="0"/>
              <a:t>9</a:t>
            </a:fld>
            <a:endParaRPr lang="en-US"/>
          </a:p>
        </p:txBody>
      </p:sp>
    </p:spTree>
    <p:extLst>
      <p:ext uri="{BB962C8B-B14F-4D97-AF65-F5344CB8AC3E}">
        <p14:creationId xmlns:p14="http://schemas.microsoft.com/office/powerpoint/2010/main" val="3858286061"/>
      </p:ext>
    </p:extLst>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349</TotalTime>
  <Words>1012</Words>
  <Application>Microsoft Office PowerPoint</Application>
  <PresentationFormat>Widescreen</PresentationFormat>
  <Paragraphs>131</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Calibri</vt:lpstr>
      <vt:lpstr>Calibri Light</vt:lpstr>
      <vt:lpstr>myriad-pro</vt:lpstr>
      <vt:lpstr>Open Sans</vt:lpstr>
      <vt:lpstr>Wingdings</vt:lpstr>
      <vt:lpstr>Retrospect</vt:lpstr>
      <vt:lpstr>Microcontroller Based System Design </vt:lpstr>
      <vt:lpstr>Keypad</vt:lpstr>
      <vt:lpstr>Keypad</vt:lpstr>
      <vt:lpstr>4x4 Keypad: Pin Layout</vt:lpstr>
      <vt:lpstr>Keypad (contd)</vt:lpstr>
      <vt:lpstr>Adding Libraries to Arduino</vt:lpstr>
      <vt:lpstr>PowerPoint Presentation</vt:lpstr>
      <vt:lpstr>Keypad Functions</vt:lpstr>
      <vt:lpstr>Serial Communication</vt:lpstr>
      <vt:lpstr>Serial Functions</vt:lpstr>
      <vt:lpstr>Connection to Arduino</vt:lpstr>
      <vt:lpstr>Arduino Code</vt:lpstr>
      <vt:lpstr>Arduino Code(contd)</vt:lpstr>
      <vt:lpstr>Buzzer</vt:lpstr>
      <vt:lpstr>Buzzer</vt:lpstr>
      <vt:lpstr>Buzzer(contd)</vt:lpstr>
      <vt:lpstr>Buzzer Functions</vt:lpstr>
      <vt:lpstr>Buzzer Functions</vt:lpstr>
      <vt:lpstr>Connection to Arduino</vt:lpstr>
      <vt:lpstr>PowerPoint Presentation</vt:lpstr>
      <vt:lpstr>Arduino Code</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 Based System Design</dc:title>
  <dc:creator>Ashna Ahmed</dc:creator>
  <cp:lastModifiedBy>Ahmadul Karim Chowdhury</cp:lastModifiedBy>
  <cp:revision>13</cp:revision>
  <dcterms:created xsi:type="dcterms:W3CDTF">2021-11-27T14:08:19Z</dcterms:created>
  <dcterms:modified xsi:type="dcterms:W3CDTF">2022-06-25T04:49:04Z</dcterms:modified>
</cp:coreProperties>
</file>