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97" r:id="rId6"/>
    <p:sldId id="317" r:id="rId7"/>
    <p:sldId id="395" r:id="rId8"/>
    <p:sldId id="278" r:id="rId9"/>
    <p:sldId id="277" r:id="rId10"/>
    <p:sldId id="279" r:id="rId11"/>
    <p:sldId id="396" r:id="rId12"/>
    <p:sldId id="270" r:id="rId13"/>
    <p:sldId id="398"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100" d="100"/>
          <a:sy n="100" d="100"/>
        </p:scale>
        <p:origin x="58" y="-389"/>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Tobacco:</a:t>
            </a:r>
            <a:br>
              <a:rPr lang="en-US" dirty="0"/>
            </a:br>
            <a:r>
              <a:rPr lang="en-US" dirty="0"/>
              <a:t>Lucrative or Lethal </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Andrew Case</a:t>
            </a:r>
          </a:p>
        </p:txBody>
      </p:sp>
      <p:pic>
        <p:nvPicPr>
          <p:cNvPr id="1028" name="Picture 4" descr="See the source image">
            <a:extLst>
              <a:ext uri="{FF2B5EF4-FFF2-40B4-BE49-F238E27FC236}">
                <a16:creationId xmlns:a16="http://schemas.microsoft.com/office/drawing/2014/main" id="{5BCFABAE-244D-029B-E1F6-71DD69E2F96C}"/>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3939" r="13939"/>
          <a:stretch>
            <a:fillRect/>
          </a:stretch>
        </p:blipFill>
        <p:spPr bwMode="auto">
          <a:xfrm>
            <a:off x="178904" y="164636"/>
            <a:ext cx="7100648" cy="653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E41F69-48F0-E2D4-0E3D-84D5C1843D9A}"/>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5" name="TextBox 4">
            <a:extLst>
              <a:ext uri="{FF2B5EF4-FFF2-40B4-BE49-F238E27FC236}">
                <a16:creationId xmlns:a16="http://schemas.microsoft.com/office/drawing/2014/main" id="{3E6FC4C0-90CE-3A7D-74C2-FA57671DB58B}"/>
              </a:ext>
            </a:extLst>
          </p:cNvPr>
          <p:cNvSpPr txBox="1"/>
          <p:nvPr/>
        </p:nvSpPr>
        <p:spPr>
          <a:xfrm>
            <a:off x="944880" y="1005840"/>
            <a:ext cx="6240780"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BDCCCFB9-CA48-8C24-96C7-7F2473287B00}"/>
              </a:ext>
            </a:extLst>
          </p:cNvPr>
          <p:cNvSpPr txBox="1"/>
          <p:nvPr/>
        </p:nvSpPr>
        <p:spPr>
          <a:xfrm>
            <a:off x="1036320" y="2225040"/>
            <a:ext cx="9951720"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farming community in the US still has a large reliance on tobacco sales</a:t>
            </a:r>
          </a:p>
          <a:p>
            <a:pPr marL="285750" indent="-285750">
              <a:buFont typeface="Arial" panose="020B0604020202020204" pitchFamily="34" charset="0"/>
              <a:buChar char="•"/>
            </a:pPr>
            <a:r>
              <a:rPr lang="en-US" sz="2400" dirty="0"/>
              <a:t>When you divide the financial revenue by the number of deaths per year, you get $507,503.38 per life.</a:t>
            </a:r>
          </a:p>
          <a:p>
            <a:pPr marL="285750" indent="-285750">
              <a:buFont typeface="Arial" panose="020B0604020202020204" pitchFamily="34" charset="0"/>
              <a:buChar char="•"/>
            </a:pPr>
            <a:r>
              <a:rPr lang="en-US" sz="2400" dirty="0"/>
              <a:t>States that have higher revenue does not always have a direct correlation with tobacco users</a:t>
            </a:r>
          </a:p>
          <a:p>
            <a:pPr marL="285750" indent="-285750">
              <a:buFont typeface="Arial" panose="020B0604020202020204" pitchFamily="34" charset="0"/>
              <a:buChar char="•"/>
            </a:pPr>
            <a:r>
              <a:rPr lang="en-US" sz="2400" dirty="0"/>
              <a:t>Further exploration would consist of what laws and taxes enforced have been proven to be successful and how can we implement them further</a:t>
            </a:r>
          </a:p>
          <a:p>
            <a:pPr marL="285750" indent="-285750">
              <a:buFont typeface="Arial" panose="020B0604020202020204" pitchFamily="34" charset="0"/>
              <a:buChar char="•"/>
            </a:pPr>
            <a:r>
              <a:rPr lang="en-US" sz="2400" dirty="0"/>
              <a:t>What other crops can supplement the income that tobacco currently provides?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1179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62F63B-E1EE-6521-AD78-5C0724DEBE43}"/>
              </a:ext>
            </a:extLst>
          </p:cNvPr>
          <p:cNvSpPr/>
          <p:nvPr/>
        </p:nvSpPr>
        <p:spPr>
          <a:xfrm>
            <a:off x="5257800" y="5303520"/>
            <a:ext cx="1203356" cy="1417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08F143-ED89-A67D-4478-186D5E2AE66B}"/>
              </a:ext>
            </a:extLst>
          </p:cNvPr>
          <p:cNvSpPr/>
          <p:nvPr/>
        </p:nvSpPr>
        <p:spPr>
          <a:xfrm>
            <a:off x="11167206" y="0"/>
            <a:ext cx="1131474" cy="15316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742562" y="871854"/>
            <a:ext cx="5437187" cy="2986234"/>
          </a:xfrm>
        </p:spPr>
        <p:txBody>
          <a:bodyPr/>
          <a:lstStyle/>
          <a:p>
            <a:pPr algn="ctr"/>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3742561" y="3983184"/>
            <a:ext cx="5437187" cy="2265216"/>
          </a:xfrm>
        </p:spPr>
        <p:txBody>
          <a:bodyPr/>
          <a:lstStyle/>
          <a:p>
            <a:pPr algn="ctr"/>
            <a:r>
              <a:rPr lang="en-US" dirty="0"/>
              <a:t>Andrew Case</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 name="Rectangle 1">
            <a:extLst>
              <a:ext uri="{FF2B5EF4-FFF2-40B4-BE49-F238E27FC236}">
                <a16:creationId xmlns:a16="http://schemas.microsoft.com/office/drawing/2014/main" id="{1982006A-3798-8239-D64C-183900C4B118}"/>
              </a:ext>
            </a:extLst>
          </p:cNvPr>
          <p:cNvSpPr/>
          <p:nvPr/>
        </p:nvSpPr>
        <p:spPr>
          <a:xfrm>
            <a:off x="539688" y="5303520"/>
            <a:ext cx="946212" cy="9448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5864CD6-4BA7-B74E-5ABF-A86AC5898A24}"/>
              </a:ext>
            </a:extLst>
          </p:cNvPr>
          <p:cNvSpPr>
            <a:spLocks noGrp="1"/>
          </p:cNvSpPr>
          <p:nvPr>
            <p:ph type="subTitle" idx="1"/>
          </p:nvPr>
        </p:nvSpPr>
        <p:spPr>
          <a:xfrm>
            <a:off x="550863" y="2947480"/>
            <a:ext cx="4084599" cy="3145345"/>
          </a:xfrm>
        </p:spPr>
        <p:txBody>
          <a:bodyPr vert="horz" wrap="square" lIns="0" tIns="0" rIns="0" bIns="0" rtlCol="0">
            <a:normAutofit/>
          </a:bodyPr>
          <a:lstStyle/>
          <a:p>
            <a:pPr marL="0">
              <a:lnSpc>
                <a:spcPct val="90000"/>
              </a:lnSpc>
            </a:pPr>
            <a:r>
              <a:rPr lang="en-US" sz="1600" dirty="0"/>
              <a:t>I have been working with people in recovery most of my professional life. During this time, I have worked with alcoholics, meth addicts, heroin users, and more. In my experience, nicotine is one of if not the most challenging thing to walk away from. Everyone knows that smoking is harmful or even deadly. So why do we continue to see these products on the selves? </a:t>
            </a:r>
          </a:p>
        </p:txBody>
      </p:sp>
      <p:grpSp>
        <p:nvGrpSpPr>
          <p:cNvPr id="25" name="Group 24">
            <a:extLst>
              <a:ext uri="{FF2B5EF4-FFF2-40B4-BE49-F238E27FC236}">
                <a16:creationId xmlns:a16="http://schemas.microsoft.com/office/drawing/2014/main" id="{69EC2F64-8F06-4CEE-9EA2-76D0D21247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232" y="437141"/>
            <a:ext cx="631474" cy="634502"/>
            <a:chOff x="-61232" y="437141"/>
            <a:chExt cx="631474" cy="634502"/>
          </a:xfrm>
        </p:grpSpPr>
        <p:sp>
          <p:nvSpPr>
            <p:cNvPr id="26" name="Freeform: Shape 25">
              <a:extLst>
                <a:ext uri="{FF2B5EF4-FFF2-40B4-BE49-F238E27FC236}">
                  <a16:creationId xmlns:a16="http://schemas.microsoft.com/office/drawing/2014/main" id="{C090B7B3-EF52-4999-A926-D35E4F0C3E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705" y="375204"/>
              <a:ext cx="507599" cy="631474"/>
            </a:xfrm>
            <a:custGeom>
              <a:avLst/>
              <a:gdLst>
                <a:gd name="connsiteX0" fmla="*/ 237599 w 507599"/>
                <a:gd name="connsiteY0" fmla="*/ 0 h 631474"/>
                <a:gd name="connsiteX1" fmla="*/ 499786 w 507599"/>
                <a:gd name="connsiteY1" fmla="*/ 465517 h 631474"/>
                <a:gd name="connsiteX2" fmla="*/ 502114 w 507599"/>
                <a:gd name="connsiteY2" fmla="*/ 469267 h 631474"/>
                <a:gd name="connsiteX3" fmla="*/ 507599 w 507599"/>
                <a:gd name="connsiteY3" fmla="*/ 496474 h 631474"/>
                <a:gd name="connsiteX4" fmla="*/ 237599 w 507599"/>
                <a:gd name="connsiteY4" fmla="*/ 631474 h 631474"/>
                <a:gd name="connsiteX5" fmla="*/ 206472 w 507599"/>
                <a:gd name="connsiteY5" fmla="*/ 628332 h 631474"/>
                <a:gd name="connsiteX6" fmla="*/ 0 w 507599"/>
                <a:gd name="connsiteY6" fmla="*/ 421860 h 6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599" h="631474">
                  <a:moveTo>
                    <a:pt x="237599" y="0"/>
                  </a:moveTo>
                  <a:lnTo>
                    <a:pt x="499786" y="465517"/>
                  </a:lnTo>
                  <a:lnTo>
                    <a:pt x="502114" y="469267"/>
                  </a:lnTo>
                  <a:cubicBezTo>
                    <a:pt x="505711" y="478055"/>
                    <a:pt x="507599" y="487154"/>
                    <a:pt x="507599" y="496474"/>
                  </a:cubicBezTo>
                  <a:cubicBezTo>
                    <a:pt x="507599" y="571032"/>
                    <a:pt x="386716" y="631474"/>
                    <a:pt x="237599" y="631474"/>
                  </a:cubicBezTo>
                  <a:lnTo>
                    <a:pt x="206472" y="628332"/>
                  </a:lnTo>
                  <a:lnTo>
                    <a:pt x="0" y="42186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B6552C80-AED0-4927-9F36-CD15EC9C4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6132" y="570168"/>
              <a:ext cx="270000" cy="501475"/>
            </a:xfrm>
            <a:custGeom>
              <a:avLst/>
              <a:gdLst>
                <a:gd name="connsiteX0" fmla="*/ 66509 w 270000"/>
                <a:gd name="connsiteY0" fmla="*/ 501475 h 501475"/>
                <a:gd name="connsiteX1" fmla="*/ 59520 w 270000"/>
                <a:gd name="connsiteY1" fmla="*/ 493888 h 501475"/>
                <a:gd name="connsiteX2" fmla="*/ 0 w 270000"/>
                <a:gd name="connsiteY2" fmla="*/ 270000 h 501475"/>
                <a:gd name="connsiteX3" fmla="*/ 135000 w 270000"/>
                <a:gd name="connsiteY3" fmla="*/ 0 h 501475"/>
                <a:gd name="connsiteX4" fmla="*/ 270000 w 270000"/>
                <a:gd name="connsiteY4" fmla="*/ 270000 h 501475"/>
                <a:gd name="connsiteX5" fmla="*/ 266858 w 270000"/>
                <a:gd name="connsiteY5" fmla="*/ 301126 h 501475"/>
                <a:gd name="connsiteX6" fmla="*/ 144422 w 270000"/>
                <a:gd name="connsiteY6" fmla="*/ 423562 h 50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00" h="501475">
                  <a:moveTo>
                    <a:pt x="66509" y="501475"/>
                  </a:moveTo>
                  <a:lnTo>
                    <a:pt x="59520" y="493888"/>
                  </a:lnTo>
                  <a:cubicBezTo>
                    <a:pt x="23610" y="445367"/>
                    <a:pt x="0" y="363198"/>
                    <a:pt x="0" y="270000"/>
                  </a:cubicBezTo>
                  <a:cubicBezTo>
                    <a:pt x="0" y="120883"/>
                    <a:pt x="60442" y="0"/>
                    <a:pt x="135000" y="0"/>
                  </a:cubicBezTo>
                  <a:cubicBezTo>
                    <a:pt x="209558" y="0"/>
                    <a:pt x="270000" y="120883"/>
                    <a:pt x="270000" y="270000"/>
                  </a:cubicBezTo>
                  <a:lnTo>
                    <a:pt x="266858" y="301126"/>
                  </a:lnTo>
                  <a:lnTo>
                    <a:pt x="144422" y="423562"/>
                  </a:lnTo>
                  <a:close/>
                </a:path>
              </a:pathLst>
            </a:cu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3">
            <a:extLst>
              <a:ext uri="{FF2B5EF4-FFF2-40B4-BE49-F238E27FC236}">
                <a16:creationId xmlns:a16="http://schemas.microsoft.com/office/drawing/2014/main" id="{88824ACD-37AC-CBF7-D11C-3724DB713211}"/>
              </a:ext>
            </a:extLst>
          </p:cNvPr>
          <p:cNvSpPr>
            <a:spLocks noGrp="1"/>
          </p:cNvSpPr>
          <p:nvPr>
            <p:ph type="ctrTitle"/>
          </p:nvPr>
        </p:nvSpPr>
        <p:spPr>
          <a:xfrm>
            <a:off x="-82970" y="706746"/>
            <a:ext cx="3565524" cy="1737853"/>
          </a:xfrm>
        </p:spPr>
        <p:txBody>
          <a:bodyPr vert="horz" wrap="square" lIns="0" tIns="0" rIns="0" bIns="0" rtlCol="0" anchor="b" anchorCtr="0">
            <a:normAutofit/>
          </a:bodyPr>
          <a:lstStyle/>
          <a:p>
            <a:pPr>
              <a:lnSpc>
                <a:spcPct val="100000"/>
              </a:lnSpc>
            </a:pPr>
            <a:r>
              <a:rPr lang="en-US" sz="4800" dirty="0"/>
              <a:t>Motivation </a:t>
            </a:r>
          </a:p>
        </p:txBody>
      </p:sp>
      <p:sp>
        <p:nvSpPr>
          <p:cNvPr id="29" name="Oval 28">
            <a:extLst>
              <a:ext uri="{FF2B5EF4-FFF2-40B4-BE49-F238E27FC236}">
                <a16:creationId xmlns:a16="http://schemas.microsoft.com/office/drawing/2014/main" id="{F77FE770-280D-4DDD-96A8-7FD8E9BC3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6566" y="91366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Placeholder 5">
            <a:extLst>
              <a:ext uri="{FF2B5EF4-FFF2-40B4-BE49-F238E27FC236}">
                <a16:creationId xmlns:a16="http://schemas.microsoft.com/office/drawing/2014/main" id="{9515233E-D0F6-7553-3F3A-9D1CF2FE5AF4}"/>
              </a:ext>
            </a:extLst>
          </p:cNvPr>
          <p:cNvPicPr>
            <a:picLocks noGrp="1" noChangeAspect="1"/>
          </p:cNvPicPr>
          <p:nvPr>
            <p:ph type="pic" sz="quarter" idx="13"/>
          </p:nvPr>
        </p:nvPicPr>
        <p:blipFill>
          <a:blip r:embed="rId2"/>
          <a:srcRect t="7813" b="7813"/>
          <a:stretch>
            <a:fillRect/>
          </a:stretch>
        </p:blipFill>
        <p:spPr>
          <a:xfrm>
            <a:off x="8653533" y="2918090"/>
            <a:ext cx="3520907" cy="1982963"/>
          </a:xfrm>
          <a:custGeom>
            <a:avLst/>
            <a:gdLst/>
            <a:ahLst/>
            <a:cxnLst/>
            <a:rect l="l" t="t" r="r" b="b"/>
            <a:pathLst>
              <a:path w="7090239" h="2734921">
                <a:moveTo>
                  <a:pt x="0" y="0"/>
                </a:moveTo>
                <a:lnTo>
                  <a:pt x="7090239" y="0"/>
                </a:lnTo>
                <a:lnTo>
                  <a:pt x="7090239" y="2734921"/>
                </a:lnTo>
                <a:lnTo>
                  <a:pt x="0" y="2734921"/>
                </a:lnTo>
                <a:close/>
              </a:path>
            </a:pathLst>
          </a:custGeom>
        </p:spPr>
      </p:pic>
      <p:sp>
        <p:nvSpPr>
          <p:cNvPr id="31" name="Freeform: Shape 30">
            <a:extLst>
              <a:ext uri="{FF2B5EF4-FFF2-40B4-BE49-F238E27FC236}">
                <a16:creationId xmlns:a16="http://schemas.microsoft.com/office/drawing/2014/main" id="{63437291-597B-452C-9CD1-AAA2D823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914626" y="5988981"/>
            <a:ext cx="1564187" cy="926985"/>
          </a:xfrm>
          <a:custGeom>
            <a:avLst/>
            <a:gdLst>
              <a:gd name="connsiteX0" fmla="*/ 1292680 w 1564187"/>
              <a:gd name="connsiteY0" fmla="*/ 271508 h 926985"/>
              <a:gd name="connsiteX1" fmla="*/ 1564187 w 1564187"/>
              <a:gd name="connsiteY1" fmla="*/ 926985 h 926985"/>
              <a:gd name="connsiteX2" fmla="*/ 1100694 w 1564187"/>
              <a:gd name="connsiteY2" fmla="*/ 926985 h 926985"/>
              <a:gd name="connsiteX3" fmla="*/ 637203 w 1564187"/>
              <a:gd name="connsiteY3" fmla="*/ 463493 h 926985"/>
              <a:gd name="connsiteX4" fmla="*/ 378060 w 1564187"/>
              <a:gd name="connsiteY4" fmla="*/ 542650 h 926985"/>
              <a:gd name="connsiteX5" fmla="*/ 328577 w 1564187"/>
              <a:gd name="connsiteY5" fmla="*/ 583476 h 926985"/>
              <a:gd name="connsiteX6" fmla="*/ 0 w 1564187"/>
              <a:gd name="connsiteY6" fmla="*/ 254899 h 926985"/>
              <a:gd name="connsiteX7" fmla="*/ 47554 w 1564187"/>
              <a:gd name="connsiteY7" fmla="*/ 211679 h 926985"/>
              <a:gd name="connsiteX8" fmla="*/ 637203 w 1564187"/>
              <a:gd name="connsiteY8" fmla="*/ 0 h 926985"/>
              <a:gd name="connsiteX9" fmla="*/ 1292680 w 1564187"/>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4187" h="926985">
                <a:moveTo>
                  <a:pt x="1292680" y="271508"/>
                </a:moveTo>
                <a:cubicBezTo>
                  <a:pt x="1460431" y="439259"/>
                  <a:pt x="1564187" y="671005"/>
                  <a:pt x="1564187" y="926985"/>
                </a:cubicBezTo>
                <a:lnTo>
                  <a:pt x="1100694" y="926985"/>
                </a:lnTo>
                <a:cubicBezTo>
                  <a:pt x="1100694" y="671005"/>
                  <a:pt x="893182" y="463493"/>
                  <a:pt x="637203" y="463493"/>
                </a:cubicBezTo>
                <a:cubicBezTo>
                  <a:pt x="541210" y="463493"/>
                  <a:pt x="452034" y="492674"/>
                  <a:pt x="378060" y="542650"/>
                </a:cubicBezTo>
                <a:lnTo>
                  <a:pt x="328577" y="583476"/>
                </a:lnTo>
                <a:lnTo>
                  <a:pt x="0" y="254899"/>
                </a:lnTo>
                <a:lnTo>
                  <a:pt x="47554" y="211679"/>
                </a:lnTo>
                <a:cubicBezTo>
                  <a:pt x="207792" y="79438"/>
                  <a:pt x="413221" y="0"/>
                  <a:pt x="637203" y="0"/>
                </a:cubicBezTo>
                <a:cubicBezTo>
                  <a:pt x="893182" y="0"/>
                  <a:pt x="1124928" y="103757"/>
                  <a:pt x="1292680"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3" name="Freeform: Shape 32">
            <a:extLst>
              <a:ext uri="{FF2B5EF4-FFF2-40B4-BE49-F238E27FC236}">
                <a16:creationId xmlns:a16="http://schemas.microsoft.com/office/drawing/2014/main" id="{CF07E0C9-4EB6-4A7B-809B-0C5C5E213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9006442" y="5981236"/>
            <a:ext cx="1534673" cy="1042921"/>
          </a:xfrm>
          <a:custGeom>
            <a:avLst/>
            <a:gdLst>
              <a:gd name="connsiteX0" fmla="*/ 1197337 w 1534673"/>
              <a:gd name="connsiteY0" fmla="*/ 238153 h 1042921"/>
              <a:gd name="connsiteX1" fmla="*/ 1534673 w 1534673"/>
              <a:gd name="connsiteY1" fmla="*/ 1042921 h 1042921"/>
              <a:gd name="connsiteX2" fmla="*/ 1071180 w 1534673"/>
              <a:gd name="connsiteY2" fmla="*/ 1042921 h 1042921"/>
              <a:gd name="connsiteX3" fmla="*/ 607688 w 1534673"/>
              <a:gd name="connsiteY3" fmla="*/ 521461 h 1042921"/>
              <a:gd name="connsiteX4" fmla="*/ 427277 w 1534673"/>
              <a:gd name="connsiteY4" fmla="*/ 562440 h 1042921"/>
              <a:gd name="connsiteX5" fmla="*/ 351882 w 1534673"/>
              <a:gd name="connsiteY5" fmla="*/ 608481 h 1042921"/>
              <a:gd name="connsiteX6" fmla="*/ 0 w 1534673"/>
              <a:gd name="connsiteY6" fmla="*/ 256600 h 1042921"/>
              <a:gd name="connsiteX7" fmla="*/ 18040 w 1534673"/>
              <a:gd name="connsiteY7" fmla="*/ 238152 h 1042921"/>
              <a:gd name="connsiteX8" fmla="*/ 607688 w 1534673"/>
              <a:gd name="connsiteY8" fmla="*/ 0 h 1042921"/>
              <a:gd name="connsiteX9" fmla="*/ 1197337 w 1534673"/>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4673" h="1042921">
                <a:moveTo>
                  <a:pt x="1197337" y="238153"/>
                </a:moveTo>
                <a:cubicBezTo>
                  <a:pt x="1403356" y="429440"/>
                  <a:pt x="1534673" y="718927"/>
                  <a:pt x="1534673" y="1042921"/>
                </a:cubicBezTo>
                <a:lnTo>
                  <a:pt x="1071180" y="1042921"/>
                </a:lnTo>
                <a:cubicBezTo>
                  <a:pt x="1071180" y="754926"/>
                  <a:pt x="863668" y="521461"/>
                  <a:pt x="607688" y="521461"/>
                </a:cubicBezTo>
                <a:cubicBezTo>
                  <a:pt x="543694" y="521461"/>
                  <a:pt x="482728" y="536052"/>
                  <a:pt x="427277" y="562440"/>
                </a:cubicBezTo>
                <a:lnTo>
                  <a:pt x="351882" y="608481"/>
                </a:lnTo>
                <a:lnTo>
                  <a:pt x="0" y="256600"/>
                </a:lnTo>
                <a:lnTo>
                  <a:pt x="18040" y="238152"/>
                </a:lnTo>
                <a:cubicBezTo>
                  <a:pt x="178278" y="89374"/>
                  <a:pt x="383706" y="0"/>
                  <a:pt x="607688" y="0"/>
                </a:cubicBezTo>
                <a:cubicBezTo>
                  <a:pt x="831670" y="0"/>
                  <a:pt x="1037099" y="89374"/>
                  <a:pt x="1197337"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5" name="Oval 34">
            <a:extLst>
              <a:ext uri="{FF2B5EF4-FFF2-40B4-BE49-F238E27FC236}">
                <a16:creationId xmlns:a16="http://schemas.microsoft.com/office/drawing/2014/main" id="{6D5AEBCB-3691-4336-A5FB-0B0991ADA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0438" y="616032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8D39E671-F20D-F8FD-614A-1B1B28E0B3E5}"/>
              </a:ext>
            </a:extLst>
          </p:cNvPr>
          <p:cNvSpPr/>
          <p:nvPr/>
        </p:nvSpPr>
        <p:spPr>
          <a:xfrm>
            <a:off x="8983980" y="5797135"/>
            <a:ext cx="2133600" cy="106086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a:extLst>
              <a:ext uri="{FF2B5EF4-FFF2-40B4-BE49-F238E27FC236}">
                <a16:creationId xmlns:a16="http://schemas.microsoft.com/office/drawing/2014/main" id="{0E542814-8863-0A32-CD9E-DB9B6F22F631}"/>
              </a:ext>
            </a:extLst>
          </p:cNvPr>
          <p:cNvSpPr txBox="1">
            <a:spLocks/>
          </p:cNvSpPr>
          <p:nvPr/>
        </p:nvSpPr>
        <p:spPr>
          <a:xfrm>
            <a:off x="7242597" y="735002"/>
            <a:ext cx="3565524" cy="1737853"/>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rmAutofit/>
          </a:bodyPr>
          <a:lstStyle>
            <a:lvl1pPr marL="548640" algn="l" defTabSz="914400" rtl="0" eaLnBrk="1" latinLnBrk="0" hangingPunct="1">
              <a:lnSpc>
                <a:spcPct val="90000"/>
              </a:lnSpc>
              <a:spcBef>
                <a:spcPct val="0"/>
              </a:spcBef>
              <a:spcAft>
                <a:spcPts val="1200"/>
              </a:spcAft>
              <a:buNone/>
              <a:defRPr lang="en-US" sz="6400" kern="1200">
                <a:solidFill>
                  <a:schemeClr val="tx1"/>
                </a:solidFill>
                <a:latin typeface="+mj-lt"/>
                <a:ea typeface="+mj-ea"/>
                <a:cs typeface="+mj-cs"/>
              </a:defRPr>
            </a:lvl1pPr>
          </a:lstStyle>
          <a:p>
            <a:pPr>
              <a:lnSpc>
                <a:spcPct val="100000"/>
              </a:lnSpc>
            </a:pPr>
            <a:r>
              <a:rPr lang="en-US" sz="4800" dirty="0"/>
              <a:t>Tools Used </a:t>
            </a:r>
          </a:p>
        </p:txBody>
      </p:sp>
      <p:cxnSp>
        <p:nvCxnSpPr>
          <p:cNvPr id="10" name="Straight Connector 9">
            <a:extLst>
              <a:ext uri="{FF2B5EF4-FFF2-40B4-BE49-F238E27FC236}">
                <a16:creationId xmlns:a16="http://schemas.microsoft.com/office/drawing/2014/main" id="{3BE8EB64-DEEF-AA98-2C07-86615ECDCAE3}"/>
              </a:ext>
            </a:extLst>
          </p:cNvPr>
          <p:cNvCxnSpPr/>
          <p:nvPr/>
        </p:nvCxnSpPr>
        <p:spPr>
          <a:xfrm>
            <a:off x="5593080" y="1326027"/>
            <a:ext cx="0" cy="5176669"/>
          </a:xfrm>
          <a:prstGeom prst="line">
            <a:avLst/>
          </a:prstGeom>
        </p:spPr>
        <p:style>
          <a:lnRef idx="2">
            <a:schemeClr val="accent4"/>
          </a:lnRef>
          <a:fillRef idx="0">
            <a:schemeClr val="accent4"/>
          </a:fillRef>
          <a:effectRef idx="1">
            <a:schemeClr val="accent4"/>
          </a:effectRef>
          <a:fontRef idx="minor">
            <a:schemeClr val="tx1"/>
          </a:fontRef>
        </p:style>
      </p:cxnSp>
      <p:pic>
        <p:nvPicPr>
          <p:cNvPr id="5" name="Picture 4">
            <a:extLst>
              <a:ext uri="{FF2B5EF4-FFF2-40B4-BE49-F238E27FC236}">
                <a16:creationId xmlns:a16="http://schemas.microsoft.com/office/drawing/2014/main" id="{AC370759-652F-83D5-AC20-2A145B5F0DDC}"/>
              </a:ext>
            </a:extLst>
          </p:cNvPr>
          <p:cNvPicPr>
            <a:picLocks noChangeAspect="1"/>
          </p:cNvPicPr>
          <p:nvPr/>
        </p:nvPicPr>
        <p:blipFill>
          <a:blip r:embed="rId3"/>
          <a:stretch>
            <a:fillRect/>
          </a:stretch>
        </p:blipFill>
        <p:spPr>
          <a:xfrm>
            <a:off x="6483984" y="2571049"/>
            <a:ext cx="2750850" cy="2750850"/>
          </a:xfrm>
          <a:custGeom>
            <a:avLst/>
            <a:gdLst/>
            <a:ahLst/>
            <a:cxnLst/>
            <a:rect l="l" t="t" r="r" b="b"/>
            <a:pathLst>
              <a:path w="7090239" h="2734921">
                <a:moveTo>
                  <a:pt x="0" y="0"/>
                </a:moveTo>
                <a:lnTo>
                  <a:pt x="7090239" y="0"/>
                </a:lnTo>
                <a:lnTo>
                  <a:pt x="7090239" y="2734921"/>
                </a:lnTo>
                <a:lnTo>
                  <a:pt x="0" y="2734921"/>
                </a:lnTo>
                <a:close/>
              </a:path>
            </a:pathLst>
          </a:custGeom>
        </p:spPr>
      </p:pic>
    </p:spTree>
    <p:extLst>
      <p:ext uri="{BB962C8B-B14F-4D97-AF65-F5344CB8AC3E}">
        <p14:creationId xmlns:p14="http://schemas.microsoft.com/office/powerpoint/2010/main" val="122833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611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Tobacco use in the US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often are tobacco products used in the US? How much is made from said products, and what would the economic impact be if these items were no longer in circulation? What are the current effects of the products on Americans’ health? Is our government doing enough to combat the negative outcomes?</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69C8D4-7177-9B8F-D0A9-33321E9DFF13}"/>
              </a:ext>
            </a:extLst>
          </p:cNvPr>
          <p:cNvSpPr/>
          <p:nvPr/>
        </p:nvSpPr>
        <p:spPr>
          <a:xfrm>
            <a:off x="539688" y="5303520"/>
            <a:ext cx="946212" cy="9448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48975E8-4508-0501-37B5-EA26BB5EF7BF}"/>
              </a:ext>
            </a:extLst>
          </p:cNvPr>
          <p:cNvPicPr>
            <a:picLocks noChangeAspect="1"/>
          </p:cNvPicPr>
          <p:nvPr/>
        </p:nvPicPr>
        <p:blipFill>
          <a:blip r:embed="rId2"/>
          <a:stretch>
            <a:fillRect/>
          </a:stretch>
        </p:blipFill>
        <p:spPr>
          <a:xfrm>
            <a:off x="1278049" y="609600"/>
            <a:ext cx="9031811" cy="6277136"/>
          </a:xfrm>
          <a:prstGeom prst="rect">
            <a:avLst/>
          </a:prstGeom>
        </p:spPr>
      </p:pic>
      <p:sp>
        <p:nvSpPr>
          <p:cNvPr id="6" name="Slide Number Placeholder 5">
            <a:extLst>
              <a:ext uri="{FF2B5EF4-FFF2-40B4-BE49-F238E27FC236}">
                <a16:creationId xmlns:a16="http://schemas.microsoft.com/office/drawing/2014/main" id="{F02439E4-F269-9F78-CFC2-5A554BED0930}"/>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9" name="Title 1">
            <a:extLst>
              <a:ext uri="{FF2B5EF4-FFF2-40B4-BE49-F238E27FC236}">
                <a16:creationId xmlns:a16="http://schemas.microsoft.com/office/drawing/2014/main" id="{64FF53B4-D112-B64C-C5CE-150A220C2231}"/>
              </a:ext>
            </a:extLst>
          </p:cNvPr>
          <p:cNvSpPr>
            <a:spLocks noGrp="1"/>
          </p:cNvSpPr>
          <p:nvPr>
            <p:ph type="title"/>
          </p:nvPr>
        </p:nvSpPr>
        <p:spPr>
          <a:xfrm>
            <a:off x="539688" y="65650"/>
            <a:ext cx="11091600" cy="1332000"/>
          </a:xfrm>
        </p:spPr>
        <p:txBody>
          <a:bodyPr/>
          <a:lstStyle/>
          <a:p>
            <a:pPr algn="ctr"/>
            <a:r>
              <a:rPr lang="en-US" sz="4600" dirty="0"/>
              <a:t>Revenue brought in per state (by millions)</a:t>
            </a:r>
          </a:p>
        </p:txBody>
      </p:sp>
      <p:sp>
        <p:nvSpPr>
          <p:cNvPr id="10" name="Rectangle 9">
            <a:extLst>
              <a:ext uri="{FF2B5EF4-FFF2-40B4-BE49-F238E27FC236}">
                <a16:creationId xmlns:a16="http://schemas.microsoft.com/office/drawing/2014/main" id="{9196E597-92BB-FB53-6036-A03AD9F6BA96}"/>
              </a:ext>
            </a:extLst>
          </p:cNvPr>
          <p:cNvSpPr/>
          <p:nvPr/>
        </p:nvSpPr>
        <p:spPr>
          <a:xfrm>
            <a:off x="8362147" y="6457527"/>
            <a:ext cx="1947713" cy="429209"/>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608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BEBDA1-5766-C3DE-16E0-FF58889B8305}"/>
              </a:ext>
            </a:extLst>
          </p:cNvPr>
          <p:cNvPicPr>
            <a:picLocks noChangeAspect="1"/>
          </p:cNvPicPr>
          <p:nvPr/>
        </p:nvPicPr>
        <p:blipFill>
          <a:blip r:embed="rId2"/>
          <a:stretch>
            <a:fillRect/>
          </a:stretch>
        </p:blipFill>
        <p:spPr>
          <a:xfrm>
            <a:off x="357315" y="549276"/>
            <a:ext cx="11477370" cy="6243074"/>
          </a:xfrm>
          <a:prstGeom prst="rect">
            <a:avLst/>
          </a:prstGeom>
        </p:spPr>
      </p:pic>
      <p:sp>
        <p:nvSpPr>
          <p:cNvPr id="3" name="Rectangle 2">
            <a:extLst>
              <a:ext uri="{FF2B5EF4-FFF2-40B4-BE49-F238E27FC236}">
                <a16:creationId xmlns:a16="http://schemas.microsoft.com/office/drawing/2014/main" id="{999DB238-BBE3-E586-52D8-8D4EE72441A2}"/>
              </a:ext>
            </a:extLst>
          </p:cNvPr>
          <p:cNvSpPr/>
          <p:nvPr/>
        </p:nvSpPr>
        <p:spPr>
          <a:xfrm>
            <a:off x="9683575" y="622713"/>
            <a:ext cx="1947713" cy="429209"/>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39688" y="65650"/>
            <a:ext cx="11091600" cy="1332000"/>
          </a:xfrm>
        </p:spPr>
        <p:txBody>
          <a:bodyPr/>
          <a:lstStyle/>
          <a:p>
            <a:pPr algn="ctr"/>
            <a:r>
              <a:rPr lang="en-US" dirty="0"/>
              <a:t>Percent of tobacco users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4" name="Rectangle 3">
            <a:extLst>
              <a:ext uri="{FF2B5EF4-FFF2-40B4-BE49-F238E27FC236}">
                <a16:creationId xmlns:a16="http://schemas.microsoft.com/office/drawing/2014/main" id="{A5827A08-1186-53FC-2AFC-A2153E4C1799}"/>
              </a:ext>
            </a:extLst>
          </p:cNvPr>
          <p:cNvSpPr/>
          <p:nvPr/>
        </p:nvSpPr>
        <p:spPr>
          <a:xfrm>
            <a:off x="7847045" y="6410130"/>
            <a:ext cx="2247803" cy="269381"/>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D7E6C4-BF71-4401-E6FD-5D478C626D64}"/>
              </a:ext>
            </a:extLst>
          </p:cNvPr>
          <p:cNvSpPr/>
          <p:nvPr/>
        </p:nvSpPr>
        <p:spPr>
          <a:xfrm>
            <a:off x="539688" y="5303519"/>
            <a:ext cx="946212" cy="100520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Tobacco use per Industry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10" name="Picture 9">
            <a:extLst>
              <a:ext uri="{FF2B5EF4-FFF2-40B4-BE49-F238E27FC236}">
                <a16:creationId xmlns:a16="http://schemas.microsoft.com/office/drawing/2014/main" id="{9B9D2667-D711-4832-3A5D-65657E23E3A4}"/>
              </a:ext>
            </a:extLst>
          </p:cNvPr>
          <p:cNvPicPr>
            <a:picLocks noChangeAspect="1"/>
          </p:cNvPicPr>
          <p:nvPr/>
        </p:nvPicPr>
        <p:blipFill>
          <a:blip r:embed="rId2"/>
          <a:stretch>
            <a:fillRect/>
          </a:stretch>
        </p:blipFill>
        <p:spPr>
          <a:xfrm>
            <a:off x="1" y="2293620"/>
            <a:ext cx="5943599" cy="3799205"/>
          </a:xfrm>
          <a:prstGeom prst="rect">
            <a:avLst/>
          </a:prstGeom>
        </p:spPr>
      </p:pic>
      <p:pic>
        <p:nvPicPr>
          <p:cNvPr id="3" name="Picture 2">
            <a:extLst>
              <a:ext uri="{FF2B5EF4-FFF2-40B4-BE49-F238E27FC236}">
                <a16:creationId xmlns:a16="http://schemas.microsoft.com/office/drawing/2014/main" id="{37444B4D-C5D2-52EE-0520-ECFFAD912FDE}"/>
              </a:ext>
            </a:extLst>
          </p:cNvPr>
          <p:cNvPicPr>
            <a:picLocks noChangeAspect="1"/>
          </p:cNvPicPr>
          <p:nvPr/>
        </p:nvPicPr>
        <p:blipFill>
          <a:blip r:embed="rId3"/>
          <a:stretch>
            <a:fillRect/>
          </a:stretch>
        </p:blipFill>
        <p:spPr>
          <a:xfrm>
            <a:off x="6013178" y="2293620"/>
            <a:ext cx="6114826" cy="3799203"/>
          </a:xfrm>
          <a:prstGeom prst="rect">
            <a:avLst/>
          </a:prstGeom>
        </p:spPr>
      </p:pic>
    </p:spTree>
    <p:extLst>
      <p:ext uri="{BB962C8B-B14F-4D97-AF65-F5344CB8AC3E}">
        <p14:creationId xmlns:p14="http://schemas.microsoft.com/office/powerpoint/2010/main" val="3740286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1" y="580363"/>
            <a:ext cx="7167461" cy="1333055"/>
          </a:xfrm>
        </p:spPr>
        <p:txBody>
          <a:bodyPr vert="horz" wrap="square" lIns="0" tIns="0" rIns="0" bIns="0" rtlCol="0" anchor="t" anchorCtr="0">
            <a:normAutofit/>
          </a:bodyPr>
          <a:lstStyle/>
          <a:p>
            <a:r>
              <a:rPr lang="en-US" sz="3400" dirty="0"/>
              <a:t>Tobacco Use by Race in Adults</a:t>
            </a:r>
          </a:p>
        </p:txBody>
      </p:sp>
      <p:grpSp>
        <p:nvGrpSpPr>
          <p:cNvPr id="34" name="Group 3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3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E20A50F1-D507-3B08-659E-2984B5310C5E}"/>
              </a:ext>
            </a:extLst>
          </p:cNvPr>
          <p:cNvPicPr>
            <a:picLocks noChangeAspect="1"/>
          </p:cNvPicPr>
          <p:nvPr/>
        </p:nvPicPr>
        <p:blipFill>
          <a:blip r:embed="rId2"/>
          <a:stretch>
            <a:fillRect/>
          </a:stretch>
        </p:blipFill>
        <p:spPr>
          <a:xfrm>
            <a:off x="110919" y="1137595"/>
            <a:ext cx="10989231" cy="5635799"/>
          </a:xfrm>
          <a:prstGeom prst="rect">
            <a:avLst/>
          </a:prstGeom>
        </p:spPr>
      </p:pic>
    </p:spTree>
    <p:extLst>
      <p:ext uri="{BB962C8B-B14F-4D97-AF65-F5344CB8AC3E}">
        <p14:creationId xmlns:p14="http://schemas.microsoft.com/office/powerpoint/2010/main" val="395518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6326-EBED-DB89-AB62-F815AC511EBF}"/>
              </a:ext>
            </a:extLst>
          </p:cNvPr>
          <p:cNvSpPr>
            <a:spLocks noGrp="1"/>
          </p:cNvSpPr>
          <p:nvPr>
            <p:ph type="title"/>
          </p:nvPr>
        </p:nvSpPr>
        <p:spPr/>
        <p:txBody>
          <a:bodyPr/>
          <a:lstStyle/>
          <a:p>
            <a:r>
              <a:rPr lang="en-US" dirty="0"/>
              <a:t>Tobacco related deaths per year</a:t>
            </a:r>
          </a:p>
        </p:txBody>
      </p:sp>
      <p:sp>
        <p:nvSpPr>
          <p:cNvPr id="3" name="Content Placeholder 2">
            <a:extLst>
              <a:ext uri="{FF2B5EF4-FFF2-40B4-BE49-F238E27FC236}">
                <a16:creationId xmlns:a16="http://schemas.microsoft.com/office/drawing/2014/main" id="{24063F43-F470-A9BE-2DA2-D6C5E756B351}"/>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2026AD1F-D85E-97E1-0519-B941DB9101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DECB420-8F94-E21B-3F03-1FDC1987E29F}"/>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8" name="Picture 7">
            <a:extLst>
              <a:ext uri="{FF2B5EF4-FFF2-40B4-BE49-F238E27FC236}">
                <a16:creationId xmlns:a16="http://schemas.microsoft.com/office/drawing/2014/main" id="{3FF8C070-71A6-AD75-5C35-FDCE1A4DF6FC}"/>
              </a:ext>
            </a:extLst>
          </p:cNvPr>
          <p:cNvPicPr>
            <a:picLocks noChangeAspect="1"/>
          </p:cNvPicPr>
          <p:nvPr/>
        </p:nvPicPr>
        <p:blipFill>
          <a:blip r:embed="rId2"/>
          <a:stretch>
            <a:fillRect/>
          </a:stretch>
        </p:blipFill>
        <p:spPr>
          <a:xfrm>
            <a:off x="1715599" y="1386841"/>
            <a:ext cx="8240477" cy="5471160"/>
          </a:xfrm>
          <a:prstGeom prst="rect">
            <a:avLst/>
          </a:prstGeom>
        </p:spPr>
      </p:pic>
      <p:sp>
        <p:nvSpPr>
          <p:cNvPr id="9" name="Rectangle 8">
            <a:extLst>
              <a:ext uri="{FF2B5EF4-FFF2-40B4-BE49-F238E27FC236}">
                <a16:creationId xmlns:a16="http://schemas.microsoft.com/office/drawing/2014/main" id="{070B35F6-9224-AF46-F3C1-96CEFF0115AB}"/>
              </a:ext>
            </a:extLst>
          </p:cNvPr>
          <p:cNvSpPr/>
          <p:nvPr/>
        </p:nvSpPr>
        <p:spPr>
          <a:xfrm>
            <a:off x="550862" y="5147944"/>
            <a:ext cx="946212" cy="108521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201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WHO Overall Score 2014-2020</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8087485" y="2436466"/>
            <a:ext cx="3849373" cy="4070746"/>
          </a:xfrm>
        </p:spPr>
        <p:txBody>
          <a:bodyPr/>
          <a:lstStyle/>
          <a:p>
            <a:r>
              <a:rPr lang="en-US" dirty="0"/>
              <a:t>Scale being from 1-5</a:t>
            </a:r>
          </a:p>
          <a:p>
            <a:r>
              <a:rPr lang="en-US" dirty="0"/>
              <a:t>Based on Price, Tax Share, Tax Structure, and Affordability Change </a:t>
            </a:r>
          </a:p>
          <a:p>
            <a:r>
              <a:rPr lang="en-US" dirty="0"/>
              <a:t>United States ranks 90</a:t>
            </a:r>
            <a:r>
              <a:rPr lang="en-US" baseline="30000" dirty="0"/>
              <a:t>th</a:t>
            </a:r>
            <a:r>
              <a:rPr lang="en-US" dirty="0"/>
              <a:t> worldwide</a:t>
            </a:r>
          </a:p>
        </p:txBody>
      </p:sp>
      <p:pic>
        <p:nvPicPr>
          <p:cNvPr id="3" name="Picture 2">
            <a:extLst>
              <a:ext uri="{FF2B5EF4-FFF2-40B4-BE49-F238E27FC236}">
                <a16:creationId xmlns:a16="http://schemas.microsoft.com/office/drawing/2014/main" id="{4F716C6D-AF02-66F8-A8EA-49D31657DBFD}"/>
              </a:ext>
            </a:extLst>
          </p:cNvPr>
          <p:cNvPicPr>
            <a:picLocks noChangeAspect="1"/>
          </p:cNvPicPr>
          <p:nvPr/>
        </p:nvPicPr>
        <p:blipFill>
          <a:blip r:embed="rId3"/>
          <a:stretch>
            <a:fillRect/>
          </a:stretch>
        </p:blipFill>
        <p:spPr>
          <a:xfrm>
            <a:off x="188782" y="1969495"/>
            <a:ext cx="7719317" cy="4192484"/>
          </a:xfrm>
          <a:prstGeom prst="rect">
            <a:avLst/>
          </a:prstGeo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infopath/2007/PartnerControls"/>
    <ds:schemaRef ds:uri="http://www.w3.org/XML/1998/namespace"/>
    <ds:schemaRef ds:uri="http://purl.org/dc/dcmitype/"/>
    <ds:schemaRef ds:uri="71af3243-3dd4-4a8d-8c0d-dd76da1f02a5"/>
    <ds:schemaRef ds:uri="http://purl.org/dc/elements/1.1/"/>
    <ds:schemaRef ds:uri="http://schemas.microsoft.com/sharepoint/v3"/>
    <ds:schemaRef ds:uri="http://schemas.microsoft.com/office/2006/documentManagement/types"/>
    <ds:schemaRef ds:uri="http://schemas.openxmlformats.org/package/2006/metadata/core-properties"/>
    <ds:schemaRef ds:uri="230e9df3-be65-4c73-a93b-d1236ebd677e"/>
    <ds:schemaRef ds:uri="16c05727-aa75-4e4a-9b5f-8a80a1165891"/>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{E08D835B-C65D-44E1-A4CE-91580EBB8880}tf33713516_win32</Template>
  <TotalTime>28640</TotalTime>
  <Words>307</Words>
  <Application>Microsoft Office PowerPoint</Application>
  <PresentationFormat>Widescreen</PresentationFormat>
  <Paragraphs>36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Walbaum Display</vt:lpstr>
      <vt:lpstr>3DFloatVTI</vt:lpstr>
      <vt:lpstr>Tobacco: Lucrative or Lethal </vt:lpstr>
      <vt:lpstr>Motivation </vt:lpstr>
      <vt:lpstr>Tobacco use in the US</vt:lpstr>
      <vt:lpstr>Revenue brought in per state (by millions)</vt:lpstr>
      <vt:lpstr>Percent of tobacco users</vt:lpstr>
      <vt:lpstr>Tobacco use per Industry</vt:lpstr>
      <vt:lpstr>Tobacco Use by Race in Adults</vt:lpstr>
      <vt:lpstr>Tobacco related deaths per year</vt:lpstr>
      <vt:lpstr>WHO Overall Score 2014-2020</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Lucrative or Lethal </dc:title>
  <dc:creator>Andrew Case</dc:creator>
  <cp:lastModifiedBy>Andrew Case</cp:lastModifiedBy>
  <cp:revision>11</cp:revision>
  <dcterms:created xsi:type="dcterms:W3CDTF">2022-12-13T18:06:00Z</dcterms:created>
  <dcterms:modified xsi:type="dcterms:W3CDTF">2023-01-02T18:35:04Z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