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17" r:id="rId8"/>
    <p:sldId id="277" r:id="rId9"/>
    <p:sldId id="278" r:id="rId10"/>
    <p:sldId id="279" r:id="rId11"/>
    <p:sldId id="268" r:id="rId12"/>
    <p:sldId id="272" r:id="rId13"/>
    <p:sldId id="392" r:id="rId14"/>
    <p:sldId id="270" r:id="rId15"/>
    <p:sldId id="281" r:id="rId16"/>
    <p:sldId id="32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222275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Tobacco</a:t>
            </a:r>
            <a:br>
              <a:rPr lang="en-US" dirty="0"/>
            </a:br>
            <a:r>
              <a:rPr lang="en-US" dirty="0"/>
              <a:t>Lucrative or Lethal </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Andrew Case</a:t>
            </a:r>
          </a:p>
        </p:txBody>
      </p:sp>
      <p:pic>
        <p:nvPicPr>
          <p:cNvPr id="1028" name="Picture 4" descr="See the source image">
            <a:extLst>
              <a:ext uri="{FF2B5EF4-FFF2-40B4-BE49-F238E27FC236}">
                <a16:creationId xmlns:a16="http://schemas.microsoft.com/office/drawing/2014/main" id="{5BCFABAE-244D-029B-E1F6-71DD69E2F96C}"/>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3939" r="13939"/>
          <a:stretch>
            <a:fillRect/>
          </a:stretch>
        </p:blipFill>
        <p:spPr bwMode="auto">
          <a:xfrm>
            <a:off x="178904" y="164636"/>
            <a:ext cx="7100648" cy="653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Tobacco use International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04637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WHO Overall Score 2014-2020</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8087485" y="2436466"/>
            <a:ext cx="3849373" cy="4070746"/>
          </a:xfrm>
        </p:spPr>
        <p:txBody>
          <a:bodyPr/>
          <a:lstStyle/>
          <a:p>
            <a:r>
              <a:rPr lang="en-US" dirty="0"/>
              <a:t>Scale being from 1-5</a:t>
            </a:r>
          </a:p>
          <a:p>
            <a:r>
              <a:rPr lang="en-US" dirty="0"/>
              <a:t>Based on Price, Tax Share, Tax Structure, and Affordability Change </a:t>
            </a:r>
          </a:p>
          <a:p>
            <a:r>
              <a:rPr lang="en-US" dirty="0"/>
              <a:t>United States ranks 90</a:t>
            </a:r>
            <a:r>
              <a:rPr lang="en-US" baseline="30000" dirty="0"/>
              <a:t>th</a:t>
            </a:r>
            <a:r>
              <a:rPr lang="en-US" dirty="0"/>
              <a:t> worldwide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pic>
        <p:nvPicPr>
          <p:cNvPr id="3" name="Picture 2">
            <a:extLst>
              <a:ext uri="{FF2B5EF4-FFF2-40B4-BE49-F238E27FC236}">
                <a16:creationId xmlns:a16="http://schemas.microsoft.com/office/drawing/2014/main" id="{4F716C6D-AF02-66F8-A8EA-49D31657DBFD}"/>
              </a:ext>
            </a:extLst>
          </p:cNvPr>
          <p:cNvPicPr>
            <a:picLocks noChangeAspect="1"/>
          </p:cNvPicPr>
          <p:nvPr/>
        </p:nvPicPr>
        <p:blipFill>
          <a:blip r:embed="rId3"/>
          <a:stretch>
            <a:fillRect/>
          </a:stretch>
        </p:blipFill>
        <p:spPr>
          <a:xfrm>
            <a:off x="0" y="1969495"/>
            <a:ext cx="7908099" cy="4192484"/>
          </a:xfrm>
          <a:prstGeom prst="rect">
            <a:avLst/>
          </a:prstGeo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3" name="Text Placeholder 2">
            <a:extLst>
              <a:ext uri="{FF2B5EF4-FFF2-40B4-BE49-F238E27FC236}">
                <a16:creationId xmlns:a16="http://schemas.microsoft.com/office/drawing/2014/main" id="{A38BABB7-F9DF-F505-2371-5818960ECA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2054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sz="1600" b="1" i="0" dirty="0">
                <a:solidFill>
                  <a:schemeClr val="tx1"/>
                </a:solidFill>
                <a:effectLst/>
                <a:latin typeface="Open Sans" panose="020B0604020202020204" pitchFamily="34" charset="0"/>
              </a:rPr>
              <a:t>In 2019, the largest tobacco companies spent $8.2 billion marketing cigarettes and smokeless tobacco in the United States. This amount translates to about $22.5 million each day, or nearly $1 million every hour.</a:t>
            </a:r>
            <a:endParaRPr lang="en-US" sz="1600" dirty="0">
              <a:solidFill>
                <a:schemeClr val="tx1"/>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Tobacco use in the US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Tobacco use per Industry</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9" name="Picture 8">
            <a:extLst>
              <a:ext uri="{FF2B5EF4-FFF2-40B4-BE49-F238E27FC236}">
                <a16:creationId xmlns:a16="http://schemas.microsoft.com/office/drawing/2014/main" id="{55FF9AD3-770C-E938-AAB2-592E719BF845}"/>
              </a:ext>
            </a:extLst>
          </p:cNvPr>
          <p:cNvPicPr>
            <a:picLocks noChangeAspect="1"/>
          </p:cNvPicPr>
          <p:nvPr/>
        </p:nvPicPr>
        <p:blipFill>
          <a:blip r:embed="rId2"/>
          <a:stretch>
            <a:fillRect/>
          </a:stretch>
        </p:blipFill>
        <p:spPr>
          <a:xfrm>
            <a:off x="6178824" y="2663687"/>
            <a:ext cx="6013175" cy="3429137"/>
          </a:xfrm>
          <a:prstGeom prst="rect">
            <a:avLst/>
          </a:prstGeom>
        </p:spPr>
      </p:pic>
      <p:pic>
        <p:nvPicPr>
          <p:cNvPr id="10" name="Picture 9">
            <a:extLst>
              <a:ext uri="{FF2B5EF4-FFF2-40B4-BE49-F238E27FC236}">
                <a16:creationId xmlns:a16="http://schemas.microsoft.com/office/drawing/2014/main" id="{9B9D2667-D711-4832-3A5D-65657E23E3A4}"/>
              </a:ext>
            </a:extLst>
          </p:cNvPr>
          <p:cNvPicPr>
            <a:picLocks noChangeAspect="1"/>
          </p:cNvPicPr>
          <p:nvPr/>
        </p:nvPicPr>
        <p:blipFill>
          <a:blip r:embed="rId3"/>
          <a:stretch>
            <a:fillRect/>
          </a:stretch>
        </p:blipFill>
        <p:spPr>
          <a:xfrm>
            <a:off x="1" y="2663687"/>
            <a:ext cx="6013174" cy="3429137"/>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BEBDA1-5766-C3DE-16E0-FF58889B8305}"/>
              </a:ext>
            </a:extLst>
          </p:cNvPr>
          <p:cNvPicPr>
            <a:picLocks noChangeAspect="1"/>
          </p:cNvPicPr>
          <p:nvPr/>
        </p:nvPicPr>
        <p:blipFill>
          <a:blip r:embed="rId2"/>
          <a:stretch>
            <a:fillRect/>
          </a:stretch>
        </p:blipFill>
        <p:spPr>
          <a:xfrm>
            <a:off x="357315" y="549276"/>
            <a:ext cx="11477370" cy="6243074"/>
          </a:xfrm>
          <a:prstGeom prst="rect">
            <a:avLst/>
          </a:prstGeom>
        </p:spPr>
      </p:pic>
      <p:sp>
        <p:nvSpPr>
          <p:cNvPr id="3" name="Rectangle 2">
            <a:extLst>
              <a:ext uri="{FF2B5EF4-FFF2-40B4-BE49-F238E27FC236}">
                <a16:creationId xmlns:a16="http://schemas.microsoft.com/office/drawing/2014/main" id="{999DB238-BBE3-E586-52D8-8D4EE72441A2}"/>
              </a:ext>
            </a:extLst>
          </p:cNvPr>
          <p:cNvSpPr/>
          <p:nvPr/>
        </p:nvSpPr>
        <p:spPr>
          <a:xfrm>
            <a:off x="9683575" y="622713"/>
            <a:ext cx="1947713" cy="429209"/>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pPr algn="ctr"/>
            <a:r>
              <a:rPr lang="en-US" dirty="0"/>
              <a:t>Percent of tobacco users per day</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dirty="0"/>
          </a:p>
        </p:txBody>
      </p:sp>
      <p:sp>
        <p:nvSpPr>
          <p:cNvPr id="4" name="Rectangle 3">
            <a:extLst>
              <a:ext uri="{FF2B5EF4-FFF2-40B4-BE49-F238E27FC236}">
                <a16:creationId xmlns:a16="http://schemas.microsoft.com/office/drawing/2014/main" id="{A5827A08-1186-53FC-2AFC-A2153E4C1799}"/>
              </a:ext>
            </a:extLst>
          </p:cNvPr>
          <p:cNvSpPr/>
          <p:nvPr/>
        </p:nvSpPr>
        <p:spPr>
          <a:xfrm>
            <a:off x="7847045" y="6410130"/>
            <a:ext cx="2247803" cy="269381"/>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1" y="580363"/>
            <a:ext cx="7167461" cy="1333055"/>
          </a:xfrm>
        </p:spPr>
        <p:txBody>
          <a:bodyPr vert="horz" wrap="square" lIns="0" tIns="0" rIns="0" bIns="0" rtlCol="0" anchor="t" anchorCtr="0">
            <a:normAutofit/>
          </a:bodyPr>
          <a:lstStyle/>
          <a:p>
            <a:r>
              <a:rPr lang="en-US" sz="3400" dirty="0"/>
              <a:t>Tobacco Use by Race in Adults</a:t>
            </a:r>
          </a:p>
        </p:txBody>
      </p:sp>
      <p:grpSp>
        <p:nvGrpSpPr>
          <p:cNvPr id="34" name="Group 33">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35"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 name="Content Placeholder 4">
            <a:extLst>
              <a:ext uri="{FF2B5EF4-FFF2-40B4-BE49-F238E27FC236}">
                <a16:creationId xmlns:a16="http://schemas.microsoft.com/office/drawing/2014/main" id="{45C8FD3C-3E89-2224-4616-67A455350C1E}"/>
              </a:ext>
            </a:extLst>
          </p:cNvPr>
          <p:cNvSpPr>
            <a:spLocks noGrp="1"/>
          </p:cNvSpPr>
          <p:nvPr>
            <p:ph sz="quarter" idx="15"/>
          </p:nvPr>
        </p:nvSpPr>
        <p:spPr/>
        <p:txBody>
          <a:bodyPr/>
          <a:lstStyle/>
          <a:p>
            <a:endParaRPr lang="en-US"/>
          </a:p>
        </p:txBody>
      </p:sp>
      <p:pic>
        <p:nvPicPr>
          <p:cNvPr id="11" name="Picture 10">
            <a:extLst>
              <a:ext uri="{FF2B5EF4-FFF2-40B4-BE49-F238E27FC236}">
                <a16:creationId xmlns:a16="http://schemas.microsoft.com/office/drawing/2014/main" id="{D5EC9054-E2E6-25B3-DCE8-9C7ECD3FE293}"/>
              </a:ext>
            </a:extLst>
          </p:cNvPr>
          <p:cNvPicPr>
            <a:picLocks noChangeAspect="1"/>
          </p:cNvPicPr>
          <p:nvPr/>
        </p:nvPicPr>
        <p:blipFill>
          <a:blip r:embed="rId2"/>
          <a:stretch>
            <a:fillRect/>
          </a:stretch>
        </p:blipFill>
        <p:spPr>
          <a:xfrm>
            <a:off x="409862" y="1731117"/>
            <a:ext cx="11418249" cy="4892280"/>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infopath/2007/PartnerControls"/>
    <ds:schemaRef ds:uri="http://www.w3.org/XML/1998/namespace"/>
    <ds:schemaRef ds:uri="http://purl.org/dc/dcmitype/"/>
    <ds:schemaRef ds:uri="71af3243-3dd4-4a8d-8c0d-dd76da1f02a5"/>
    <ds:schemaRef ds:uri="http://purl.org/dc/elements/1.1/"/>
    <ds:schemaRef ds:uri="http://schemas.microsoft.com/sharepoint/v3"/>
    <ds:schemaRef ds:uri="http://schemas.microsoft.com/office/2006/documentManagement/types"/>
    <ds:schemaRef ds:uri="http://schemas.openxmlformats.org/package/2006/metadata/core-properties"/>
    <ds:schemaRef ds:uri="230e9df3-be65-4c73-a93b-d1236ebd677e"/>
    <ds:schemaRef ds:uri="16c05727-aa75-4e4a-9b5f-8a80a1165891"/>
    <ds:schemaRef ds:uri="http://schemas.microsoft.com/office/2006/metadata/properties"/>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{E08D835B-C65D-44E1-A4CE-91580EBB8880}tf33713516_win32</Template>
  <TotalTime>3031</TotalTime>
  <Words>611</Words>
  <Application>Microsoft Office PowerPoint</Application>
  <PresentationFormat>Widescreen</PresentationFormat>
  <Paragraphs>109</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Gill Sans MT</vt:lpstr>
      <vt:lpstr>Open Sans</vt:lpstr>
      <vt:lpstr>Symbol</vt:lpstr>
      <vt:lpstr>Walbaum Display</vt:lpstr>
      <vt:lpstr>3DFloatVTI</vt:lpstr>
      <vt:lpstr>Tobacco Lucrative or Lethal </vt:lpstr>
      <vt:lpstr>Agenda</vt:lpstr>
      <vt:lpstr>Introduction</vt:lpstr>
      <vt:lpstr>Tobacco use in the US</vt:lpstr>
      <vt:lpstr>Tobacco use per Industry</vt:lpstr>
      <vt:lpstr>Percent of tobacco users per day</vt:lpstr>
      <vt:lpstr>Tobacco Use by Race in Adults</vt:lpstr>
      <vt:lpstr>Team</vt:lpstr>
      <vt:lpstr>Timeline</vt:lpstr>
      <vt:lpstr>Tobacco use International</vt:lpstr>
      <vt:lpstr>WHO Overall Score 2014-2020</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Tobacco Lucrative or Lethal </dc:title>
  <dc:creator>Andrew Case</dc:creator>
  <cp:lastModifiedBy>Andrew Case</cp:lastModifiedBy>
  <cp:revision>4</cp:revision>
  <dcterms:created xsi:type="dcterms:W3CDTF">2022-12-13T18:06:00Z</dcterms:created>
  <dcterms:modified xsi:type="dcterms:W3CDTF">2022-12-15T23:18:13Z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