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88" r:id="rId3"/>
    <p:sldId id="257" r:id="rId4"/>
    <p:sldId id="273" r:id="rId5"/>
    <p:sldId id="261" r:id="rId6"/>
    <p:sldId id="276" r:id="rId7"/>
    <p:sldId id="278" r:id="rId8"/>
    <p:sldId id="272" r:id="rId9"/>
    <p:sldId id="289" r:id="rId10"/>
    <p:sldId id="263" r:id="rId11"/>
    <p:sldId id="264" r:id="rId12"/>
    <p:sldId id="265" r:id="rId13"/>
    <p:sldId id="266" r:id="rId14"/>
    <p:sldId id="267" r:id="rId15"/>
    <p:sldId id="258" r:id="rId16"/>
    <p:sldId id="259" r:id="rId17"/>
    <p:sldId id="268" r:id="rId18"/>
    <p:sldId id="271" r:id="rId19"/>
    <p:sldId id="282" r:id="rId20"/>
    <p:sldId id="283" r:id="rId21"/>
    <p:sldId id="284" r:id="rId22"/>
    <p:sldId id="285" r:id="rId23"/>
    <p:sldId id="269" r:id="rId24"/>
    <p:sldId id="270" r:id="rId25"/>
    <p:sldId id="274" r:id="rId26"/>
    <p:sldId id="277" r:id="rId27"/>
    <p:sldId id="280" r:id="rId28"/>
    <p:sldId id="281" r:id="rId2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C"/>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p:cViewPr>
        <p:scale>
          <a:sx n="50" d="100"/>
          <a:sy n="50" d="100"/>
        </p:scale>
        <p:origin x="-2568" y="-10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69AB9A27-DD1B-412F-B42D-A65474D5A2C1}" type="datetimeFigureOut">
              <a:rPr lang="en-US" smtClean="0"/>
              <a:pPr/>
              <a:t>9/5/2016</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88AB5484-31D9-443A-AF8F-7E42192CDFDB}" type="slidenum">
              <a:rPr lang="en-US" smtClean="0"/>
              <a:pPr/>
              <a:t>‹#›</a:t>
            </a:fld>
            <a:endParaRPr lang="en-US"/>
          </a:p>
        </p:txBody>
      </p:sp>
    </p:spTree>
    <p:extLst>
      <p:ext uri="{BB962C8B-B14F-4D97-AF65-F5344CB8AC3E}">
        <p14:creationId xmlns:p14="http://schemas.microsoft.com/office/powerpoint/2010/main" val="3307468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5A02D3B-2F96-4447-A2A8-CDB607E4910D}" type="datetimeFigureOut">
              <a:rPr lang="en-US" smtClean="0"/>
              <a:t>9/5/2016</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049306E-D248-4E59-8FAB-CDD33081FA73}" type="slidenum">
              <a:rPr lang="en-US" smtClean="0"/>
              <a:t>‹#›</a:t>
            </a:fld>
            <a:endParaRPr lang="en-US"/>
          </a:p>
        </p:txBody>
      </p:sp>
    </p:spTree>
    <p:extLst>
      <p:ext uri="{BB962C8B-B14F-4D97-AF65-F5344CB8AC3E}">
        <p14:creationId xmlns:p14="http://schemas.microsoft.com/office/powerpoint/2010/main" val="1033906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66191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97461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96359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0" y="274638"/>
            <a:ext cx="9144000" cy="1143000"/>
          </a:xfrm>
        </p:spPr>
        <p:txBody>
          <a:bodyPr>
            <a:normAutofit/>
          </a:bodyPr>
          <a:lstStyle>
            <a:lvl1pPr>
              <a:defRPr sz="4000" b="1" baseline="0">
                <a:solidFill>
                  <a:srgbClr val="00703C"/>
                </a:solidFill>
                <a:latin typeface="Arial" pitchFamily="34" charset="0"/>
                <a:cs typeface="Arial" pitchFamily="34" charset="0"/>
              </a:defRPr>
            </a:lvl1pPr>
          </a:lstStyle>
          <a:p>
            <a:r>
              <a:rPr lang="en-US" dirty="0"/>
              <a:t>Slide title, level 1, Arial 40 pt bold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UNCC_Logo_RGB.jpg"/>
          <p:cNvPicPr>
            <a:picLocks noChangeAspect="1"/>
          </p:cNvPicPr>
          <p:nvPr userDrawn="1"/>
        </p:nvPicPr>
        <p:blipFill>
          <a:blip r:embed="rId2" cstate="print"/>
          <a:stretch>
            <a:fillRect/>
          </a:stretch>
        </p:blipFill>
        <p:spPr>
          <a:xfrm>
            <a:off x="7162800" y="5909716"/>
            <a:ext cx="1638128" cy="728422"/>
          </a:xfrm>
          <a:prstGeom prst="rect">
            <a:avLst/>
          </a:prstGeom>
        </p:spPr>
      </p:pic>
      <p:sp>
        <p:nvSpPr>
          <p:cNvPr id="8" name="Title 1"/>
          <p:cNvSpPr>
            <a:spLocks noGrp="1"/>
          </p:cNvSpPr>
          <p:nvPr>
            <p:ph type="title" hasCustomPrompt="1"/>
          </p:nvPr>
        </p:nvSpPr>
        <p:spPr>
          <a:xfrm>
            <a:off x="0" y="274638"/>
            <a:ext cx="9144000" cy="1143000"/>
          </a:xfrm>
        </p:spPr>
        <p:txBody>
          <a:bodyPr>
            <a:normAutofit/>
          </a:bodyPr>
          <a:lstStyle>
            <a:lvl1pPr>
              <a:defRPr sz="4000" b="1" baseline="0">
                <a:solidFill>
                  <a:srgbClr val="00703C"/>
                </a:solidFill>
                <a:latin typeface="Arial" pitchFamily="34" charset="0"/>
                <a:cs typeface="Arial" pitchFamily="34" charset="0"/>
              </a:defRPr>
            </a:lvl1pPr>
          </a:lstStyle>
          <a:p>
            <a:r>
              <a:rPr lang="en-US" dirty="0"/>
              <a:t>Slide title, level 1, Arial 40 pt bold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normAutofit/>
          </a:bodyPr>
          <a:lstStyle>
            <a:lvl1pPr algn="l">
              <a:defRPr sz="2800">
                <a:solidFill>
                  <a:srgbClr val="00703C"/>
                </a:solidFill>
                <a:latin typeface="Arial" pitchFamily="34" charset="0"/>
              </a:defRPr>
            </a:lvl1pPr>
            <a:lvl2pPr>
              <a:defRPr sz="2600" baseline="0">
                <a:solidFill>
                  <a:srgbClr val="00703C"/>
                </a:solidFill>
                <a:latin typeface="Arial" pitchFamily="34" charset="0"/>
              </a:defRPr>
            </a:lvl2pPr>
            <a:lvl3pPr>
              <a:defRPr sz="2600" baseline="0">
                <a:solidFill>
                  <a:srgbClr val="00703C"/>
                </a:solidFill>
                <a:latin typeface="Arial" pitchFamily="34" charset="0"/>
              </a:defRPr>
            </a:lvl3pPr>
            <a:lvl4pPr>
              <a:defRPr sz="2600" baseline="0">
                <a:solidFill>
                  <a:srgbClr val="00703C"/>
                </a:solidFill>
                <a:latin typeface="Arial" pitchFamily="34" charset="0"/>
              </a:defRPr>
            </a:lvl4pPr>
            <a:lvl5pPr>
              <a:defRPr sz="2600" baseline="0">
                <a:solidFill>
                  <a:srgbClr val="00703C"/>
                </a:solidFill>
                <a:latin typeface="Arial"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8" name="Title 1"/>
          <p:cNvSpPr>
            <a:spLocks noGrp="1"/>
          </p:cNvSpPr>
          <p:nvPr>
            <p:ph type="title" hasCustomPrompt="1"/>
          </p:nvPr>
        </p:nvSpPr>
        <p:spPr>
          <a:xfrm>
            <a:off x="0" y="274638"/>
            <a:ext cx="9144000" cy="1143000"/>
          </a:xfrm>
        </p:spPr>
        <p:txBody>
          <a:bodyPr>
            <a:normAutofit/>
          </a:bodyPr>
          <a:lstStyle>
            <a:lvl1pPr>
              <a:defRPr sz="4000" b="1" baseline="0">
                <a:solidFill>
                  <a:srgbClr val="00703C"/>
                </a:solidFill>
                <a:latin typeface="Arial" pitchFamily="34" charset="0"/>
                <a:cs typeface="Arial" pitchFamily="34" charset="0"/>
              </a:defRPr>
            </a:lvl1pPr>
          </a:lstStyle>
          <a:p>
            <a:r>
              <a:rPr lang="en-US" dirty="0"/>
              <a:t>Slide title, level 1, Arial 40 pt bold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524000"/>
            <a:ext cx="4040188" cy="4602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
        <p:nvSpPr>
          <p:cNvPr id="6" name="Content Placeholder 5"/>
          <p:cNvSpPr>
            <a:spLocks noGrp="1"/>
          </p:cNvSpPr>
          <p:nvPr>
            <p:ph sz="quarter" idx="4"/>
          </p:nvPr>
        </p:nvSpPr>
        <p:spPr>
          <a:xfrm>
            <a:off x="4645025" y="1524000"/>
            <a:ext cx="4041775" cy="4602163"/>
          </a:xfrm>
        </p:spPr>
        <p:txBody>
          <a:bodyPr>
            <a:normAutofit/>
          </a:bodyPr>
          <a:lstStyle>
            <a:lvl1pPr algn="l">
              <a:defRPr sz="2800">
                <a:solidFill>
                  <a:srgbClr val="00703C"/>
                </a:solidFill>
                <a:latin typeface="Arial" pitchFamily="34" charset="0"/>
              </a:defRPr>
            </a:lvl1pPr>
            <a:lvl2pPr>
              <a:defRPr sz="2600" baseline="0">
                <a:solidFill>
                  <a:srgbClr val="00703C"/>
                </a:solidFill>
                <a:latin typeface="Arial" pitchFamily="34" charset="0"/>
              </a:defRPr>
            </a:lvl2pPr>
            <a:lvl3pPr>
              <a:defRPr sz="2600" baseline="0">
                <a:solidFill>
                  <a:srgbClr val="00703C"/>
                </a:solidFill>
                <a:latin typeface="Arial" pitchFamily="34" charset="0"/>
              </a:defRPr>
            </a:lvl3pPr>
            <a:lvl4pPr>
              <a:defRPr sz="2600" baseline="0">
                <a:solidFill>
                  <a:srgbClr val="00703C"/>
                </a:solidFill>
                <a:latin typeface="Arial" pitchFamily="34" charset="0"/>
              </a:defRPr>
            </a:lvl4pPr>
            <a:lvl5pPr>
              <a:defRPr sz="2600" baseline="0">
                <a:solidFill>
                  <a:srgbClr val="00703C"/>
                </a:solidFill>
                <a:latin typeface="Arial"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hasCustomPrompt="1"/>
          </p:nvPr>
        </p:nvSpPr>
        <p:spPr>
          <a:xfrm>
            <a:off x="0" y="274638"/>
            <a:ext cx="9144000" cy="1143000"/>
          </a:xfrm>
        </p:spPr>
        <p:txBody>
          <a:bodyPr>
            <a:normAutofit/>
          </a:bodyPr>
          <a:lstStyle>
            <a:lvl1pPr>
              <a:defRPr sz="4000" b="1" baseline="0">
                <a:solidFill>
                  <a:srgbClr val="00703C"/>
                </a:solidFill>
                <a:latin typeface="Arial" pitchFamily="34" charset="0"/>
                <a:cs typeface="Arial" pitchFamily="34" charset="0"/>
              </a:defRPr>
            </a:lvl1pPr>
          </a:lstStyle>
          <a:p>
            <a:r>
              <a:rPr lang="en-US" dirty="0"/>
              <a:t>Slide title, level 1, Arial 40 pt bold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Content1">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152400" y="228600"/>
            <a:ext cx="8991600" cy="1143200"/>
          </a:xfrm>
          <a:prstGeom prst="rect">
            <a:avLst/>
          </a:prstGeom>
          <a:noFill/>
          <a:ln>
            <a:noFill/>
          </a:ln>
        </p:spPr>
        <p:txBody>
          <a:bodyPr lIns="91425" tIns="91425" rIns="91425" bIns="91425" anchor="ctr" anchorCtr="0"/>
          <a:lstStyle>
            <a:lvl1pPr marL="0" marR="0" indent="0" algn="ctr" rtl="0">
              <a:spcBef>
                <a:spcPts val="0"/>
              </a:spcBef>
              <a:buClr>
                <a:schemeClr val="lt1"/>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9" name="Shape 19"/>
          <p:cNvSpPr txBox="1">
            <a:spLocks noGrp="1"/>
          </p:cNvSpPr>
          <p:nvPr>
            <p:ph type="subTitle" idx="1"/>
          </p:nvPr>
        </p:nvSpPr>
        <p:spPr>
          <a:xfrm>
            <a:off x="609601" y="1905000"/>
            <a:ext cx="7924799" cy="533200"/>
          </a:xfrm>
          <a:prstGeom prst="rect">
            <a:avLst/>
          </a:prstGeom>
          <a:noFill/>
          <a:ln>
            <a:noFill/>
          </a:ln>
        </p:spPr>
        <p:txBody>
          <a:bodyPr lIns="91425" tIns="91425" rIns="91425" bIns="91425" anchor="t" anchorCtr="0"/>
          <a:lstStyle>
            <a:lvl1pPr marL="0" marR="0" indent="0" algn="l" rtl="0">
              <a:spcBef>
                <a:spcPts val="600"/>
              </a:spcBef>
              <a:buClr>
                <a:schemeClr val="lt1"/>
              </a:buClr>
              <a:buFont typeface="Arial"/>
              <a:buNone/>
              <a:defRPr/>
            </a:lvl1pPr>
            <a:lvl2pPr marL="457200" marR="0" indent="0" algn="ctr" rtl="0">
              <a:spcBef>
                <a:spcPts val="560"/>
              </a:spcBef>
              <a:buClr>
                <a:srgbClr val="888888"/>
              </a:buClr>
              <a:buFont typeface="Arial"/>
              <a:buNone/>
              <a:defRPr/>
            </a:lvl2pPr>
            <a:lvl3pPr marL="914400" marR="0" indent="0" algn="ctr" rtl="0">
              <a:spcBef>
                <a:spcPts val="480"/>
              </a:spcBef>
              <a:buClr>
                <a:srgbClr val="888888"/>
              </a:buClr>
              <a:buFont typeface="Arial"/>
              <a:buNone/>
              <a:defRPr/>
            </a:lvl3pPr>
            <a:lvl4pPr marL="1371600" marR="0" indent="0" algn="ctr" rtl="0">
              <a:spcBef>
                <a:spcPts val="400"/>
              </a:spcBef>
              <a:buClr>
                <a:srgbClr val="888888"/>
              </a:buClr>
              <a:buFont typeface="Arial"/>
              <a:buNone/>
              <a:defRPr/>
            </a:lvl4pPr>
            <a:lvl5pPr marL="1828800" marR="0" indent="0" algn="ctr" rtl="0">
              <a:spcBef>
                <a:spcPts val="480"/>
              </a:spcBef>
              <a:buClr>
                <a:srgbClr val="888888"/>
              </a:buClr>
              <a:buFont typeface="Arial"/>
              <a:buNone/>
              <a:defRPr/>
            </a:lvl5pPr>
            <a:lvl6pPr marL="2286000" marR="0" indent="0" algn="ctr" rtl="0">
              <a:spcBef>
                <a:spcPts val="400"/>
              </a:spcBef>
              <a:buClr>
                <a:srgbClr val="888888"/>
              </a:buClr>
              <a:buFont typeface="Arial"/>
              <a:buNone/>
              <a:defRPr/>
            </a:lvl6pPr>
            <a:lvl7pPr marL="2743200" marR="0" indent="0" algn="ctr" rtl="0">
              <a:spcBef>
                <a:spcPts val="400"/>
              </a:spcBef>
              <a:buClr>
                <a:srgbClr val="888888"/>
              </a:buClr>
              <a:buFont typeface="Arial"/>
              <a:buNone/>
              <a:defRPr/>
            </a:lvl7pPr>
            <a:lvl8pPr marL="3200400" marR="0" indent="0" algn="ctr" rtl="0">
              <a:spcBef>
                <a:spcPts val="400"/>
              </a:spcBef>
              <a:buClr>
                <a:srgbClr val="888888"/>
              </a:buClr>
              <a:buFont typeface="Arial"/>
              <a:buNone/>
              <a:defRPr/>
            </a:lvl8pPr>
            <a:lvl9pPr marL="3657600" marR="0" indent="0" algn="ctr" rtl="0">
              <a:spcBef>
                <a:spcPts val="400"/>
              </a:spcBef>
              <a:buClr>
                <a:srgbClr val="888888"/>
              </a:buClr>
              <a:buFont typeface="Arial"/>
              <a:buNone/>
              <a:defRPr/>
            </a:lvl9pPr>
          </a:lstStyle>
          <a:p>
            <a:endParaRPr/>
          </a:p>
        </p:txBody>
      </p:sp>
      <p:sp>
        <p:nvSpPr>
          <p:cNvPr id="20" name="Shape 20"/>
          <p:cNvSpPr txBox="1"/>
          <p:nvPr/>
        </p:nvSpPr>
        <p:spPr>
          <a:xfrm>
            <a:off x="609601" y="2438401"/>
            <a:ext cx="7924799" cy="1828799"/>
          </a:xfrm>
          <a:prstGeom prst="rect">
            <a:avLst/>
          </a:prstGeom>
          <a:noFill/>
          <a:ln>
            <a:noFill/>
          </a:ln>
        </p:spPr>
        <p:txBody>
          <a:bodyPr lIns="91425" tIns="45700" rIns="91425" bIns="45700" anchor="t" anchorCtr="0">
            <a:noAutofit/>
          </a:bodyPr>
          <a:lstStyle/>
          <a:p>
            <a:pPr marL="0" marR="0" lvl="0" indent="196850" algn="l" rtl="0">
              <a:lnSpc>
                <a:spcPct val="100000"/>
              </a:lnSpc>
              <a:spcBef>
                <a:spcPts val="0"/>
              </a:spcBef>
              <a:spcAft>
                <a:spcPts val="0"/>
              </a:spcAft>
              <a:buClr>
                <a:schemeClr val="lt1"/>
              </a:buClr>
              <a:buFont typeface="Arial"/>
              <a:buNone/>
            </a:pPr>
            <a:endParaRPr sz="3100" b="0" i="0" u="none" strike="noStrike" cap="none" baseline="0">
              <a:solidFill>
                <a:schemeClr val="lt1"/>
              </a:solidFill>
              <a:latin typeface="Arial"/>
              <a:ea typeface="Arial"/>
              <a:cs typeface="Arial"/>
              <a:sym typeface="Arial"/>
            </a:endParaRPr>
          </a:p>
        </p:txBody>
      </p:sp>
      <p:sp>
        <p:nvSpPr>
          <p:cNvPr id="21" name="Shape 21"/>
          <p:cNvSpPr txBox="1"/>
          <p:nvPr/>
        </p:nvSpPr>
        <p:spPr>
          <a:xfrm>
            <a:off x="609601" y="4419600"/>
            <a:ext cx="7924799" cy="5332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lt1"/>
              </a:buClr>
              <a:buFont typeface="Arial"/>
              <a:buNone/>
            </a:pPr>
            <a:endParaRPr sz="3000" b="1" i="0" u="none" strike="noStrike" cap="none" baseline="0">
              <a:solidFill>
                <a:schemeClr val="lt1"/>
              </a:solidFill>
              <a:latin typeface="Arial"/>
              <a:ea typeface="Arial"/>
              <a:cs typeface="Arial"/>
              <a:sym typeface="Arial"/>
            </a:endParaRPr>
          </a:p>
        </p:txBody>
      </p:sp>
      <p:sp>
        <p:nvSpPr>
          <p:cNvPr id="22" name="Shape 22"/>
          <p:cNvSpPr txBox="1"/>
          <p:nvPr/>
        </p:nvSpPr>
        <p:spPr>
          <a:xfrm>
            <a:off x="685801" y="4876800"/>
            <a:ext cx="8077199" cy="13716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Font typeface="Arial"/>
              <a:buNone/>
            </a:pPr>
            <a:endParaRPr sz="2800" b="0" i="0" u="none" strike="noStrike" cap="none" baseline="0">
              <a:solidFill>
                <a:schemeClr val="lt1"/>
              </a:solidFill>
              <a:latin typeface="Arial"/>
              <a:ea typeface="Arial"/>
              <a:cs typeface="Arial"/>
              <a:sym typeface="Arial"/>
            </a:endParaRPr>
          </a:p>
        </p:txBody>
      </p:sp>
      <p:grpSp>
        <p:nvGrpSpPr>
          <p:cNvPr id="23" name="Shape 23"/>
          <p:cNvGrpSpPr/>
          <p:nvPr/>
        </p:nvGrpSpPr>
        <p:grpSpPr>
          <a:xfrm>
            <a:off x="457200" y="5835949"/>
            <a:ext cx="8686800" cy="869700"/>
            <a:chOff x="457200" y="5835948"/>
            <a:chExt cx="8686800" cy="869700"/>
          </a:xfrm>
        </p:grpSpPr>
        <p:cxnSp>
          <p:nvCxnSpPr>
            <p:cNvPr id="24" name="Shape 24"/>
            <p:cNvCxnSpPr/>
            <p:nvPr/>
          </p:nvCxnSpPr>
          <p:spPr>
            <a:xfrm>
              <a:off x="457200" y="6628000"/>
              <a:ext cx="5029199" cy="1500"/>
            </a:xfrm>
            <a:prstGeom prst="straightConnector1">
              <a:avLst/>
            </a:prstGeom>
            <a:noFill/>
            <a:ln w="31750" cap="flat" cmpd="sng">
              <a:solidFill>
                <a:schemeClr val="lt1"/>
              </a:solidFill>
              <a:prstDash val="solid"/>
              <a:round/>
              <a:headEnd type="none" w="med" len="med"/>
              <a:tailEnd type="none" w="med" len="med"/>
            </a:ln>
          </p:spPr>
        </p:cxnSp>
        <p:pic>
          <p:nvPicPr>
            <p:cNvPr id="25" name="Shape 25"/>
            <p:cNvPicPr preferRelativeResize="0"/>
            <p:nvPr/>
          </p:nvPicPr>
          <p:blipFill rotWithShape="1">
            <a:blip r:embed="rId2">
              <a:alphaModFix/>
            </a:blip>
            <a:srcRect/>
            <a:stretch/>
          </p:blipFill>
          <p:spPr>
            <a:xfrm>
              <a:off x="5638800" y="5835948"/>
              <a:ext cx="3505200" cy="869700"/>
            </a:xfrm>
            <a:prstGeom prst="rect">
              <a:avLst/>
            </a:prstGeom>
            <a:noFill/>
            <a:ln>
              <a:noFill/>
            </a:ln>
          </p:spPr>
        </p:pic>
      </p:grpSp>
    </p:spTree>
    <p:extLst>
      <p:ext uri="{BB962C8B-B14F-4D97-AF65-F5344CB8AC3E}">
        <p14:creationId xmlns:p14="http://schemas.microsoft.com/office/powerpoint/2010/main" val="36153133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UNCC_Logo_RGB.jpg"/>
          <p:cNvPicPr>
            <a:picLocks noChangeAspect="1"/>
          </p:cNvPicPr>
          <p:nvPr/>
        </p:nvPicPr>
        <p:blipFill>
          <a:blip r:embed="rId7" cstate="print"/>
          <a:stretch>
            <a:fillRect/>
          </a:stretch>
        </p:blipFill>
        <p:spPr>
          <a:xfrm>
            <a:off x="7162800" y="5909716"/>
            <a:ext cx="1638128" cy="728422"/>
          </a:xfrm>
          <a:prstGeom prst="rect">
            <a:avLst/>
          </a:prstGeom>
        </p:spPr>
      </p:pic>
      <p:sp>
        <p:nvSpPr>
          <p:cNvPr id="2" name="Title Placeholder 1"/>
          <p:cNvSpPr>
            <a:spLocks noGrp="1"/>
          </p:cNvSpPr>
          <p:nvPr>
            <p:ph type="title"/>
          </p:nvPr>
        </p:nvSpPr>
        <p:spPr>
          <a:xfrm>
            <a:off x="152400" y="274638"/>
            <a:ext cx="8763000" cy="1143000"/>
          </a:xfrm>
          <a:prstGeom prst="rect">
            <a:avLst/>
          </a:prstGeom>
        </p:spPr>
        <p:txBody>
          <a:bodyPr vert="horz" lIns="91440" tIns="45720" rIns="91440" bIns="45720" rtlCol="0" anchor="ctr">
            <a:normAutofit/>
          </a:bodyPr>
          <a:lstStyle/>
          <a:p>
            <a:r>
              <a:rPr lang="en-US" b="1" dirty="0">
                <a:solidFill>
                  <a:srgbClr val="006600"/>
                </a:solidFill>
                <a:latin typeface="Arial" pitchFamily="34" charset="0"/>
                <a:cs typeface="Arial" pitchFamily="34" charset="0"/>
              </a:rPr>
              <a:t>Presentation Title, Arial 44 bold</a:t>
            </a:r>
            <a:endParaRPr lang="en-US" dirty="0"/>
          </a:p>
        </p:txBody>
      </p:sp>
      <p:sp>
        <p:nvSpPr>
          <p:cNvPr id="3" name="Text Placeholder 2"/>
          <p:cNvSpPr>
            <a:spLocks noGrp="1"/>
          </p:cNvSpPr>
          <p:nvPr>
            <p:ph type="body" idx="1"/>
          </p:nvPr>
        </p:nvSpPr>
        <p:spPr>
          <a:xfrm>
            <a:off x="152400" y="5410200"/>
            <a:ext cx="8534400" cy="9445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a:solidFill>
                  <a:srgbClr val="006600"/>
                </a:solidFill>
                <a:latin typeface="Arial" pitchFamily="34" charset="0"/>
                <a:cs typeface="Arial" pitchFamily="34" charset="0"/>
              </a:rPr>
              <a:t>				Day, Month 11, 2009</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rgbClr val="006600"/>
                </a:solidFill>
                <a:latin typeface="Arial" pitchFamily="34" charset="0"/>
                <a:cs typeface="Arial" pitchFamily="34" charset="0"/>
              </a:rPr>
              <a:t>		   Enter presenter full name here – Arial 24 pt</a:t>
            </a:r>
          </a:p>
          <a:p>
            <a:pPr lvl="0"/>
            <a:endParaRPr lang="en-US" dirty="0"/>
          </a:p>
        </p:txBody>
      </p:sp>
      <p:cxnSp>
        <p:nvCxnSpPr>
          <p:cNvPr id="8" name="Straight Connector 7"/>
          <p:cNvCxnSpPr/>
          <p:nvPr/>
        </p:nvCxnSpPr>
        <p:spPr>
          <a:xfrm>
            <a:off x="457200" y="6553085"/>
            <a:ext cx="6553200" cy="1408"/>
          </a:xfrm>
          <a:prstGeom prst="line">
            <a:avLst/>
          </a:prstGeom>
          <a:ln w="31750">
            <a:solidFill>
              <a:srgbClr val="00703C"/>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5" r:id="rId1"/>
    <p:sldLayoutId id="2147483649" r:id="rId2"/>
    <p:sldLayoutId id="2147483652" r:id="rId3"/>
    <p:sldLayoutId id="2147483653" r:id="rId4"/>
    <p:sldLayoutId id="2147483656" r:id="rId5"/>
  </p:sldLayoutIdLst>
  <p:txStyles>
    <p:titleStyle>
      <a:lvl1pPr algn="ctr" defTabSz="914400" rtl="0" eaLnBrk="1" latinLnBrk="0" hangingPunct="1">
        <a:spcBef>
          <a:spcPct val="0"/>
        </a:spcBef>
        <a:buNone/>
        <a:defRPr sz="4400" kern="1200" baseline="0">
          <a:solidFill>
            <a:srgbClr val="00703C"/>
          </a:solidFill>
          <a:latin typeface="+mj-lt"/>
          <a:ea typeface="+mj-ea"/>
          <a:cs typeface="+mj-cs"/>
        </a:defRPr>
      </a:lvl1pPr>
    </p:titleStyle>
    <p:body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3200" kern="1200" baseline="0">
          <a:solidFill>
            <a:srgbClr val="00703C"/>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benthamopen.com/contents/pdf/TOFISHSJ/TOFISHSJ-6-71.pdf"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www.github.com/AKDDResearch/Shark-Attack"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oleObject" Target="file:///C:\Users\iprom\Documents\sharkresearch\Naive%20Bayes%20Classifier.docx" TargetMode="External"/><Relationship Id="rId3" Type="http://schemas.openxmlformats.org/officeDocument/2006/relationships/hyperlink" Target="https://documents.software.dell.com/statistics/textbook/naive-bayes-classifier" TargetMode="External"/><Relationship Id="rId7" Type="http://schemas.openxmlformats.org/officeDocument/2006/relationships/image" Target="../media/image9.emf"/><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emf"/><Relationship Id="rId4" Type="http://schemas.openxmlformats.org/officeDocument/2006/relationships/oleObject" Target="../embeddings/oleObject1.bin"/><Relationship Id="rId9" Type="http://schemas.openxmlformats.org/officeDocument/2006/relationships/image" Target="../media/image10.emf"/></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file:///C:\Users\iprom\Documents\sharkresearch\Clustering%20SImple%20EM.doc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oceanservice.noaa.gov/education/kits/estuaries/media/supp_estuar10d_disolvedox.html" TargetMode="External"/><Relationship Id="rId2" Type="http://schemas.openxmlformats.org/officeDocument/2006/relationships/hyperlink" Target="conf:(1)"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14.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oleObject" Target="file:///C:\Users\iprom\Documents\sharkresearch\Twitter%20Mining%20Study.pptx" TargetMode="External"/><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25.xml.rels><?xml version="1.0" encoding="UTF-8" standalone="yes"?>
<Relationships xmlns="http://schemas.openxmlformats.org/package/2006/relationships"><Relationship Id="rId2" Type="http://schemas.openxmlformats.org/officeDocument/2006/relationships/hyperlink" Target="https://twitter.com/DorsalAus"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www.scientificamerican.com/article/shark-bites-are-up-but-attack-risk-is-down/" TargetMode="Externa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8" Type="http://schemas.openxmlformats.org/officeDocument/2006/relationships/hyperlink" Target="http://www.atlanticwhiteshark.org/sharktivity-map/" TargetMode="External"/><Relationship Id="rId3" Type="http://schemas.openxmlformats.org/officeDocument/2006/relationships/hyperlink" Target="https://docs.unocha.org/sites/dms/Documents/TB%20012_Hashtag%20Standards.pdf" TargetMode="External"/><Relationship Id="rId7" Type="http://schemas.openxmlformats.org/officeDocument/2006/relationships/hyperlink" Target="https://www.dorsalapp.com/" TargetMode="External"/><Relationship Id="rId2" Type="http://schemas.openxmlformats.org/officeDocument/2006/relationships/hyperlink" Target="http://www.scientificamerican.com/article/shark-bites-are-up-but-attack-risk-is-down/" TargetMode="External"/><Relationship Id="rId1" Type="http://schemas.openxmlformats.org/officeDocument/2006/relationships/slideLayout" Target="../slideLayouts/slideLayout5.xml"/><Relationship Id="rId6" Type="http://schemas.openxmlformats.org/officeDocument/2006/relationships/hyperlink" Target="http://www.profthompson.net/" TargetMode="External"/><Relationship Id="rId5" Type="http://schemas.openxmlformats.org/officeDocument/2006/relationships/hyperlink" Target="http://what3words.com/" TargetMode="External"/><Relationship Id="rId4" Type="http://schemas.openxmlformats.org/officeDocument/2006/relationships/hyperlink" Target="http://benthamopen.com/contents/pdf/TOFISHSJ/TOFISHSJ-6-71.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flmnh.ufl.edu/fish/sharks/attacks/relarisk.htm" TargetMode="External"/><Relationship Id="rId2" Type="http://schemas.openxmlformats.org/officeDocument/2006/relationships/hyperlink" Target="https://www.flmnh.ufl.edu/fish/sharks/statistics/beachattacks.htm" TargetMode="External"/><Relationship Id="rId1" Type="http://schemas.openxmlformats.org/officeDocument/2006/relationships/slideLayout" Target="../slideLayouts/slideLayout5.xml"/><Relationship Id="rId4" Type="http://schemas.openxmlformats.org/officeDocument/2006/relationships/hyperlink" Target="http://www.scientificamerican.com/article/shark-bites-are-up-but-attack-risk-is-dow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profthompson.net/"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5867400"/>
            <a:ext cx="86106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304800"/>
            <a:ext cx="9144000" cy="1470025"/>
          </a:xfrm>
        </p:spPr>
        <p:txBody>
          <a:bodyPr>
            <a:normAutofit/>
          </a:bodyPr>
          <a:lstStyle/>
          <a:p>
            <a:r>
              <a:rPr lang="en-US" sz="2400" b="1" dirty="0"/>
              <a:t>Data Integration and </a:t>
            </a:r>
            <a:r>
              <a:rPr lang="en-US" sz="2400" dirty="0"/>
              <a:t>Knowledge Discovery</a:t>
            </a:r>
            <a:r>
              <a:rPr lang="en-US" sz="2400" b="1" dirty="0"/>
              <a:t/>
            </a:r>
            <a:br>
              <a:rPr lang="en-US" sz="2400" b="1" dirty="0"/>
            </a:br>
            <a:r>
              <a:rPr lang="en-US" sz="2400" dirty="0"/>
              <a:t>with the</a:t>
            </a:r>
            <a:br>
              <a:rPr lang="en-US" sz="2400" dirty="0"/>
            </a:br>
            <a:r>
              <a:rPr lang="en-US" sz="2400" b="1" dirty="0"/>
              <a:t> International Shark Attack Database</a:t>
            </a:r>
          </a:p>
        </p:txBody>
      </p:sp>
      <p:sp>
        <p:nvSpPr>
          <p:cNvPr id="3" name="Subtitle 2"/>
          <p:cNvSpPr>
            <a:spLocks noGrp="1"/>
          </p:cNvSpPr>
          <p:nvPr>
            <p:ph type="subTitle" idx="4294967295"/>
          </p:nvPr>
        </p:nvSpPr>
        <p:spPr>
          <a:xfrm>
            <a:off x="0" y="5410200"/>
            <a:ext cx="9144000" cy="1143000"/>
          </a:xfrm>
        </p:spPr>
        <p:txBody>
          <a:bodyPr>
            <a:normAutofit/>
          </a:bodyPr>
          <a:lstStyle/>
          <a:p>
            <a:r>
              <a:rPr lang="en-US" sz="2400" dirty="0">
                <a:solidFill>
                  <a:srgbClr val="00703C"/>
                </a:solidFill>
                <a:latin typeface="Arial" pitchFamily="34" charset="0"/>
                <a:cs typeface="Arial" pitchFamily="34" charset="0"/>
              </a:rPr>
              <a:t>July 26, 2016</a:t>
            </a:r>
            <a:br>
              <a:rPr lang="en-US" sz="2400" dirty="0">
                <a:solidFill>
                  <a:srgbClr val="00703C"/>
                </a:solidFill>
                <a:latin typeface="Arial" pitchFamily="34" charset="0"/>
                <a:cs typeface="Arial" pitchFamily="34" charset="0"/>
              </a:rPr>
            </a:br>
            <a:r>
              <a:rPr lang="en-US" sz="2400" dirty="0">
                <a:solidFill>
                  <a:srgbClr val="00703C"/>
                </a:solidFill>
                <a:latin typeface="Arial" pitchFamily="34" charset="0"/>
                <a:cs typeface="Arial" pitchFamily="34" charset="0"/>
              </a:rPr>
              <a:t>ITCS 6265 Summer 2016</a:t>
            </a:r>
          </a:p>
        </p:txBody>
      </p:sp>
      <p:cxnSp>
        <p:nvCxnSpPr>
          <p:cNvPr id="6" name="Straight Connector 5"/>
          <p:cNvCxnSpPr/>
          <p:nvPr/>
        </p:nvCxnSpPr>
        <p:spPr>
          <a:xfrm>
            <a:off x="838200" y="6324600"/>
            <a:ext cx="7391400" cy="1588"/>
          </a:xfrm>
          <a:prstGeom prst="line">
            <a:avLst/>
          </a:prstGeom>
          <a:ln w="31750">
            <a:solidFill>
              <a:srgbClr val="00703C"/>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2415822" y="4139141"/>
            <a:ext cx="4623074" cy="938212"/>
          </a:xfrm>
          <a:prstGeom prst="rect">
            <a:avLst/>
          </a:prstGeom>
        </p:spPr>
      </p:pic>
      <p:sp>
        <p:nvSpPr>
          <p:cNvPr id="9" name="AutoShape 2" descr="Image result for uncc.edu logo"/>
          <p:cNvSpPr>
            <a:spLocks noChangeAspect="1" noChangeArrowheads="1"/>
          </p:cNvSpPr>
          <p:nvPr/>
        </p:nvSpPr>
        <p:spPr bwMode="auto">
          <a:xfrm>
            <a:off x="838200" y="1489780"/>
            <a:ext cx="3200400" cy="32004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3"/>
          <a:stretch>
            <a:fillRect/>
          </a:stretch>
        </p:blipFill>
        <p:spPr>
          <a:xfrm>
            <a:off x="2824061" y="1870780"/>
            <a:ext cx="3900690" cy="21780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77500" lnSpcReduction="20000"/>
          </a:bodyPr>
          <a:lstStyle/>
          <a:p>
            <a:r>
              <a:rPr lang="en-US" dirty="0"/>
              <a:t>Salinity, Turbidity, Oxygen, Sea Water Temperature from East Cribbing Station in NC (used for all data, average readings during frequent attack times)</a:t>
            </a:r>
          </a:p>
          <a:p>
            <a:r>
              <a:rPr lang="en-US" dirty="0"/>
              <a:t>Oxygen:  Gulf coast experiences “dead zones” caused by low oxygen levels due to fertilizer run off</a:t>
            </a:r>
          </a:p>
          <a:p>
            <a:r>
              <a:rPr lang="en-US" dirty="0"/>
              <a:t>Suspected as cause of higher shark attacks due to low fish populations</a:t>
            </a:r>
          </a:p>
          <a:p>
            <a:r>
              <a:rPr lang="en-US" dirty="0"/>
              <a:t>Daily measure included in our research</a:t>
            </a:r>
          </a:p>
        </p:txBody>
      </p:sp>
      <p:sp>
        <p:nvSpPr>
          <p:cNvPr id="4" name="Title 3"/>
          <p:cNvSpPr>
            <a:spLocks noGrp="1"/>
          </p:cNvSpPr>
          <p:nvPr>
            <p:ph type="title"/>
          </p:nvPr>
        </p:nvSpPr>
        <p:spPr/>
        <p:txBody>
          <a:bodyPr/>
          <a:lstStyle/>
          <a:p>
            <a:r>
              <a:rPr lang="en-US" dirty="0"/>
              <a:t>Domain Understanding:  Water</a:t>
            </a:r>
          </a:p>
        </p:txBody>
      </p:sp>
      <p:pic>
        <p:nvPicPr>
          <p:cNvPr id="2050" name="Picture 2" descr="dissolvedoxygen_levels-sal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536009" y="1600200"/>
            <a:ext cx="2262981"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804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00200"/>
            <a:ext cx="8077200" cy="4525963"/>
          </a:xfrm>
        </p:spPr>
        <p:txBody>
          <a:bodyPr>
            <a:normAutofit/>
          </a:bodyPr>
          <a:lstStyle/>
          <a:p>
            <a:r>
              <a:rPr lang="en-US" dirty="0"/>
              <a:t>Temperature, Precipitation, Moving Average Precipitation, Wind Speed, Wind Direction</a:t>
            </a:r>
          </a:p>
          <a:p>
            <a:r>
              <a:rPr lang="en-US" dirty="0"/>
              <a:t>Daily readings from NOAA</a:t>
            </a:r>
          </a:p>
          <a:p>
            <a:r>
              <a:rPr lang="en-US" dirty="0"/>
              <a:t>Daily measures included in our research</a:t>
            </a:r>
          </a:p>
          <a:p>
            <a:r>
              <a:rPr lang="en-US" dirty="0"/>
              <a:t>Sharks like warmer weather, will migrate as seasons change</a:t>
            </a:r>
          </a:p>
          <a:p>
            <a:r>
              <a:rPr lang="en-US" dirty="0"/>
              <a:t>People go to the beach when it is hot</a:t>
            </a:r>
          </a:p>
        </p:txBody>
      </p:sp>
      <p:sp>
        <p:nvSpPr>
          <p:cNvPr id="4" name="Title 3"/>
          <p:cNvSpPr>
            <a:spLocks noGrp="1"/>
          </p:cNvSpPr>
          <p:nvPr>
            <p:ph type="title"/>
          </p:nvPr>
        </p:nvSpPr>
        <p:spPr/>
        <p:txBody>
          <a:bodyPr/>
          <a:lstStyle/>
          <a:p>
            <a:r>
              <a:rPr lang="en-US" dirty="0"/>
              <a:t>Domain Understanding:  Weather</a:t>
            </a:r>
          </a:p>
        </p:txBody>
      </p:sp>
    </p:spTree>
    <p:extLst>
      <p:ext uri="{BB962C8B-B14F-4D97-AF65-F5344CB8AC3E}">
        <p14:creationId xmlns:p14="http://schemas.microsoft.com/office/powerpoint/2010/main" val="1908310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00200"/>
            <a:ext cx="8077200" cy="4525963"/>
          </a:xfrm>
        </p:spPr>
        <p:txBody>
          <a:bodyPr>
            <a:normAutofit/>
          </a:bodyPr>
          <a:lstStyle/>
          <a:p>
            <a:r>
              <a:rPr lang="en-US" dirty="0"/>
              <a:t>Sharks eat crabs.</a:t>
            </a:r>
          </a:p>
          <a:p>
            <a:r>
              <a:rPr lang="en-US" dirty="0"/>
              <a:t>Crabs have more frequent movement during full and new moon phases.</a:t>
            </a:r>
          </a:p>
          <a:p>
            <a:r>
              <a:rPr lang="en-US" dirty="0"/>
              <a:t>Crab landings data for NC (daily) is available courtesy of Alan Bianchi, North Carolina Division of Marine Fisheries</a:t>
            </a:r>
          </a:p>
          <a:p>
            <a:endParaRPr lang="en-US" dirty="0"/>
          </a:p>
        </p:txBody>
      </p:sp>
      <p:sp>
        <p:nvSpPr>
          <p:cNvPr id="4" name="Title 3"/>
          <p:cNvSpPr>
            <a:spLocks noGrp="1"/>
          </p:cNvSpPr>
          <p:nvPr>
            <p:ph type="title"/>
          </p:nvPr>
        </p:nvSpPr>
        <p:spPr/>
        <p:txBody>
          <a:bodyPr/>
          <a:lstStyle/>
          <a:p>
            <a:r>
              <a:rPr lang="en-US" dirty="0"/>
              <a:t>Domain Understanding:  Crabs</a:t>
            </a:r>
          </a:p>
        </p:txBody>
      </p:sp>
    </p:spTree>
    <p:extLst>
      <p:ext uri="{BB962C8B-B14F-4D97-AF65-F5344CB8AC3E}">
        <p14:creationId xmlns:p14="http://schemas.microsoft.com/office/powerpoint/2010/main" val="3590957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00200"/>
            <a:ext cx="8077200" cy="4525963"/>
          </a:xfrm>
        </p:spPr>
        <p:txBody>
          <a:bodyPr>
            <a:normAutofit fontScale="92500"/>
          </a:bodyPr>
          <a:lstStyle/>
          <a:p>
            <a:r>
              <a:rPr lang="en-US" dirty="0"/>
              <a:t>Sharks eat turtles</a:t>
            </a:r>
          </a:p>
          <a:p>
            <a:r>
              <a:rPr lang="en-US" dirty="0"/>
              <a:t>NC and SC have many nests</a:t>
            </a:r>
          </a:p>
          <a:p>
            <a:r>
              <a:rPr lang="en-US" dirty="0"/>
              <a:t>Turtles move from ocean to beaches for nesting and false crawl (they go to beach but don’t lay eggs)</a:t>
            </a:r>
          </a:p>
          <a:p>
            <a:r>
              <a:rPr lang="en-US" dirty="0"/>
              <a:t>Turtle data for NC and SC courtesy of </a:t>
            </a:r>
          </a:p>
          <a:p>
            <a:r>
              <a:rPr lang="en-US" dirty="0"/>
              <a:t>Michelle Pate and Dr. Matthew Godfrey, State Coordinators, SC and NC Wildlife Resources Commissions</a:t>
            </a:r>
          </a:p>
          <a:p>
            <a:r>
              <a:rPr lang="en-US" dirty="0"/>
              <a:t>Privacy and security concerns are always important!</a:t>
            </a:r>
          </a:p>
        </p:txBody>
      </p:sp>
      <p:sp>
        <p:nvSpPr>
          <p:cNvPr id="4" name="Title 3"/>
          <p:cNvSpPr>
            <a:spLocks noGrp="1"/>
          </p:cNvSpPr>
          <p:nvPr>
            <p:ph type="title"/>
          </p:nvPr>
        </p:nvSpPr>
        <p:spPr/>
        <p:txBody>
          <a:bodyPr/>
          <a:lstStyle/>
          <a:p>
            <a:r>
              <a:rPr lang="en-US" dirty="0"/>
              <a:t>Domain Understanding:  Turtles</a:t>
            </a:r>
          </a:p>
        </p:txBody>
      </p:sp>
    </p:spTree>
    <p:extLst>
      <p:ext uri="{BB962C8B-B14F-4D97-AF65-F5344CB8AC3E}">
        <p14:creationId xmlns:p14="http://schemas.microsoft.com/office/powerpoint/2010/main" val="3668753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00200"/>
            <a:ext cx="8077200" cy="4525963"/>
          </a:xfrm>
        </p:spPr>
        <p:txBody>
          <a:bodyPr>
            <a:normAutofit fontScale="92500" lnSpcReduction="20000"/>
          </a:bodyPr>
          <a:lstStyle/>
          <a:p>
            <a:r>
              <a:rPr lang="en-US" dirty="0"/>
              <a:t>Moon phases affect water levels</a:t>
            </a:r>
          </a:p>
          <a:p>
            <a:r>
              <a:rPr lang="en-US" dirty="0"/>
              <a:t>Full moon and new moon cause levels to rise higher than normal during tides</a:t>
            </a:r>
          </a:p>
          <a:p>
            <a:r>
              <a:rPr lang="en-US" dirty="0"/>
              <a:t>Effect starts 2-4 days before a phase and extends 2-4 days after</a:t>
            </a:r>
          </a:p>
          <a:p>
            <a:r>
              <a:rPr lang="en-US" dirty="0"/>
              <a:t>Spring </a:t>
            </a:r>
            <a:r>
              <a:rPr lang="en-US" b="1" dirty="0"/>
              <a:t>tides</a:t>
            </a:r>
            <a:r>
              <a:rPr lang="en-US" dirty="0"/>
              <a:t> happen when the sun and </a:t>
            </a:r>
            <a:r>
              <a:rPr lang="en-US" b="1" dirty="0"/>
              <a:t>moon</a:t>
            </a:r>
            <a:r>
              <a:rPr lang="en-US" dirty="0"/>
              <a:t> are on the same side of the earth (New </a:t>
            </a:r>
            <a:r>
              <a:rPr lang="en-US" b="1" dirty="0"/>
              <a:t>Moon</a:t>
            </a:r>
            <a:r>
              <a:rPr lang="en-US" dirty="0"/>
              <a:t>) or when the sun and </a:t>
            </a:r>
            <a:r>
              <a:rPr lang="en-US" b="1" dirty="0"/>
              <a:t>moon</a:t>
            </a:r>
            <a:r>
              <a:rPr lang="en-US" dirty="0"/>
              <a:t> are on opposite sides of the earth (Full </a:t>
            </a:r>
            <a:r>
              <a:rPr lang="en-US" b="1" dirty="0"/>
              <a:t>Moon</a:t>
            </a:r>
            <a:r>
              <a:rPr lang="en-US" dirty="0"/>
              <a:t>).</a:t>
            </a:r>
          </a:p>
          <a:p>
            <a:r>
              <a:rPr lang="en-US" dirty="0"/>
              <a:t>One study shows no effect:  </a:t>
            </a:r>
            <a:r>
              <a:rPr lang="en-US" dirty="0">
                <a:hlinkClick r:id="rId2"/>
              </a:rPr>
              <a:t>http://benthamopen.com/contents/pdf/TOFISHSJ/TOFISHSJ-6-71.pdf</a:t>
            </a:r>
            <a:endParaRPr lang="en-US" dirty="0"/>
          </a:p>
        </p:txBody>
      </p:sp>
      <p:sp>
        <p:nvSpPr>
          <p:cNvPr id="4" name="Title 3"/>
          <p:cNvSpPr>
            <a:spLocks noGrp="1"/>
          </p:cNvSpPr>
          <p:nvPr>
            <p:ph type="title"/>
          </p:nvPr>
        </p:nvSpPr>
        <p:spPr/>
        <p:txBody>
          <a:bodyPr>
            <a:normAutofit fontScale="90000"/>
          </a:bodyPr>
          <a:lstStyle/>
          <a:p>
            <a:r>
              <a:rPr lang="en-US" dirty="0"/>
              <a:t>Domain Understanding:  Moon Phases</a:t>
            </a:r>
          </a:p>
        </p:txBody>
      </p:sp>
    </p:spTree>
    <p:extLst>
      <p:ext uri="{BB962C8B-B14F-4D97-AF65-F5344CB8AC3E}">
        <p14:creationId xmlns:p14="http://schemas.microsoft.com/office/powerpoint/2010/main" val="1307930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1600200"/>
            <a:ext cx="8229600" cy="4648200"/>
          </a:xfrm>
          <a:prstGeom prst="rect">
            <a:avLst/>
          </a:prstGeom>
        </p:spPr>
        <p:txBody>
          <a:bodyPr>
            <a:normAutofit/>
          </a:bodyPr>
          <a:lstStyle/>
          <a:p>
            <a:pPr lvl="1">
              <a:spcBef>
                <a:spcPct val="20000"/>
              </a:spcBef>
              <a:defRPr/>
            </a:pPr>
            <a:endParaRPr kumimoji="0" lang="en-US" sz="2600" b="0" i="0" u="none" strike="noStrike" kern="1200" cap="none" spc="0" normalizeH="0" baseline="0" noProof="0" dirty="0">
              <a:ln>
                <a:noFill/>
              </a:ln>
              <a:solidFill>
                <a:srgbClr val="006600"/>
              </a:solidFill>
              <a:effectLst/>
              <a:uLnTx/>
              <a:uFillTx/>
              <a:latin typeface="Arial" pitchFamily="34" charset="0"/>
              <a:ea typeface="+mn-ea"/>
              <a:cs typeface="Arial" pitchFamily="34" charset="0"/>
            </a:endParaRPr>
          </a:p>
        </p:txBody>
      </p:sp>
      <p:sp>
        <p:nvSpPr>
          <p:cNvPr id="3" name="Title 1"/>
          <p:cNvSpPr txBox="1">
            <a:spLocks/>
          </p:cNvSpPr>
          <p:nvPr/>
        </p:nvSpPr>
        <p:spPr>
          <a:xfrm>
            <a:off x="0" y="179455"/>
            <a:ext cx="91440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noProof="0" dirty="0">
                <a:ln>
                  <a:noFill/>
                </a:ln>
                <a:solidFill>
                  <a:srgbClr val="00703C"/>
                </a:solidFill>
                <a:effectLst/>
                <a:uLnTx/>
                <a:uFillTx/>
                <a:latin typeface="Arial" pitchFamily="34" charset="0"/>
                <a:ea typeface="+mj-ea"/>
                <a:cs typeface="Arial" pitchFamily="34" charset="0"/>
              </a:rPr>
              <a:t>Data Preparation</a:t>
            </a:r>
          </a:p>
        </p:txBody>
      </p:sp>
      <p:pic>
        <p:nvPicPr>
          <p:cNvPr id="4" name="Picture 3"/>
          <p:cNvPicPr>
            <a:picLocks noChangeAspect="1"/>
          </p:cNvPicPr>
          <p:nvPr/>
        </p:nvPicPr>
        <p:blipFill>
          <a:blip r:embed="rId2"/>
          <a:stretch>
            <a:fillRect/>
          </a:stretch>
        </p:blipFill>
        <p:spPr>
          <a:xfrm>
            <a:off x="638175" y="914400"/>
            <a:ext cx="7867650" cy="520369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noProof="0" dirty="0">
                <a:ln>
                  <a:noFill/>
                </a:ln>
                <a:solidFill>
                  <a:srgbClr val="00703C"/>
                </a:solidFill>
                <a:effectLst/>
                <a:uLnTx/>
                <a:uFillTx/>
                <a:latin typeface="Arial" pitchFamily="34" charset="0"/>
                <a:ea typeface="+mj-ea"/>
                <a:cs typeface="Arial" pitchFamily="34" charset="0"/>
              </a:rPr>
              <a:t>Data Preparation</a:t>
            </a:r>
          </a:p>
        </p:txBody>
      </p:sp>
      <p:sp>
        <p:nvSpPr>
          <p:cNvPr id="3" name="Content Placeholder 2"/>
          <p:cNvSpPr txBox="1">
            <a:spLocks/>
          </p:cNvSpPr>
          <p:nvPr/>
        </p:nvSpPr>
        <p:spPr>
          <a:xfrm>
            <a:off x="838200" y="1219200"/>
            <a:ext cx="6934200" cy="4525963"/>
          </a:xfrm>
          <a:prstGeom prst="rect">
            <a:avLst/>
          </a:prstGeom>
        </p:spPr>
        <p:txBody>
          <a:bodyPr>
            <a:normAutofit/>
          </a:bodyPr>
          <a:lstStyle/>
          <a:p>
            <a:pPr marL="342900" lvl="0" indent="-342900">
              <a:spcBef>
                <a:spcPct val="20000"/>
              </a:spcBef>
              <a:defRPr/>
            </a:pPr>
            <a:endParaRPr kumimoji="0" lang="en-US" sz="1600" b="0" i="0" u="none" strike="noStrike" kern="1200" cap="none" spc="0" normalizeH="0" baseline="0" noProof="0" dirty="0">
              <a:ln>
                <a:noFill/>
              </a:ln>
              <a:solidFill>
                <a:srgbClr val="00703C"/>
              </a:solidFill>
              <a:effectLst/>
              <a:uLnTx/>
              <a:uFillTx/>
              <a:latin typeface="Arial" pitchFamily="34" charset="0"/>
              <a:cs typeface="Arial" pitchFamily="34" charset="0"/>
            </a:endParaRPr>
          </a:p>
        </p:txBody>
      </p:sp>
      <p:sp>
        <p:nvSpPr>
          <p:cNvPr id="5" name="TextBox 4"/>
          <p:cNvSpPr txBox="1"/>
          <p:nvPr/>
        </p:nvSpPr>
        <p:spPr>
          <a:xfrm>
            <a:off x="685800" y="1600200"/>
            <a:ext cx="7807458" cy="3416320"/>
          </a:xfrm>
          <a:prstGeom prst="rect">
            <a:avLst/>
          </a:prstGeom>
          <a:noFill/>
        </p:spPr>
        <p:txBody>
          <a:bodyPr wrap="none" rtlCol="0">
            <a:spAutoFit/>
          </a:bodyPr>
          <a:lstStyle/>
          <a:p>
            <a:r>
              <a:rPr lang="en-US" dirty="0"/>
              <a:t>Numeric values:  Discretized, Normalized for new attributes (3 bin)</a:t>
            </a:r>
          </a:p>
          <a:p>
            <a:endParaRPr lang="en-US" dirty="0"/>
          </a:p>
          <a:p>
            <a:r>
              <a:rPr lang="en-US" dirty="0"/>
              <a:t>Precipitation:  5 day moving average added</a:t>
            </a:r>
          </a:p>
          <a:p>
            <a:endParaRPr lang="en-US" dirty="0"/>
          </a:p>
          <a:p>
            <a:r>
              <a:rPr lang="en-US" dirty="0"/>
              <a:t>Moon phases:  extended for Full, New Moon</a:t>
            </a:r>
          </a:p>
          <a:p>
            <a:endParaRPr lang="en-US" dirty="0"/>
          </a:p>
          <a:p>
            <a:r>
              <a:rPr lang="en-US" dirty="0"/>
              <a:t>Crab Data:  For attack = Y, added by date </a:t>
            </a:r>
          </a:p>
          <a:p>
            <a:endParaRPr lang="en-US" dirty="0"/>
          </a:p>
          <a:p>
            <a:r>
              <a:rPr lang="en-US" dirty="0"/>
              <a:t>Crab Data:  For attack = N, Necessary imputations were made</a:t>
            </a:r>
          </a:p>
          <a:p>
            <a:endParaRPr lang="en-US" dirty="0"/>
          </a:p>
          <a:p>
            <a:r>
              <a:rPr lang="en-US" dirty="0"/>
              <a:t>NOTE:  </a:t>
            </a:r>
            <a:r>
              <a:rPr lang="en-US" dirty="0">
                <a:solidFill>
                  <a:srgbClr val="FF0000"/>
                </a:solidFill>
              </a:rPr>
              <a:t>Class imbalance </a:t>
            </a:r>
            <a:r>
              <a:rPr lang="en-US" dirty="0"/>
              <a:t>problem! Handled with </a:t>
            </a:r>
            <a:r>
              <a:rPr lang="en-US" i="1" dirty="0"/>
              <a:t>stratified</a:t>
            </a:r>
            <a:r>
              <a:rPr lang="en-US" dirty="0"/>
              <a:t> sampling of Attack=No</a:t>
            </a:r>
          </a:p>
          <a:p>
            <a:r>
              <a:rPr lang="en-US" dirty="0"/>
              <a:t>Subset so that 1/3 of records remain with adequate representation for each date.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1143000"/>
          </a:xfrm>
          <a:prstGeom prst="rect">
            <a:avLst/>
          </a:prstGeom>
        </p:spPr>
        <p:txBody>
          <a:bodyP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noProof="0" dirty="0">
                <a:ln>
                  <a:noFill/>
                </a:ln>
                <a:solidFill>
                  <a:srgbClr val="00703C"/>
                </a:solidFill>
                <a:effectLst/>
                <a:uLnTx/>
                <a:uFillTx/>
                <a:latin typeface="Arial" pitchFamily="34" charset="0"/>
                <a:ea typeface="+mj-ea"/>
                <a:cs typeface="Arial" pitchFamily="34" charset="0"/>
              </a:rPr>
              <a:t>Modeling:</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noProof="0" dirty="0">
                <a:ln>
                  <a:noFill/>
                </a:ln>
                <a:solidFill>
                  <a:srgbClr val="00703C"/>
                </a:solidFill>
                <a:effectLst/>
                <a:uLnTx/>
                <a:uFillTx/>
                <a:latin typeface="Arial" pitchFamily="34" charset="0"/>
                <a:ea typeface="+mj-ea"/>
                <a:cs typeface="Arial" pitchFamily="34" charset="0"/>
              </a:rPr>
              <a:t>  Exploratory Data Analysis</a:t>
            </a:r>
          </a:p>
        </p:txBody>
      </p:sp>
      <p:sp>
        <p:nvSpPr>
          <p:cNvPr id="3" name="Content Placeholder 2"/>
          <p:cNvSpPr txBox="1">
            <a:spLocks/>
          </p:cNvSpPr>
          <p:nvPr/>
        </p:nvSpPr>
        <p:spPr>
          <a:xfrm>
            <a:off x="838200" y="1219200"/>
            <a:ext cx="6934200" cy="4525963"/>
          </a:xfrm>
          <a:prstGeom prst="rect">
            <a:avLst/>
          </a:prstGeom>
        </p:spPr>
        <p:txBody>
          <a:bodyPr>
            <a:normAutofit/>
          </a:bodyPr>
          <a:lstStyle/>
          <a:p>
            <a:pPr marL="342900" lvl="0" indent="-342900">
              <a:spcBef>
                <a:spcPct val="20000"/>
              </a:spcBef>
              <a:defRPr/>
            </a:pPr>
            <a:endParaRPr kumimoji="0" lang="en-US" sz="1600" b="0" i="0" u="none" strike="noStrike" kern="1200" cap="none" spc="0" normalizeH="0" baseline="0" noProof="0" dirty="0">
              <a:ln>
                <a:noFill/>
              </a:ln>
              <a:solidFill>
                <a:srgbClr val="00703C"/>
              </a:solidFill>
              <a:effectLst/>
              <a:uLnTx/>
              <a:uFillTx/>
              <a:latin typeface="Arial" pitchFamily="34" charset="0"/>
              <a:cs typeface="Arial" pitchFamily="34" charset="0"/>
            </a:endParaRPr>
          </a:p>
        </p:txBody>
      </p:sp>
      <p:sp>
        <p:nvSpPr>
          <p:cNvPr id="5" name="TextBox 4"/>
          <p:cNvSpPr txBox="1"/>
          <p:nvPr/>
        </p:nvSpPr>
        <p:spPr>
          <a:xfrm>
            <a:off x="685800" y="1600200"/>
            <a:ext cx="8153835" cy="3139321"/>
          </a:xfrm>
          <a:prstGeom prst="rect">
            <a:avLst/>
          </a:prstGeom>
          <a:noFill/>
        </p:spPr>
        <p:txBody>
          <a:bodyPr wrap="none" rtlCol="0">
            <a:spAutoFit/>
          </a:bodyPr>
          <a:lstStyle/>
          <a:p>
            <a:r>
              <a:rPr lang="en-US" dirty="0"/>
              <a:t>FIRST ROUND: with the discretized data base using R, WEKA</a:t>
            </a:r>
          </a:p>
          <a:p>
            <a:endParaRPr lang="en-US" dirty="0"/>
          </a:p>
          <a:p>
            <a:r>
              <a:rPr lang="en-US" dirty="0"/>
              <a:t>Classification:  Naïve Bayes</a:t>
            </a:r>
          </a:p>
          <a:p>
            <a:endParaRPr lang="en-US" dirty="0"/>
          </a:p>
          <a:p>
            <a:r>
              <a:rPr lang="en-US" dirty="0"/>
              <a:t>Clustering:  Simple EM (Expected Maximization)</a:t>
            </a:r>
          </a:p>
          <a:p>
            <a:endParaRPr lang="en-US" dirty="0"/>
          </a:p>
          <a:p>
            <a:r>
              <a:rPr lang="en-US" dirty="0"/>
              <a:t>Association Rule:  </a:t>
            </a:r>
            <a:r>
              <a:rPr lang="en-US" dirty="0" err="1"/>
              <a:t>Apriori</a:t>
            </a:r>
            <a:endParaRPr lang="en-US" dirty="0"/>
          </a:p>
          <a:p>
            <a:endParaRPr lang="en-US" dirty="0"/>
          </a:p>
          <a:p>
            <a:r>
              <a:rPr lang="en-US" dirty="0"/>
              <a:t>NOTE:  See </a:t>
            </a:r>
            <a:r>
              <a:rPr lang="en-US" dirty="0" err="1"/>
              <a:t>github</a:t>
            </a:r>
            <a:r>
              <a:rPr lang="en-US" dirty="0"/>
              <a:t> </a:t>
            </a:r>
            <a:r>
              <a:rPr lang="en-US" dirty="0">
                <a:hlinkClick r:id="rId2"/>
              </a:rPr>
              <a:t>http://www.github.com/AKDDResearch/Shark-Attack</a:t>
            </a:r>
            <a:r>
              <a:rPr lang="en-US" dirty="0"/>
              <a:t> for complete</a:t>
            </a:r>
          </a:p>
          <a:p>
            <a:r>
              <a:rPr lang="en-US" dirty="0"/>
              <a:t>Source of data and files for this research</a:t>
            </a:r>
          </a:p>
          <a:p>
            <a:endParaRPr lang="en-US" dirty="0"/>
          </a:p>
        </p:txBody>
      </p:sp>
    </p:spTree>
    <p:extLst>
      <p:ext uri="{BB962C8B-B14F-4D97-AF65-F5344CB8AC3E}">
        <p14:creationId xmlns:p14="http://schemas.microsoft.com/office/powerpoint/2010/main" val="489477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792162"/>
          </a:xfrm>
          <a:prstGeom prst="rect">
            <a:avLst/>
          </a:prstGeom>
        </p:spPr>
        <p:txBody>
          <a:bodyPr>
            <a:normAutofit fontScale="7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noProof="0" dirty="0">
                <a:ln>
                  <a:noFill/>
                </a:ln>
                <a:solidFill>
                  <a:srgbClr val="00703C"/>
                </a:solidFill>
                <a:effectLst/>
                <a:uLnTx/>
                <a:uFillTx/>
                <a:latin typeface="Arial" pitchFamily="34" charset="0"/>
                <a:ea typeface="+mj-ea"/>
                <a:cs typeface="Arial" pitchFamily="34" charset="0"/>
              </a:rPr>
              <a:t>Modeling: Classification</a:t>
            </a:r>
            <a:br>
              <a:rPr kumimoji="0" lang="en-US" sz="4000" b="1" i="0" u="none" strike="noStrike" kern="1200" cap="none" spc="0" normalizeH="0" noProof="0" dirty="0">
                <a:ln>
                  <a:noFill/>
                </a:ln>
                <a:solidFill>
                  <a:srgbClr val="00703C"/>
                </a:solidFill>
                <a:effectLst/>
                <a:uLnTx/>
                <a:uFillTx/>
                <a:latin typeface="Arial" pitchFamily="34" charset="0"/>
                <a:ea typeface="+mj-ea"/>
                <a:cs typeface="Arial" pitchFamily="34" charset="0"/>
              </a:rPr>
            </a:br>
            <a:r>
              <a:rPr kumimoji="0" lang="en-US" sz="4000" b="1" i="0" u="none" strike="noStrike" kern="1200" cap="none" spc="0" normalizeH="0" noProof="0" dirty="0">
                <a:ln>
                  <a:noFill/>
                </a:ln>
                <a:solidFill>
                  <a:srgbClr val="00703C"/>
                </a:solidFill>
                <a:effectLst/>
                <a:uLnTx/>
                <a:uFillTx/>
                <a:latin typeface="Arial" pitchFamily="34" charset="0"/>
                <a:ea typeface="+mj-ea"/>
                <a:cs typeface="Arial" pitchFamily="34" charset="0"/>
              </a:rPr>
              <a:t>(discretized dataset, reduced dimensionality)</a:t>
            </a:r>
          </a:p>
        </p:txBody>
      </p:sp>
      <p:sp>
        <p:nvSpPr>
          <p:cNvPr id="3" name="Content Placeholder 2"/>
          <p:cNvSpPr txBox="1">
            <a:spLocks/>
          </p:cNvSpPr>
          <p:nvPr/>
        </p:nvSpPr>
        <p:spPr>
          <a:xfrm>
            <a:off x="838200" y="1219200"/>
            <a:ext cx="6934200" cy="4525963"/>
          </a:xfrm>
          <a:prstGeom prst="rect">
            <a:avLst/>
          </a:prstGeom>
        </p:spPr>
        <p:txBody>
          <a:bodyPr>
            <a:normAutofit/>
          </a:bodyPr>
          <a:lstStyle/>
          <a:p>
            <a:pPr marL="342900" lvl="0" indent="-342900">
              <a:spcBef>
                <a:spcPct val="20000"/>
              </a:spcBef>
              <a:defRPr/>
            </a:pPr>
            <a:endParaRPr kumimoji="0" lang="en-US" sz="1600" b="0" i="0" u="none" strike="noStrike" kern="1200" cap="none" spc="0" normalizeH="0" baseline="0" noProof="0" dirty="0">
              <a:ln>
                <a:noFill/>
              </a:ln>
              <a:solidFill>
                <a:srgbClr val="00703C"/>
              </a:solidFill>
              <a:effectLst/>
              <a:uLnTx/>
              <a:uFillTx/>
              <a:latin typeface="Arial" pitchFamily="34" charset="0"/>
              <a:cs typeface="Arial" pitchFamily="34" charset="0"/>
            </a:endParaRPr>
          </a:p>
        </p:txBody>
      </p:sp>
      <p:sp>
        <p:nvSpPr>
          <p:cNvPr id="6" name="Subtitle 5"/>
          <p:cNvSpPr>
            <a:spLocks noGrp="1"/>
          </p:cNvSpPr>
          <p:nvPr>
            <p:ph type="subTitle" idx="1"/>
          </p:nvPr>
        </p:nvSpPr>
        <p:spPr>
          <a:xfrm>
            <a:off x="533400" y="1676400"/>
            <a:ext cx="7924799" cy="533200"/>
          </a:xfrm>
        </p:spPr>
        <p:txBody>
          <a:bodyPr>
            <a:normAutofit fontScale="85000" lnSpcReduction="20000"/>
          </a:bodyPr>
          <a:lstStyle/>
          <a:p>
            <a:r>
              <a:rPr lang="en-US" dirty="0">
                <a:hlinkClick r:id="rId3"/>
              </a:rPr>
              <a:t>Naive Bayes:  </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273712475"/>
              </p:ext>
            </p:extLst>
          </p:nvPr>
        </p:nvGraphicFramePr>
        <p:xfrm>
          <a:off x="3109913" y="1397000"/>
          <a:ext cx="2924175" cy="4064000"/>
        </p:xfrm>
        <a:graphic>
          <a:graphicData uri="http://schemas.openxmlformats.org/presentationml/2006/ole">
            <mc:AlternateContent xmlns:mc="http://schemas.openxmlformats.org/markup-compatibility/2006">
              <mc:Choice xmlns:v="urn:schemas-microsoft-com:vml" Requires="v">
                <p:oleObj spid="_x0000_s2069" name="Document" r:id="rId4" imgW="5940848" imgH="8268437" progId="Word.Document.12">
                  <p:embed/>
                </p:oleObj>
              </mc:Choice>
              <mc:Fallback>
                <p:oleObj name="Document" r:id="rId4" imgW="5940848" imgH="8268437" progId="Word.Document.12">
                  <p:embed/>
                  <p:pic>
                    <p:nvPicPr>
                      <p:cNvPr id="0" name=""/>
                      <p:cNvPicPr/>
                      <p:nvPr/>
                    </p:nvPicPr>
                    <p:blipFill>
                      <a:blip r:embed="rId5"/>
                      <a:stretch>
                        <a:fillRect/>
                      </a:stretch>
                    </p:blipFill>
                    <p:spPr>
                      <a:xfrm>
                        <a:off x="3109913" y="1397000"/>
                        <a:ext cx="2924175" cy="406400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96980332"/>
              </p:ext>
            </p:extLst>
          </p:nvPr>
        </p:nvGraphicFramePr>
        <p:xfrm>
          <a:off x="3109913" y="1397000"/>
          <a:ext cx="2924175" cy="4064000"/>
        </p:xfrm>
        <a:graphic>
          <a:graphicData uri="http://schemas.openxmlformats.org/presentationml/2006/ole">
            <mc:AlternateContent xmlns:mc="http://schemas.openxmlformats.org/markup-compatibility/2006">
              <mc:Choice xmlns:v="urn:schemas-microsoft-com:vml" Requires="v">
                <p:oleObj spid="_x0000_s2070" name="Document" r:id="rId6" imgW="5940848" imgH="8256901" progId="Word.Document.12">
                  <p:embed/>
                </p:oleObj>
              </mc:Choice>
              <mc:Fallback>
                <p:oleObj name="Document" r:id="rId6" imgW="5940848" imgH="8256901" progId="Word.Document.12">
                  <p:embed/>
                  <p:pic>
                    <p:nvPicPr>
                      <p:cNvPr id="0" name=""/>
                      <p:cNvPicPr/>
                      <p:nvPr/>
                    </p:nvPicPr>
                    <p:blipFill>
                      <a:blip r:embed="rId7"/>
                      <a:stretch>
                        <a:fillRect/>
                      </a:stretch>
                    </p:blipFill>
                    <p:spPr>
                      <a:xfrm>
                        <a:off x="3109913" y="1397000"/>
                        <a:ext cx="2924175" cy="40640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592385709"/>
              </p:ext>
            </p:extLst>
          </p:nvPr>
        </p:nvGraphicFramePr>
        <p:xfrm>
          <a:off x="3109913" y="1397000"/>
          <a:ext cx="2924175" cy="4064000"/>
        </p:xfrm>
        <a:graphic>
          <a:graphicData uri="http://schemas.openxmlformats.org/presentationml/2006/ole">
            <mc:AlternateContent xmlns:mc="http://schemas.openxmlformats.org/markup-compatibility/2006">
              <mc:Choice xmlns:v="urn:schemas-microsoft-com:vml" Requires="v">
                <p:oleObj spid="_x0000_s2071" name="Document" r:id="rId8" imgW="5940848" imgH="8256901" progId="Word.Document.12">
                  <p:link updateAutomatic="1"/>
                </p:oleObj>
              </mc:Choice>
              <mc:Fallback>
                <p:oleObj name="Document" r:id="rId8" imgW="5940848" imgH="8256901" progId="Word.Document.12">
                  <p:link updateAutomatic="1"/>
                  <p:pic>
                    <p:nvPicPr>
                      <p:cNvPr id="0" name=""/>
                      <p:cNvPicPr/>
                      <p:nvPr/>
                    </p:nvPicPr>
                    <p:blipFill>
                      <a:blip r:embed="rId9"/>
                      <a:stretch>
                        <a:fillRect/>
                      </a:stretch>
                    </p:blipFill>
                    <p:spPr>
                      <a:xfrm>
                        <a:off x="3109913" y="1397000"/>
                        <a:ext cx="2924175" cy="4064000"/>
                      </a:xfrm>
                      <a:prstGeom prst="rect">
                        <a:avLst/>
                      </a:prstGeom>
                    </p:spPr>
                  </p:pic>
                </p:oleObj>
              </mc:Fallback>
            </mc:AlternateContent>
          </a:graphicData>
        </a:graphic>
      </p:graphicFrame>
    </p:spTree>
    <p:extLst>
      <p:ext uri="{BB962C8B-B14F-4D97-AF65-F5344CB8AC3E}">
        <p14:creationId xmlns:p14="http://schemas.microsoft.com/office/powerpoint/2010/main" val="49933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Modeling:  Clustering</a:t>
            </a:r>
          </a:p>
        </p:txBody>
      </p:sp>
      <p:sp>
        <p:nvSpPr>
          <p:cNvPr id="3" name="Subtitle 2"/>
          <p:cNvSpPr>
            <a:spLocks noGrp="1"/>
          </p:cNvSpPr>
          <p:nvPr>
            <p:ph type="subTitle" idx="1"/>
          </p:nvPr>
        </p:nvSpPr>
        <p:spPr>
          <a:xfrm>
            <a:off x="609601" y="1219200"/>
            <a:ext cx="3810000" cy="1295400"/>
          </a:xfrm>
        </p:spPr>
        <p:txBody>
          <a:bodyPr>
            <a:normAutofit/>
          </a:bodyPr>
          <a:lstStyle/>
          <a:p>
            <a:r>
              <a:rPr lang="en-US" dirty="0"/>
              <a:t>Simple EM (Expected Maximization)</a:t>
            </a:r>
          </a:p>
          <a:p>
            <a:endParaRPr lang="en-US" dirty="0"/>
          </a:p>
          <a:p>
            <a:endParaRPr lang="en-US" dirty="0"/>
          </a:p>
        </p:txBody>
      </p:sp>
      <p:pic>
        <p:nvPicPr>
          <p:cNvPr id="4" name="Picture 3"/>
          <p:cNvPicPr>
            <a:picLocks noChangeAspect="1"/>
          </p:cNvPicPr>
          <p:nvPr/>
        </p:nvPicPr>
        <p:blipFill>
          <a:blip r:embed="rId3"/>
          <a:stretch>
            <a:fillRect/>
          </a:stretch>
        </p:blipFill>
        <p:spPr>
          <a:xfrm>
            <a:off x="4648200" y="1206795"/>
            <a:ext cx="3372385" cy="5270205"/>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2818873817"/>
              </p:ext>
            </p:extLst>
          </p:nvPr>
        </p:nvGraphicFramePr>
        <p:xfrm>
          <a:off x="1828800" y="2667000"/>
          <a:ext cx="2168366" cy="2946400"/>
        </p:xfrm>
        <a:graphic>
          <a:graphicData uri="http://schemas.openxmlformats.org/presentationml/2006/ole">
            <mc:AlternateContent xmlns:mc="http://schemas.openxmlformats.org/markup-compatibility/2006">
              <mc:Choice xmlns:v="urn:schemas-microsoft-com:vml" Requires="v">
                <p:oleObj spid="_x0000_s4101" name="Document" r:id="rId4" imgW="5940848" imgH="8072677" progId="Word.Document.12">
                  <p:link updateAutomatic="1"/>
                </p:oleObj>
              </mc:Choice>
              <mc:Fallback>
                <p:oleObj name="Document" r:id="rId4" imgW="5940848" imgH="8072677" progId="Word.Document.12">
                  <p:link updateAutomatic="1"/>
                  <p:pic>
                    <p:nvPicPr>
                      <p:cNvPr id="0" name=""/>
                      <p:cNvPicPr/>
                      <p:nvPr/>
                    </p:nvPicPr>
                    <p:blipFill>
                      <a:blip r:embed="rId5"/>
                      <a:stretch>
                        <a:fillRect/>
                      </a:stretch>
                    </p:blipFill>
                    <p:spPr>
                      <a:xfrm>
                        <a:off x="1828800" y="2667000"/>
                        <a:ext cx="2168366" cy="2946400"/>
                      </a:xfrm>
                      <a:prstGeom prst="rect">
                        <a:avLst/>
                      </a:prstGeom>
                    </p:spPr>
                  </p:pic>
                </p:oleObj>
              </mc:Fallback>
            </mc:AlternateContent>
          </a:graphicData>
        </a:graphic>
      </p:graphicFrame>
    </p:spTree>
    <p:extLst>
      <p:ext uri="{BB962C8B-B14F-4D97-AF65-F5344CB8AC3E}">
        <p14:creationId xmlns:p14="http://schemas.microsoft.com/office/powerpoint/2010/main" val="3273160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Research Team</a:t>
            </a:r>
          </a:p>
        </p:txBody>
      </p:sp>
      <p:sp>
        <p:nvSpPr>
          <p:cNvPr id="3" name="Subtitle 2"/>
          <p:cNvSpPr>
            <a:spLocks noGrp="1"/>
          </p:cNvSpPr>
          <p:nvPr>
            <p:ph type="subTitle" idx="1"/>
          </p:nvPr>
        </p:nvSpPr>
        <p:spPr>
          <a:xfrm>
            <a:off x="609601" y="1905000"/>
            <a:ext cx="7924799" cy="2819400"/>
          </a:xfrm>
        </p:spPr>
        <p:txBody>
          <a:bodyPr>
            <a:normAutofit lnSpcReduction="10000"/>
          </a:bodyPr>
          <a:lstStyle/>
          <a:p>
            <a:r>
              <a:rPr lang="en-US" dirty="0" err="1"/>
              <a:t>Sailesh</a:t>
            </a:r>
            <a:r>
              <a:rPr lang="en-US" dirty="0"/>
              <a:t> </a:t>
            </a:r>
            <a:r>
              <a:rPr lang="en-US" dirty="0" err="1"/>
              <a:t>Bhamidipati</a:t>
            </a:r>
            <a:endParaRPr lang="en-US" dirty="0"/>
          </a:p>
          <a:p>
            <a:r>
              <a:rPr lang="en-US" dirty="0" err="1"/>
              <a:t>Sonal</a:t>
            </a:r>
            <a:r>
              <a:rPr lang="en-US" dirty="0"/>
              <a:t> </a:t>
            </a:r>
            <a:r>
              <a:rPr lang="en-US" dirty="0" err="1"/>
              <a:t>Kaulker</a:t>
            </a:r>
            <a:endParaRPr lang="en-US" dirty="0"/>
          </a:p>
          <a:p>
            <a:r>
              <a:rPr lang="en-US" dirty="0" err="1"/>
              <a:t>Pown</a:t>
            </a:r>
            <a:r>
              <a:rPr lang="en-US" dirty="0"/>
              <a:t> </a:t>
            </a:r>
            <a:r>
              <a:rPr lang="en-US" dirty="0" err="1"/>
              <a:t>Arthi</a:t>
            </a:r>
            <a:r>
              <a:rPr lang="en-US" dirty="0"/>
              <a:t> </a:t>
            </a:r>
            <a:r>
              <a:rPr lang="en-US" dirty="0" err="1"/>
              <a:t>Thimiri</a:t>
            </a:r>
            <a:r>
              <a:rPr lang="en-US" dirty="0"/>
              <a:t> </a:t>
            </a:r>
            <a:r>
              <a:rPr lang="en-US" dirty="0" err="1"/>
              <a:t>Dayasagar</a:t>
            </a:r>
            <a:endParaRPr lang="en-US" dirty="0"/>
          </a:p>
          <a:p>
            <a:r>
              <a:rPr lang="en-US" dirty="0"/>
              <a:t>Jai Kiran </a:t>
            </a:r>
            <a:r>
              <a:rPr lang="en-US" dirty="0" err="1"/>
              <a:t>Duvvu</a:t>
            </a:r>
            <a:endParaRPr lang="en-US" dirty="0"/>
          </a:p>
          <a:p>
            <a:r>
              <a:rPr lang="en-US" dirty="0"/>
              <a:t>Dr. Pamela Thompson</a:t>
            </a:r>
          </a:p>
          <a:p>
            <a:endParaRPr lang="en-US" dirty="0"/>
          </a:p>
        </p:txBody>
      </p:sp>
    </p:spTree>
    <p:extLst>
      <p:ext uri="{BB962C8B-B14F-4D97-AF65-F5344CB8AC3E}">
        <p14:creationId xmlns:p14="http://schemas.microsoft.com/office/powerpoint/2010/main" val="3363507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Modeling:  Clustering</a:t>
            </a:r>
          </a:p>
        </p:txBody>
      </p:sp>
      <p:sp>
        <p:nvSpPr>
          <p:cNvPr id="3" name="Subtitle 2"/>
          <p:cNvSpPr>
            <a:spLocks noGrp="1"/>
          </p:cNvSpPr>
          <p:nvPr>
            <p:ph type="subTitle" idx="1"/>
          </p:nvPr>
        </p:nvSpPr>
        <p:spPr>
          <a:xfrm>
            <a:off x="609601" y="1219200"/>
            <a:ext cx="3810000" cy="1295400"/>
          </a:xfrm>
        </p:spPr>
        <p:txBody>
          <a:bodyPr>
            <a:normAutofit/>
          </a:bodyPr>
          <a:lstStyle/>
          <a:p>
            <a:r>
              <a:rPr lang="en-US" dirty="0"/>
              <a:t>Simple EM (Expected Maximization)</a:t>
            </a:r>
          </a:p>
          <a:p>
            <a:endParaRPr lang="en-US" dirty="0"/>
          </a:p>
          <a:p>
            <a:endParaRPr lang="en-US" dirty="0"/>
          </a:p>
        </p:txBody>
      </p:sp>
      <p:pic>
        <p:nvPicPr>
          <p:cNvPr id="5" name="Picture 4"/>
          <p:cNvPicPr>
            <a:picLocks noChangeAspect="1"/>
          </p:cNvPicPr>
          <p:nvPr/>
        </p:nvPicPr>
        <p:blipFill>
          <a:blip r:embed="rId2"/>
          <a:stretch>
            <a:fillRect/>
          </a:stretch>
        </p:blipFill>
        <p:spPr>
          <a:xfrm>
            <a:off x="4416059" y="1352307"/>
            <a:ext cx="3657600" cy="4070555"/>
          </a:xfrm>
          <a:prstGeom prst="rect">
            <a:avLst/>
          </a:prstGeom>
        </p:spPr>
      </p:pic>
    </p:spTree>
    <p:extLst>
      <p:ext uri="{BB962C8B-B14F-4D97-AF65-F5344CB8AC3E}">
        <p14:creationId xmlns:p14="http://schemas.microsoft.com/office/powerpoint/2010/main" val="3545606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Modeling:  Association Rule Mining</a:t>
            </a:r>
          </a:p>
        </p:txBody>
      </p:sp>
      <p:sp>
        <p:nvSpPr>
          <p:cNvPr id="3" name="Subtitle 2"/>
          <p:cNvSpPr>
            <a:spLocks noGrp="1"/>
          </p:cNvSpPr>
          <p:nvPr>
            <p:ph type="subTitle" idx="1"/>
          </p:nvPr>
        </p:nvSpPr>
        <p:spPr>
          <a:xfrm>
            <a:off x="609601" y="1905000"/>
            <a:ext cx="7924799" cy="2819400"/>
          </a:xfrm>
        </p:spPr>
        <p:txBody>
          <a:bodyPr>
            <a:normAutofit fontScale="85000" lnSpcReduction="20000"/>
          </a:bodyPr>
          <a:lstStyle/>
          <a:p>
            <a:r>
              <a:rPr lang="en-US" sz="1600" dirty="0"/>
              <a:t>As water temp and salinity increase, Dissolved oxygen levels decrease.  Temp and Salinity removed for Association Rule Mining.  Best rules:</a:t>
            </a:r>
            <a:br>
              <a:rPr lang="en-US" sz="1600" dirty="0"/>
            </a:br>
            <a:endParaRPr lang="en-US" sz="1600" dirty="0"/>
          </a:p>
          <a:p>
            <a:r>
              <a:rPr lang="en-US" sz="1600" dirty="0"/>
              <a:t>5. </a:t>
            </a:r>
            <a:r>
              <a:rPr lang="en-US" sz="1600" dirty="0" err="1"/>
              <a:t>MoonPhaseExtended</a:t>
            </a:r>
            <a:r>
              <a:rPr lang="en-US" sz="1600" dirty="0"/>
              <a:t>=New DissolvedO2_discretize=Low 7 ==&gt; Attack=Yes 7    </a:t>
            </a:r>
            <a:r>
              <a:rPr lang="en-US" sz="1600" dirty="0" err="1">
                <a:hlinkClick r:id="rId2"/>
              </a:rPr>
              <a:t>conf</a:t>
            </a:r>
            <a:r>
              <a:rPr lang="en-US" sz="1600" dirty="0">
                <a:hlinkClick r:id="rId2"/>
              </a:rPr>
              <a:t>:(1)</a:t>
            </a:r>
            <a:r>
              <a:rPr lang="en-US" sz="1600" dirty="0"/>
              <a:t/>
            </a:r>
            <a:br>
              <a:rPr lang="en-US" sz="1600" dirty="0"/>
            </a:br>
            <a:endParaRPr lang="en-US" sz="1600" dirty="0"/>
          </a:p>
          <a:p>
            <a:r>
              <a:rPr lang="en-US" sz="1600" dirty="0"/>
              <a:t>11. </a:t>
            </a:r>
            <a:r>
              <a:rPr lang="en-US" sz="1600" dirty="0" err="1"/>
              <a:t>Turtle_Discretize</a:t>
            </a:r>
            <a:r>
              <a:rPr lang="en-US" sz="1600" dirty="0"/>
              <a:t>=High </a:t>
            </a:r>
            <a:r>
              <a:rPr lang="en-US" sz="1600" dirty="0" err="1"/>
              <a:t>MoonPhaseExtended</a:t>
            </a:r>
            <a:r>
              <a:rPr lang="en-US" sz="1600" dirty="0"/>
              <a:t>=New 6 ==&gt; Attack=Yes 6    </a:t>
            </a:r>
            <a:r>
              <a:rPr lang="en-US" sz="1600" dirty="0" err="1">
                <a:hlinkClick r:id="rId2"/>
              </a:rPr>
              <a:t>conf</a:t>
            </a:r>
            <a:r>
              <a:rPr lang="en-US" sz="1600" dirty="0">
                <a:hlinkClick r:id="rId2"/>
              </a:rPr>
              <a:t>:(1)</a:t>
            </a:r>
            <a:r>
              <a:rPr lang="en-US" sz="1600" dirty="0"/>
              <a:t/>
            </a:r>
            <a:br>
              <a:rPr lang="en-US" sz="1600" dirty="0"/>
            </a:br>
            <a:endParaRPr lang="en-US" sz="1600" dirty="0"/>
          </a:p>
          <a:p>
            <a:r>
              <a:rPr lang="en-US" sz="1600" dirty="0"/>
              <a:t>18. </a:t>
            </a:r>
            <a:r>
              <a:rPr lang="en-US" sz="1600" dirty="0" err="1"/>
              <a:t>MoonPhaseExtended</a:t>
            </a:r>
            <a:r>
              <a:rPr lang="en-US" sz="1600" dirty="0"/>
              <a:t>=New DissolvedO2_discretize=Low </a:t>
            </a:r>
            <a:r>
              <a:rPr lang="en-US" sz="1600" dirty="0" err="1"/>
              <a:t>turbidity_discretize</a:t>
            </a:r>
            <a:r>
              <a:rPr lang="en-US" sz="1600" dirty="0"/>
              <a:t>=Low 5 ==&gt; Attack=Yes 5    </a:t>
            </a:r>
            <a:r>
              <a:rPr lang="en-US" sz="1600" dirty="0" err="1"/>
              <a:t>conf</a:t>
            </a:r>
            <a:r>
              <a:rPr lang="en-US" sz="1600" dirty="0"/>
              <a:t>:(1)</a:t>
            </a:r>
          </a:p>
          <a:p>
            <a:endParaRPr lang="en-US" dirty="0"/>
          </a:p>
          <a:p>
            <a:r>
              <a:rPr lang="en-US" sz="1700" dirty="0"/>
              <a:t>Dissolved Oxygen levels and “jubilee” effect:  </a:t>
            </a:r>
            <a:r>
              <a:rPr lang="en-US" sz="1700" dirty="0">
                <a:hlinkClick r:id="rId3"/>
              </a:rPr>
              <a:t>http://oceanservice.noaa.gov/education/kits/estuaries/media/supp_estuar10d_disolvedox.html</a:t>
            </a:r>
            <a:endParaRPr lang="en-US" sz="1700" dirty="0"/>
          </a:p>
          <a:p>
            <a:endParaRPr lang="en-US" dirty="0"/>
          </a:p>
          <a:p>
            <a:endParaRPr lang="en-US" dirty="0"/>
          </a:p>
        </p:txBody>
      </p:sp>
    </p:spTree>
    <p:extLst>
      <p:ext uri="{BB962C8B-B14F-4D97-AF65-F5344CB8AC3E}">
        <p14:creationId xmlns:p14="http://schemas.microsoft.com/office/powerpoint/2010/main" val="968210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Association Rule Mining</a:t>
            </a:r>
          </a:p>
        </p:txBody>
      </p:sp>
      <p:graphicFrame>
        <p:nvGraphicFramePr>
          <p:cNvPr id="4" name="Object 3"/>
          <p:cNvGraphicFramePr>
            <a:graphicFrameLocks noChangeAspect="1"/>
          </p:cNvGraphicFramePr>
          <p:nvPr>
            <p:extLst>
              <p:ext uri="{D42A27DB-BD31-4B8C-83A1-F6EECF244321}">
                <p14:modId xmlns:p14="http://schemas.microsoft.com/office/powerpoint/2010/main" val="1359791682"/>
              </p:ext>
            </p:extLst>
          </p:nvPr>
        </p:nvGraphicFramePr>
        <p:xfrm>
          <a:off x="3090863" y="1397000"/>
          <a:ext cx="2960687" cy="4064000"/>
        </p:xfrm>
        <a:graphic>
          <a:graphicData uri="http://schemas.openxmlformats.org/presentationml/2006/ole">
            <mc:AlternateContent xmlns:mc="http://schemas.openxmlformats.org/markup-compatibility/2006">
              <mc:Choice xmlns:v="urn:schemas-microsoft-com:vml" Requires="v">
                <p:oleObj spid="_x0000_s3083" name="Document" r:id="rId3" imgW="5940848" imgH="8155235" progId="Word.Document.12">
                  <p:embed/>
                </p:oleObj>
              </mc:Choice>
              <mc:Fallback>
                <p:oleObj name="Document" r:id="rId3" imgW="5940848" imgH="8155235" progId="Word.Document.12">
                  <p:embed/>
                  <p:pic>
                    <p:nvPicPr>
                      <p:cNvPr id="0" name=""/>
                      <p:cNvPicPr/>
                      <p:nvPr/>
                    </p:nvPicPr>
                    <p:blipFill>
                      <a:blip r:embed="rId4"/>
                      <a:stretch>
                        <a:fillRect/>
                      </a:stretch>
                    </p:blipFill>
                    <p:spPr>
                      <a:xfrm>
                        <a:off x="3090863" y="1397000"/>
                        <a:ext cx="2960687" cy="4064000"/>
                      </a:xfrm>
                      <a:prstGeom prst="rect">
                        <a:avLst/>
                      </a:prstGeom>
                    </p:spPr>
                  </p:pic>
                </p:oleObj>
              </mc:Fallback>
            </mc:AlternateContent>
          </a:graphicData>
        </a:graphic>
      </p:graphicFrame>
    </p:spTree>
    <p:extLst>
      <p:ext uri="{BB962C8B-B14F-4D97-AF65-F5344CB8AC3E}">
        <p14:creationId xmlns:p14="http://schemas.microsoft.com/office/powerpoint/2010/main" val="2453326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noProof="0" dirty="0">
                <a:ln>
                  <a:noFill/>
                </a:ln>
                <a:solidFill>
                  <a:srgbClr val="00703C"/>
                </a:solidFill>
                <a:effectLst/>
                <a:uLnTx/>
                <a:uFillTx/>
                <a:latin typeface="Arial" pitchFamily="34" charset="0"/>
                <a:ea typeface="+mj-ea"/>
                <a:cs typeface="Arial" pitchFamily="34" charset="0"/>
              </a:rPr>
              <a:t>Preliminary Results</a:t>
            </a:r>
          </a:p>
        </p:txBody>
      </p:sp>
      <p:sp>
        <p:nvSpPr>
          <p:cNvPr id="3" name="Content Placeholder 2"/>
          <p:cNvSpPr txBox="1">
            <a:spLocks/>
          </p:cNvSpPr>
          <p:nvPr/>
        </p:nvSpPr>
        <p:spPr>
          <a:xfrm>
            <a:off x="838200" y="1219200"/>
            <a:ext cx="6934200" cy="4525963"/>
          </a:xfrm>
          <a:prstGeom prst="rect">
            <a:avLst/>
          </a:prstGeom>
        </p:spPr>
        <p:txBody>
          <a:bodyPr>
            <a:normAutofit/>
          </a:bodyPr>
          <a:lstStyle/>
          <a:p>
            <a:pPr marL="342900" lvl="0" indent="-342900">
              <a:spcBef>
                <a:spcPct val="20000"/>
              </a:spcBef>
              <a:defRPr/>
            </a:pPr>
            <a:endParaRPr kumimoji="0" lang="en-US" sz="1600" b="0" i="0" u="none" strike="noStrike" kern="1200" cap="none" spc="0" normalizeH="0" baseline="0" noProof="0" dirty="0">
              <a:ln>
                <a:noFill/>
              </a:ln>
              <a:solidFill>
                <a:srgbClr val="00703C"/>
              </a:solidFill>
              <a:effectLst/>
              <a:uLnTx/>
              <a:uFillTx/>
              <a:latin typeface="Arial" pitchFamily="34" charset="0"/>
              <a:cs typeface="Arial" pitchFamily="34" charset="0"/>
            </a:endParaRPr>
          </a:p>
        </p:txBody>
      </p:sp>
      <p:sp>
        <p:nvSpPr>
          <p:cNvPr id="5" name="Subtitle 4"/>
          <p:cNvSpPr>
            <a:spLocks noGrp="1"/>
          </p:cNvSpPr>
          <p:nvPr>
            <p:ph type="subTitle" idx="1"/>
          </p:nvPr>
        </p:nvSpPr>
        <p:spPr>
          <a:xfrm>
            <a:off x="533400" y="1245972"/>
            <a:ext cx="7924799" cy="4773828"/>
          </a:xfrm>
        </p:spPr>
        <p:txBody>
          <a:bodyPr>
            <a:normAutofit/>
          </a:bodyPr>
          <a:lstStyle/>
          <a:p>
            <a:r>
              <a:rPr lang="en-US" dirty="0"/>
              <a:t>Attributes that are interesting:</a:t>
            </a:r>
          </a:p>
          <a:p>
            <a:endParaRPr lang="en-US" dirty="0"/>
          </a:p>
          <a:p>
            <a:r>
              <a:rPr lang="en-US" dirty="0"/>
              <a:t>Turbidity</a:t>
            </a:r>
          </a:p>
          <a:p>
            <a:r>
              <a:rPr lang="en-US" dirty="0"/>
              <a:t>Turtle Discretized</a:t>
            </a:r>
          </a:p>
          <a:p>
            <a:r>
              <a:rPr lang="en-US" dirty="0"/>
              <a:t>Moon Phase</a:t>
            </a:r>
          </a:p>
          <a:p>
            <a:r>
              <a:rPr lang="en-US" dirty="0"/>
              <a:t>Temperature</a:t>
            </a:r>
          </a:p>
          <a:p>
            <a:r>
              <a:rPr lang="en-US" dirty="0"/>
              <a:t>Wind Speed</a:t>
            </a:r>
          </a:p>
          <a:p>
            <a:r>
              <a:rPr lang="en-US"/>
              <a:t>Wind Direction</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97434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noProof="0" dirty="0">
                <a:ln>
                  <a:noFill/>
                </a:ln>
                <a:solidFill>
                  <a:srgbClr val="00703C"/>
                </a:solidFill>
                <a:effectLst/>
                <a:uLnTx/>
                <a:uFillTx/>
                <a:latin typeface="Arial" pitchFamily="34" charset="0"/>
                <a:ea typeface="+mj-ea"/>
                <a:cs typeface="Arial" pitchFamily="34" charset="0"/>
              </a:rPr>
              <a:t>Twitter Hash Tag Analysis</a:t>
            </a:r>
          </a:p>
        </p:txBody>
      </p:sp>
      <p:sp>
        <p:nvSpPr>
          <p:cNvPr id="3" name="Content Placeholder 2"/>
          <p:cNvSpPr txBox="1">
            <a:spLocks/>
          </p:cNvSpPr>
          <p:nvPr/>
        </p:nvSpPr>
        <p:spPr>
          <a:xfrm>
            <a:off x="838200" y="1219200"/>
            <a:ext cx="6934200" cy="4525963"/>
          </a:xfrm>
          <a:prstGeom prst="rect">
            <a:avLst/>
          </a:prstGeom>
        </p:spPr>
        <p:txBody>
          <a:bodyPr>
            <a:normAutofit/>
          </a:bodyPr>
          <a:lstStyle/>
          <a:p>
            <a:pPr marL="342900" lvl="0" indent="-342900">
              <a:spcBef>
                <a:spcPct val="20000"/>
              </a:spcBef>
              <a:defRPr/>
            </a:pPr>
            <a:endParaRPr kumimoji="0" lang="en-US" sz="1600" b="0" i="0" u="none" strike="noStrike" kern="1200" cap="none" spc="0" normalizeH="0" baseline="0" noProof="0" dirty="0">
              <a:ln>
                <a:noFill/>
              </a:ln>
              <a:solidFill>
                <a:srgbClr val="00703C"/>
              </a:solidFill>
              <a:effectLst/>
              <a:uLnTx/>
              <a:uFillTx/>
              <a:latin typeface="Arial" pitchFamily="34" charset="0"/>
              <a:cs typeface="Arial" pitchFamily="34" charset="0"/>
            </a:endParaRPr>
          </a:p>
        </p:txBody>
      </p:sp>
      <p:sp>
        <p:nvSpPr>
          <p:cNvPr id="5" name="TextBox 4"/>
          <p:cNvSpPr txBox="1"/>
          <p:nvPr/>
        </p:nvSpPr>
        <p:spPr>
          <a:xfrm>
            <a:off x="685800" y="1600200"/>
            <a:ext cx="343364" cy="369332"/>
          </a:xfrm>
          <a:prstGeom prst="rect">
            <a:avLst/>
          </a:prstGeom>
          <a:noFill/>
        </p:spPr>
        <p:txBody>
          <a:bodyPr wrap="none" rtlCol="0">
            <a:spAutoFit/>
          </a:bodyPr>
          <a:lstStyle/>
          <a:p>
            <a:r>
              <a:rPr lang="en-US" dirty="0"/>
              <a:t>   </a:t>
            </a:r>
          </a:p>
        </p:txBody>
      </p:sp>
      <p:graphicFrame>
        <p:nvGraphicFramePr>
          <p:cNvPr id="7" name="Object 6">
            <a:hlinkClick r:id="" action="ppaction://ole?verb=0"/>
          </p:cNvPr>
          <p:cNvGraphicFramePr>
            <a:graphicFrameLocks noChangeAspect="1"/>
          </p:cNvGraphicFramePr>
          <p:nvPr>
            <p:extLst>
              <p:ext uri="{D42A27DB-BD31-4B8C-83A1-F6EECF244321}">
                <p14:modId xmlns:p14="http://schemas.microsoft.com/office/powerpoint/2010/main" val="3081770689"/>
              </p:ext>
            </p:extLst>
          </p:nvPr>
        </p:nvGraphicFramePr>
        <p:xfrm>
          <a:off x="1524000" y="1714500"/>
          <a:ext cx="6094413" cy="3427413"/>
        </p:xfrm>
        <a:graphic>
          <a:graphicData uri="http://schemas.openxmlformats.org/presentationml/2006/ole">
            <mc:AlternateContent xmlns:mc="http://schemas.openxmlformats.org/markup-compatibility/2006">
              <mc:Choice xmlns:v="urn:schemas-microsoft-com:vml" Requires="v">
                <p:oleObj spid="_x0000_s1046" name="Presentation" r:id="rId3" imgW="6094497" imgH="3427427" progId="PowerPoint.Show.12">
                  <p:link updateAutomatic="1"/>
                </p:oleObj>
              </mc:Choice>
              <mc:Fallback>
                <p:oleObj name="Presentation" r:id="rId3" imgW="6094497" imgH="3427427" progId="PowerPoint.Show.12">
                  <p:link updateAutomatic="1"/>
                  <p:pic>
                    <p:nvPicPr>
                      <p:cNvPr id="0" name=""/>
                      <p:cNvPicPr/>
                      <p:nvPr/>
                    </p:nvPicPr>
                    <p:blipFill>
                      <a:blip r:embed="rId4"/>
                      <a:stretch>
                        <a:fillRect/>
                      </a:stretch>
                    </p:blipFill>
                    <p:spPr>
                      <a:xfrm>
                        <a:off x="1524000" y="1714500"/>
                        <a:ext cx="6094413" cy="3427413"/>
                      </a:xfrm>
                      <a:prstGeom prst="rect">
                        <a:avLst/>
                      </a:prstGeom>
                    </p:spPr>
                  </p:pic>
                </p:oleObj>
              </mc:Fallback>
            </mc:AlternateContent>
          </a:graphicData>
        </a:graphic>
      </p:graphicFrame>
    </p:spTree>
    <p:extLst>
      <p:ext uri="{BB962C8B-B14F-4D97-AF65-F5344CB8AC3E}">
        <p14:creationId xmlns:p14="http://schemas.microsoft.com/office/powerpoint/2010/main" val="2741181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noProof="0" dirty="0">
                <a:ln>
                  <a:noFill/>
                </a:ln>
                <a:solidFill>
                  <a:srgbClr val="00703C"/>
                </a:solidFill>
                <a:effectLst/>
                <a:uLnTx/>
                <a:uFillTx/>
                <a:latin typeface="Arial" pitchFamily="34" charset="0"/>
                <a:ea typeface="+mj-ea"/>
                <a:cs typeface="Arial" pitchFamily="34" charset="0"/>
              </a:rPr>
              <a:t>Recommendations</a:t>
            </a:r>
          </a:p>
        </p:txBody>
      </p:sp>
      <p:sp>
        <p:nvSpPr>
          <p:cNvPr id="3" name="Content Placeholder 2"/>
          <p:cNvSpPr txBox="1">
            <a:spLocks/>
          </p:cNvSpPr>
          <p:nvPr/>
        </p:nvSpPr>
        <p:spPr>
          <a:xfrm>
            <a:off x="838200" y="1219200"/>
            <a:ext cx="6934200" cy="4525963"/>
          </a:xfrm>
          <a:prstGeom prst="rect">
            <a:avLst/>
          </a:prstGeom>
        </p:spPr>
        <p:txBody>
          <a:bodyPr>
            <a:normAutofit/>
          </a:bodyPr>
          <a:lstStyle/>
          <a:p>
            <a:pPr marL="342900" lvl="0" indent="-342900">
              <a:spcBef>
                <a:spcPct val="20000"/>
              </a:spcBef>
              <a:defRPr/>
            </a:pPr>
            <a:endParaRPr kumimoji="0" lang="en-US" sz="1600" b="0" i="0" u="none" strike="noStrike" kern="1200" cap="none" spc="0" normalizeH="0" baseline="0" noProof="0" dirty="0">
              <a:ln>
                <a:noFill/>
              </a:ln>
              <a:solidFill>
                <a:srgbClr val="00703C"/>
              </a:solidFill>
              <a:effectLst/>
              <a:uLnTx/>
              <a:uFillTx/>
              <a:latin typeface="Arial" pitchFamily="34" charset="0"/>
              <a:cs typeface="Arial" pitchFamily="34" charset="0"/>
            </a:endParaRPr>
          </a:p>
        </p:txBody>
      </p:sp>
      <p:sp>
        <p:nvSpPr>
          <p:cNvPr id="5" name="TextBox 4"/>
          <p:cNvSpPr txBox="1"/>
          <p:nvPr/>
        </p:nvSpPr>
        <p:spPr>
          <a:xfrm>
            <a:off x="685800" y="1600200"/>
            <a:ext cx="343364" cy="369332"/>
          </a:xfrm>
          <a:prstGeom prst="rect">
            <a:avLst/>
          </a:prstGeom>
          <a:noFill/>
        </p:spPr>
        <p:txBody>
          <a:bodyPr wrap="none" rtlCol="0">
            <a:spAutoFit/>
          </a:bodyPr>
          <a:lstStyle/>
          <a:p>
            <a:r>
              <a:rPr lang="en-US" dirty="0"/>
              <a:t>   </a:t>
            </a:r>
          </a:p>
        </p:txBody>
      </p:sp>
      <p:sp>
        <p:nvSpPr>
          <p:cNvPr id="8" name="TextBox 7"/>
          <p:cNvSpPr txBox="1"/>
          <p:nvPr/>
        </p:nvSpPr>
        <p:spPr>
          <a:xfrm>
            <a:off x="1371600" y="1138238"/>
            <a:ext cx="7086600" cy="5386090"/>
          </a:xfrm>
          <a:prstGeom prst="rect">
            <a:avLst/>
          </a:prstGeom>
          <a:noFill/>
        </p:spPr>
        <p:txBody>
          <a:bodyPr wrap="square" rtlCol="0">
            <a:spAutoFit/>
          </a:bodyPr>
          <a:lstStyle/>
          <a:p>
            <a:pPr marL="285750" indent="-285750">
              <a:buFont typeface="Arial" panose="020B0604020202020204" pitchFamily="34" charset="0"/>
              <a:buChar char="•"/>
            </a:pPr>
            <a:r>
              <a:rPr lang="en-US" sz="1400" dirty="0"/>
              <a:t>DATA – continue to improve the data collection and analysis with location awareness where possible (we used East Cribbing data for both NC and SC)</a:t>
            </a:r>
          </a:p>
          <a:p>
            <a:pPr marL="742950" lvl="1" indent="-285750">
              <a:buFont typeface="Arial" panose="020B0604020202020204" pitchFamily="34" charset="0"/>
              <a:buChar char="•"/>
            </a:pPr>
            <a:r>
              <a:rPr lang="en-US" sz="1400" dirty="0"/>
              <a:t>Attributes of interest:</a:t>
            </a:r>
          </a:p>
          <a:p>
            <a:pPr marL="1200150" lvl="2" indent="-285750">
              <a:buFont typeface="Arial" panose="020B0604020202020204" pitchFamily="34" charset="0"/>
              <a:buChar char="•"/>
            </a:pPr>
            <a:r>
              <a:rPr lang="en-US" sz="1400" dirty="0"/>
              <a:t>Weather:  Wind speed, Direction, Temperature, Turbidity</a:t>
            </a:r>
          </a:p>
          <a:p>
            <a:pPr marL="1200150" lvl="2" indent="-285750">
              <a:buFont typeface="Arial" panose="020B0604020202020204" pitchFamily="34" charset="0"/>
              <a:buChar char="•"/>
            </a:pPr>
            <a:r>
              <a:rPr lang="en-US" sz="1400" dirty="0"/>
              <a:t>Environment:  Crab Landings, Turtles</a:t>
            </a:r>
          </a:p>
          <a:p>
            <a:pPr marL="742950" lvl="1" indent="-285750">
              <a:buFont typeface="Arial" panose="020B0604020202020204" pitchFamily="34" charset="0"/>
              <a:buChar char="•"/>
            </a:pPr>
            <a:r>
              <a:rPr lang="en-US" sz="1400" dirty="0"/>
              <a:t>Sightings:  A feed from social media, as close to real time as possible (need better classifier)</a:t>
            </a:r>
          </a:p>
          <a:p>
            <a:pPr marL="1200150" lvl="2" indent="-285750">
              <a:buFont typeface="Arial" panose="020B0604020202020204" pitchFamily="34" charset="0"/>
              <a:buChar char="•"/>
            </a:pPr>
            <a:r>
              <a:rPr lang="en-US" sz="1400" dirty="0"/>
              <a:t>Other sources:  coordination with apps, rescue personnel, beach</a:t>
            </a:r>
            <a:br>
              <a:rPr lang="en-US" sz="1400" dirty="0"/>
            </a:br>
            <a:r>
              <a:rPr lang="en-US" sz="1400" dirty="0"/>
              <a:t>patrols</a:t>
            </a:r>
          </a:p>
          <a:p>
            <a:pPr marL="1200150" lvl="2" indent="-285750">
              <a:buFont typeface="Arial" panose="020B0604020202020204" pitchFamily="34" charset="0"/>
              <a:buChar char="•"/>
            </a:pPr>
            <a:r>
              <a:rPr lang="en-US" sz="1400" dirty="0"/>
              <a:t>STANDARDIZED HASH TAG</a:t>
            </a:r>
          </a:p>
          <a:p>
            <a:pPr marL="1657350" lvl="3" indent="-285750">
              <a:buFont typeface="Arial" panose="020B0604020202020204" pitchFamily="34" charset="0"/>
              <a:buChar char="•"/>
            </a:pPr>
            <a:r>
              <a:rPr lang="en-US" sz="1400" dirty="0"/>
              <a:t>Collaboration (</a:t>
            </a:r>
            <a:r>
              <a:rPr lang="en-US" sz="1400" dirty="0">
                <a:hlinkClick r:id="rId2"/>
              </a:rPr>
              <a:t>https://twitter.com/DorsalAus</a:t>
            </a:r>
            <a:r>
              <a:rPr lang="en-US" sz="1400" dirty="0"/>
              <a:t>, </a:t>
            </a:r>
            <a:r>
              <a:rPr lang="en-US" sz="1400" dirty="0" err="1"/>
              <a:t>Sharktivity</a:t>
            </a:r>
            <a:r>
              <a:rPr lang="en-US" sz="1400" dirty="0"/>
              <a:t>, other researchers)</a:t>
            </a:r>
          </a:p>
          <a:p>
            <a:pPr marL="1657350" lvl="3" indent="-285750">
              <a:buFont typeface="Arial" panose="020B0604020202020204" pitchFamily="34" charset="0"/>
              <a:buChar char="•"/>
            </a:pPr>
            <a:r>
              <a:rPr lang="en-US" sz="1400" dirty="0"/>
              <a:t>Publicity</a:t>
            </a:r>
          </a:p>
          <a:p>
            <a:pPr marL="1657350" lvl="3" indent="-285750">
              <a:buFont typeface="Arial" panose="020B0604020202020204" pitchFamily="34" charset="0"/>
              <a:buChar char="•"/>
            </a:pPr>
            <a:r>
              <a:rPr lang="en-US" sz="1400" dirty="0"/>
              <a:t>Use:</a:t>
            </a:r>
          </a:p>
          <a:p>
            <a:pPr marL="2114550" lvl="4" indent="-285750">
              <a:buFont typeface="Arial" panose="020B0604020202020204" pitchFamily="34" charset="0"/>
              <a:buChar char="•"/>
            </a:pPr>
            <a:r>
              <a:rPr lang="en-US" sz="1400" dirty="0"/>
              <a:t>Shark sightings (see @</a:t>
            </a:r>
            <a:r>
              <a:rPr lang="en-US" sz="1400" dirty="0" err="1"/>
              <a:t>sharkreports</a:t>
            </a:r>
            <a:r>
              <a:rPr lang="en-US" sz="1400" dirty="0"/>
              <a:t>, @</a:t>
            </a:r>
            <a:r>
              <a:rPr lang="en-US" sz="1400" dirty="0" err="1"/>
              <a:t>dorsalau</a:t>
            </a:r>
            <a:r>
              <a:rPr lang="en-US" sz="1400" dirty="0"/>
              <a:t> on Twitter)</a:t>
            </a:r>
          </a:p>
          <a:p>
            <a:pPr marL="2114550" lvl="4" indent="-285750">
              <a:buFont typeface="Arial" panose="020B0604020202020204" pitchFamily="34" charset="0"/>
              <a:buChar char="•"/>
            </a:pPr>
            <a:r>
              <a:rPr lang="en-US" sz="1400" dirty="0"/>
              <a:t>Turtle activity</a:t>
            </a:r>
          </a:p>
          <a:p>
            <a:pPr marL="2114550" lvl="4" indent="-285750">
              <a:buFont typeface="Arial" panose="020B0604020202020204" pitchFamily="34" charset="0"/>
              <a:buChar char="•"/>
            </a:pPr>
            <a:r>
              <a:rPr lang="en-US" sz="1400" dirty="0"/>
              <a:t>Schools of fish (draw sharks)</a:t>
            </a:r>
          </a:p>
          <a:p>
            <a:pPr marL="285750" indent="-285750">
              <a:buFont typeface="Arial" panose="020B0604020202020204" pitchFamily="34" charset="0"/>
              <a:buChar char="•"/>
            </a:pPr>
            <a:r>
              <a:rPr lang="en-US" sz="1400" dirty="0"/>
              <a:t>CONTINUED STUDY</a:t>
            </a:r>
          </a:p>
          <a:p>
            <a:pPr marL="742950" lvl="1" indent="-285750">
              <a:buFont typeface="Arial" panose="020B0604020202020204" pitchFamily="34" charset="0"/>
              <a:buChar char="•"/>
            </a:pPr>
            <a:r>
              <a:rPr lang="en-US" sz="1400" dirty="0"/>
              <a:t>Research – work on </a:t>
            </a:r>
            <a:r>
              <a:rPr lang="en-US" sz="1400" dirty="0" err="1"/>
              <a:t>binnings</a:t>
            </a:r>
            <a:r>
              <a:rPr lang="en-US" sz="1400" dirty="0"/>
              <a:t>, class imbalance, Chlorophyll A, fish, social media feed</a:t>
            </a:r>
          </a:p>
          <a:p>
            <a:pPr marL="742950" lvl="1" indent="-285750">
              <a:buFont typeface="Arial" panose="020B0604020202020204" pitchFamily="34" charset="0"/>
              <a:buChar char="•"/>
            </a:pPr>
            <a:r>
              <a:rPr lang="en-US" sz="1400" dirty="0"/>
              <a:t>COLLABORATION – shark researchers</a:t>
            </a:r>
          </a:p>
          <a:p>
            <a:pPr marL="742950" lvl="1" indent="-285750">
              <a:buFont typeface="Arial" panose="020B0604020202020204" pitchFamily="34" charset="0"/>
              <a:buChar char="•"/>
            </a:pPr>
            <a:r>
              <a:rPr lang="en-US" sz="1400" dirty="0"/>
              <a:t>App for warnings, sightings – collaboration with DORSAL, others</a:t>
            </a:r>
          </a:p>
          <a:p>
            <a:pPr marL="742950" lvl="1" indent="-285750">
              <a:buFont typeface="Arial" panose="020B0604020202020204" pitchFamily="34" charset="0"/>
              <a:buChar char="•"/>
            </a:pPr>
            <a:r>
              <a:rPr lang="en-US" sz="1400" dirty="0"/>
              <a:t>Grant</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210295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noProof="0" dirty="0">
                <a:ln>
                  <a:noFill/>
                </a:ln>
                <a:solidFill>
                  <a:srgbClr val="00703C"/>
                </a:solidFill>
                <a:effectLst/>
                <a:uLnTx/>
                <a:uFillTx/>
                <a:latin typeface="Arial" pitchFamily="34" charset="0"/>
                <a:ea typeface="+mj-ea"/>
                <a:cs typeface="Arial" pitchFamily="34" charset="0"/>
              </a:rPr>
              <a:t>Recommendations</a:t>
            </a:r>
          </a:p>
        </p:txBody>
      </p:sp>
      <p:sp>
        <p:nvSpPr>
          <p:cNvPr id="3" name="Content Placeholder 2"/>
          <p:cNvSpPr txBox="1">
            <a:spLocks/>
          </p:cNvSpPr>
          <p:nvPr/>
        </p:nvSpPr>
        <p:spPr>
          <a:xfrm>
            <a:off x="838200" y="1219200"/>
            <a:ext cx="6934200" cy="4525963"/>
          </a:xfrm>
          <a:prstGeom prst="rect">
            <a:avLst/>
          </a:prstGeom>
        </p:spPr>
        <p:txBody>
          <a:bodyPr>
            <a:normAutofit/>
          </a:bodyPr>
          <a:lstStyle/>
          <a:p>
            <a:pPr marL="342900" lvl="0" indent="-342900">
              <a:spcBef>
                <a:spcPct val="20000"/>
              </a:spcBef>
              <a:defRPr/>
            </a:pPr>
            <a:endParaRPr kumimoji="0" lang="en-US" sz="1600" b="0" i="0" u="none" strike="noStrike" kern="1200" cap="none" spc="0" normalizeH="0" baseline="0" noProof="0" dirty="0">
              <a:ln>
                <a:noFill/>
              </a:ln>
              <a:solidFill>
                <a:srgbClr val="00703C"/>
              </a:solidFill>
              <a:effectLst/>
              <a:uLnTx/>
              <a:uFillTx/>
              <a:latin typeface="Arial" pitchFamily="34" charset="0"/>
              <a:cs typeface="Arial" pitchFamily="34" charset="0"/>
            </a:endParaRPr>
          </a:p>
        </p:txBody>
      </p:sp>
      <p:sp>
        <p:nvSpPr>
          <p:cNvPr id="5" name="TextBox 4"/>
          <p:cNvSpPr txBox="1"/>
          <p:nvPr/>
        </p:nvSpPr>
        <p:spPr>
          <a:xfrm>
            <a:off x="685800" y="1600200"/>
            <a:ext cx="343364" cy="369332"/>
          </a:xfrm>
          <a:prstGeom prst="rect">
            <a:avLst/>
          </a:prstGeom>
          <a:noFill/>
        </p:spPr>
        <p:txBody>
          <a:bodyPr wrap="none" rtlCol="0">
            <a:spAutoFit/>
          </a:bodyPr>
          <a:lstStyle/>
          <a:p>
            <a:r>
              <a:rPr lang="en-US" dirty="0"/>
              <a:t>   </a:t>
            </a:r>
          </a:p>
        </p:txBody>
      </p:sp>
      <p:sp>
        <p:nvSpPr>
          <p:cNvPr id="8" name="TextBox 7"/>
          <p:cNvSpPr txBox="1"/>
          <p:nvPr/>
        </p:nvSpPr>
        <p:spPr>
          <a:xfrm>
            <a:off x="1371600" y="1524000"/>
            <a:ext cx="6580328" cy="2308324"/>
          </a:xfrm>
          <a:prstGeom prst="rect">
            <a:avLst/>
          </a:prstGeom>
          <a:noFill/>
        </p:spPr>
        <p:txBody>
          <a:bodyPr wrap="none" rtlCol="0">
            <a:spAutoFit/>
          </a:bodyPr>
          <a:lstStyle/>
          <a:p>
            <a:pPr marL="742950" lvl="1" indent="-285750">
              <a:buFont typeface="Arial" panose="020B0604020202020204" pitchFamily="34" charset="0"/>
              <a:buChar char="•"/>
            </a:pPr>
            <a:r>
              <a:rPr lang="en-US" dirty="0"/>
              <a:t>Some Considerations</a:t>
            </a:r>
          </a:p>
          <a:p>
            <a:pPr marL="1200150" lvl="2" indent="-285750">
              <a:buFont typeface="Arial" panose="020B0604020202020204" pitchFamily="34" charset="0"/>
              <a:buChar char="•"/>
            </a:pPr>
            <a:r>
              <a:rPr lang="en-US" dirty="0"/>
              <a:t>Will better awareness of conditions and sightings affect</a:t>
            </a:r>
            <a:br>
              <a:rPr lang="en-US" dirty="0"/>
            </a:br>
            <a:r>
              <a:rPr lang="en-US" dirty="0"/>
              <a:t>tourism?  (Dr. Craig </a:t>
            </a:r>
            <a:r>
              <a:rPr lang="en-US" dirty="0" err="1"/>
              <a:t>Depken</a:t>
            </a:r>
            <a:r>
              <a:rPr lang="en-US" dirty="0"/>
              <a:t>, Economics at UNCC,</a:t>
            </a:r>
            <a:br>
              <a:rPr lang="en-US" dirty="0"/>
            </a:br>
            <a:r>
              <a:rPr lang="en-US" dirty="0"/>
              <a:t>investigating media reports of attacks and tourism</a:t>
            </a:r>
          </a:p>
          <a:p>
            <a:pPr marL="1200150" lvl="2" indent="-285750">
              <a:buFont typeface="Arial" panose="020B0604020202020204" pitchFamily="34" charset="0"/>
              <a:buChar char="•"/>
            </a:pPr>
            <a:r>
              <a:rPr lang="en-US" dirty="0"/>
              <a:t>Will individuals try to “game” the system?</a:t>
            </a:r>
          </a:p>
          <a:p>
            <a:pPr marL="1200150" lvl="2" indent="-285750">
              <a:buFont typeface="Arial" panose="020B0604020202020204" pitchFamily="34" charset="0"/>
              <a:buChar char="•"/>
            </a:pPr>
            <a:r>
              <a:rPr lang="en-US" dirty="0"/>
              <a:t>Are we ever able to say it is “safe” to swim?</a:t>
            </a:r>
          </a:p>
          <a:p>
            <a:pPr marL="1200150" lvl="2" indent="-285750">
              <a:buFont typeface="Arial" panose="020B0604020202020204" pitchFamily="34" charset="0"/>
              <a:buChar char="•"/>
            </a:pPr>
            <a:r>
              <a:rPr lang="en-US" dirty="0"/>
              <a:t>How about liability?</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135667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Questions?</a:t>
            </a:r>
          </a:p>
        </p:txBody>
      </p:sp>
      <p:sp>
        <p:nvSpPr>
          <p:cNvPr id="4" name="Subtitle 3"/>
          <p:cNvSpPr>
            <a:spLocks noGrp="1"/>
          </p:cNvSpPr>
          <p:nvPr>
            <p:ph type="subTitle" idx="1"/>
          </p:nvPr>
        </p:nvSpPr>
        <p:spPr>
          <a:xfrm>
            <a:off x="609601" y="1600200"/>
            <a:ext cx="7924799" cy="3962400"/>
          </a:xfrm>
        </p:spPr>
        <p:txBody>
          <a:bodyPr>
            <a:normAutofit fontScale="85000" lnSpcReduction="20000"/>
          </a:bodyPr>
          <a:lstStyle/>
          <a:p>
            <a:r>
              <a:rPr lang="en-US" dirty="0"/>
              <a:t>"Our results indicate that investing in increasing and communicating our understanding of the behavior, distribution and ecological role of sharks as well as the factors influencing the risk of shark bites, may ultimately be the most effective way to increase safety of people. If people learn to avoid being near shark food during feeding times, we become far less likely to end up an as accidental appetizer.”</a:t>
            </a:r>
          </a:p>
          <a:p>
            <a:r>
              <a:rPr lang="en-US" sz="2600" dirty="0"/>
              <a:t>Dr. Francesco Ferretti, Stanford, commenting on a recent study in </a:t>
            </a:r>
            <a:r>
              <a:rPr lang="en-US" sz="2600" dirty="0">
                <a:hlinkClick r:id="rId2"/>
              </a:rPr>
              <a:t>http://www.scientificamerican.com/article/shark-bites-are-up-but-attack-risk-is-down/</a:t>
            </a:r>
            <a:endParaRPr lang="en-US" sz="2600" dirty="0"/>
          </a:p>
          <a:p>
            <a:endParaRPr lang="en-US" sz="2600" dirty="0"/>
          </a:p>
          <a:p>
            <a:endParaRPr lang="en-US" dirty="0"/>
          </a:p>
          <a:p>
            <a:endParaRPr lang="en-US" dirty="0"/>
          </a:p>
        </p:txBody>
      </p:sp>
    </p:spTree>
    <p:extLst>
      <p:ext uri="{BB962C8B-B14F-4D97-AF65-F5344CB8AC3E}">
        <p14:creationId xmlns:p14="http://schemas.microsoft.com/office/powerpoint/2010/main" val="900145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Selected References</a:t>
            </a:r>
          </a:p>
        </p:txBody>
      </p:sp>
      <p:sp>
        <p:nvSpPr>
          <p:cNvPr id="3" name="Subtitle 2"/>
          <p:cNvSpPr>
            <a:spLocks noGrp="1"/>
          </p:cNvSpPr>
          <p:nvPr>
            <p:ph type="subTitle" idx="1"/>
          </p:nvPr>
        </p:nvSpPr>
        <p:spPr>
          <a:xfrm>
            <a:off x="609601" y="1905000"/>
            <a:ext cx="7924799" cy="4038600"/>
          </a:xfrm>
        </p:spPr>
        <p:txBody>
          <a:bodyPr>
            <a:normAutofit lnSpcReduction="10000"/>
          </a:bodyPr>
          <a:lstStyle/>
          <a:p>
            <a:r>
              <a:rPr lang="en-US" sz="1200" dirty="0"/>
              <a:t>Scientific American:  Shark Bites are Up, But Attack Risk is Down? </a:t>
            </a:r>
            <a:r>
              <a:rPr lang="en-US" sz="1200" dirty="0">
                <a:hlinkClick r:id="rId2"/>
              </a:rPr>
              <a:t>http://www.scientificamerican.com/article/shark-bites-are-up-but-attack-risk-is-down/</a:t>
            </a:r>
            <a:endParaRPr lang="en-US" sz="1200" dirty="0"/>
          </a:p>
          <a:p>
            <a:endParaRPr lang="en-US" sz="1200" dirty="0"/>
          </a:p>
          <a:p>
            <a:r>
              <a:rPr lang="en-US" sz="1200" dirty="0"/>
              <a:t>Hashtag Standards for Emergencies:  </a:t>
            </a:r>
            <a:r>
              <a:rPr lang="en-US" sz="1200" dirty="0">
                <a:hlinkClick r:id="rId3"/>
              </a:rPr>
              <a:t>https://docs.unocha.org/sites/dms/Documents/TB%20012_Hashtag%20Standards.pdf</a:t>
            </a:r>
            <a:endParaRPr lang="en-US" sz="1200" dirty="0"/>
          </a:p>
          <a:p>
            <a:endParaRPr lang="en-US" sz="1200" dirty="0"/>
          </a:p>
          <a:p>
            <a:r>
              <a:rPr lang="en-US" sz="1200" dirty="0"/>
              <a:t>Lunar Cycle Effects:  </a:t>
            </a:r>
            <a:r>
              <a:rPr lang="en-US" sz="1200" dirty="0">
                <a:hlinkClick r:id="rId4"/>
              </a:rPr>
              <a:t>http://benthamopen.com/contents/pdf/TOFISHSJ/TOFISHSJ-6-71.pdf</a:t>
            </a:r>
            <a:endParaRPr lang="en-US" sz="1200" dirty="0"/>
          </a:p>
          <a:p>
            <a:endParaRPr lang="en-US" sz="1200" dirty="0"/>
          </a:p>
          <a:p>
            <a:r>
              <a:rPr lang="en-US" sz="1200" dirty="0"/>
              <a:t>What 3 Words:  </a:t>
            </a:r>
            <a:r>
              <a:rPr lang="en-US" sz="1200" dirty="0">
                <a:hlinkClick r:id="rId5"/>
              </a:rPr>
              <a:t>http://what3words.com/</a:t>
            </a:r>
            <a:endParaRPr lang="en-US" sz="1200" dirty="0"/>
          </a:p>
          <a:p>
            <a:endParaRPr lang="en-US" sz="1200" dirty="0"/>
          </a:p>
          <a:p>
            <a:r>
              <a:rPr lang="en-US" sz="1200" dirty="0"/>
              <a:t>Dr. Pamela Thompson blog:  </a:t>
            </a:r>
            <a:r>
              <a:rPr lang="en-US" sz="1200" dirty="0">
                <a:hlinkClick r:id="rId6"/>
              </a:rPr>
              <a:t>http://www.profthompson.net</a:t>
            </a:r>
            <a:endParaRPr lang="en-US" sz="1200" dirty="0"/>
          </a:p>
          <a:p>
            <a:endParaRPr lang="en-US" sz="1200" dirty="0"/>
          </a:p>
          <a:p>
            <a:r>
              <a:rPr lang="en-US" sz="1200" dirty="0"/>
              <a:t>Dorsal app:  </a:t>
            </a:r>
            <a:r>
              <a:rPr lang="en-US" sz="1200" dirty="0">
                <a:hlinkClick r:id="rId7"/>
              </a:rPr>
              <a:t>https://www.dorsalapp.com/</a:t>
            </a:r>
            <a:endParaRPr lang="en-US" sz="1200" dirty="0"/>
          </a:p>
          <a:p>
            <a:endParaRPr lang="en-US" sz="1200" dirty="0"/>
          </a:p>
          <a:p>
            <a:r>
              <a:rPr lang="en-US" sz="1200" dirty="0" err="1"/>
              <a:t>Sharktivity</a:t>
            </a:r>
            <a:r>
              <a:rPr lang="en-US" sz="1200" dirty="0"/>
              <a:t> map and app:  </a:t>
            </a:r>
            <a:r>
              <a:rPr lang="en-US" sz="1200" dirty="0">
                <a:hlinkClick r:id="rId8"/>
              </a:rPr>
              <a:t>http://www.atlanticwhiteshark.org/sharktivity-map/</a:t>
            </a:r>
            <a:endParaRPr lang="en-US" sz="1200" dirty="0"/>
          </a:p>
          <a:p>
            <a:endParaRPr lang="en-US" sz="1200" dirty="0"/>
          </a:p>
          <a:p>
            <a:r>
              <a:rPr lang="en-US" sz="1200" dirty="0">
                <a:hlinkClick r:id="rId6"/>
              </a:rPr>
              <a:t>http://www.profthompson.net</a:t>
            </a:r>
            <a:r>
              <a:rPr lang="en-US" sz="1200" dirty="0"/>
              <a:t> – Shark Research</a:t>
            </a:r>
          </a:p>
          <a:p>
            <a:endParaRPr lang="en-US" sz="1200" dirty="0"/>
          </a:p>
          <a:p>
            <a:endParaRPr lang="en-US" sz="1200" dirty="0"/>
          </a:p>
          <a:p>
            <a:endParaRPr lang="en-US" dirty="0"/>
          </a:p>
          <a:p>
            <a:endParaRPr lang="en-US" dirty="0"/>
          </a:p>
        </p:txBody>
      </p:sp>
    </p:spTree>
    <p:extLst>
      <p:ext uri="{BB962C8B-B14F-4D97-AF65-F5344CB8AC3E}">
        <p14:creationId xmlns:p14="http://schemas.microsoft.com/office/powerpoint/2010/main" val="570880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74638"/>
            <a:ext cx="9144000" cy="868362"/>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noProof="0" dirty="0">
                <a:ln>
                  <a:noFill/>
                </a:ln>
                <a:solidFill>
                  <a:srgbClr val="00703C"/>
                </a:solidFill>
                <a:effectLst/>
                <a:uLnTx/>
                <a:uFillTx/>
                <a:latin typeface="Arial" pitchFamily="34" charset="0"/>
                <a:ea typeface="+mj-ea"/>
                <a:cs typeface="Arial" pitchFamily="34" charset="0"/>
              </a:rPr>
              <a:t>Statement of Purpose</a:t>
            </a:r>
          </a:p>
        </p:txBody>
      </p:sp>
      <p:sp>
        <p:nvSpPr>
          <p:cNvPr id="3" name="Content Placeholder 2"/>
          <p:cNvSpPr txBox="1">
            <a:spLocks/>
          </p:cNvSpPr>
          <p:nvPr/>
        </p:nvSpPr>
        <p:spPr>
          <a:xfrm>
            <a:off x="457200" y="1447800"/>
            <a:ext cx="8229600" cy="4525963"/>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600" b="0" i="0" u="none" strike="noStrike" kern="1200" cap="none" spc="0" normalizeH="0" noProof="0" dirty="0">
              <a:ln>
                <a:noFill/>
              </a:ln>
              <a:solidFill>
                <a:srgbClr val="00703C"/>
              </a:solidFill>
              <a:effectLst/>
              <a:uLnTx/>
              <a:uFillTx/>
              <a:latin typeface="Arial" pitchFamily="34" charset="0"/>
              <a:ea typeface="+mn-ea"/>
              <a:cs typeface="Arial" pitchFamily="34" charset="0"/>
            </a:endParaRPr>
          </a:p>
        </p:txBody>
      </p:sp>
      <p:sp>
        <p:nvSpPr>
          <p:cNvPr id="4" name="TextBox 3"/>
          <p:cNvSpPr txBox="1"/>
          <p:nvPr/>
        </p:nvSpPr>
        <p:spPr>
          <a:xfrm>
            <a:off x="228600" y="904975"/>
            <a:ext cx="8803372" cy="5078313"/>
          </a:xfrm>
          <a:prstGeom prst="rect">
            <a:avLst/>
          </a:prstGeom>
          <a:noFill/>
        </p:spPr>
        <p:txBody>
          <a:bodyPr wrap="none" rtlCol="0">
            <a:spAutoFit/>
          </a:bodyPr>
          <a:lstStyle/>
          <a:p>
            <a:r>
              <a:rPr lang="en-US" b="1" dirty="0"/>
              <a:t>The objective of this research is to improve our understanding of the presence of sharks</a:t>
            </a:r>
          </a:p>
          <a:p>
            <a:r>
              <a:rPr lang="en-US" b="1" dirty="0"/>
              <a:t> during tourist seasons in middle Atlantic and south eastern coastal waters, specifically</a:t>
            </a:r>
          </a:p>
          <a:p>
            <a:r>
              <a:rPr lang="en-US" b="1" dirty="0"/>
              <a:t> North Carolina and South Carolina.   Our study will focus on the analysis of existing data</a:t>
            </a:r>
          </a:p>
          <a:p>
            <a:r>
              <a:rPr lang="en-US" b="1" dirty="0"/>
              <a:t> from the International Shark Attack database, weather and water data from NOAA, </a:t>
            </a:r>
          </a:p>
          <a:p>
            <a:r>
              <a:rPr lang="en-US" b="1" dirty="0"/>
              <a:t>calculated moon phase dates, fish, crab and turtle populations.  The quantitative </a:t>
            </a:r>
          </a:p>
          <a:p>
            <a:r>
              <a:rPr lang="en-US" b="1" dirty="0"/>
              <a:t>analysis on this data will lead to new and interesting knowledge that may provide the basis</a:t>
            </a:r>
          </a:p>
          <a:p>
            <a:r>
              <a:rPr lang="en-US" b="1" dirty="0"/>
              <a:t>for an app providing advanced information on the likelihood of sharks in coastal waters </a:t>
            </a:r>
          </a:p>
          <a:p>
            <a:r>
              <a:rPr lang="en-US" b="1" dirty="0"/>
              <a:t>where tourists swim, surf and wade.</a:t>
            </a:r>
          </a:p>
          <a:p>
            <a:endParaRPr lang="en-US" dirty="0"/>
          </a:p>
          <a:p>
            <a:r>
              <a:rPr lang="en-US" b="1" dirty="0"/>
              <a:t>An additional focus of this research is to analyze social media activity relative to </a:t>
            </a:r>
          </a:p>
          <a:p>
            <a:r>
              <a:rPr lang="en-US" b="1" dirty="0"/>
              <a:t>shark presence.  Tweets will be mined with specific data ranges and locations in order </a:t>
            </a:r>
          </a:p>
          <a:p>
            <a:r>
              <a:rPr lang="en-US" b="1" dirty="0"/>
              <a:t>to assess social media activity with respect to shark sightings, attacks, and even activities</a:t>
            </a:r>
          </a:p>
          <a:p>
            <a:r>
              <a:rPr lang="en-US" b="1" dirty="0"/>
              <a:t>that are related to shark presence such as schools of fish.  Once the nature of this </a:t>
            </a:r>
          </a:p>
          <a:p>
            <a:r>
              <a:rPr lang="en-US" b="1" dirty="0"/>
              <a:t>activity is understood, a recommendation for a standardized way to tweet </a:t>
            </a:r>
          </a:p>
          <a:p>
            <a:r>
              <a:rPr lang="en-US" b="1" dirty="0"/>
              <a:t>will be considered with interested and strategic partners in order to ultimately provide an </a:t>
            </a:r>
          </a:p>
          <a:p>
            <a:r>
              <a:rPr lang="en-US" b="1" dirty="0"/>
              <a:t>additional feed to the app described above.</a:t>
            </a:r>
            <a:endParaRPr lang="en-US"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process:  CRISP-DM</a:t>
            </a:r>
            <a:br>
              <a:rPr lang="en-US" dirty="0"/>
            </a:br>
            <a:r>
              <a:rPr lang="en-US" sz="1800" dirty="0"/>
              <a:t>Cross Industry Standard Process – Data Mining</a:t>
            </a:r>
            <a:endParaRPr lang="en-US" dirty="0"/>
          </a:p>
        </p:txBody>
      </p:sp>
      <p:pic>
        <p:nvPicPr>
          <p:cNvPr id="6" name="Picture 5" descr="https://upload.wikimedia.org/wikipedia/commons/b/b9/CRISP-DM_Process_Diagram.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599" y="1676400"/>
            <a:ext cx="4557395" cy="4257357"/>
          </a:xfrm>
          <a:prstGeom prst="rect">
            <a:avLst/>
          </a:prstGeom>
          <a:noFill/>
          <a:ln>
            <a:noFill/>
          </a:ln>
        </p:spPr>
      </p:pic>
    </p:spTree>
    <p:extLst>
      <p:ext uri="{BB962C8B-B14F-4D97-AF65-F5344CB8AC3E}">
        <p14:creationId xmlns:p14="http://schemas.microsoft.com/office/powerpoint/2010/main" val="4279595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00200"/>
            <a:ext cx="7848600" cy="4525963"/>
          </a:xfrm>
        </p:spPr>
        <p:txBody>
          <a:bodyPr>
            <a:normAutofit fontScale="92500" lnSpcReduction="10000"/>
          </a:bodyPr>
          <a:lstStyle/>
          <a:p>
            <a:r>
              <a:rPr lang="en-US" dirty="0"/>
              <a:t>Summer of 2015 – many attacks</a:t>
            </a:r>
          </a:p>
          <a:p>
            <a:r>
              <a:rPr lang="en-US" dirty="0"/>
              <a:t>Researchers described “perfect storm” of conditions relative to many theories:</a:t>
            </a:r>
          </a:p>
          <a:p>
            <a:pPr marL="457200" indent="-457200">
              <a:buFont typeface="Arial" panose="020B0604020202020204" pitchFamily="34" charset="0"/>
              <a:buChar char="•"/>
            </a:pPr>
            <a:r>
              <a:rPr lang="en-US" dirty="0"/>
              <a:t>Population – lots of tourists, increased human activity</a:t>
            </a:r>
          </a:p>
          <a:p>
            <a:pPr marL="457200" indent="-457200">
              <a:buFont typeface="Arial" panose="020B0604020202020204" pitchFamily="34" charset="0"/>
              <a:buChar char="•"/>
            </a:pPr>
            <a:r>
              <a:rPr lang="en-US" dirty="0"/>
              <a:t>Moon phases – this is disputed</a:t>
            </a:r>
          </a:p>
          <a:p>
            <a:pPr marL="457200" indent="-457200">
              <a:buFont typeface="Arial" panose="020B0604020202020204" pitchFamily="34" charset="0"/>
              <a:buChar char="•"/>
            </a:pPr>
            <a:r>
              <a:rPr lang="en-US" dirty="0"/>
              <a:t>Weather, global warming</a:t>
            </a:r>
          </a:p>
          <a:p>
            <a:pPr marL="457200" indent="-457200">
              <a:buFont typeface="Arial" panose="020B0604020202020204" pitchFamily="34" charset="0"/>
              <a:buChar char="•"/>
            </a:pPr>
            <a:r>
              <a:rPr lang="en-US" dirty="0"/>
              <a:t>Water conditions</a:t>
            </a:r>
          </a:p>
          <a:p>
            <a:pPr marL="457200" indent="-457200">
              <a:buFont typeface="Arial" panose="020B0604020202020204" pitchFamily="34" charset="0"/>
              <a:buChar char="•"/>
            </a:pPr>
            <a:r>
              <a:rPr lang="en-US" dirty="0"/>
              <a:t>Shark preservation efforts</a:t>
            </a:r>
          </a:p>
          <a:p>
            <a:pPr marL="457200" indent="-457200">
              <a:buFont typeface="Arial" panose="020B0604020202020204" pitchFamily="34" charset="0"/>
              <a:buChar char="•"/>
            </a:pPr>
            <a:r>
              <a:rPr lang="en-US" dirty="0"/>
              <a:t>Fish migration (food source)</a:t>
            </a:r>
          </a:p>
          <a:p>
            <a:endParaRPr lang="en-US" dirty="0"/>
          </a:p>
        </p:txBody>
      </p:sp>
      <p:sp>
        <p:nvSpPr>
          <p:cNvPr id="4" name="Title 3"/>
          <p:cNvSpPr>
            <a:spLocks noGrp="1"/>
          </p:cNvSpPr>
          <p:nvPr>
            <p:ph type="title"/>
          </p:nvPr>
        </p:nvSpPr>
        <p:spPr/>
        <p:txBody>
          <a:bodyPr>
            <a:normAutofit fontScale="90000"/>
          </a:bodyPr>
          <a:lstStyle/>
          <a:p>
            <a:r>
              <a:rPr lang="en-US" dirty="0"/>
              <a:t>Domain Understanding</a:t>
            </a:r>
            <a:br>
              <a:rPr lang="en-US" dirty="0"/>
            </a:br>
            <a:r>
              <a:rPr lang="en-US" sz="2200" dirty="0"/>
              <a:t>Summer of 2015 brought a record number of attacks.</a:t>
            </a:r>
            <a:r>
              <a:rPr lang="en-US" dirty="0"/>
              <a:t/>
            </a:r>
            <a:br>
              <a:rPr lang="en-US" dirty="0"/>
            </a:br>
            <a:endParaRPr lang="en-US" dirty="0"/>
          </a:p>
        </p:txBody>
      </p:sp>
    </p:spTree>
    <p:extLst>
      <p:ext uri="{BB962C8B-B14F-4D97-AF65-F5344CB8AC3E}">
        <p14:creationId xmlns:p14="http://schemas.microsoft.com/office/powerpoint/2010/main" val="2015769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2" name="Subtitle 1"/>
          <p:cNvSpPr>
            <a:spLocks noGrp="1"/>
          </p:cNvSpPr>
          <p:nvPr>
            <p:ph type="subTitle" idx="1"/>
          </p:nvPr>
        </p:nvSpPr>
        <p:spPr>
          <a:xfrm>
            <a:off x="609601" y="1295400"/>
            <a:ext cx="7924799" cy="4343400"/>
          </a:xfrm>
        </p:spPr>
        <p:txBody>
          <a:bodyPr>
            <a:normAutofit fontScale="92500" lnSpcReduction="10000"/>
          </a:bodyPr>
          <a:lstStyle/>
          <a:p>
            <a:r>
              <a:rPr lang="en-US" sz="3800" dirty="0"/>
              <a:t>"Every time we go to the beach, we are invading a natural world that is already occupied by animals and plants in that area.  We need to remember that when we enter the sea it's not the equivalent of going to the YMCA pools . . . It's a wild world out there.“</a:t>
            </a:r>
          </a:p>
          <a:p>
            <a:r>
              <a:rPr lang="en" sz="1800" dirty="0">
                <a:solidFill>
                  <a:srgbClr val="0070C0"/>
                </a:solidFill>
                <a:ea typeface="Calibri"/>
                <a:cs typeface="Calibri"/>
                <a:sym typeface="Calibri"/>
              </a:rPr>
              <a:t>George H. Burgess, director of the International Shark Attack File at the University of Florida's Florida Museum of Natural History</a:t>
            </a:r>
            <a:endParaRPr lang="en-US" sz="1800" dirty="0">
              <a:solidFill>
                <a:srgbClr val="0070C0"/>
              </a:solidFill>
            </a:endParaRPr>
          </a:p>
          <a:p>
            <a:endParaRPr lang="en-US" dirty="0"/>
          </a:p>
        </p:txBody>
      </p:sp>
      <p:sp>
        <p:nvSpPr>
          <p:cNvPr id="3" name="Title 2"/>
          <p:cNvSpPr>
            <a:spLocks noGrp="1"/>
          </p:cNvSpPr>
          <p:nvPr>
            <p:ph type="ctrTitle"/>
          </p:nvPr>
        </p:nvSpPr>
        <p:spPr/>
        <p:txBody>
          <a:bodyPr>
            <a:normAutofit fontScale="90000"/>
          </a:bodyPr>
          <a:lstStyle/>
          <a:p>
            <a:r>
              <a:rPr lang="en-US" dirty="0"/>
              <a:t>Domain Understanding</a:t>
            </a:r>
            <a:br>
              <a:rPr lang="en-US" dirty="0"/>
            </a:br>
            <a:endParaRPr lang="en-US" sz="2000" dirty="0"/>
          </a:p>
        </p:txBody>
      </p:sp>
    </p:spTree>
    <p:extLst>
      <p:ext uri="{BB962C8B-B14F-4D97-AF65-F5344CB8AC3E}">
        <p14:creationId xmlns:p14="http://schemas.microsoft.com/office/powerpoint/2010/main" val="4177223473"/>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Domain Understanding</a:t>
            </a:r>
          </a:p>
        </p:txBody>
      </p:sp>
      <p:sp>
        <p:nvSpPr>
          <p:cNvPr id="3" name="Subtitle 2"/>
          <p:cNvSpPr>
            <a:spLocks noGrp="1"/>
          </p:cNvSpPr>
          <p:nvPr>
            <p:ph type="subTitle" idx="1"/>
          </p:nvPr>
        </p:nvSpPr>
        <p:spPr>
          <a:xfrm>
            <a:off x="609601" y="1295400"/>
            <a:ext cx="7924799" cy="4419600"/>
          </a:xfrm>
        </p:spPr>
        <p:txBody>
          <a:bodyPr>
            <a:normAutofit/>
          </a:bodyPr>
          <a:lstStyle/>
          <a:p>
            <a:pPr fontAlgn="base"/>
            <a:endParaRPr lang="en-US" dirty="0"/>
          </a:p>
          <a:p>
            <a:pPr fontAlgn="base"/>
            <a:r>
              <a:rPr lang="en-US" sz="2000" dirty="0"/>
              <a:t>"The population has been going up and the number of people going in the water is always increasing.  The risk of any shark bite is already</a:t>
            </a:r>
            <a:r>
              <a:rPr lang="en-US" sz="2000" dirty="0">
                <a:hlinkClick r:id="rId2"/>
              </a:rPr>
              <a:t> incredibly low</a:t>
            </a:r>
            <a:r>
              <a:rPr lang="en-US" sz="2000" dirty="0"/>
              <a:t>—far less likely than drowning or</a:t>
            </a:r>
            <a:r>
              <a:rPr lang="en-US" sz="2000" dirty="0">
                <a:hlinkClick r:id="rId3"/>
              </a:rPr>
              <a:t> many other rare risks</a:t>
            </a:r>
            <a:r>
              <a:rPr lang="en-US" sz="2000" dirty="0"/>
              <a:t>. But, the more people you have going into the water, the better the odds are that something bad is going to happen, whether it's a shark bite or getting pulled under on a riptide.”</a:t>
            </a:r>
          </a:p>
          <a:p>
            <a:pPr fontAlgn="base"/>
            <a:endParaRPr lang="en-US" sz="2000" dirty="0"/>
          </a:p>
          <a:p>
            <a:pPr fontAlgn="base"/>
            <a:r>
              <a:rPr lang="en-US" sz="2000" dirty="0"/>
              <a:t>Dr. Chuck </a:t>
            </a:r>
            <a:r>
              <a:rPr lang="en-US" sz="2000" dirty="0" err="1"/>
              <a:t>Bangley</a:t>
            </a:r>
            <a:r>
              <a:rPr lang="en-US" sz="2000" dirty="0"/>
              <a:t>, ECU Shark Researcher</a:t>
            </a:r>
          </a:p>
          <a:p>
            <a:pPr fontAlgn="base"/>
            <a:r>
              <a:rPr lang="en-US" sz="1600" dirty="0"/>
              <a:t>(from </a:t>
            </a:r>
            <a:r>
              <a:rPr lang="en-US" sz="1600" dirty="0">
                <a:hlinkClick r:id="rId4"/>
              </a:rPr>
              <a:t>http://www.scientificamerican.com/article/shark-bites-are-up-but-attack-risk-is-down/</a:t>
            </a:r>
            <a:r>
              <a:rPr lang="en-US" sz="1600" dirty="0"/>
              <a:t>)</a:t>
            </a:r>
          </a:p>
          <a:p>
            <a:pPr fontAlgn="base"/>
            <a:endParaRPr lang="en-US" sz="2000" dirty="0"/>
          </a:p>
          <a:p>
            <a:pPr fontAlgn="base"/>
            <a:endParaRPr lang="en-US" dirty="0"/>
          </a:p>
          <a:p>
            <a:endParaRPr lang="en-US" sz="1800" dirty="0"/>
          </a:p>
        </p:txBody>
      </p:sp>
    </p:spTree>
    <p:extLst>
      <p:ext uri="{BB962C8B-B14F-4D97-AF65-F5344CB8AC3E}">
        <p14:creationId xmlns:p14="http://schemas.microsoft.com/office/powerpoint/2010/main" val="547898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2" name="Subtitle 1"/>
          <p:cNvSpPr>
            <a:spLocks noGrp="1"/>
          </p:cNvSpPr>
          <p:nvPr>
            <p:ph type="subTitle" idx="1"/>
          </p:nvPr>
        </p:nvSpPr>
        <p:spPr>
          <a:xfrm>
            <a:off x="609601" y="1905000"/>
            <a:ext cx="7924799" cy="3733800"/>
          </a:xfrm>
        </p:spPr>
        <p:txBody>
          <a:bodyPr>
            <a:normAutofit/>
          </a:bodyPr>
          <a:lstStyle/>
          <a:p>
            <a:pPr marL="457200" indent="-317500" algn="just">
              <a:spcBef>
                <a:spcPts val="0"/>
              </a:spcBef>
              <a:buClr>
                <a:srgbClr val="F3F3F3"/>
              </a:buClr>
              <a:buSzPct val="100000"/>
              <a:buFont typeface="Calibri"/>
              <a:buChar char="●"/>
            </a:pPr>
            <a:r>
              <a:rPr lang="en-US" dirty="0">
                <a:solidFill>
                  <a:srgbClr val="006600"/>
                </a:solidFill>
                <a:ea typeface="Calibri"/>
                <a:cs typeface="Calibri"/>
                <a:sym typeface="Calibri"/>
              </a:rPr>
              <a:t>Visit </a:t>
            </a:r>
            <a:r>
              <a:rPr lang="en-US" dirty="0">
                <a:solidFill>
                  <a:srgbClr val="006600"/>
                </a:solidFill>
                <a:ea typeface="Calibri"/>
                <a:cs typeface="Calibri"/>
                <a:sym typeface="Calibri"/>
                <a:hlinkClick r:id="rId3"/>
              </a:rPr>
              <a:t>http://www.profthompson.net</a:t>
            </a:r>
            <a:r>
              <a:rPr lang="en-US" dirty="0">
                <a:solidFill>
                  <a:srgbClr val="006600"/>
                </a:solidFill>
                <a:ea typeface="Calibri"/>
                <a:cs typeface="Calibri"/>
                <a:sym typeface="Calibri"/>
              </a:rPr>
              <a:t> for interesting articles and resources related to shark attacks</a:t>
            </a:r>
            <a:endParaRPr lang="en" sz="4200" dirty="0">
              <a:solidFill>
                <a:srgbClr val="006600"/>
              </a:solidFill>
              <a:ea typeface="Calibri"/>
              <a:cs typeface="Calibri"/>
              <a:sym typeface="Calibri"/>
            </a:endParaRPr>
          </a:p>
          <a:p>
            <a:endParaRPr lang="en-US" dirty="0"/>
          </a:p>
        </p:txBody>
      </p:sp>
      <p:sp>
        <p:nvSpPr>
          <p:cNvPr id="3" name="Title 2"/>
          <p:cNvSpPr>
            <a:spLocks noGrp="1"/>
          </p:cNvSpPr>
          <p:nvPr>
            <p:ph type="ctrTitle"/>
          </p:nvPr>
        </p:nvSpPr>
        <p:spPr/>
        <p:txBody>
          <a:bodyPr/>
          <a:lstStyle/>
          <a:p>
            <a:r>
              <a:rPr lang="en-US" dirty="0"/>
              <a:t>Domain Understanding</a:t>
            </a:r>
          </a:p>
        </p:txBody>
      </p:sp>
    </p:spTree>
    <p:extLst>
      <p:ext uri="{BB962C8B-B14F-4D97-AF65-F5344CB8AC3E}">
        <p14:creationId xmlns:p14="http://schemas.microsoft.com/office/powerpoint/2010/main" val="2800798662"/>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2" name="Subtitle 1"/>
          <p:cNvSpPr>
            <a:spLocks noGrp="1"/>
          </p:cNvSpPr>
          <p:nvPr>
            <p:ph type="subTitle" idx="1"/>
          </p:nvPr>
        </p:nvSpPr>
        <p:spPr>
          <a:xfrm>
            <a:off x="609601" y="1905000"/>
            <a:ext cx="7924799" cy="3733800"/>
          </a:xfrm>
        </p:spPr>
        <p:txBody>
          <a:bodyPr>
            <a:normAutofit fontScale="47500" lnSpcReduction="20000"/>
          </a:bodyPr>
          <a:lstStyle/>
          <a:p>
            <a:pPr marL="457200" indent="-317500" algn="just">
              <a:spcBef>
                <a:spcPts val="0"/>
              </a:spcBef>
              <a:buClr>
                <a:srgbClr val="F3F3F3"/>
              </a:buClr>
              <a:buSzPct val="100000"/>
              <a:buFont typeface="Calibri"/>
              <a:buChar char="●"/>
            </a:pPr>
            <a:r>
              <a:rPr lang="en" dirty="0">
                <a:solidFill>
                  <a:srgbClr val="006600"/>
                </a:solidFill>
                <a:ea typeface="Calibri"/>
                <a:cs typeface="Calibri"/>
                <a:sym typeface="Calibri"/>
              </a:rPr>
              <a:t>George Burgess also mentions parts of North Carolina have been abnormally dry or have experienced moderate drought conditions for several weeks.</a:t>
            </a:r>
          </a:p>
          <a:p>
            <a:pPr marL="457200" indent="-317500" algn="just">
              <a:spcBef>
                <a:spcPts val="0"/>
              </a:spcBef>
              <a:buClr>
                <a:srgbClr val="F3F3F3"/>
              </a:buClr>
              <a:buSzPct val="100000"/>
              <a:buFont typeface="Calibri"/>
              <a:buChar char="●"/>
            </a:pPr>
            <a:endParaRPr lang="en" dirty="0">
              <a:solidFill>
                <a:srgbClr val="006600"/>
              </a:solidFill>
              <a:ea typeface="Calibri"/>
              <a:cs typeface="Calibri"/>
              <a:sym typeface="Calibri"/>
            </a:endParaRPr>
          </a:p>
          <a:p>
            <a:pPr marL="457200" indent="-317500">
              <a:spcBef>
                <a:spcPts val="0"/>
              </a:spcBef>
              <a:buClr>
                <a:srgbClr val="F3F3F3"/>
              </a:buClr>
              <a:buSzPct val="100000"/>
              <a:buFont typeface="Calibri"/>
              <a:buChar char="●"/>
            </a:pPr>
            <a:r>
              <a:rPr lang="en" dirty="0">
                <a:solidFill>
                  <a:srgbClr val="006600"/>
                </a:solidFill>
                <a:ea typeface="Calibri"/>
                <a:cs typeface="Calibri"/>
                <a:sym typeface="Calibri"/>
              </a:rPr>
              <a:t>The salinity, or salt content, of ocean water close to shore is higher than usual, which is being cited as a possible reason for the surge in the shark attacks.</a:t>
            </a:r>
            <a:br>
              <a:rPr lang="en" dirty="0">
                <a:solidFill>
                  <a:srgbClr val="006600"/>
                </a:solidFill>
                <a:ea typeface="Calibri"/>
                <a:cs typeface="Calibri"/>
                <a:sym typeface="Calibri"/>
              </a:rPr>
            </a:br>
            <a:endParaRPr lang="en" dirty="0">
              <a:solidFill>
                <a:srgbClr val="006600"/>
              </a:solidFill>
              <a:ea typeface="Calibri"/>
              <a:cs typeface="Calibri"/>
              <a:sym typeface="Calibri"/>
            </a:endParaRPr>
          </a:p>
          <a:p>
            <a:pPr marL="457200" indent="-317500">
              <a:spcBef>
                <a:spcPts val="0"/>
              </a:spcBef>
              <a:buClr>
                <a:srgbClr val="F3F3F3"/>
              </a:buClr>
              <a:buSzPct val="100000"/>
              <a:buFont typeface="Calibri"/>
              <a:buChar char="●"/>
            </a:pPr>
            <a:r>
              <a:rPr lang="en" dirty="0">
                <a:solidFill>
                  <a:srgbClr val="006600"/>
                </a:solidFill>
                <a:ea typeface="Calibri"/>
                <a:cs typeface="Calibri"/>
                <a:sym typeface="Calibri"/>
              </a:rPr>
              <a:t>Baby and other sea turtles may draw sharks to the North Carolina shores.</a:t>
            </a:r>
            <a:br>
              <a:rPr lang="en" dirty="0">
                <a:solidFill>
                  <a:srgbClr val="006600"/>
                </a:solidFill>
                <a:ea typeface="Calibri"/>
                <a:cs typeface="Calibri"/>
                <a:sym typeface="Calibri"/>
              </a:rPr>
            </a:br>
            <a:endParaRPr lang="en" dirty="0">
              <a:solidFill>
                <a:srgbClr val="006600"/>
              </a:solidFill>
              <a:ea typeface="Calibri"/>
              <a:cs typeface="Calibri"/>
              <a:sym typeface="Calibri"/>
            </a:endParaRPr>
          </a:p>
          <a:p>
            <a:pPr marL="457200" indent="-317500">
              <a:spcBef>
                <a:spcPts val="0"/>
              </a:spcBef>
              <a:buClr>
                <a:srgbClr val="F3F3F3"/>
              </a:buClr>
              <a:buSzPct val="100000"/>
              <a:buFont typeface="Calibri"/>
              <a:buChar char="●"/>
            </a:pPr>
            <a:r>
              <a:rPr lang="en" dirty="0">
                <a:solidFill>
                  <a:srgbClr val="006600"/>
                </a:solidFill>
                <a:ea typeface="Calibri"/>
                <a:cs typeface="Calibri"/>
                <a:sym typeface="Calibri"/>
              </a:rPr>
              <a:t>Is it the warming ocean causing the sharks to follow prey that are migrating due to warmer temperatures perhaps caused by climate change?</a:t>
            </a:r>
          </a:p>
          <a:p>
            <a:pPr marL="457200" indent="-317500">
              <a:spcBef>
                <a:spcPts val="0"/>
              </a:spcBef>
              <a:buClr>
                <a:srgbClr val="F3F3F3"/>
              </a:buClr>
              <a:buSzPct val="100000"/>
              <a:buFont typeface="Calibri"/>
              <a:buChar char="●"/>
            </a:pPr>
            <a:endParaRPr lang="en" dirty="0">
              <a:solidFill>
                <a:srgbClr val="006600"/>
              </a:solidFill>
              <a:ea typeface="Calibri"/>
              <a:cs typeface="Calibri"/>
              <a:sym typeface="Calibri"/>
            </a:endParaRPr>
          </a:p>
          <a:p>
            <a:pPr marL="457200" indent="-317500">
              <a:spcBef>
                <a:spcPts val="0"/>
              </a:spcBef>
              <a:buClr>
                <a:srgbClr val="F3F3F3"/>
              </a:buClr>
              <a:buSzPct val="100000"/>
              <a:buFont typeface="Calibri"/>
              <a:buChar char="●"/>
            </a:pPr>
            <a:r>
              <a:rPr lang="en-US" dirty="0"/>
              <a:t>The annual migration of menhaden fish, a favorite shark food, appears linked to water temperature, which jumped 10 degrees in a week during the heat wave of 2015 (Burgess, Scientific American)</a:t>
            </a:r>
            <a:r>
              <a:rPr lang="en" dirty="0">
                <a:solidFill>
                  <a:srgbClr val="006600"/>
                </a:solidFill>
                <a:ea typeface="Calibri"/>
                <a:cs typeface="Calibri"/>
                <a:sym typeface="Calibri"/>
              </a:rPr>
              <a:t/>
            </a:r>
            <a:br>
              <a:rPr lang="en" dirty="0">
                <a:solidFill>
                  <a:srgbClr val="006600"/>
                </a:solidFill>
                <a:ea typeface="Calibri"/>
                <a:cs typeface="Calibri"/>
                <a:sym typeface="Calibri"/>
              </a:rPr>
            </a:br>
            <a:endParaRPr lang="en" dirty="0">
              <a:solidFill>
                <a:srgbClr val="006600"/>
              </a:solidFill>
              <a:ea typeface="Calibri"/>
              <a:cs typeface="Calibri"/>
              <a:sym typeface="Calibri"/>
            </a:endParaRPr>
          </a:p>
          <a:p>
            <a:pPr marL="457200" indent="-317500">
              <a:spcBef>
                <a:spcPts val="0"/>
              </a:spcBef>
              <a:buClr>
                <a:srgbClr val="F3F3F3"/>
              </a:buClr>
              <a:buSzPct val="100000"/>
              <a:buFont typeface="Calibri"/>
              <a:buChar char="●"/>
            </a:pPr>
            <a:r>
              <a:rPr lang="en" sz="4200" dirty="0">
                <a:solidFill>
                  <a:srgbClr val="006600"/>
                </a:solidFill>
                <a:ea typeface="Calibri"/>
                <a:cs typeface="Calibri"/>
                <a:sym typeface="Calibri"/>
              </a:rPr>
              <a:t>What is true?  What are the other factors?  Is there hidden knowledge that can be discovered?</a:t>
            </a:r>
          </a:p>
          <a:p>
            <a:endParaRPr lang="en-US" dirty="0"/>
          </a:p>
        </p:txBody>
      </p:sp>
      <p:sp>
        <p:nvSpPr>
          <p:cNvPr id="3" name="Title 2"/>
          <p:cNvSpPr>
            <a:spLocks noGrp="1"/>
          </p:cNvSpPr>
          <p:nvPr>
            <p:ph type="ctrTitle"/>
          </p:nvPr>
        </p:nvSpPr>
        <p:spPr/>
        <p:txBody>
          <a:bodyPr/>
          <a:lstStyle/>
          <a:p>
            <a:r>
              <a:rPr lang="en-US" dirty="0"/>
              <a:t>Domain Understanding</a:t>
            </a:r>
          </a:p>
        </p:txBody>
      </p:sp>
    </p:spTree>
    <p:extLst>
      <p:ext uri="{BB962C8B-B14F-4D97-AF65-F5344CB8AC3E}">
        <p14:creationId xmlns:p14="http://schemas.microsoft.com/office/powerpoint/2010/main" val="2322393756"/>
      </p:ext>
    </p:extLst>
  </p:cSld>
  <p:clrMapOvr>
    <a:masterClrMapping/>
  </p:clrMapOvr>
  <p:transition spd="slow">
    <p:cut/>
  </p:transition>
</p:sld>
</file>

<file path=ppt/theme/theme1.xml><?xml version="1.0" encoding="utf-8"?>
<a:theme xmlns:a="http://schemas.openxmlformats.org/drawingml/2006/main" name="UNCCharlotte_template02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UNCCharlotte_template02 (1)</Template>
  <TotalTime>4602</TotalTime>
  <Words>1033</Words>
  <Application>Microsoft Office PowerPoint</Application>
  <PresentationFormat>On-screen Show (4:3)</PresentationFormat>
  <Paragraphs>187</Paragraphs>
  <Slides>28</Slides>
  <Notes>3</Notes>
  <HiddenSlides>0</HiddenSlides>
  <MMClips>0</MMClips>
  <ScaleCrop>false</ScaleCrop>
  <HeadingPairs>
    <vt:vector size="8" baseType="variant">
      <vt:variant>
        <vt:lpstr>Theme</vt:lpstr>
      </vt:variant>
      <vt:variant>
        <vt:i4>1</vt:i4>
      </vt:variant>
      <vt:variant>
        <vt:lpstr>Links</vt:lpstr>
      </vt:variant>
      <vt:variant>
        <vt:i4>3</vt:i4>
      </vt:variant>
      <vt:variant>
        <vt:lpstr>Embedded OLE Servers</vt:lpstr>
      </vt:variant>
      <vt:variant>
        <vt:i4>1</vt:i4>
      </vt:variant>
      <vt:variant>
        <vt:lpstr>Slide Titles</vt:lpstr>
      </vt:variant>
      <vt:variant>
        <vt:i4>28</vt:i4>
      </vt:variant>
    </vt:vector>
  </HeadingPairs>
  <TitlesOfParts>
    <vt:vector size="33" baseType="lpstr">
      <vt:lpstr>UNCCharlotte_template02 (1)</vt:lpstr>
      <vt:lpstr>C:\Users\iprom\Documents\sharkresearch\Naive Bayes Classifier.docx</vt:lpstr>
      <vt:lpstr>C:\Users\iprom\Documents\sharkresearch\Clustering SImple EM.docx</vt:lpstr>
      <vt:lpstr>C:\Users\iprom\Documents\sharkresearch\Twitter Mining Study.pptx</vt:lpstr>
      <vt:lpstr>Document</vt:lpstr>
      <vt:lpstr>Data Integration and Knowledge Discovery with the  International Shark Attack Database</vt:lpstr>
      <vt:lpstr>Research Team</vt:lpstr>
      <vt:lpstr>PowerPoint Presentation</vt:lpstr>
      <vt:lpstr>The process:  CRISP-DM Cross Industry Standard Process – Data Mining</vt:lpstr>
      <vt:lpstr>Domain Understanding Summer of 2015 brought a record number of attacks. </vt:lpstr>
      <vt:lpstr>Domain Understanding </vt:lpstr>
      <vt:lpstr>Domain Understanding</vt:lpstr>
      <vt:lpstr>Domain Understanding</vt:lpstr>
      <vt:lpstr>Domain Understanding</vt:lpstr>
      <vt:lpstr>Domain Understanding:  Water</vt:lpstr>
      <vt:lpstr>Domain Understanding:  Weather</vt:lpstr>
      <vt:lpstr>Domain Understanding:  Crabs</vt:lpstr>
      <vt:lpstr>Domain Understanding:  Turtles</vt:lpstr>
      <vt:lpstr>Domain Understanding:  Moon Phases</vt:lpstr>
      <vt:lpstr>PowerPoint Presentation</vt:lpstr>
      <vt:lpstr>PowerPoint Presentation</vt:lpstr>
      <vt:lpstr>PowerPoint Presentation</vt:lpstr>
      <vt:lpstr>PowerPoint Presentation</vt:lpstr>
      <vt:lpstr>Modeling:  Clustering</vt:lpstr>
      <vt:lpstr>Modeling:  Clustering</vt:lpstr>
      <vt:lpstr>Modeling:  Association Rule Mining</vt:lpstr>
      <vt:lpstr>Association Rule Mining</vt:lpstr>
      <vt:lpstr>PowerPoint Presentation</vt:lpstr>
      <vt:lpstr>PowerPoint Presentation</vt:lpstr>
      <vt:lpstr>PowerPoint Presentation</vt:lpstr>
      <vt:lpstr>PowerPoint Presentation</vt:lpstr>
      <vt:lpstr>Questions?</vt:lpstr>
      <vt:lpstr>Selected References</vt:lpstr>
    </vt:vector>
  </TitlesOfParts>
  <Company>UNC Charlotte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Arial 44 bold</dc:title>
  <dc:creator>Cindy Jones</dc:creator>
  <cp:lastModifiedBy>lab</cp:lastModifiedBy>
  <cp:revision>43</cp:revision>
  <dcterms:created xsi:type="dcterms:W3CDTF">2014-04-28T15:04:37Z</dcterms:created>
  <dcterms:modified xsi:type="dcterms:W3CDTF">2016-09-06T02:06:46Z</dcterms:modified>
</cp:coreProperties>
</file>