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sldIdLst>
    <p:sldId id="279" r:id="rId5"/>
    <p:sldId id="280" r:id="rId6"/>
    <p:sldId id="281" r:id="rId7"/>
    <p:sldId id="282" r:id="rId8"/>
    <p:sldId id="294" r:id="rId9"/>
    <p:sldId id="295" r:id="rId10"/>
    <p:sldId id="296" r:id="rId11"/>
    <p:sldId id="297" r:id="rId12"/>
    <p:sldId id="298" r:id="rId13"/>
    <p:sldId id="299" r:id="rId14"/>
    <p:sldId id="300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1EDD0-BCA0-4AE2-9A6C-9A0C47FEA1B1}" v="2" dt="2023-11-06T09:43:12.7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9" autoAdjust="0"/>
    <p:restoredTop sz="94609" autoAdjust="0"/>
  </p:normalViewPr>
  <p:slideViewPr>
    <p:cSldViewPr snapToGrid="0" snapToObjects="1">
      <p:cViewPr varScale="1">
        <p:scale>
          <a:sx n="74" d="100"/>
          <a:sy n="74" d="100"/>
        </p:scale>
        <p:origin x="372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6290037" cy="3630168"/>
          </a:xfrm>
        </p:spPr>
        <p:txBody>
          <a:bodyPr/>
          <a:lstStyle/>
          <a:p>
            <a:r>
              <a:rPr lang="en-US" sz="3200" dirty="0"/>
              <a:t>Phonemic Clause.</a:t>
            </a:r>
          </a:p>
          <a:p>
            <a:r>
              <a:rPr lang="en-US" sz="3200" dirty="0"/>
              <a:t>The Unit of Planning.</a:t>
            </a:r>
          </a:p>
          <a:p>
            <a:r>
              <a:rPr lang="en-US" sz="3200" dirty="0"/>
              <a:t>Word Selection.</a:t>
            </a:r>
          </a:p>
          <a:p>
            <a:r>
              <a:rPr lang="en-US" sz="3200" dirty="0"/>
              <a:t>Tip of Tongue Experiment.​</a:t>
            </a:r>
          </a:p>
          <a:p>
            <a:r>
              <a:rPr lang="en-US" sz="3200" dirty="0"/>
              <a:t>Conclusion.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27" y="196851"/>
            <a:ext cx="10671048" cy="56187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WORD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3527" y="958943"/>
            <a:ext cx="11204575" cy="569666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For TOT Other Factors also play a role in memory-</a:t>
            </a:r>
          </a:p>
          <a:p>
            <a:pPr algn="l"/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Like Rhyming-</a:t>
            </a:r>
          </a:p>
          <a:p>
            <a:pPr lvl="2"/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PERISCOPE for Stethoscope</a:t>
            </a:r>
          </a:p>
          <a:p>
            <a:pPr algn="l"/>
            <a:endParaRPr lang="en-US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Some time some words also get blocked.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Example: 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When you try to remember the name of Person.</a:t>
            </a:r>
          </a:p>
          <a:p>
            <a:pPr marL="795528" lvl="2" indent="0">
              <a:buNone/>
            </a:pPr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		You remember  </a:t>
            </a:r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the First Letter like ‘A’ </a:t>
            </a:r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, but Words in your mind are 			different.</a:t>
            </a:r>
          </a:p>
          <a:p>
            <a:pPr marL="795528" lvl="2" indent="0">
              <a:buNone/>
            </a:pPr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	   	And Sometime, First words are </a:t>
            </a:r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complete different like ‘S’.</a:t>
            </a:r>
          </a:p>
          <a:p>
            <a:pPr marL="795528" lvl="2" indent="0">
              <a:buNone/>
            </a:pPr>
            <a:endParaRPr lang="en-US" sz="24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lvl="2"/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When You try to remember Terminology in Exams.</a:t>
            </a:r>
          </a:p>
          <a:p>
            <a:pPr marL="795528" lvl="2" indent="0">
              <a:buNone/>
            </a:pPr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		Yah! It was something with ‘S’ , similarity, same, in mind.</a:t>
            </a:r>
          </a:p>
          <a:p>
            <a:pPr marL="795528" lvl="2" indent="0">
              <a:buNone/>
            </a:pPr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	    	(Oh it was, Semanticity)</a:t>
            </a:r>
          </a:p>
          <a:p>
            <a:pPr marL="795528" lvl="2" indent="0">
              <a:buNone/>
            </a:pPr>
            <a:endParaRPr lang="en-US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solidFill>
                <a:srgbClr val="00B050"/>
              </a:solidFill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9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27" y="196851"/>
            <a:ext cx="10671048" cy="56187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3527" y="958943"/>
            <a:ext cx="11204575" cy="569666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In fluent speech, selecting the meaning and fitting on the sounds are processes which overlap.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People probably begin to find possible phonetic forms while they are still finalizing their choice of word.</a:t>
            </a:r>
          </a:p>
          <a:p>
            <a:pPr algn="l"/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HE WAS IN NEXT TRAIN COMPONENT(Compartment).</a:t>
            </a:r>
          </a:p>
          <a:p>
            <a:pPr algn="l"/>
            <a:endParaRPr lang="en-US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/>
              <a:t>A ‘</a:t>
            </a:r>
            <a:r>
              <a:rPr lang="en-US" dirty="0">
                <a:highlight>
                  <a:srgbClr val="FFFF00"/>
                </a:highlight>
              </a:rPr>
              <a:t>spreading activation’ or ‘interactive activation’ model </a:t>
            </a:r>
            <a:r>
              <a:rPr lang="en-US" dirty="0"/>
              <a:t>is a plausible explanation. . In this model, activation of similar words spreads out and diffuses in a chain reaction.</a:t>
            </a:r>
          </a:p>
          <a:p>
            <a:pPr algn="l"/>
            <a:r>
              <a:rPr lang="en-US" dirty="0"/>
              <a:t>(i.e. One Word activates second and then other activate third one and so on… 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task of the speaker is not only to select the word she wants, but to suppress the ones she does not require, though sometimes this process goes wrong.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Aphasics in particular have problems over suppression.</a:t>
            </a:r>
          </a:p>
          <a:p>
            <a:pPr algn="l"/>
            <a:r>
              <a:rPr lang="en-US" dirty="0"/>
              <a:t>Words which are relevant both in sound and meaning get more and more excited. Finally, one wins out over the others – though a TOT state may occur if the word has been only partially activated</a:t>
            </a:r>
            <a:endParaRPr lang="en-US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solidFill>
                <a:srgbClr val="00B050"/>
              </a:solidFill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944" y="166624"/>
            <a:ext cx="6766560" cy="768096"/>
          </a:xfrm>
        </p:spPr>
        <p:txBody>
          <a:bodyPr/>
          <a:lstStyle/>
          <a:p>
            <a:r>
              <a:rPr lang="en-US" sz="3600" dirty="0"/>
              <a:t>Phonemic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943" y="1178291"/>
            <a:ext cx="8029945" cy="55130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are going to discuss about the planning we do sub-consciously, while speaking.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We speak , we use to make phonemic clause.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Phonemic clause?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short stretch of speech spoken in single intonation contour.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layman terms,  Sentences which have been spoken in flow, with no change in pitch.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Example-</a:t>
            </a:r>
          </a:p>
          <a:p>
            <a:pPr marL="1028700" lvl="1" indent="-342900"/>
            <a:r>
              <a:rPr lang="en-US" sz="2000" dirty="0"/>
              <a:t>HAVE YOU UNDERSTOOD?</a:t>
            </a:r>
          </a:p>
          <a:p>
            <a:pPr marL="1028700" lvl="1" indent="-342900"/>
            <a:r>
              <a:rPr lang="en-US" sz="2000" dirty="0"/>
              <a:t>I DON’T MIND :D.</a:t>
            </a:r>
          </a:p>
          <a:p>
            <a:pPr marL="1028700" lvl="1" indent="-342900"/>
            <a:r>
              <a:rPr lang="en-US" sz="2000" dirty="0"/>
              <a:t>OK THEN!</a:t>
            </a:r>
          </a:p>
          <a:p>
            <a:pPr marL="1028700" lvl="1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Syntactic Clause are not Phonemic Clause.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Ex:  I WANT TO GO HOME.</a:t>
            </a:r>
          </a:p>
          <a:p>
            <a:pPr lvl="1" indent="0">
              <a:buNone/>
            </a:pPr>
            <a:r>
              <a:rPr lang="en-US" sz="2000" dirty="0"/>
              <a:t>  have two syntactic clause but only one Phonemic Clause.</a:t>
            </a:r>
          </a:p>
          <a:p>
            <a:pPr marL="1028700" lvl="1" indent="-342900"/>
            <a:endParaRPr lang="en-US" sz="2000" dirty="0"/>
          </a:p>
          <a:p>
            <a:pPr marL="1028700" lvl="1" indent="-342900"/>
            <a:endParaRPr lang="en-US" sz="2000" dirty="0"/>
          </a:p>
          <a:p>
            <a:pPr marL="1028700" lvl="1" indent="-342900"/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1673"/>
            <a:ext cx="6400800" cy="4322895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Unit of planning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415" y="1063138"/>
            <a:ext cx="11305309" cy="5461045"/>
          </a:xfrm>
        </p:spPr>
        <p:txBody>
          <a:bodyPr/>
          <a:lstStyle/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The Unit of planning was considered as Phonemic clause or tone.</a:t>
            </a: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Why?</a:t>
            </a: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Because tongue slips usually occur within a single tone.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Ex: 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I want to fill water with bottle.</a:t>
            </a: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Mujhe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paani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mein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bottle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bharna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hai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).</a:t>
            </a:r>
          </a:p>
          <a:p>
            <a:pPr algn="l"/>
            <a:endParaRPr lang="en-US" dirty="0"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Mere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liye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aapke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paas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kuch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hai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. </a:t>
            </a: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(Mere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paas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apke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liye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kuch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hai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).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This strongly suggests that each phonemic clause/tone group is planned and executed as a whole.</a:t>
            </a: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Otherwise, we would expect to find frequent contamination between clauses.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350" y="2395728"/>
            <a:ext cx="5401861" cy="1627632"/>
          </a:xfrm>
        </p:spPr>
        <p:txBody>
          <a:bodyPr/>
          <a:lstStyle/>
          <a:p>
            <a:pPr algn="ctr"/>
            <a:r>
              <a:rPr lang="en-US" sz="2800" dirty="0"/>
              <a:t>The target and the origin of a tongue-slip are both located in the same tone-group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859270"/>
          </a:xfrm>
        </p:spPr>
        <p:txBody>
          <a:bodyPr/>
          <a:lstStyle/>
          <a:p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Tongue slip law-</a:t>
            </a:r>
          </a:p>
          <a:p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 (by Boom and Laver)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1673"/>
            <a:ext cx="6400800" cy="4322895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Unit of planning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5" y="1011382"/>
            <a:ext cx="11305309" cy="4903282"/>
          </a:xfrm>
        </p:spPr>
        <p:txBody>
          <a:bodyPr/>
          <a:lstStyle/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Some Exceptions: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WHEN YOU BUY THE LAUNDRY….</a:t>
            </a: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(When you take the laundry, please buy me some chocolates.)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Throw Dustbin and bring back the Garbage.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Kachra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fenk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ke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 Dustbin le </a:t>
            </a:r>
            <a:r>
              <a:rPr lang="en-US" dirty="0" err="1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aana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)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Some transpositions and anticipations in same clause: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SHE WROTE ME A YETTER.. (Letter Yester)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TWAPTER TWELVE…(Chapter Twelve)</a:t>
            </a: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A COP OF COFFEE..(A Cup of Coffee)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1674"/>
            <a:ext cx="6400800" cy="888670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Tip of tongue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5" y="1011382"/>
            <a:ext cx="11305309" cy="5467795"/>
          </a:xfrm>
        </p:spPr>
        <p:txBody>
          <a:bodyPr/>
          <a:lstStyle/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This Topic actually deal with how we select one word in sentence.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This fact was backed up by famous 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“TOT” [Tip of Tongue]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 Experiment.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Lets do the similar activity here-</a:t>
            </a:r>
          </a:p>
          <a:p>
            <a:pPr algn="l"/>
            <a:endParaRPr lang="en-US" sz="3200" dirty="0">
              <a:solidFill>
                <a:schemeClr val="accent1">
                  <a:lumMod val="10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3200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“</a:t>
            </a:r>
            <a:r>
              <a:rPr lang="en-US" sz="3200" dirty="0">
                <a:solidFill>
                  <a:schemeClr val="accent1">
                    <a:lumMod val="10000"/>
                  </a:schemeClr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A navigational instrument used in measuring angular distances, especially the altitude of sun, moon and stars at sea.”</a:t>
            </a:r>
          </a:p>
          <a:p>
            <a:pPr algn="l"/>
            <a:r>
              <a:rPr lang="en-US" sz="3200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	</a:t>
            </a:r>
            <a:r>
              <a:rPr lang="en-US" sz="3200" dirty="0">
                <a:solidFill>
                  <a:schemeClr val="accent1">
                    <a:lumMod val="10000"/>
                  </a:schemeClr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{Used with </a:t>
            </a:r>
            <a:r>
              <a:rPr lang="en-US" sz="3200" dirty="0" err="1">
                <a:solidFill>
                  <a:schemeClr val="accent1">
                    <a:lumMod val="10000"/>
                  </a:schemeClr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Trignonometry</a:t>
            </a:r>
            <a:r>
              <a:rPr lang="en-US" sz="3200" dirty="0">
                <a:solidFill>
                  <a:schemeClr val="accent1">
                    <a:lumMod val="10000"/>
                  </a:schemeClr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}</a:t>
            </a:r>
          </a:p>
          <a:p>
            <a:pPr algn="l"/>
            <a:endParaRPr lang="en-US" sz="3200" dirty="0">
              <a:solidFill>
                <a:schemeClr val="accent1">
                  <a:lumMod val="10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It was an uncommon word. Some of them recognized it immediately. Many of them had TOT state. </a:t>
            </a: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0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1674"/>
            <a:ext cx="6400800" cy="888670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Tip of tongue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5" y="862149"/>
            <a:ext cx="11305309" cy="5995851"/>
          </a:xfrm>
        </p:spPr>
        <p:txBody>
          <a:bodyPr/>
          <a:lstStyle/>
          <a:p>
            <a:pPr algn="l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They provided lot of semantic and phonetic information about the missing word.</a:t>
            </a:r>
          </a:p>
          <a:p>
            <a:pPr algn="l"/>
            <a:endParaRPr lang="en-US" dirty="0">
              <a:solidFill>
                <a:schemeClr val="accent1">
                  <a:lumMod val="50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Result:</a:t>
            </a:r>
          </a:p>
          <a:p>
            <a:pPr algn="l"/>
            <a:endParaRPr lang="en-US" dirty="0">
              <a:solidFill>
                <a:schemeClr val="accent1">
                  <a:lumMod val="50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SEXTANT,  COMPASS,  PROTACTOR, ASTORLABE,  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SECANT,  SEXTON, SEXTET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Were the common word where some of them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Semantic function</a:t>
            </a:r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. And some of them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Starts with S and having two syllables i.e. 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similar </a:t>
            </a:r>
            <a:r>
              <a:rPr lang="en-US" sz="2800" dirty="0">
                <a:solidFill>
                  <a:srgbClr val="00B050"/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Phonetic property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</a:p>
          <a:p>
            <a:pPr algn="l"/>
            <a:endParaRPr lang="en-US" dirty="0">
              <a:solidFill>
                <a:srgbClr val="00B050"/>
              </a:solidFill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solidFill>
                  <a:schemeClr val="accent1">
                    <a:lumMod val="10000"/>
                  </a:schemeClr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Conclusion:</a:t>
            </a:r>
          </a:p>
          <a:p>
            <a:pPr algn="l"/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Several Words are linked together. (Semantically and Phonetically)</a:t>
            </a:r>
          </a:p>
          <a:p>
            <a:pPr algn="l"/>
            <a:endParaRPr lang="en-US" dirty="0">
              <a:solidFill>
                <a:schemeClr val="accent1">
                  <a:lumMod val="10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We probably activate many at time but then pinpointing to one, some time we pinpoint to wrong word causing an error-</a:t>
            </a:r>
          </a:p>
          <a:p>
            <a:pPr algn="l"/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Ex:       TOMMORROW, YESTERDAY</a:t>
            </a:r>
          </a:p>
          <a:p>
            <a:pPr algn="l"/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	 HE SHE IT</a:t>
            </a:r>
          </a:p>
          <a:p>
            <a:pPr algn="l"/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(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  <a:highlight>
                  <a:srgbClr val="FFFF00"/>
                </a:highlight>
                <a:latin typeface="Sabon Next LT" panose="02000500000000000000" pitchFamily="2" charset="0"/>
                <a:cs typeface="Sabon Next LT" panose="02000500000000000000" pitchFamily="2" charset="0"/>
              </a:rPr>
              <a:t>My opinion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: We connected English with Hindi Words, which is source of error) </a:t>
            </a:r>
          </a:p>
          <a:p>
            <a:pPr algn="l"/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	</a:t>
            </a:r>
          </a:p>
          <a:p>
            <a:pPr algn="l"/>
            <a:endParaRPr lang="en-US" dirty="0">
              <a:solidFill>
                <a:srgbClr val="00B050"/>
              </a:solidFill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solidFill>
                <a:srgbClr val="00B050"/>
              </a:solidFill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0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1674"/>
            <a:ext cx="6400800" cy="888670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WORD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011" y="890337"/>
            <a:ext cx="11205305" cy="577152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Some Phonetic Examples:</a:t>
            </a:r>
          </a:p>
          <a:p>
            <a:pPr algn="l"/>
            <a:endParaRPr lang="en-US" dirty="0">
              <a:solidFill>
                <a:schemeClr val="accent1">
                  <a:lumMod val="10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dirty="0">
                <a:highlight>
                  <a:srgbClr val="FFFF00"/>
                </a:highlight>
              </a:rPr>
              <a:t>Malapropisms such as COMPETENCE for ‘confidence’ and NATIVE APE for ‘naked ape’.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highlight>
                  <a:srgbClr val="FFFF00"/>
                </a:highlight>
              </a:rPr>
              <a:t> Adults give higher priority to the initial consonant than to the number of syllables.</a:t>
            </a:r>
          </a:p>
          <a:p>
            <a:pPr algn="l"/>
            <a:endParaRPr lang="en-US" dirty="0">
              <a:highlight>
                <a:srgbClr val="FFFF00"/>
              </a:highlight>
            </a:endParaRPr>
          </a:p>
          <a:p>
            <a:pPr algn="l"/>
            <a:r>
              <a:rPr lang="en-US" dirty="0"/>
              <a:t>They use:</a:t>
            </a:r>
          </a:p>
          <a:p>
            <a:pPr algn="l"/>
            <a:r>
              <a:rPr lang="en-US" dirty="0"/>
              <a:t>CONDESCENDING for ‘condensing’.</a:t>
            </a:r>
          </a:p>
          <a:p>
            <a:pPr algn="l"/>
            <a:r>
              <a:rPr lang="en-US" dirty="0"/>
              <a:t>SEGREGATED for ‘serrated’.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highlight>
                  <a:srgbClr val="FFFF00"/>
                </a:highlight>
              </a:rPr>
              <a:t>Children pay extra attention to the number of syllables,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They Use:</a:t>
            </a:r>
          </a:p>
          <a:p>
            <a:pPr algn="l"/>
            <a:r>
              <a:rPr lang="en-US" dirty="0"/>
              <a:t>ICE CREAM TOILET for ‘ice cream cornet’. </a:t>
            </a:r>
          </a:p>
          <a:p>
            <a:pPr algn="l"/>
            <a:r>
              <a:rPr lang="en-US" dirty="0"/>
              <a:t>MISTAKE CAR for ‘estate car’.</a:t>
            </a:r>
          </a:p>
          <a:p>
            <a:pPr algn="l"/>
            <a:endParaRPr lang="en-US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solidFill>
                <a:srgbClr val="00B050"/>
              </a:solidFill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9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27" y="196851"/>
            <a:ext cx="10671048" cy="56187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WORD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58730"/>
            <a:ext cx="11204575" cy="569666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Some Phonetic Examples: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Malapropisms such as COMPETENCE for ‘confidence’ and NATIVE APE for ‘naked ape’.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highlight>
                  <a:srgbClr val="FFFF00"/>
                </a:highlight>
              </a:rPr>
              <a:t> Adults give higher priority to the initial consonant than to the number of syllables.</a:t>
            </a:r>
          </a:p>
          <a:p>
            <a:pPr marL="338328" lvl="1" indent="0">
              <a:buNone/>
            </a:pPr>
            <a:r>
              <a:rPr lang="en-US" dirty="0"/>
              <a:t>They use:</a:t>
            </a:r>
          </a:p>
          <a:p>
            <a:pPr marL="338328" lvl="1" indent="0">
              <a:buNone/>
            </a:pPr>
            <a:r>
              <a:rPr lang="en-US" dirty="0"/>
              <a:t>CONDESCENDING for ‘condensing’.</a:t>
            </a:r>
          </a:p>
          <a:p>
            <a:pPr marL="338328" lvl="1" indent="0">
              <a:buNone/>
            </a:pPr>
            <a:r>
              <a:rPr lang="en-US" dirty="0"/>
              <a:t>SEGREGATED for ‘serrated’.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highlight>
                  <a:srgbClr val="FFFF00"/>
                </a:highlight>
              </a:rPr>
              <a:t>Children pay extra attention to the number of syllables, </a:t>
            </a:r>
            <a:endParaRPr lang="en-US" dirty="0"/>
          </a:p>
          <a:p>
            <a:pPr marL="338328" lvl="1" indent="0">
              <a:buNone/>
            </a:pPr>
            <a:r>
              <a:rPr lang="en-US" dirty="0"/>
              <a:t>They Use:</a:t>
            </a:r>
          </a:p>
          <a:p>
            <a:pPr marL="338328" lvl="1" indent="0">
              <a:buNone/>
            </a:pPr>
            <a:r>
              <a:rPr lang="en-US" dirty="0"/>
              <a:t>ICE CREAM TOILET for ‘ice cream cornet’. </a:t>
            </a:r>
          </a:p>
          <a:p>
            <a:pPr marL="338328" lvl="1" indent="0">
              <a:buNone/>
            </a:pPr>
            <a:r>
              <a:rPr lang="en-US" dirty="0"/>
              <a:t>MISTAKE CAR for ‘estate car’.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It suggest that people look for words with certain outline characteristics, such as similar initial consonant and number of syllables before they finally select one</a:t>
            </a:r>
          </a:p>
          <a:p>
            <a:pPr algn="l"/>
            <a:endParaRPr lang="en-US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solidFill>
                <a:srgbClr val="00B050"/>
              </a:solidFill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highlight>
                <a:srgbClr val="FFFF00"/>
              </a:highlight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C25D4-00D9-FBDE-B269-4C9D75BBA247}"/>
              </a:ext>
            </a:extLst>
          </p:cNvPr>
          <p:cNvSpPr/>
          <p:nvPr/>
        </p:nvSpPr>
        <p:spPr>
          <a:xfrm>
            <a:off x="8175008" y="2690336"/>
            <a:ext cx="3206987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malapropism is the use of an incorrect word in place of a word with a similar sound, either unintentionally or for comedic effect.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075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{EEA566CC-F660-4C5F-B3E8-00764B6056F8}tf78438558_win32</Template>
  <TotalTime>166</TotalTime>
  <Words>1037</Words>
  <Application>Microsoft Office PowerPoint</Application>
  <PresentationFormat>Widescreen</PresentationFormat>
  <Paragraphs>212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Sabon Next LT</vt:lpstr>
      <vt:lpstr>Office Theme</vt:lpstr>
      <vt:lpstr>Topic</vt:lpstr>
      <vt:lpstr>Phonemic clause</vt:lpstr>
      <vt:lpstr>Unit of planning</vt:lpstr>
      <vt:lpstr>The target and the origin of a tongue-slip are both located in the same tone-group.</vt:lpstr>
      <vt:lpstr>Unit of planning</vt:lpstr>
      <vt:lpstr>Tip of tongue</vt:lpstr>
      <vt:lpstr>Tip of tongue</vt:lpstr>
      <vt:lpstr>WORD SELECTION</vt:lpstr>
      <vt:lpstr>WORD SELECTION</vt:lpstr>
      <vt:lpstr>WORD SELECTION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ITL presentation</dc:title>
  <dc:subject/>
  <dc:creator>Ayush Kumar Gupta</dc:creator>
  <cp:lastModifiedBy>Ayush Kumar Gupta</cp:lastModifiedBy>
  <cp:revision>2</cp:revision>
  <dcterms:created xsi:type="dcterms:W3CDTF">2023-11-05T07:30:51Z</dcterms:created>
  <dcterms:modified xsi:type="dcterms:W3CDTF">2023-11-06T10:27:32Z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