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310" r:id="rId2"/>
    <p:sldId id="313" r:id="rId3"/>
    <p:sldId id="343" r:id="rId4"/>
    <p:sldId id="314" r:id="rId5"/>
    <p:sldId id="331" r:id="rId6"/>
    <p:sldId id="332" r:id="rId7"/>
    <p:sldId id="345" r:id="rId8"/>
    <p:sldId id="346" r:id="rId9"/>
    <p:sldId id="337" r:id="rId10"/>
    <p:sldId id="338" r:id="rId11"/>
    <p:sldId id="347" r:id="rId12"/>
    <p:sldId id="339" r:id="rId13"/>
    <p:sldId id="340" r:id="rId14"/>
    <p:sldId id="341" r:id="rId15"/>
    <p:sldId id="342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86842" autoAdjust="0"/>
  </p:normalViewPr>
  <p:slideViewPr>
    <p:cSldViewPr>
      <p:cViewPr varScale="1">
        <p:scale>
          <a:sx n="101" d="100"/>
          <a:sy n="101" d="100"/>
        </p:scale>
        <p:origin x="189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88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0.png"/><Relationship Id="rId4" Type="http://schemas.openxmlformats.org/officeDocument/2006/relationships/image" Target="../media/image10.png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2.png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2.2.1</a:t>
            </a:r>
            <a:r>
              <a:rPr lang="zh-CN" altLang="en-US" kern="0" dirty="0" smtClean="0"/>
              <a:t>一维例子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00200"/>
            <a:ext cx="5105400" cy="3874509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73561"/>
              </p:ext>
            </p:extLst>
          </p:nvPr>
        </p:nvGraphicFramePr>
        <p:xfrm>
          <a:off x="1676400" y="3048000"/>
          <a:ext cx="3094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5" imgW="1752480" imgH="266400" progId="Equation.DSMT4">
                  <p:embed/>
                </p:oleObj>
              </mc:Choice>
              <mc:Fallback>
                <p:oleObj name="Equation" r:id="rId5" imgW="1752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309403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2.2.1</a:t>
            </a:r>
            <a:r>
              <a:rPr lang="zh-CN" altLang="en-US" kern="0" dirty="0" smtClean="0"/>
              <a:t>二维例子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9496"/>
              </p:ext>
            </p:extLst>
          </p:nvPr>
        </p:nvGraphicFramePr>
        <p:xfrm>
          <a:off x="1828800" y="1371600"/>
          <a:ext cx="3657599" cy="5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4" imgW="1574640" imgH="253800" progId="Equation.DSMT4">
                  <p:embed/>
                </p:oleObj>
              </mc:Choice>
              <mc:Fallback>
                <p:oleObj name="Equation" r:id="rId4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1371600"/>
                        <a:ext cx="3657599" cy="58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52425"/>
              </p:ext>
            </p:extLst>
          </p:nvPr>
        </p:nvGraphicFramePr>
        <p:xfrm>
          <a:off x="1838325" y="2438400"/>
          <a:ext cx="3740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6" imgW="2171520" imgH="914400" progId="Equation.DSMT4">
                  <p:embed/>
                </p:oleObj>
              </mc:Choice>
              <mc:Fallback>
                <p:oleObj name="Equation" r:id="rId6" imgW="21715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8325" y="2438400"/>
                        <a:ext cx="3740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343400"/>
                <a:ext cx="43331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点的一阶泰勒公式为：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400"/>
                <a:ext cx="4333174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657" t="-27273" r="-3235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178457"/>
              </p:ext>
            </p:extLst>
          </p:nvPr>
        </p:nvGraphicFramePr>
        <p:xfrm>
          <a:off x="1143000" y="5181600"/>
          <a:ext cx="659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9" imgW="3733560" imgH="266400" progId="Equation.DSMT4">
                  <p:embed/>
                </p:oleObj>
              </mc:Choice>
              <mc:Fallback>
                <p:oleObj name="Equation" r:id="rId9" imgW="3733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5181600"/>
                        <a:ext cx="6591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10400" y="3733800"/>
            <a:ext cx="12998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P42 2.1 2.4 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3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046864"/>
                <a:ext cx="640451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回归模型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(regression model)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仿射函数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46864"/>
                <a:ext cx="6404510" cy="507831"/>
              </a:xfrm>
              <a:prstGeom prst="rect">
                <a:avLst/>
              </a:prstGeom>
              <a:blipFill>
                <a:blip r:embed="rId4"/>
                <a:stretch>
                  <a:fillRect l="-2476" r="-1905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 </a:t>
            </a:r>
            <a:r>
              <a:rPr lang="zh-CN" altLang="en-US" kern="0" dirty="0" smtClean="0"/>
              <a:t>回归</a:t>
            </a:r>
            <a:r>
              <a:rPr lang="zh-CN" altLang="en-US" kern="0" dirty="0" smtClean="0">
                <a:solidFill>
                  <a:srgbClr val="FF0000"/>
                </a:solidFill>
              </a:rPr>
              <a:t>模型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40376"/>
              </p:ext>
            </p:extLst>
          </p:nvPr>
        </p:nvGraphicFramePr>
        <p:xfrm>
          <a:off x="3810000" y="1676400"/>
          <a:ext cx="1555750" cy="47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76400"/>
                        <a:ext cx="1555750" cy="47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85800" y="2285441"/>
                <a:ext cx="7848815" cy="32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 smtClean="0">
                    <a:ea typeface="微软雅黑" pitchFamily="34" charset="-122"/>
                  </a:rPr>
                  <a:t>特征向量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(feature vector);</a:t>
                </a:r>
                <a:r>
                  <a:rPr lang="zh-CN" altLang="en-US" sz="2200" dirty="0">
                    <a:ea typeface="微软雅黑" pitchFamily="34" charset="-122"/>
                  </a:rPr>
                  <a:t>它的元素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称为回归</a:t>
                </a:r>
                <a:r>
                  <a:rPr lang="zh-CN" altLang="en-US" sz="2200" dirty="0" smtClean="0">
                    <a:ea typeface="微软雅黑" pitchFamily="34" charset="-122"/>
                  </a:rPr>
                  <a:t>元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regressors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是权重向量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(weight vector)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是偏移量</a:t>
                </a:r>
                <a:r>
                  <a:rPr lang="en-US" altLang="zh-CN" sz="2200" dirty="0" smtClean="0">
                    <a:ea typeface="微软雅黑" pitchFamily="34" charset="-122"/>
                  </a:rPr>
                  <a:t>(offset)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是预测值</a:t>
                </a:r>
                <a:r>
                  <a:rPr lang="en-US" altLang="zh-CN" sz="2200" dirty="0" smtClean="0">
                    <a:ea typeface="微软雅黑" pitchFamily="34" charset="-122"/>
                  </a:rPr>
                  <a:t>(prediction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（</a:t>
                </a:r>
                <a:r>
                  <a:rPr lang="zh-CN" altLang="en-US" sz="2200" dirty="0">
                    <a:ea typeface="微软雅黑" pitchFamily="34" charset="-122"/>
                  </a:rPr>
                  <a:t>表示某个实际结果或因变量，用</a:t>
                </a:r>
                <a:r>
                  <a:rPr lang="en-US" altLang="zh-CN" sz="2200" dirty="0">
                    <a:ea typeface="微软雅黑" pitchFamily="34" charset="-122"/>
                  </a:rPr>
                  <a:t>y</a:t>
                </a:r>
                <a:r>
                  <a:rPr lang="zh-CN" altLang="en-US" sz="2200" dirty="0">
                    <a:ea typeface="微软雅黑" pitchFamily="34" charset="-122"/>
                  </a:rPr>
                  <a:t>表示）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285441"/>
                <a:ext cx="7848815" cy="3277820"/>
              </a:xfrm>
              <a:prstGeom prst="rect">
                <a:avLst/>
              </a:prstGeom>
              <a:blipFill>
                <a:blip r:embed="rId7"/>
                <a:stretch>
                  <a:fillRect l="-2020" r="-1399" b="-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295400"/>
                <a:ext cx="8245847" cy="2539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举例：假定</a:t>
                </a:r>
                <a:r>
                  <a:rPr lang="en-US" altLang="zh-CN" sz="2200" dirty="0" smtClean="0">
                    <a:ea typeface="微软雅黑" pitchFamily="34" charset="-122"/>
                  </a:rPr>
                  <a:t>y</a:t>
                </a:r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某时期某地</a:t>
                </a:r>
                <a:r>
                  <a:rPr lang="zh-CN" altLang="en-US" sz="2200" dirty="0" smtClean="0">
                    <a:ea typeface="微软雅黑" pitchFamily="34" charset="-122"/>
                  </a:rPr>
                  <a:t>点的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房子</a:t>
                </a:r>
                <a:r>
                  <a:rPr lang="zh-CN" altLang="en-US" sz="2200" dirty="0">
                    <a:ea typeface="微软雅黑" pitchFamily="34" charset="-122"/>
                  </a:rPr>
                  <a:t>售价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单位</a:t>
                </a:r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en-US" altLang="zh-CN" sz="2200" dirty="0">
                    <a:ea typeface="微软雅黑" pitchFamily="34" charset="-122"/>
                  </a:rPr>
                  <a:t>1000</a:t>
                </a:r>
                <a:r>
                  <a:rPr lang="zh-CN" altLang="en-US" sz="2200" dirty="0" smtClean="0">
                    <a:ea typeface="微软雅黑" pitchFamily="34" charset="-122"/>
                  </a:rPr>
                  <a:t>美元。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回归元为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=(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楼房面积，卧室间数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楼房面积的单位为</a:t>
                </a:r>
                <a:r>
                  <a:rPr lang="en-US" altLang="zh-CN" sz="2200" dirty="0" smtClean="0">
                    <a:ea typeface="微软雅黑" pitchFamily="34" charset="-122"/>
                  </a:rPr>
                  <a:t>1000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平方英尺。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经过最终计算，得到回归模型的权重向量和偏移量分别为：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95400"/>
                <a:ext cx="8245847" cy="2539157"/>
              </a:xfrm>
              <a:prstGeom prst="rect">
                <a:avLst/>
              </a:prstGeom>
              <a:blipFill>
                <a:blip r:embed="rId4"/>
                <a:stretch>
                  <a:fillRect l="-1923" b="-3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3627"/>
              </p:ext>
            </p:extLst>
          </p:nvPr>
        </p:nvGraphicFramePr>
        <p:xfrm>
          <a:off x="2595109" y="3974678"/>
          <a:ext cx="3817628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5109" y="3974678"/>
                        <a:ext cx="3817628" cy="45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81000" y="4648200"/>
                <a:ext cx="661315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后面将</a:t>
                </a:r>
                <a:r>
                  <a:rPr lang="zh-CN" altLang="en-US" sz="2200" dirty="0">
                    <a:ea typeface="微软雅黑" pitchFamily="34" charset="-122"/>
                  </a:rPr>
                  <a:t>看到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ea typeface="微软雅黑" pitchFamily="34" charset="-122"/>
                  </a:rPr>
                  <a:t>如何</a:t>
                </a: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zh-CN" altLang="en-US" sz="2200" dirty="0">
                    <a:ea typeface="微软雅黑" pitchFamily="34" charset="-122"/>
                  </a:rPr>
                  <a:t>销售数据</a:t>
                </a:r>
                <a:r>
                  <a:rPr lang="zh-CN" altLang="en-US" sz="2200" dirty="0" smtClean="0">
                    <a:ea typeface="微软雅黑" pitchFamily="34" charset="-122"/>
                  </a:rPr>
                  <a:t>中猜测得到的。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648200"/>
                <a:ext cx="6613157" cy="507831"/>
              </a:xfrm>
              <a:prstGeom prst="rect">
                <a:avLst/>
              </a:prstGeom>
              <a:blipFill>
                <a:blip r:embed="rId7"/>
                <a:stretch>
                  <a:fillRect l="-2399" r="-1753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81355"/>
                  </p:ext>
                </p:extLst>
              </p:nvPr>
            </p:nvGraphicFramePr>
            <p:xfrm>
              <a:off x="533400" y="2133600"/>
              <a:ext cx="7924800" cy="2819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xmlns="" val="2084626800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2615547362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3666566123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2121814948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2582155390"/>
                        </a:ext>
                      </a:extLst>
                    </a:gridCol>
                  </a:tblGrid>
                  <a:tr h="723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楼房编号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x1(</a:t>
                          </a:r>
                          <a:r>
                            <a:rPr lang="zh-CN" altLang="en-US" sz="2000" dirty="0" smtClean="0"/>
                            <a:t>楼房面积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x2(</a:t>
                          </a:r>
                          <a:r>
                            <a:rPr lang="zh-CN" altLang="en-US" sz="2000" dirty="0" smtClean="0"/>
                            <a:t>卧室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y(</a:t>
                          </a:r>
                          <a:r>
                            <a:rPr lang="zh-CN" altLang="en-US" sz="2000" dirty="0" smtClean="0"/>
                            <a:t>实际价格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预测价格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1272448217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0.846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115.00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161.37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948185036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1.324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234.50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213.61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392634720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1.150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198.00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168.88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3802946323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3.037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528.00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430.67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362807394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3.984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572.50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552.66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2555144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81355"/>
                  </p:ext>
                </p:extLst>
              </p:nvPr>
            </p:nvGraphicFramePr>
            <p:xfrm>
              <a:off x="533400" y="2133600"/>
              <a:ext cx="7924800" cy="2819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val="2084626800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615547362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3666566123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121814948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582155390"/>
                        </a:ext>
                      </a:extLst>
                    </a:gridCol>
                  </a:tblGrid>
                  <a:tr h="723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楼房编号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x1(</a:t>
                          </a:r>
                          <a:r>
                            <a:rPr lang="zh-CN" altLang="en-US" sz="2000" dirty="0" smtClean="0"/>
                            <a:t>楼房面积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x2(</a:t>
                          </a:r>
                          <a:r>
                            <a:rPr lang="zh-CN" altLang="en-US" sz="2000" dirty="0" smtClean="0"/>
                            <a:t>卧室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y(</a:t>
                          </a:r>
                          <a:r>
                            <a:rPr lang="zh-CN" altLang="en-US" sz="2000" dirty="0" smtClean="0"/>
                            <a:t>实际价格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3359" marR="103359" marT="51679" marB="51679">
                        <a:blipFill>
                          <a:blip r:embed="rId3"/>
                          <a:stretch>
                            <a:fillRect l="-400769" t="-5042" r="-1538" b="-3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448217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0.846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115.00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161.37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948185036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1.324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234.50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213.61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92634720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1.150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198.00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168.88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802946323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3.037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528.00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430.67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62807394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3.984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572.50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552.66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2555144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4114800" cy="3900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14113" y="1371600"/>
                <a:ext cx="461665" cy="2667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预测价格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（每千美元）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13" y="1371600"/>
                <a:ext cx="461665" cy="2667000"/>
              </a:xfrm>
              <a:prstGeom prst="rect">
                <a:avLst/>
              </a:prstGeom>
              <a:blipFill>
                <a:blip r:embed="rId4"/>
                <a:stretch>
                  <a:fillRect l="-11842" t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7600" y="5272335"/>
            <a:ext cx="2423740" cy="35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实际价格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（每千美元）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8039100" cy="5276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线性函数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(linear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.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是一个将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维向量映射成数的函数。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线性函数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满足以下两个性质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 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 baseline="30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齐次性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</a:t>
                </a:r>
                <a:r>
                  <a:rPr lang="en-US" altLang="zh-CN" sz="2200" b="1" dirty="0">
                    <a:ea typeface="微软雅黑" pitchFamily="34" charset="-122"/>
                  </a:rPr>
                  <a:t>homogeneity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),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叠加性</a:t>
                </a:r>
                <a:r>
                  <a:rPr lang="en-US" altLang="zh-CN" sz="2200" b="1" dirty="0">
                    <a:ea typeface="微软雅黑" pitchFamily="34" charset="-122"/>
                  </a:rPr>
                  <a:t>(Additivity)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一个函数如果满足这两个性质，就称其为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求平均值：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为线性函数。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求最大值：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并不是线性函数。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8039100" cy="5276316"/>
              </a:xfrm>
              <a:prstGeom prst="rect">
                <a:avLst/>
              </a:prstGeom>
              <a:blipFill rotWithShape="0">
                <a:blip r:embed="rId3"/>
                <a:stretch>
                  <a:fillRect l="-1971" t="-1734" r="-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2.1 </a:t>
            </a:r>
            <a:r>
              <a:rPr lang="zh-CN" altLang="en-US" kern="0" dirty="0" smtClean="0"/>
              <a:t>线性函数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0200" y="5334000"/>
                <a:ext cx="51343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因为</a:t>
                </a:r>
                <a:r>
                  <a:rPr lang="zh-CN" altLang="en-US" dirty="0" smtClean="0"/>
                  <a:t>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334000"/>
                <a:ext cx="513435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6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6019800"/>
                <a:ext cx="86589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ea typeface="微软雅黑" pitchFamily="34" charset="-122"/>
                </a:endParaRPr>
              </a:p>
              <a:p>
                <a:r>
                  <a:rPr lang="en-US" altLang="zh-CN" dirty="0" smtClean="0">
                    <a:ea typeface="微软雅黑" pitchFamily="34" charset="-122"/>
                  </a:rPr>
                  <a:t>				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9800"/>
                <a:ext cx="865897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1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8039100" cy="2640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线性函数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(linear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是一个将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维向量映射成数的函数。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线性函数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满足以下两个性质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 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 baseline="30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齐次性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</a:t>
                </a:r>
                <a:r>
                  <a:rPr lang="en-US" altLang="zh-CN" sz="2200" b="1" dirty="0">
                    <a:ea typeface="微软雅黑" pitchFamily="34" charset="-122"/>
                  </a:rPr>
                  <a:t>homogeneity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),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叠加性</a:t>
                </a:r>
                <a:r>
                  <a:rPr lang="en-US" altLang="zh-CN" sz="2200" b="1" dirty="0">
                    <a:ea typeface="微软雅黑" pitchFamily="34" charset="-122"/>
                  </a:rPr>
                  <a:t>(Additivity)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一个函数如果满足这两个性质，就称其为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8039100" cy="2640723"/>
              </a:xfrm>
              <a:prstGeom prst="rect">
                <a:avLst/>
              </a:prstGeom>
              <a:blipFill rotWithShape="0">
                <a:blip r:embed="rId3"/>
                <a:stretch>
                  <a:fillRect l="-1971" t="-3464" r="-152" b="-5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2.1 </a:t>
            </a:r>
            <a:r>
              <a:rPr lang="zh-CN" altLang="en-US" kern="0" dirty="0" smtClean="0"/>
              <a:t>线性函数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3810000"/>
                <a:ext cx="8305800" cy="2350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0" i="1" dirty="0" smtClean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i="1" baseline="-25000" dirty="0" smtClean="0"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baseline="-2500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⋯</m:t>
                    </m:r>
                  </m:oMath>
                </a14:m>
                <a:r>
                  <a:rPr lang="zh-CN" altLang="en-US" sz="2200" i="1" baseline="-25000" dirty="0" smtClean="0"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="0" i="0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线性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i="1" baseline="-25000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endParaRPr lang="en-US" altLang="zh-CN" sz="2200" i="1" baseline="-25000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200" b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 baseline="-250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2200" kern="0" dirty="0">
                              <a:solidFill>
                                <a:srgbClr val="000000"/>
                              </a:solidFill>
                              <a:latin typeface="微软雅黑" pitchFamily="34" charset="-122"/>
                              <a:ea typeface="微软雅黑" pitchFamily="34" charset="-122"/>
                              <a:cs typeface="Arial" pitchFamily="34" charset="0"/>
                            </a:rPr>
                            <m:t>𝑓</m:t>
                          </m:r>
                          <m:r>
                            <m:rPr>
                              <m:nor/>
                            </m:rPr>
                            <a:rPr lang="en-US" altLang="zh-CN" sz="2200" kern="0" dirty="0">
                              <a:solidFill>
                                <a:srgbClr val="000000"/>
                              </a:solidFill>
                              <a:latin typeface="微软雅黑" pitchFamily="34" charset="-122"/>
                              <a:ea typeface="微软雅黑" pitchFamily="34" charset="-122"/>
                              <a:cs typeface="Arial" pitchFamily="34" charset="0"/>
                            </a:rPr>
                            <m:t>(</m:t>
                          </m:r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 baseline="-250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endParaRPr lang="en-US" altLang="zh-CN" sz="2200" dirty="0" smtClean="0">
                  <a:ea typeface="微软雅黑" pitchFamily="34" charset="-122"/>
                </a:endParaRPr>
              </a:p>
              <a:p>
                <a:r>
                  <a:rPr lang="en-US" altLang="zh-CN" sz="2200" dirty="0" smtClean="0">
                    <a:ea typeface="微软雅黑" pitchFamily="34" charset="-122"/>
                  </a:rPr>
                  <a:t>			       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sz="2200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sz="2200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 baseline="-250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i="1" baseline="-25000" dirty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endParaRPr lang="en-US" altLang="zh-CN" sz="2200" dirty="0" smtClean="0">
                  <a:ea typeface="微软雅黑" pitchFamily="34" charset="-122"/>
                </a:endParaRPr>
              </a:p>
              <a:p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sz="2200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sz="2200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 baseline="-250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baseline="-2500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zh-CN" altLang="en-US" sz="2200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sz="2200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10000"/>
                <a:ext cx="8305800" cy="2350836"/>
              </a:xfrm>
              <a:prstGeom prst="rect">
                <a:avLst/>
              </a:prstGeom>
              <a:blipFill rotWithShape="0">
                <a:blip r:embed="rId4"/>
                <a:stretch>
                  <a:fillRect l="-514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3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2.1.1 </a:t>
            </a:r>
            <a:r>
              <a:rPr lang="zh-CN" altLang="en-US" dirty="0" smtClean="0"/>
              <a:t>内积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8305800" cy="699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满足以下形式的函数被称为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内积函数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(inner product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8305800" cy="699359"/>
              </a:xfrm>
              <a:prstGeom prst="rect">
                <a:avLst/>
              </a:prstGeom>
              <a:blipFill rotWithShape="0">
                <a:blip r:embed="rId4"/>
                <a:stretch>
                  <a:fillRect l="-1909" t="-10526" r="-587" b="-24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667000"/>
                <a:ext cx="808121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上述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可以看作是每项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的加权之和。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内积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函数都是线性的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:</a:t>
                </a:r>
                <a:endParaRPr lang="en-US" altLang="zh-CN" sz="2200" dirty="0">
                  <a:latin typeface="Cambria Math" panose="020405030504060302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667000"/>
                <a:ext cx="8081211" cy="1862048"/>
              </a:xfrm>
              <a:prstGeom prst="rect">
                <a:avLst/>
              </a:prstGeom>
              <a:blipFill>
                <a:blip r:embed="rId5"/>
                <a:stretch>
                  <a:fillRect l="-1962" t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96718"/>
              </p:ext>
            </p:extLst>
          </p:nvPr>
        </p:nvGraphicFramePr>
        <p:xfrm>
          <a:off x="2355455" y="1928813"/>
          <a:ext cx="433149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6" imgW="2158920" imgH="253800" progId="Equation.DSMT4">
                  <p:embed/>
                </p:oleObj>
              </mc:Choice>
              <mc:Fallback>
                <p:oleObj name="Equation" r:id="rId6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5455" y="1928813"/>
                        <a:ext cx="4331490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44528"/>
              </p:ext>
            </p:extLst>
          </p:nvPr>
        </p:nvGraphicFramePr>
        <p:xfrm>
          <a:off x="2362200" y="3810000"/>
          <a:ext cx="4285855" cy="223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8" imgW="2044440" imgH="1066680" progId="Equation.DSMT4">
                  <p:embed/>
                </p:oleObj>
              </mc:Choice>
              <mc:Fallback>
                <p:oleObj name="Equation" r:id="rId8" imgW="20444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3810000"/>
                        <a:ext cx="4285855" cy="2236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2.1.2 </a:t>
            </a:r>
            <a:r>
              <a:rPr lang="zh-CN" altLang="en-US" dirty="0" smtClean="0"/>
              <a:t>所有线性函数都是内积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96900" y="1261983"/>
                <a:ext cx="7632700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是线性的。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那么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来表示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为常量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线性函数表示为内积形式：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1261983"/>
                <a:ext cx="7632700" cy="1862048"/>
              </a:xfrm>
              <a:prstGeom prst="rect">
                <a:avLst/>
              </a:prstGeom>
              <a:blipFill rotWithShape="0">
                <a:blip r:embed="rId3"/>
                <a:stretch>
                  <a:fillRect l="-2077" b="-52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51158"/>
              </p:ext>
            </p:extLst>
          </p:nvPr>
        </p:nvGraphicFramePr>
        <p:xfrm>
          <a:off x="1600200" y="3352800"/>
          <a:ext cx="518001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6" imgW="2463480" imgH="507960" progId="Equation.DSMT4">
                  <p:embed/>
                </p:oleObj>
              </mc:Choice>
              <mc:Fallback>
                <p:oleObj name="Equation" r:id="rId6" imgW="2463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180012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81305"/>
              </p:ext>
            </p:extLst>
          </p:nvPr>
        </p:nvGraphicFramePr>
        <p:xfrm>
          <a:off x="2590800" y="4495800"/>
          <a:ext cx="154146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8" imgW="825480" imgH="1168200" progId="Equation.DSMT4">
                  <p:embed/>
                </p:oleObj>
              </mc:Choice>
              <mc:Fallback>
                <p:oleObj name="Equation" r:id="rId8" imgW="8254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4495800"/>
                        <a:ext cx="1541462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91000" y="541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第</a:t>
            </a:r>
            <a:r>
              <a:rPr lang="en-US" altLang="zh-CN" i="1" dirty="0" err="1">
                <a:ea typeface="微软雅黑" pitchFamily="34" charset="-122"/>
              </a:rPr>
              <a:t>i</a:t>
            </a:r>
            <a:r>
              <a:rPr lang="zh-CN" altLang="en-US" dirty="0" smtClean="0">
                <a:ea typeface="微软雅黑" pitchFamily="34" charset="-122"/>
              </a:rPr>
              <a:t>项为</a:t>
            </a:r>
            <a:r>
              <a:rPr lang="en-US" altLang="zh-CN" dirty="0" smtClean="0">
                <a:ea typeface="微软雅黑" pitchFamily="34" charset="-122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，其它为</a:t>
            </a:r>
            <a:r>
              <a:rPr lang="en-US" altLang="zh-CN" dirty="0" smtClean="0">
                <a:ea typeface="微软雅黑" pitchFamily="34" charset="-122"/>
              </a:rPr>
              <a:t>0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2.1.3 </a:t>
            </a:r>
            <a:r>
              <a:rPr lang="zh-CN" altLang="en-US" dirty="0" smtClean="0"/>
              <a:t>仿射函数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457200" y="1056503"/>
                <a:ext cx="8297143" cy="3114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定义：一个线性函数加上一个常数</a:t>
                </a:r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仿射函数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(affine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一般</a:t>
                </a:r>
                <a:r>
                  <a:rPr lang="zh-CN" altLang="en-US" sz="2200" dirty="0" smtClean="0">
                    <a:ea typeface="微软雅黑" pitchFamily="34" charset="-122"/>
                  </a:rPr>
                  <a:t>形式为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为标量。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为仿射函数需要满足以下条件：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56503"/>
                <a:ext cx="8297143" cy="3114699"/>
              </a:xfrm>
              <a:prstGeom prst="rect">
                <a:avLst/>
              </a:prstGeom>
              <a:blipFill rotWithShape="0">
                <a:blip r:embed="rId3"/>
                <a:stretch>
                  <a:fillRect l="-1910" t="-978" r="-1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657600"/>
            <a:ext cx="266700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657600"/>
            <a:ext cx="2838450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71600" y="5886450"/>
                <a:ext cx="157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为线性函数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86450"/>
                <a:ext cx="157799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410200" y="5867400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微软雅黑" pitchFamily="34" charset="-122"/>
              </a:rPr>
              <a:t>g</a:t>
            </a:r>
            <a:r>
              <a:rPr lang="zh-CN" altLang="en-US" dirty="0" smtClean="0"/>
              <a:t>为仿射函数，非线性函数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135" y="6019800"/>
            <a:ext cx="461665" cy="152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0" y="5410200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5215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点可微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其第</a:t>
                </a:r>
                <a:r>
                  <a:rPr lang="en-US" altLang="zh-CN" sz="2200" i="1" dirty="0" err="1" smtClean="0">
                    <a:ea typeface="微软雅黑" pitchFamily="34" charset="-122"/>
                  </a:rPr>
                  <a:t>i</a:t>
                </a:r>
                <a:r>
                  <a:rPr lang="zh-CN" altLang="en-US" sz="2200" dirty="0" smtClean="0">
                    <a:ea typeface="微软雅黑" pitchFamily="34" charset="-122"/>
                  </a:rPr>
                  <a:t>个分量的一阶偏导数为：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52156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60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梯度与偏导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09600" y="3276600"/>
                <a:ext cx="26259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梯度为：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76600"/>
                <a:ext cx="262597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032" t="-27273" r="-5800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75959"/>
              </p:ext>
            </p:extLst>
          </p:nvPr>
        </p:nvGraphicFramePr>
        <p:xfrm>
          <a:off x="1828800" y="1676400"/>
          <a:ext cx="5356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6" imgW="3035160" imgH="863280" progId="Equation.DSMT4">
                  <p:embed/>
                </p:oleObj>
              </mc:Choice>
              <mc:Fallback>
                <p:oleObj name="Equation" r:id="rId6" imgW="30351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535622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85419"/>
              </p:ext>
            </p:extLst>
          </p:nvPr>
        </p:nvGraphicFramePr>
        <p:xfrm>
          <a:off x="2590800" y="3733800"/>
          <a:ext cx="19462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8" imgW="1130040" imgH="1143000" progId="Equation.DSMT4">
                  <p:embed/>
                </p:oleObj>
              </mc:Choice>
              <mc:Fallback>
                <p:oleObj name="Equation" r:id="rId8" imgW="1130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3733800"/>
                        <a:ext cx="1946275" cy="197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681864" cy="1357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泰勒</a:t>
                </a:r>
                <a:r>
                  <a:rPr lang="en-US" altLang="zh-CN" sz="2200" b="1" dirty="0">
                    <a:ea typeface="微软雅黑" pitchFamily="34" charset="-122"/>
                  </a:rPr>
                  <a:t>(</a:t>
                </a:r>
                <a:r>
                  <a:rPr lang="zh-CN" altLang="en-US" sz="2200" b="1" dirty="0">
                    <a:ea typeface="微软雅黑" pitchFamily="34" charset="-122"/>
                  </a:rPr>
                  <a:t>近似</a:t>
                </a:r>
                <a:r>
                  <a:rPr lang="en-US" altLang="zh-CN" sz="2200" b="1" dirty="0">
                    <a:ea typeface="微软雅黑" pitchFamily="34" charset="-122"/>
                  </a:rPr>
                  <a:t>)</a:t>
                </a:r>
                <a:r>
                  <a:rPr lang="zh-CN" altLang="en-US" sz="2200" b="1" dirty="0">
                    <a:ea typeface="微软雅黑" pitchFamily="34" charset="-122"/>
                  </a:rPr>
                  <a:t>公式</a:t>
                </a:r>
                <a:r>
                  <a:rPr lang="zh-CN" altLang="en-US" sz="2200" dirty="0">
                    <a:ea typeface="微软雅黑" pitchFamily="34" charset="-122"/>
                  </a:rPr>
                  <a:t>：一个用函数在某点的信息描述其附近取值的公式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充分光滑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即处处可导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在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作泰勒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𝑇𝑎𝑦𝑙𝑜𝑟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展开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681864" cy="1357936"/>
              </a:xfrm>
              <a:prstGeom prst="rect">
                <a:avLst/>
              </a:prstGeom>
              <a:blipFill rotWithShape="0">
                <a:blip r:embed="rId4"/>
                <a:stretch>
                  <a:fillRect l="-1826" t="-7207" r="-1194" b="-1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泰勒公式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28059"/>
              </p:ext>
            </p:extLst>
          </p:nvPr>
        </p:nvGraphicFramePr>
        <p:xfrm>
          <a:off x="609600" y="2667000"/>
          <a:ext cx="75930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5" imgW="4305240" imgH="914400" progId="Equation.DSMT4">
                  <p:embed/>
                </p:oleObj>
              </mc:Choice>
              <mc:Fallback>
                <p:oleObj name="Equation" r:id="rId5" imgW="4305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667000"/>
                        <a:ext cx="7593013" cy="161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33601" y="4800600"/>
            <a:ext cx="1524000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二阶偏导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2667000" y="4267200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673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17396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点可导，其附近的一阶泰勒公式为：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17396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39" t="-27273" r="-18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一阶泰勒近似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2819400"/>
                <a:ext cx="5527603" cy="1401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非常接近</a:t>
                </a:r>
                <a:r>
                  <a:rPr lang="en-US" altLang="zh-CN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也非常接近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的一个仿射函数。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写成内积形式：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19400"/>
                <a:ext cx="5527603" cy="1401987"/>
              </a:xfrm>
              <a:prstGeom prst="rect">
                <a:avLst/>
              </a:prstGeom>
              <a:blipFill rotWithShape="0">
                <a:blip r:embed="rId5"/>
                <a:stretch>
                  <a:fillRect l="-2870" t="-5240" r="-1214" b="-113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780064"/>
              </p:ext>
            </p:extLst>
          </p:nvPr>
        </p:nvGraphicFramePr>
        <p:xfrm>
          <a:off x="1447800" y="1828800"/>
          <a:ext cx="57165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6" imgW="3238200" imgH="431640" progId="Equation.DSMT4">
                  <p:embed/>
                </p:oleObj>
              </mc:Choice>
              <mc:Fallback>
                <p:oleObj name="Equation" r:id="rId6" imgW="323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1828800"/>
                        <a:ext cx="57165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43527"/>
              </p:ext>
            </p:extLst>
          </p:nvPr>
        </p:nvGraphicFramePr>
        <p:xfrm>
          <a:off x="1295400" y="4800600"/>
          <a:ext cx="3495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8" imgW="1866600" imgH="279360" progId="Equation.DSMT4">
                  <p:embed/>
                </p:oleObj>
              </mc:Choice>
              <mc:Fallback>
                <p:oleObj name="Equation" r:id="rId8" imgW="1866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4800600"/>
                        <a:ext cx="34956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927708"/>
              </p:ext>
            </p:extLst>
          </p:nvPr>
        </p:nvGraphicFramePr>
        <p:xfrm>
          <a:off x="5334000" y="4114800"/>
          <a:ext cx="19462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10" imgW="1130040" imgH="1143000" progId="Equation.DSMT4">
                  <p:embed/>
                </p:oleObj>
              </mc:Choice>
              <mc:Fallback>
                <p:oleObj name="Equation" r:id="rId10" imgW="1130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0" y="4114800"/>
                        <a:ext cx="1946275" cy="197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vert="eaVert" wrap="square" rtlCol="0">
        <a:spAutoFit/>
      </a:bodyPr>
      <a:lstStyle>
        <a:defPPr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400</Words>
  <Application>Microsoft Office PowerPoint</Application>
  <PresentationFormat>全屏显示(4:3)</PresentationFormat>
  <Paragraphs>121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2.1.1 内积函数</vt:lpstr>
      <vt:lpstr>2.1.2 所有线性函数都是内积</vt:lpstr>
      <vt:lpstr>2.1.3 仿射函数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293</cp:revision>
  <dcterms:created xsi:type="dcterms:W3CDTF">2018-04-21T22:14:36Z</dcterms:created>
  <dcterms:modified xsi:type="dcterms:W3CDTF">2020-09-23T00:07:31Z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