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0" r:id="rId2"/>
    <p:sldId id="356" r:id="rId3"/>
    <p:sldId id="357" r:id="rId4"/>
    <p:sldId id="358" r:id="rId5"/>
    <p:sldId id="359" r:id="rId6"/>
    <p:sldId id="355" r:id="rId7"/>
    <p:sldId id="314" r:id="rId8"/>
    <p:sldId id="332" r:id="rId9"/>
    <p:sldId id="337" r:id="rId10"/>
    <p:sldId id="338" r:id="rId11"/>
    <p:sldId id="339" r:id="rId12"/>
    <p:sldId id="341" r:id="rId13"/>
    <p:sldId id="361" r:id="rId14"/>
    <p:sldId id="348" r:id="rId15"/>
    <p:sldId id="350" r:id="rId16"/>
    <p:sldId id="349" r:id="rId17"/>
    <p:sldId id="351" r:id="rId18"/>
    <p:sldId id="352" r:id="rId19"/>
    <p:sldId id="353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7" autoAdjust="0"/>
    <p:restoredTop sz="91366" autoAdjust="0"/>
  </p:normalViewPr>
  <p:slideViewPr>
    <p:cSldViewPr>
      <p:cViewPr varScale="1">
        <p:scale>
          <a:sx n="106" d="100"/>
          <a:sy n="106" d="100"/>
        </p:scale>
        <p:origin x="16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4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9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9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4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3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15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image" Target="../media/image140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3.png"/><Relationship Id="rId4" Type="http://schemas.openxmlformats.org/officeDocument/2006/relationships/image" Target="../media/image270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0.png"/><Relationship Id="rId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7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4400"/>
                <a:ext cx="8049832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假设存在</a:t>
                </a:r>
                <a:r>
                  <a:rPr lang="zh-CN" altLang="en-US" sz="2200" dirty="0">
                    <a:ea typeface="微软雅黑" pitchFamily="34" charset="-122"/>
                  </a:rPr>
                  <a:t>一个顶点分别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c</a:t>
                </a:r>
                <a:r>
                  <a:rPr lang="zh-CN" altLang="en-US" sz="2200" dirty="0" smtClean="0">
                    <a:ea typeface="微软雅黑" pitchFamily="34" charset="-122"/>
                  </a:rPr>
                  <a:t>的三角形。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两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点之间的距离大于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三角不等式关系：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8049832" cy="1862048"/>
              </a:xfrm>
              <a:prstGeom prst="rect">
                <a:avLst/>
              </a:prstGeom>
              <a:blipFill rotWithShape="0">
                <a:blip r:embed="rId4"/>
                <a:stretch>
                  <a:fillRect l="-1968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.2.1 </a:t>
            </a:r>
            <a:r>
              <a:rPr lang="zh-CN" altLang="en-US" kern="0" dirty="0" smtClean="0"/>
              <a:t>三角不等式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4564"/>
              </p:ext>
            </p:extLst>
          </p:nvPr>
        </p:nvGraphicFramePr>
        <p:xfrm>
          <a:off x="1912938" y="2892425"/>
          <a:ext cx="5251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5" imgW="2869920" imgH="279360" progId="Equation.DSMT4">
                  <p:embed/>
                </p:oleObj>
              </mc:Choice>
              <mc:Fallback>
                <p:oleObj name="Equation" r:id="rId5" imgW="2869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2938" y="2892425"/>
                        <a:ext cx="52514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143000" y="3519487"/>
            <a:ext cx="5545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即，第三条边的长度不大于另外两边之和。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4384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91200" y="4146639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6" name="直接连接符 5"/>
          <p:cNvCxnSpPr>
            <a:stCxn id="8" idx="3"/>
            <a:endCxn id="4" idx="6"/>
          </p:cNvCxnSpPr>
          <p:nvPr/>
        </p:nvCxnSpPr>
        <p:spPr bwMode="auto">
          <a:xfrm flipH="1">
            <a:off x="2514600" y="4211680"/>
            <a:ext cx="3287759" cy="16938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>
            <a:stCxn id="4" idx="6"/>
            <a:endCxn id="7" idx="2"/>
          </p:cNvCxnSpPr>
          <p:nvPr/>
        </p:nvCxnSpPr>
        <p:spPr bwMode="auto">
          <a:xfrm>
            <a:off x="2514600" y="5905500"/>
            <a:ext cx="1752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4332241" y="4211680"/>
            <a:ext cx="1470118" cy="16668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4" grpId="0" animBg="1"/>
      <p:bldP spid="7" grpId="0" animBg="1"/>
      <p:bldP spid="8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5051"/>
              </p:ext>
            </p:extLst>
          </p:nvPr>
        </p:nvGraphicFramePr>
        <p:xfrm>
          <a:off x="2213131" y="3200400"/>
          <a:ext cx="4836800" cy="30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00">
                  <a:extLst>
                    <a:ext uri="{9D8B030D-6E8A-4147-A177-3AD203B41FA5}">
                      <a16:colId xmlns:a16="http://schemas.microsoft.com/office/drawing/2014/main" xmlns="" val="140463971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190988113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82418497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28684676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10082824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4050546766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74475512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011567915"/>
                    </a:ext>
                  </a:extLst>
                </a:gridCol>
              </a:tblGrid>
              <a:tr h="604600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996076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289222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5483270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459328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y</a:t>
                </a:r>
                <a:r>
                  <a:rPr lang="zh-CN" altLang="en-US" sz="2200" dirty="0" smtClean="0">
                    <a:ea typeface="微软雅黑" pitchFamily="34" charset="-122"/>
                  </a:rPr>
                  <a:t>分别为两个实体的特征向量，那么它们的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特征距离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distance)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是向量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一个列表，当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4695" r="-2386" b="-93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3.2.2 </a:t>
            </a:r>
            <a:r>
              <a:rPr lang="zh-CN" altLang="en-US" kern="0" dirty="0" smtClean="0"/>
              <a:t>特征距离和最近邻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最近邻</a:t>
                </a:r>
                <a:r>
                  <a:rPr lang="en-US" altLang="zh-CN" sz="2200" dirty="0">
                    <a:ea typeface="微软雅黑" pitchFamily="34" charset="-122"/>
                  </a:rPr>
                  <a:t>(nearest neighbor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691" t="-12857" r="-910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48469"/>
              </p:ext>
            </p:extLst>
          </p:nvPr>
        </p:nvGraphicFramePr>
        <p:xfrm>
          <a:off x="2735263" y="2085975"/>
          <a:ext cx="3792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6" imgW="1942920" imgH="291960" progId="Equation.DSMT4">
                  <p:embed/>
                </p:oleObj>
              </mc:Choice>
              <mc:Fallback>
                <p:oleObj name="Equation" r:id="rId6" imgW="1942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5263" y="2085975"/>
                        <a:ext cx="37925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7432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572000" y="49530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528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8600" y="4343400"/>
            <a:ext cx="76200" cy="7620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8" name="直接连接符 7"/>
          <p:cNvCxnSpPr>
            <a:endCxn id="20" idx="1"/>
          </p:cNvCxnSpPr>
          <p:nvPr/>
        </p:nvCxnSpPr>
        <p:spPr bwMode="auto">
          <a:xfrm>
            <a:off x="4114800" y="4419600"/>
            <a:ext cx="468359" cy="54455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 bwMode="auto">
          <a:xfrm>
            <a:off x="4343400" y="4648200"/>
            <a:ext cx="6858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5" grpId="0" animBg="1"/>
      <p:bldP spid="17" grpId="0" animBg="1"/>
      <p:bldP spid="20" grpId="0" animBg="1"/>
      <p:bldP spid="22" grpId="0" animBg="1"/>
      <p:bldP spid="23" grpId="0" animBg="1"/>
      <p:bldP spid="25" grpId="0" animBg="1"/>
      <p:bldP spid="6" grpId="0" animBg="1"/>
      <p:bldP spid="11" grpId="0"/>
      <p:bldP spid="12" grpId="0"/>
      <p:bldP spid="13" grpId="0"/>
      <p:bldP spid="14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标准差</a:t>
                </a:r>
                <a:r>
                  <a:rPr lang="zh-CN" altLang="en-US" sz="2200" dirty="0" smtClean="0">
                    <a:ea typeface="微软雅黑" pitchFamily="34" charset="-122"/>
                  </a:rPr>
                  <a:t>是离算术平均值的</a:t>
                </a:r>
                <a:r>
                  <a:rPr lang="zh-CN" altLang="en-US" sz="2200" dirty="0">
                    <a:ea typeface="微软雅黑" pitchFamily="34" charset="-122"/>
                  </a:rPr>
                  <a:t>算术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平方根，通常希腊字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其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平均值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去均值</a:t>
                </a:r>
                <a:r>
                  <a:rPr lang="en-US" altLang="zh-CN" sz="2200" dirty="0" smtClean="0">
                    <a:ea typeface="微软雅黑" pitchFamily="34" charset="-122"/>
                  </a:rPr>
                  <a:t>(de-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meaned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的标准差可以表示为：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blipFill rotWithShape="0">
                <a:blip r:embed="rId4"/>
                <a:stretch>
                  <a:fillRect l="-1890" t="-3944" r="-1599" b="-7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 </a:t>
            </a:r>
            <a:r>
              <a:rPr lang="zh-CN" altLang="en-US" kern="0" dirty="0" smtClean="0"/>
              <a:t>标准差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表示数据元素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变化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程度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对于常数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一个基本公式：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blipFill rotWithShape="0">
                <a:blip r:embed="rId5"/>
                <a:stretch>
                  <a:fillRect l="-2552" t="-5830" r="-589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81051"/>
              </p:ext>
            </p:extLst>
          </p:nvPr>
        </p:nvGraphicFramePr>
        <p:xfrm>
          <a:off x="2443163" y="3182938"/>
          <a:ext cx="43783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Equation" r:id="rId6" imgW="2209680" imgH="520560" progId="Equation.DSMT4">
                  <p:embed/>
                </p:oleObj>
              </mc:Choice>
              <mc:Fallback>
                <p:oleObj name="Equation" r:id="rId6" imgW="2209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3163" y="3182938"/>
                        <a:ext cx="4378325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52044"/>
              </p:ext>
            </p:extLst>
          </p:nvPr>
        </p:nvGraphicFramePr>
        <p:xfrm>
          <a:off x="2636475" y="5833392"/>
          <a:ext cx="399010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8" imgW="1828800" imgH="279360" progId="Equation.DSMT4">
                  <p:embed/>
                </p:oleObj>
              </mc:Choice>
              <mc:Fallback>
                <p:oleObj name="Equation" r:id="rId8" imgW="1828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6475" y="5833392"/>
                        <a:ext cx="399010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705600" y="5943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3.3.1 </a:t>
            </a:r>
            <a:r>
              <a:rPr lang="zh-CN" altLang="en-US" kern="0" dirty="0" smtClean="0"/>
              <a:t>风险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回报图例子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048161" cy="1571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9" y="2209800"/>
            <a:ext cx="2019582" cy="1600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19" y="2200273"/>
            <a:ext cx="1991003" cy="15813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22" y="2209800"/>
            <a:ext cx="2019582" cy="1609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740" y="4361791"/>
            <a:ext cx="2295525" cy="19936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88340" y="40905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（平均）回报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97401" y="6001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假设给出四个不同时期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的投资情况：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纵坐标为回报：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ea typeface="微软雅黑" pitchFamily="34" charset="-122"/>
                  </a:rPr>
                  <a:t>是该段时期的平均回报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，横坐标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时间。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blipFill rotWithShape="0">
                <a:blip r:embed="rId8"/>
                <a:stretch>
                  <a:fillRect l="-1799" t="-10274" b="-198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29355" y="6309327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风险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回报图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5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779548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两个非零向量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之间的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角</a:t>
                </a:r>
                <a:r>
                  <a:rPr lang="en-US" altLang="zh-CN" sz="2200" dirty="0" smtClean="0">
                    <a:ea typeface="微软雅黑" pitchFamily="34" charset="-122"/>
                  </a:rPr>
                  <a:t>(angle)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定义为如下形式：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779548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338" r="-1799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 </a:t>
            </a:r>
            <a:r>
              <a:rPr lang="zh-CN" altLang="en-US" kern="0" dirty="0" smtClean="0"/>
              <a:t>角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540893"/>
              </p:ext>
            </p:extLst>
          </p:nvPr>
        </p:nvGraphicFramePr>
        <p:xfrm>
          <a:off x="2817813" y="1778000"/>
          <a:ext cx="36274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5" imgW="1726920" imgH="507960" progId="Equation.DSMT4">
                  <p:embed/>
                </p:oleObj>
              </mc:Choice>
              <mc:Fallback>
                <p:oleObj name="Equation" r:id="rId5" imgW="1726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813" y="1778000"/>
                        <a:ext cx="362743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0,</m:t>
                        </m:r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blipFill>
                <a:blip r:embed="rId7"/>
                <a:stretch>
                  <a:fillRect l="-3218" r="-2723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309989"/>
              </p:ext>
            </p:extLst>
          </p:nvPr>
        </p:nvGraphicFramePr>
        <p:xfrm>
          <a:off x="2830513" y="3810000"/>
          <a:ext cx="39798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8" imgW="1726920" imgH="253800" progId="Equation.DSMT4">
                  <p:embed/>
                </p:oleObj>
              </mc:Choice>
              <mc:Fallback>
                <p:oleObj name="Equation" r:id="rId8" imgW="1726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0513" y="3810000"/>
                        <a:ext cx="3979862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76265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在二</a:t>
            </a:r>
            <a:r>
              <a:rPr lang="zh-CN" altLang="en-US" sz="2200" dirty="0">
                <a:ea typeface="微软雅黑" pitchFamily="34" charset="-122"/>
              </a:rPr>
              <a:t>维和三维</a:t>
            </a:r>
            <a:r>
              <a:rPr lang="zh-CN" altLang="en-US" sz="2200" dirty="0" smtClean="0">
                <a:ea typeface="微软雅黑" pitchFamily="34" charset="-122"/>
              </a:rPr>
              <a:t>向量之中，这里的角与普通角度</a:t>
            </a:r>
            <a:r>
              <a:rPr lang="en-US" altLang="zh-CN" sz="2200" dirty="0" smtClean="0">
                <a:ea typeface="微软雅黑" pitchFamily="34" charset="-122"/>
              </a:rPr>
              <a:t>(ordinary angle)</a:t>
            </a:r>
            <a:r>
              <a:rPr lang="zh-CN" altLang="en-US" sz="2200" dirty="0" smtClean="0">
                <a:ea typeface="微软雅黑" pitchFamily="34" charset="-122"/>
              </a:rPr>
              <a:t>是一致的。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81800" y="2133600"/>
            <a:ext cx="1543051" cy="806449"/>
            <a:chOff x="7154387" y="5486400"/>
            <a:chExt cx="1543051" cy="806449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7771879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" name="直接箭头连接符 9"/>
            <p:cNvCxnSpPr>
              <a:stCxn id="11" idx="1"/>
            </p:cNvCxnSpPr>
            <p:nvPr/>
          </p:nvCxnSpPr>
          <p:spPr bwMode="auto">
            <a:xfrm flipH="1" flipV="1">
              <a:off x="7154387" y="5941968"/>
              <a:ext cx="563610" cy="2858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10400" y="236220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62200"/>
                <a:ext cx="37144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772400" y="20574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14400"/>
                <a:ext cx="6833666" cy="3893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𝜃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为正交，写作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为同向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的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。</a:t>
                </a:r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18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 a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为反向的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>
                    <a:ea typeface="微软雅黑" pitchFamily="34" charset="-122"/>
                  </a:rPr>
                  <a:t>。</a:t>
                </a:r>
                <a:endParaRPr lang="en-US" altLang="zh-CN" sz="2200" b="1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成锐角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成钝角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6833666" cy="3893630"/>
              </a:xfrm>
              <a:prstGeom prst="rect">
                <a:avLst/>
              </a:prstGeom>
              <a:blipFill>
                <a:blip r:embed="rId3"/>
                <a:stretch>
                  <a:fillRect l="-2319" r="-1606" b="-19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角的分类</a:t>
            </a:r>
            <a:endParaRPr lang="zh-CN" altLang="en-US" kern="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80783" y="5299264"/>
            <a:ext cx="1219200" cy="990600"/>
            <a:chOff x="280783" y="5299264"/>
            <a:chExt cx="1219200" cy="99060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1107824" y="5908865"/>
              <a:ext cx="392159" cy="31595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" name="直接箭头连接符 8"/>
            <p:cNvCxnSpPr>
              <a:stCxn id="4" idx="1"/>
            </p:cNvCxnSpPr>
            <p:nvPr/>
          </p:nvCxnSpPr>
          <p:spPr bwMode="auto">
            <a:xfrm flipH="1" flipV="1">
              <a:off x="280783" y="5299264"/>
              <a:ext cx="773159" cy="9255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1042783" y="6213664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48016" y="5473700"/>
            <a:ext cx="990600" cy="806449"/>
            <a:chOff x="2448016" y="5473700"/>
            <a:chExt cx="990600" cy="806449"/>
          </a:xfrm>
        </p:grpSpPr>
        <p:cxnSp>
          <p:nvCxnSpPr>
            <p:cNvPr id="16" name="直接箭头连接符 15"/>
            <p:cNvCxnSpPr>
              <a:stCxn id="18" idx="7"/>
            </p:cNvCxnSpPr>
            <p:nvPr/>
          </p:nvCxnSpPr>
          <p:spPr bwMode="auto">
            <a:xfrm flipV="1">
              <a:off x="2513057" y="54737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18" idx="7"/>
            </p:cNvCxnSpPr>
            <p:nvPr/>
          </p:nvCxnSpPr>
          <p:spPr bwMode="auto">
            <a:xfrm flipV="1">
              <a:off x="2513057" y="5681708"/>
              <a:ext cx="685800" cy="5334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448016" y="62039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86200" y="4977306"/>
            <a:ext cx="1371600" cy="1194894"/>
            <a:chOff x="3886200" y="4977306"/>
            <a:chExt cx="1371600" cy="1194894"/>
          </a:xfrm>
        </p:grpSpPr>
        <p:cxnSp>
          <p:nvCxnSpPr>
            <p:cNvPr id="24" name="直接箭头连接符 23"/>
            <p:cNvCxnSpPr>
              <a:stCxn id="27" idx="7"/>
            </p:cNvCxnSpPr>
            <p:nvPr/>
          </p:nvCxnSpPr>
          <p:spPr bwMode="auto">
            <a:xfrm flipV="1">
              <a:off x="4800600" y="4977306"/>
              <a:ext cx="457200" cy="3840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" name="直接箭头连接符 24"/>
            <p:cNvCxnSpPr>
              <a:stCxn id="27" idx="3"/>
            </p:cNvCxnSpPr>
            <p:nvPr/>
          </p:nvCxnSpPr>
          <p:spPr bwMode="auto">
            <a:xfrm flipH="1">
              <a:off x="3886200" y="5415196"/>
              <a:ext cx="860518" cy="75700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7" name="椭圆 26"/>
            <p:cNvSpPr/>
            <p:nvPr/>
          </p:nvSpPr>
          <p:spPr bwMode="auto">
            <a:xfrm>
              <a:off x="4735559" y="5350155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92005" y="5486400"/>
            <a:ext cx="990600" cy="806449"/>
            <a:chOff x="5692005" y="5486400"/>
            <a:chExt cx="990600" cy="806449"/>
          </a:xfrm>
        </p:grpSpPr>
        <p:cxnSp>
          <p:nvCxnSpPr>
            <p:cNvPr id="38" name="直接箭头连接符 37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9" name="直接箭头连接符 38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186554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0" name="椭圆 39"/>
            <p:cNvSpPr/>
            <p:nvPr/>
          </p:nvSpPr>
          <p:spPr bwMode="auto">
            <a:xfrm>
              <a:off x="5692005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54387" y="5486400"/>
            <a:ext cx="1543051" cy="806449"/>
            <a:chOff x="7154387" y="5486400"/>
            <a:chExt cx="1543051" cy="806449"/>
          </a:xfrm>
        </p:grpSpPr>
        <p:cxnSp>
          <p:nvCxnSpPr>
            <p:cNvPr id="43" name="直接箭头连接符 42"/>
            <p:cNvCxnSpPr>
              <a:stCxn id="45" idx="7"/>
            </p:cNvCxnSpPr>
            <p:nvPr/>
          </p:nvCxnSpPr>
          <p:spPr bwMode="auto">
            <a:xfrm flipV="1">
              <a:off x="7771879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5" idx="1"/>
            </p:cNvCxnSpPr>
            <p:nvPr/>
          </p:nvCxnSpPr>
          <p:spPr bwMode="auto">
            <a:xfrm flipH="1" flipV="1">
              <a:off x="7154387" y="5941968"/>
              <a:ext cx="563610" cy="2858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椭圆 44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 b</a:t>
                </a:r>
                <a:r>
                  <a:rPr lang="zh-CN" altLang="en-US" sz="2200" dirty="0" smtClean="0">
                    <a:ea typeface="微软雅黑" pitchFamily="34" charset="-122"/>
                  </a:rPr>
                  <a:t>都在</a:t>
                </a:r>
                <a:r>
                  <a:rPr lang="zh-CN" altLang="en-US" sz="2200" dirty="0">
                    <a:ea typeface="微软雅黑" pitchFamily="34" charset="-122"/>
                  </a:rPr>
                  <a:t>半径为</a:t>
                </a:r>
                <a:r>
                  <a:rPr lang="en-US" altLang="zh-CN" sz="2200" dirty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的球面上，沿球面的距离为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9" r="-95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球面距离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2438400"/>
            <a:ext cx="3476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11728" y="890929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给定向量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，其去均值向量为：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3.4.2 </a:t>
            </a:r>
            <a:r>
              <a:rPr lang="zh-CN" altLang="en-US" kern="0" dirty="0" smtClean="0"/>
              <a:t>相关系数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88092"/>
              </p:ext>
            </p:extLst>
          </p:nvPr>
        </p:nvGraphicFramePr>
        <p:xfrm>
          <a:off x="2064328" y="1500529"/>
          <a:ext cx="4419600" cy="53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4" imgW="2184120" imgH="266400" progId="Equation.DSMT4">
                  <p:embed/>
                </p:oleObj>
              </mc:Choice>
              <mc:Fallback>
                <p:oleObj name="Equation" r:id="rId4" imgW="2184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4328" y="1500529"/>
                        <a:ext cx="4419600" cy="53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</m:acc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acc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下，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的相关系数为：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blipFill>
                <a:blip r:embed="rId6"/>
                <a:stretch>
                  <a:fillRect l="-2000" b="-350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45718"/>
              </p:ext>
            </p:extLst>
          </p:nvPr>
        </p:nvGraphicFramePr>
        <p:xfrm>
          <a:off x="3359728" y="2783271"/>
          <a:ext cx="1347127" cy="109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7" imgW="685800" imgH="558720" progId="Equation.DSMT4">
                  <p:embed/>
                </p:oleObj>
              </mc:Choice>
              <mc:Fallback>
                <p:oleObj name="Equation" r:id="rId7" imgW="685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9728" y="2783271"/>
                        <a:ext cx="1347127" cy="109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04800" y="3880930"/>
                <a:ext cx="9303327" cy="2672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是不相关的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高度正相关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：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a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高度负相关。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高度相关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指的是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通常都</a:t>
                </a:r>
                <a:r>
                  <a:rPr lang="zh-CN" altLang="en-US" sz="2200" dirty="0" smtClean="0">
                    <a:ea typeface="微软雅黑" pitchFamily="34" charset="-122"/>
                  </a:rPr>
                  <a:t>在它们两者的</a:t>
                </a:r>
                <a:r>
                  <a:rPr lang="zh-CN" altLang="en-US" sz="2200" dirty="0">
                    <a:ea typeface="微软雅黑" pitchFamily="34" charset="-122"/>
                  </a:rPr>
                  <a:t>平均值之上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之下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80930"/>
                <a:ext cx="9303327" cy="2672270"/>
              </a:xfrm>
              <a:prstGeom prst="rect">
                <a:avLst/>
              </a:prstGeom>
              <a:blipFill>
                <a:blip r:embed="rId9"/>
                <a:stretch>
                  <a:fillRect l="-1704" b="-34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3.5.3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28725"/>
            <a:ext cx="16478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143000"/>
            <a:ext cx="1628775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1143000"/>
            <a:ext cx="166687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3080265"/>
            <a:ext cx="162877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3110241"/>
            <a:ext cx="161925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49" y="3110241"/>
            <a:ext cx="166687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922280"/>
            <a:ext cx="1619250" cy="1390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999" y="4888757"/>
            <a:ext cx="1628775" cy="1419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123" y="4924259"/>
            <a:ext cx="1609725" cy="144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−99%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  <a:blipFill>
                <a:blip r:embed="rId1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1" y="1066800"/>
            <a:ext cx="8229600" cy="470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高度相关的向量：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邻近地区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的降雨时间序列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类型密切相关文档的单词计数向量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同行业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中类似公司的日收益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比较不相关的</a:t>
            </a:r>
            <a:r>
              <a:rPr lang="zh-CN" altLang="en-US" sz="2200" dirty="0">
                <a:ea typeface="微软雅黑" pitchFamily="34" charset="-122"/>
              </a:rPr>
              <a:t>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无关的向量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音频信号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比如，在多轨录音中的不同轨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负相关</a:t>
            </a:r>
            <a:r>
              <a:rPr lang="zh-CN" altLang="en-US" sz="2200" dirty="0">
                <a:ea typeface="微软雅黑" pitchFamily="34" charset="-122"/>
              </a:rPr>
              <a:t>的向量：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深圳与墨尔本的每天气温变化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4578" name="Picture 2" descr="https://ss0.bdstatic.com/70cFvHSh_Q1YnxGkpoWK1HF6hhy/it/u=3803893893,4084923565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4353"/>
            <a:ext cx="2133600" cy="14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timgsa.baidu.com/timg?image&amp;quality=80&amp;size=b9999_10000&amp;sec=1595681321717&amp;di=3491821cd2f18db1e70a524fdfe5cd62&amp;imgtype=0&amp;src=http%3A%2F%2Fwww.jinxi88.com%2Fstatic%2Fuploads%2F20181119%2Fdbe4f1372291c92bc5cb182ebd04ea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640760" cy="1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150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P64 3.3 3.4 3.5 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向量范数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(vector norm)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    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非负性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⇔</m:t>
                    </m:r>
                  </m:oMath>
                </a14:m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为向量范数。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有许多范数：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范数（曼哈顿范数，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Manhattan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+…+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177" r="-991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13000"/>
              </p:ext>
            </p:extLst>
          </p:nvPr>
        </p:nvGraphicFramePr>
        <p:xfrm>
          <a:off x="685800" y="5105400"/>
          <a:ext cx="5437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5" imgW="2654280" imgH="253800" progId="Equation.DSMT4">
                  <p:embed/>
                </p:oleObj>
              </mc:Choice>
              <mc:Fallback>
                <p:oleObj name="Equation" r:id="rId5" imgW="2654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5437187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58705"/>
              </p:ext>
            </p:extLst>
          </p:nvPr>
        </p:nvGraphicFramePr>
        <p:xfrm>
          <a:off x="381000" y="5791200"/>
          <a:ext cx="86090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7" imgW="4203360" imgH="253800" progId="Equation.DSMT4">
                  <p:embed/>
                </p:oleObj>
              </mc:Choice>
              <mc:Fallback>
                <p:oleObj name="Equation" r:id="rId7" imgW="4203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5791200"/>
                        <a:ext cx="860901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3815"/>
              </p:ext>
            </p:extLst>
          </p:nvPr>
        </p:nvGraphicFramePr>
        <p:xfrm>
          <a:off x="5638800" y="4648200"/>
          <a:ext cx="2132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4648200"/>
                        <a:ext cx="21320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6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常用的范数：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欧几里得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Euclidean 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blipFill rotWithShape="0">
                <a:blip r:embed="rId4"/>
                <a:stretch>
                  <a:fillRect l="-2020" t="-6276" b="-71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04800" y="2743200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柯西</a:t>
            </a:r>
            <a:r>
              <a:rPr lang="en-US" altLang="zh-CN" sz="2200" dirty="0">
                <a:ea typeface="微软雅黑" pitchFamily="34" charset="-122"/>
              </a:rPr>
              <a:t>—</a:t>
            </a:r>
            <a:r>
              <a:rPr lang="zh-CN" altLang="en-US" sz="2200" dirty="0">
                <a:ea typeface="微软雅黑" pitchFamily="34" charset="-122"/>
              </a:rPr>
              <a:t>施瓦茨不等式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24193"/>
              </p:ext>
            </p:extLst>
          </p:nvPr>
        </p:nvGraphicFramePr>
        <p:xfrm>
          <a:off x="1066800" y="3276600"/>
          <a:ext cx="38242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Equation" r:id="rId5" imgW="1968480" imgH="304560" progId="Equation.DSMT4">
                  <p:embed/>
                </p:oleObj>
              </mc:Choice>
              <mc:Fallback>
                <p:oleObj name="Equation" r:id="rId5" imgW="1968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3276600"/>
                        <a:ext cx="3824288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55110"/>
              </p:ext>
            </p:extLst>
          </p:nvPr>
        </p:nvGraphicFramePr>
        <p:xfrm>
          <a:off x="685800" y="3962400"/>
          <a:ext cx="51323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Equation" r:id="rId7" imgW="2641320" imgH="355320" progId="Equation.DSMT4">
                  <p:embed/>
                </p:oleObj>
              </mc:Choice>
              <mc:Fallback>
                <p:oleObj name="Equation" r:id="rId7" imgW="26413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962400"/>
                        <a:ext cx="5132388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43650"/>
              </p:ext>
            </p:extLst>
          </p:nvPr>
        </p:nvGraphicFramePr>
        <p:xfrm>
          <a:off x="685800" y="4800600"/>
          <a:ext cx="73040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9" imgW="3759120" imgH="660240" progId="Equation.DSMT4">
                  <p:embed/>
                </p:oleObj>
              </mc:Choice>
              <mc:Fallback>
                <p:oleObj name="Equation" r:id="rId9" imgW="37591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4800600"/>
                        <a:ext cx="7304087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51151"/>
              </p:ext>
            </p:extLst>
          </p:nvPr>
        </p:nvGraphicFramePr>
        <p:xfrm>
          <a:off x="2286000" y="6019800"/>
          <a:ext cx="2443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11" imgW="1257120" imgH="253800" progId="Equation.DSMT4">
                  <p:embed/>
                </p:oleObj>
              </mc:Choice>
              <mc:Fallback>
                <p:oleObj name="Equation" r:id="rId11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000" y="6019800"/>
                        <a:ext cx="2443162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7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2090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p</m:t>
                                </m:r>
                              </m:sup>
                            </m:sSub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范数的特例。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2090252"/>
              </a:xfrm>
              <a:prstGeom prst="rect">
                <a:avLst/>
              </a:prstGeom>
              <a:blipFill rotWithShape="0">
                <a:blip r:embed="rId4"/>
                <a:stretch>
                  <a:fillRect l="-2020" t="-4373" b="-43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68655"/>
              </p:ext>
            </p:extLst>
          </p:nvPr>
        </p:nvGraphicFramePr>
        <p:xfrm>
          <a:off x="619125" y="3886200"/>
          <a:ext cx="8448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5" imgW="3695400" imgH="507960" progId="Equation.DSMT4">
                  <p:embed/>
                </p:oleObj>
              </mc:Choice>
              <mc:Fallback>
                <p:oleObj name="Equation" r:id="rId5" imgW="369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886200"/>
                        <a:ext cx="84486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34051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71469"/>
              </p:ext>
            </p:extLst>
          </p:nvPr>
        </p:nvGraphicFramePr>
        <p:xfrm>
          <a:off x="533400" y="5614987"/>
          <a:ext cx="76184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7" imgW="3619440" imgH="507960" progId="Equation.DSMT4">
                  <p:embed/>
                </p:oleObj>
              </mc:Choice>
              <mc:Fallback>
                <p:oleObj name="Equation" r:id="rId7" imgW="3619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14987"/>
                        <a:ext cx="76184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00" y="50053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/>
              <a:t>Hölder</a:t>
            </a:r>
            <a:r>
              <a:rPr lang="zh-CN" altLang="en-US" sz="2200" dirty="0" smtClean="0"/>
              <a:t>不等式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blipFill rotWithShape="0">
                <a:blip r:embed="rId4"/>
                <a:stretch>
                  <a:fillRect l="-2020" t="-11278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23681"/>
              </p:ext>
            </p:extLst>
          </p:nvPr>
        </p:nvGraphicFramePr>
        <p:xfrm>
          <a:off x="1066800" y="2057400"/>
          <a:ext cx="26400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3" name="Equation" r:id="rId5" imgW="1358640" imgH="291960" progId="Equation.DSMT4">
                  <p:embed/>
                </p:oleObj>
              </mc:Choice>
              <mc:Fallback>
                <p:oleObj name="Equation" r:id="rId5" imgW="1358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26400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4"/>
          <p:cNvSpPr>
            <a:spLocks noChangeArrowheads="1"/>
          </p:cNvSpPr>
          <p:nvPr/>
        </p:nvSpPr>
        <p:spPr bwMode="auto">
          <a:xfrm>
            <a:off x="0" y="3200400"/>
            <a:ext cx="9144000" cy="18288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" name="Object 64"/>
          <p:cNvGraphicFramePr>
            <a:graphicFrameLocks noChangeAspect="1"/>
          </p:cNvGraphicFramePr>
          <p:nvPr/>
        </p:nvGraphicFramePr>
        <p:xfrm>
          <a:off x="2051050" y="3284538"/>
          <a:ext cx="42497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4" name="Equation" r:id="rId7" imgW="1904174" imgH="317362" progId="Equation.DSMT4">
                  <p:embed/>
                </p:oleObj>
              </mc:Choice>
              <mc:Fallback>
                <p:oleObj name="Equation" r:id="rId7" imgW="1904174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424973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5"/>
          <p:cNvGraphicFramePr>
            <a:graphicFrameLocks noChangeAspect="1"/>
          </p:cNvGraphicFramePr>
          <p:nvPr/>
        </p:nvGraphicFramePr>
        <p:xfrm>
          <a:off x="457200" y="3429000"/>
          <a:ext cx="17033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公式" r:id="rId9" imgW="647700" imgH="292100" progId="Equation.3">
                  <p:embed/>
                </p:oleObj>
              </mc:Choice>
              <mc:Fallback>
                <p:oleObj name="公式" r:id="rId9" imgW="6477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170338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6"/>
          <p:cNvGraphicFramePr>
            <a:graphicFrameLocks noChangeAspect="1"/>
          </p:cNvGraphicFramePr>
          <p:nvPr/>
        </p:nvGraphicFramePr>
        <p:xfrm>
          <a:off x="6156325" y="3262313"/>
          <a:ext cx="27717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公式" r:id="rId11" imgW="1054100" imgH="342900" progId="Equation.3">
                  <p:embed/>
                </p:oleObj>
              </mc:Choice>
              <mc:Fallback>
                <p:oleObj name="公式" r:id="rId11" imgW="1054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262313"/>
                        <a:ext cx="27717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7"/>
          <p:cNvGraphicFramePr>
            <a:graphicFrameLocks noChangeAspect="1"/>
          </p:cNvGraphicFramePr>
          <p:nvPr/>
        </p:nvGraphicFramePr>
        <p:xfrm>
          <a:off x="1828800" y="4114800"/>
          <a:ext cx="23383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公式" r:id="rId13" imgW="888614" imgH="342751" progId="Equation.3">
                  <p:embed/>
                </p:oleObj>
              </mc:Choice>
              <mc:Fallback>
                <p:oleObj name="公式" r:id="rId13" imgW="888614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33838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8"/>
          <p:cNvGraphicFramePr>
            <a:graphicFrameLocks noChangeAspect="1"/>
          </p:cNvGraphicFramePr>
          <p:nvPr/>
        </p:nvGraphicFramePr>
        <p:xfrm>
          <a:off x="4191000" y="4267200"/>
          <a:ext cx="34401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公式" r:id="rId15" imgW="1307532" imgH="291973" progId="Equation.3">
                  <p:embed/>
                </p:oleObj>
              </mc:Choice>
              <mc:Fallback>
                <p:oleObj name="公式" r:id="rId15" imgW="1307532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34401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 smtClean="0">
                    <a:ea typeface="微软雅黑" pitchFamily="34" charset="-122"/>
                  </a:rPr>
                  <a:t>的特例，</a:t>
                </a:r>
                <a:r>
                  <a:rPr lang="en-US" altLang="zh-CN" sz="2200" dirty="0" smtClean="0"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⟶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blipFill rotWithShape="0">
                <a:blip r:embed="rId17"/>
                <a:stretch>
                  <a:fillRect l="-2020" t="-25424" b="-389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646"/>
          <a:stretch/>
        </p:blipFill>
        <p:spPr>
          <a:xfrm>
            <a:off x="5029200" y="228600"/>
            <a:ext cx="3962400" cy="29708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0" y="198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alibri" pitchFamily="34" charset="0"/>
              </a:rPr>
              <a:t>三种范数的单位圆</a:t>
            </a:r>
          </a:p>
        </p:txBody>
      </p:sp>
    </p:spTree>
    <p:extLst>
      <p:ext uri="{BB962C8B-B14F-4D97-AF65-F5344CB8AC3E}">
        <p14:creationId xmlns:p14="http://schemas.microsoft.com/office/powerpoint/2010/main" val="31137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animBg="1"/>
      <p:bldP spid="20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381000" y="914400"/>
            <a:ext cx="4044697" cy="430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+mn-lt"/>
                <a:ea typeface="微软雅黑" pitchFamily="34" charset="-122"/>
              </a:rPr>
              <a:t>例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1.</a:t>
            </a:r>
            <a:r>
              <a:rPr lang="zh-CN" altLang="en-US" sz="2200" dirty="0">
                <a:latin typeface="+mn-lt"/>
                <a:ea typeface="微软雅黑" pitchFamily="34" charset="-122"/>
              </a:rPr>
              <a:t>求下列向量的各种常用范数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533400" y="1971675"/>
            <a:ext cx="562975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解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:</a:t>
            </a:r>
          </a:p>
        </p:txBody>
      </p:sp>
      <p:graphicFrame>
        <p:nvGraphicFramePr>
          <p:cNvPr id="28160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60400"/>
              </p:ext>
            </p:extLst>
          </p:nvPr>
        </p:nvGraphicFramePr>
        <p:xfrm>
          <a:off x="1604963" y="2819400"/>
          <a:ext cx="64674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" name="Equation" r:id="rId3" imgW="2336760" imgH="291960" progId="Equation.DSMT4">
                  <p:embed/>
                </p:oleObj>
              </mc:Choice>
              <mc:Fallback>
                <p:oleObj name="Equation" r:id="rId3" imgW="2336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819400"/>
                        <a:ext cx="64674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52814"/>
              </p:ext>
            </p:extLst>
          </p:nvPr>
        </p:nvGraphicFramePr>
        <p:xfrm>
          <a:off x="1447800" y="4724400"/>
          <a:ext cx="4943475" cy="66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0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4943475" cy="668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1" name="Object 1035"/>
          <p:cNvGraphicFramePr>
            <a:graphicFrameLocks noChangeAspect="1"/>
          </p:cNvGraphicFramePr>
          <p:nvPr/>
        </p:nvGraphicFramePr>
        <p:xfrm>
          <a:off x="7235825" y="4292600"/>
          <a:ext cx="9207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1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292600"/>
                        <a:ext cx="9207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2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76672"/>
              </p:ext>
            </p:extLst>
          </p:nvPr>
        </p:nvGraphicFramePr>
        <p:xfrm>
          <a:off x="1524000" y="5638800"/>
          <a:ext cx="4038600" cy="65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2" name="Equation" r:id="rId9" imgW="1574800" imgH="254000" progId="Equation.DSMT4">
                  <p:embed/>
                </p:oleObj>
              </mc:Choice>
              <mc:Fallback>
                <p:oleObj name="Equation" r:id="rId9" imgW="1574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4038600" cy="651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89930"/>
              </p:ext>
            </p:extLst>
          </p:nvPr>
        </p:nvGraphicFramePr>
        <p:xfrm>
          <a:off x="1447800" y="2057400"/>
          <a:ext cx="4124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3" name="Equation" r:id="rId11" imgW="1714320" imgH="253800" progId="Equation.DSMT4">
                  <p:embed/>
                </p:oleObj>
              </mc:Choice>
              <mc:Fallback>
                <p:oleObj name="Equation" r:id="rId11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41243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86927"/>
              </p:ext>
            </p:extLst>
          </p:nvPr>
        </p:nvGraphicFramePr>
        <p:xfrm>
          <a:off x="1447800" y="3733800"/>
          <a:ext cx="3090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4" name="Equation" r:id="rId13" imgW="1130040" imgH="291960" progId="Equation.DSMT4">
                  <p:embed/>
                </p:oleObj>
              </mc:Choice>
              <mc:Fallback>
                <p:oleObj name="Equation" r:id="rId13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7800" y="3733800"/>
                        <a:ext cx="309086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12259"/>
              </p:ext>
            </p:extLst>
          </p:nvPr>
        </p:nvGraphicFramePr>
        <p:xfrm>
          <a:off x="2209800" y="1371600"/>
          <a:ext cx="2168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5" name="Equation" r:id="rId15" imgW="901440" imgH="253800" progId="Equation.DSMT4">
                  <p:embed/>
                </p:oleObj>
              </mc:Choice>
              <mc:Fallback>
                <p:oleObj name="Equation" r:id="rId15" imgW="901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1371600"/>
                        <a:ext cx="21685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8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7" grpId="0" animBg="1" autoUpdateAnimBg="0"/>
      <p:bldP spid="20379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3.1.1 </a:t>
            </a:r>
            <a:r>
              <a:rPr lang="zh-CN" altLang="en-US" dirty="0" smtClean="0"/>
              <a:t>均方根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的均方值</a:t>
                </a:r>
                <a:r>
                  <a:rPr lang="en-US" altLang="zh-CN" sz="2200" dirty="0">
                    <a:ea typeface="微软雅黑" pitchFamily="34" charset="-122"/>
                  </a:rPr>
                  <a:t>(mean-square value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的均方根</a:t>
                </a:r>
                <a:r>
                  <a:rPr lang="en-US" altLang="zh-CN" sz="2200" dirty="0">
                    <a:ea typeface="微软雅黑" pitchFamily="34" charset="-122"/>
                  </a:rPr>
                  <a:t>(root-mean-square </a:t>
                </a:r>
                <a:r>
                  <a:rPr lang="en-US" altLang="zh-CN" sz="2200" dirty="0" smtClean="0">
                    <a:ea typeface="微软雅黑" pitchFamily="34" charset="-122"/>
                  </a:rPr>
                  <a:t>value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RMS)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𝒓𝒎𝒔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sz="2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b="1" i="1" baseline="-2500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给出了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的“典型”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typical)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例如，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 = 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（与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无关）。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均方根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(RMS)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比较不同长度的向量大小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是比较有用的。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blipFill rotWithShape="0">
                <a:blip r:embed="rId4"/>
                <a:stretch>
                  <a:fillRect l="-1982" t="-2027" r="-76" b="-2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3.1.2 </a:t>
            </a:r>
            <a:r>
              <a:rPr lang="zh-CN" altLang="en-US" dirty="0" smtClean="0"/>
              <a:t>切比雪夫不等式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分量满足条件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移项，我们可以得到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数量不会超过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以上就是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切比雪夫不等式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使用均方根</a:t>
                </a:r>
                <a:r>
                  <a:rPr lang="en-US" altLang="zh-CN" sz="2200" dirty="0" smtClean="0">
                    <a:ea typeface="微软雅黑" pitchFamily="34" charset="-122"/>
                  </a:rPr>
                  <a:t>(RMS)</a:t>
                </a:r>
                <a:r>
                  <a:rPr lang="zh-CN" altLang="en-US" sz="2200" dirty="0" smtClean="0">
                    <a:ea typeface="微软雅黑" pitchFamily="34" charset="-122"/>
                  </a:rPr>
                  <a:t>来描述：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项数占整体的比例</a:t>
                </a:r>
                <a:r>
                  <a:rPr lang="zh-CN" altLang="en-US" sz="2200" dirty="0" smtClean="0">
                    <a:ea typeface="微软雅黑" pitchFamily="34" charset="-122"/>
                  </a:rPr>
                  <a:t>不会超过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≤</m:t>
                        </m:r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例子：不会超过</a:t>
                </a:r>
                <a:r>
                  <a:rPr lang="en-US" altLang="zh-CN" sz="2200" dirty="0" smtClean="0">
                    <a:ea typeface="微软雅黑" pitchFamily="34" charset="-122"/>
                  </a:rPr>
                  <a:t>4%</a:t>
                </a:r>
                <a:r>
                  <a:rPr lang="zh-CN" altLang="en-US" sz="2200" dirty="0" smtClean="0">
                    <a:ea typeface="微软雅黑" pitchFamily="34" charset="-122"/>
                  </a:rPr>
                  <a:t>的项能满足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5∗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𝒓𝒎𝒔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blipFill rotWithShape="0">
                <a:blip r:embed="rId2"/>
                <a:stretch>
                  <a:fillRect l="-1920" t="-1377" r="-222" b="-26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64889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维向量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之间的欧氏距离</a:t>
            </a:r>
            <a:r>
              <a:rPr lang="en-US" altLang="zh-CN" sz="2200" dirty="0" smtClean="0">
                <a:ea typeface="微软雅黑" pitchFamily="34" charset="-122"/>
              </a:rPr>
              <a:t>(Euclidean distance)</a:t>
            </a:r>
            <a:r>
              <a:rPr lang="zh-CN" altLang="en-US" sz="2200" dirty="0" smtClean="0">
                <a:ea typeface="微软雅黑" pitchFamily="34" charset="-122"/>
              </a:rPr>
              <a:t>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距离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512010"/>
            <a:ext cx="7017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n=1,2,3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时，距离等同于普通距离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ea typeface="微软雅黑" pitchFamily="34" charset="-122"/>
              </a:rPr>
              <a:t>ordinary distance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38935"/>
              </p:ext>
            </p:extLst>
          </p:nvPr>
        </p:nvGraphicFramePr>
        <p:xfrm>
          <a:off x="3519488" y="1741488"/>
          <a:ext cx="2225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4" imgW="1206360" imgH="253800" progId="Equation.DSMT4">
                  <p:embed/>
                </p:oleObj>
              </mc:Choice>
              <mc:Fallback>
                <p:oleObj name="Equation" r:id="rId4" imgW="120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9488" y="1741488"/>
                        <a:ext cx="22256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41913"/>
              </p:ext>
            </p:extLst>
          </p:nvPr>
        </p:nvGraphicFramePr>
        <p:xfrm>
          <a:off x="3352800" y="3152774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8245934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48099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181435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51990213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22851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747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346975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5466347" y="3827044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018547" y="4551947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7" name="直接箭头连接符 6"/>
          <p:cNvCxnSpPr>
            <a:stCxn id="10" idx="7"/>
            <a:endCxn id="5" idx="3"/>
          </p:cNvCxnSpPr>
          <p:nvPr/>
        </p:nvCxnSpPr>
        <p:spPr bwMode="auto">
          <a:xfrm flipV="1">
            <a:off x="4100704" y="3909201"/>
            <a:ext cx="1379739" cy="65684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矩形 7"/>
          <p:cNvSpPr/>
          <p:nvPr/>
        </p:nvSpPr>
        <p:spPr>
          <a:xfrm>
            <a:off x="5272136" y="350583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itchFamily="34" charset="-122"/>
              </a:rPr>
              <a:t>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24336" y="423277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76989" y="5614984"/>
                <a:ext cx="67861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𝒓𝒎𝒔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之间的均方根偏差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RMS deviation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614984"/>
                <a:ext cx="6786153" cy="338554"/>
              </a:xfrm>
              <a:prstGeom prst="rect">
                <a:avLst/>
              </a:prstGeom>
              <a:blipFill>
                <a:blip r:embed="rId6"/>
                <a:stretch>
                  <a:fillRect l="-2336" t="-25000" r="-251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1" grpId="0"/>
      <p:bldP spid="5" grpId="0" animBg="1"/>
      <p:bldP spid="10" grpId="0" animBg="1"/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482</Words>
  <Application>Microsoft Office PowerPoint</Application>
  <PresentationFormat>全屏显示(4:3)</PresentationFormat>
  <Paragraphs>146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Arial Rounded MT Bold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3.1.1 均方根</vt:lpstr>
      <vt:lpstr>3.1.2 切比雪夫不等式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335</cp:revision>
  <dcterms:created xsi:type="dcterms:W3CDTF">2018-04-21T22:14:36Z</dcterms:created>
  <dcterms:modified xsi:type="dcterms:W3CDTF">2020-09-23T05:09:50Z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