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9"/>
  </p:notesMasterIdLst>
  <p:sldIdLst>
    <p:sldId id="350" r:id="rId2"/>
    <p:sldId id="364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5" r:id="rId11"/>
    <p:sldId id="358" r:id="rId12"/>
    <p:sldId id="359" r:id="rId13"/>
    <p:sldId id="366" r:id="rId14"/>
    <p:sldId id="313" r:id="rId15"/>
    <p:sldId id="337" r:id="rId16"/>
    <p:sldId id="341" r:id="rId17"/>
    <p:sldId id="361" r:id="rId18"/>
    <p:sldId id="362" r:id="rId19"/>
    <p:sldId id="360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63" r:id="rId2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90323" autoAdjust="0"/>
  </p:normalViewPr>
  <p:slideViewPr>
    <p:cSldViewPr>
      <p:cViewPr varScale="1">
        <p:scale>
          <a:sx n="105" d="100"/>
          <a:sy n="105" d="100"/>
        </p:scale>
        <p:origin x="10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3.wmf"/><Relationship Id="rId7" Type="http://schemas.openxmlformats.org/officeDocument/2006/relationships/image" Target="../media/image50.wmf"/><Relationship Id="rId2" Type="http://schemas.openxmlformats.org/officeDocument/2006/relationships/image" Target="../media/image2.wmf"/><Relationship Id="rId1" Type="http://schemas.openxmlformats.org/officeDocument/2006/relationships/image" Target="../media/image49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16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74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41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0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342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7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7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1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89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4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9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8.wmf"/><Relationship Id="rId4" Type="http://schemas.openxmlformats.org/officeDocument/2006/relationships/image" Target="../media/image49.png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1.wmf"/><Relationship Id="rId7" Type="http://schemas.openxmlformats.org/officeDocument/2006/relationships/image" Target="../media/image7.pn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50.wmf"/><Relationship Id="rId4" Type="http://schemas.openxmlformats.org/officeDocument/2006/relationships/image" Target="../media/image58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4" Type="http://schemas.openxmlformats.org/officeDocument/2006/relationships/image" Target="../media/image63.png"/><Relationship Id="rId9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png"/><Relationship Id="rId11" Type="http://schemas.openxmlformats.org/officeDocument/2006/relationships/image" Target="../media/image62.wmf"/><Relationship Id="rId5" Type="http://schemas.openxmlformats.org/officeDocument/2006/relationships/image" Target="../media/image61.png"/><Relationship Id="rId15" Type="http://schemas.openxmlformats.org/officeDocument/2006/relationships/image" Target="../media/image76.pn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600.png"/><Relationship Id="rId9" Type="http://schemas.openxmlformats.org/officeDocument/2006/relationships/image" Target="../media/image61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wmf"/><Relationship Id="rId11" Type="http://schemas.openxmlformats.org/officeDocument/2006/relationships/image" Target="../media/image68.png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6.wmf"/><Relationship Id="rId4" Type="http://schemas.openxmlformats.org/officeDocument/2006/relationships/image" Target="../media/image67.png"/><Relationship Id="rId9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9.w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8.png"/><Relationship Id="rId9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1.png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png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7.png"/><Relationship Id="rId9" Type="http://schemas.openxmlformats.org/officeDocument/2006/relationships/image" Target="../media/image11.wmf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png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wmf"/><Relationship Id="rId5" Type="http://schemas.openxmlformats.org/officeDocument/2006/relationships/image" Target="../media/image36.png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53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/>
              <a:t>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个样本向量，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17559"/>
              </p:ext>
            </p:extLst>
          </p:nvPr>
        </p:nvGraphicFramePr>
        <p:xfrm>
          <a:off x="2971800" y="15240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name="Equation" r:id="rId4" imgW="965160" imgH="431640" progId="Equation.DSMT4">
                  <p:embed/>
                </p:oleObj>
              </mc:Choice>
              <mc:Fallback>
                <p:oleObj name="Equation" r:id="rId4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1524000"/>
                        <a:ext cx="212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86000" y="2771775"/>
            <a:ext cx="3810000" cy="3781425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961145"/>
                </p:ext>
              </p:extLst>
            </p:nvPr>
          </p:nvGraphicFramePr>
          <p:xfrm>
            <a:off x="3581400" y="5743575"/>
            <a:ext cx="7782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" name="Equation" r:id="rId7" imgW="520560" imgH="304560" progId="Equation.DSMT4">
                    <p:embed/>
                  </p:oleObj>
                </mc:Choice>
                <mc:Fallback>
                  <p:oleObj name="Equation" r:id="rId7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182938"/>
                </p:ext>
              </p:extLst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" name="Equation" r:id="rId9" imgW="533160" imgH="304560" progId="Equation.DSMT4">
                    <p:embed/>
                  </p:oleObj>
                </mc:Choice>
                <mc:Fallback>
                  <p:oleObj name="Equation" r:id="rId9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7460"/>
                </p:ext>
              </p:extLst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0" name="Equation" r:id="rId11" imgW="533160" imgH="304560" progId="Equation.DSMT4">
                    <p:embed/>
                  </p:oleObj>
                </mc:Choice>
                <mc:Fallback>
                  <p:oleObj name="Equation" r:id="rId11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246606"/>
                </p:ext>
              </p:extLst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1" name="Equation" r:id="rId13" imgW="533160" imgH="304560" progId="Equation.DSMT4">
                    <p:embed/>
                  </p:oleObj>
                </mc:Choice>
                <mc:Fallback>
                  <p:oleObj name="Equation" r:id="rId13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449903"/>
                </p:ext>
              </p:extLst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2" name="Equation" r:id="rId15" imgW="533160" imgH="304560" progId="Equation.DSMT4">
                    <p:embed/>
                  </p:oleObj>
                </mc:Choice>
                <mc:Fallback>
                  <p:oleObj name="Equation" r:id="rId15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01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问题：向量偏导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70615"/>
              </p:ext>
            </p:extLst>
          </p:nvPr>
        </p:nvGraphicFramePr>
        <p:xfrm>
          <a:off x="1295400" y="3962400"/>
          <a:ext cx="507206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5" imgW="2311200" imgH="1143000" progId="Equation.DSMT4">
                  <p:embed/>
                </p:oleObj>
              </mc:Choice>
              <mc:Fallback>
                <p:oleObj name="Equation" r:id="rId5" imgW="23112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962400"/>
                        <a:ext cx="5072063" cy="224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40682"/>
              </p:ext>
            </p:extLst>
          </p:nvPr>
        </p:nvGraphicFramePr>
        <p:xfrm>
          <a:off x="1752600" y="2895600"/>
          <a:ext cx="51958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7" imgW="1930320" imgH="431640" progId="Equation.DSMT4">
                  <p:embed/>
                </p:oleObj>
              </mc:Choice>
              <mc:Fallback>
                <p:oleObj name="Equation" r:id="rId7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895600"/>
                        <a:ext cx="5195888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5811"/>
              </p:ext>
            </p:extLst>
          </p:nvPr>
        </p:nvGraphicFramePr>
        <p:xfrm>
          <a:off x="2438400" y="1219200"/>
          <a:ext cx="30083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9" imgW="1117440" imgH="711000" progId="Equation.DSMT4">
                  <p:embed/>
                </p:oleObj>
              </mc:Choice>
              <mc:Fallback>
                <p:oleObj name="Equation" r:id="rId9" imgW="11174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1219200"/>
                        <a:ext cx="3008312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问题：聚类中心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个样本向量，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找到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3214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56265"/>
              </p:ext>
            </p:extLst>
          </p:nvPr>
        </p:nvGraphicFramePr>
        <p:xfrm>
          <a:off x="2895600" y="12954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4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1295400"/>
                        <a:ext cx="2120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486400" y="3886200"/>
            <a:ext cx="3276600" cy="2667000"/>
            <a:chOff x="2286000" y="2771775"/>
            <a:chExt cx="3810000" cy="3781425"/>
          </a:xfrm>
        </p:grpSpPr>
        <p:grpSp>
          <p:nvGrpSpPr>
            <p:cNvPr id="7" name="组合 6"/>
            <p:cNvGrpSpPr/>
            <p:nvPr/>
          </p:nvGrpSpPr>
          <p:grpSpPr>
            <a:xfrm>
              <a:off x="2286000" y="2771775"/>
              <a:ext cx="3810000" cy="3781425"/>
              <a:chOff x="1219200" y="1676400"/>
              <a:chExt cx="3810000" cy="3781425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200" y="1676400"/>
                <a:ext cx="3810000" cy="3781425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 bwMode="auto">
              <a:xfrm>
                <a:off x="2971800" y="3581400"/>
                <a:ext cx="152400" cy="152400"/>
              </a:xfrm>
              <a:prstGeom prst="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vert="horz" wrap="square" lIns="91440" tIns="45720" rIns="91440" bIns="45720" numCol="1" rtlCol="0" anchor="ctr" anchorCtr="1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dirty="0" smtClean="0">
                  <a:latin typeface="Calibri" pitchFamily="34" charset="0"/>
                </a:endParaRPr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3581400" y="5743575"/>
            <a:ext cx="778213" cy="457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5" name="Equation" r:id="rId8" imgW="520560" imgH="304560" progId="Equation.DSMT4">
                    <p:embed/>
                  </p:oleObj>
                </mc:Choice>
                <mc:Fallback>
                  <p:oleObj name="Equation" r:id="rId8" imgW="5205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81400" y="5743575"/>
                          <a:ext cx="778213" cy="4571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4791075" y="5105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6" name="Equation" r:id="rId10" imgW="533160" imgH="304560" progId="Equation.DSMT4">
                    <p:embed/>
                  </p:oleObj>
                </mc:Choice>
                <mc:Fallback>
                  <p:oleObj name="Equation" r:id="rId10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91075" y="5105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819400" y="47244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7" name="Equation" r:id="rId12" imgW="533160" imgH="304560" progId="Equation.DSMT4">
                    <p:embed/>
                  </p:oleObj>
                </mc:Choice>
                <mc:Fallback>
                  <p:oleObj name="Equation" r:id="rId12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19400" y="47244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3962400" y="3505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8" name="Equation" r:id="rId14" imgW="533160" imgH="304560" progId="Equation.DSMT4">
                    <p:embed/>
                  </p:oleObj>
                </mc:Choice>
                <mc:Fallback>
                  <p:oleObj name="Equation" r:id="rId14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62400" y="3505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/>
            </p:nvPr>
          </p:nvGraphicFramePr>
          <p:xfrm>
            <a:off x="4953000" y="4267200"/>
            <a:ext cx="7969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9" name="Equation" r:id="rId16" imgW="533160" imgH="304560" progId="Equation.DSMT4">
                    <p:embed/>
                  </p:oleObj>
                </mc:Choice>
                <mc:Fallback>
                  <p:oleObj name="Equation" r:id="rId16" imgW="5331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53000" y="4267200"/>
                          <a:ext cx="7969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40"/>
              </p:ext>
            </p:extLst>
          </p:nvPr>
        </p:nvGraphicFramePr>
        <p:xfrm>
          <a:off x="471488" y="2438400"/>
          <a:ext cx="81994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0" name="Equation" r:id="rId18" imgW="3733560" imgH="431640" progId="Equation.DSMT4">
                  <p:embed/>
                </p:oleObj>
              </mc:Choice>
              <mc:Fallback>
                <p:oleObj name="Equation" r:id="rId18" imgW="3733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1488" y="2438400"/>
                        <a:ext cx="81994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8142"/>
              </p:ext>
            </p:extLst>
          </p:nvPr>
        </p:nvGraphicFramePr>
        <p:xfrm>
          <a:off x="1149350" y="350520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1" name="Equation" r:id="rId20" imgW="1625400" imgH="431640" progId="Equation.DSMT4">
                  <p:embed/>
                </p:oleObj>
              </mc:Choice>
              <mc:Fallback>
                <p:oleObj name="Equation" r:id="rId20" imgW="162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49350" y="3505200"/>
                        <a:ext cx="35687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55596"/>
              </p:ext>
            </p:extLst>
          </p:nvPr>
        </p:nvGraphicFramePr>
        <p:xfrm>
          <a:off x="1371600" y="4495800"/>
          <a:ext cx="15890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2" name="Equation" r:id="rId22" imgW="723600" imgH="431640" progId="Equation.DSMT4">
                  <p:embed/>
                </p:oleObj>
              </mc:Choice>
              <mc:Fallback>
                <p:oleObj name="Equation" r:id="rId22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371600" y="4495800"/>
                        <a:ext cx="158908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4.3 </a:t>
            </a:r>
            <a:r>
              <a:rPr lang="zh-CN" altLang="en-US" kern="0" dirty="0"/>
              <a:t>优化</a:t>
            </a:r>
            <a:r>
              <a:rPr lang="zh-CN" altLang="en-US" kern="0" dirty="0" smtClean="0"/>
              <a:t>问题：标量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多大时，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</m:t>
                    </m:r>
                    <m:r>
                      <a:rPr lang="zh-CN" altLang="en-US" sz="2200" b="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到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之间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距离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最小：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432163" cy="340863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3214" r="-1157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61635"/>
              </p:ext>
            </p:extLst>
          </p:nvPr>
        </p:nvGraphicFramePr>
        <p:xfrm>
          <a:off x="3325813" y="1408113"/>
          <a:ext cx="17033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Equation" r:id="rId5" imgW="774360" imgH="317160" progId="Equation.DSMT4">
                  <p:embed/>
                </p:oleObj>
              </mc:Choice>
              <mc:Fallback>
                <p:oleObj name="Equation" r:id="rId5" imgW="774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5813" y="1408113"/>
                        <a:ext cx="1703387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75451"/>
              </p:ext>
            </p:extLst>
          </p:nvPr>
        </p:nvGraphicFramePr>
        <p:xfrm>
          <a:off x="1025525" y="4038600"/>
          <a:ext cx="6972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7" imgW="3174840" imgH="279360" progId="Equation.DSMT4">
                  <p:embed/>
                </p:oleObj>
              </mc:Choice>
              <mc:Fallback>
                <p:oleObj name="Equation" r:id="rId7" imgW="317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525" y="4038600"/>
                        <a:ext cx="6972300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11741"/>
              </p:ext>
            </p:extLst>
          </p:nvPr>
        </p:nvGraphicFramePr>
        <p:xfrm>
          <a:off x="1066800" y="4876800"/>
          <a:ext cx="3260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876800"/>
                        <a:ext cx="32607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1905000"/>
            <a:ext cx="5619750" cy="1914525"/>
          </a:xfrm>
          <a:prstGeom prst="rect">
            <a:avLst/>
          </a:prstGeom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01624"/>
              </p:ext>
            </p:extLst>
          </p:nvPr>
        </p:nvGraphicFramePr>
        <p:xfrm>
          <a:off x="2667000" y="5410200"/>
          <a:ext cx="20081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Equation" r:id="rId12" imgW="914400" imgH="495000" progId="Equation.DSMT4">
                  <p:embed/>
                </p:oleObj>
              </mc:Choice>
              <mc:Fallback>
                <p:oleObj name="Equation" r:id="rId12" imgW="914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5410200"/>
                        <a:ext cx="2008188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7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800100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定义：将物理或抽象对象的集合分成由类似</a:t>
            </a:r>
            <a:r>
              <a:rPr lang="zh-CN" altLang="en-US" sz="2200" dirty="0">
                <a:ea typeface="微软雅黑" pitchFamily="34" charset="-122"/>
              </a:rPr>
              <a:t>特征</a:t>
            </a:r>
            <a:r>
              <a:rPr lang="zh-CN" altLang="en-US" sz="2200" dirty="0" smtClean="0">
                <a:ea typeface="微软雅黑" pitchFamily="34" charset="-122"/>
              </a:rPr>
              <a:t>组成的多个类的过程称为</a:t>
            </a:r>
            <a:r>
              <a:rPr lang="zh-CN" altLang="en-US" sz="2200" b="1" dirty="0" smtClean="0">
                <a:ea typeface="微软雅黑" pitchFamily="34" charset="-122"/>
              </a:rPr>
              <a:t>聚类</a:t>
            </a:r>
            <a:r>
              <a:rPr lang="en-US" altLang="zh-CN" sz="2200" dirty="0" smtClean="0">
                <a:ea typeface="微软雅黑" pitchFamily="34" charset="-122"/>
              </a:rPr>
              <a:t>(clustering)</a:t>
            </a:r>
            <a:r>
              <a:rPr lang="zh-CN" altLang="en-US" sz="2200" dirty="0">
                <a:ea typeface="微软雅黑" pitchFamily="34" charset="-122"/>
              </a:rPr>
              <a:t>；</a:t>
            </a:r>
            <a:endParaRPr lang="zh-CN" altLang="en-US" sz="2200" dirty="0" smtClean="0">
              <a:ea typeface="微软雅黑" pitchFamily="34" charset="-122"/>
            </a:endParaRPr>
          </a:p>
          <a:p>
            <a:pPr>
              <a:spcBef>
                <a:spcPct val="50000"/>
              </a:spcBef>
              <a:buClr>
                <a:srgbClr val="990000"/>
              </a:buClr>
            </a:pP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38914" name="Picture 2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343400" cy="432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定义：将物理或抽象对象的集合分成由类似</a:t>
                </a:r>
                <a:r>
                  <a:rPr lang="zh-CN" altLang="en-US" sz="2200" dirty="0">
                    <a:ea typeface="微软雅黑" pitchFamily="34" charset="-122"/>
                  </a:rPr>
                  <a:t>特征</a:t>
                </a:r>
                <a:r>
                  <a:rPr lang="zh-CN" altLang="en-US" sz="2200" dirty="0" smtClean="0">
                    <a:ea typeface="微软雅黑" pitchFamily="34" charset="-122"/>
                  </a:rPr>
                  <a:t>组成的多个类的过程称为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en-US" altLang="zh-CN" sz="2200" dirty="0" smtClean="0">
                    <a:ea typeface="微软雅黑" pitchFamily="34" charset="-122"/>
                  </a:rPr>
                  <a:t>(clustering)</a:t>
                </a:r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  <a:endParaRPr lang="zh-CN" altLang="en-US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：分成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个集合，尽量使得同一个集合中</a:t>
                </a:r>
                <a:r>
                  <a:rPr lang="zh-CN" altLang="en-US" sz="2200" dirty="0">
                    <a:ea typeface="微软雅黑" pitchFamily="34" charset="-122"/>
                  </a:rPr>
                  <a:t>的向量彼此接近。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8001000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1982" t="-5415" r="-2134" b="-93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</a:t>
            </a:r>
            <a:endParaRPr lang="zh-CN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43200"/>
            <a:ext cx="3667125" cy="3758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2819400"/>
            <a:ext cx="3587728" cy="366379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>
            <a:off x="3962400" y="4419600"/>
            <a:ext cx="990600" cy="0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1,2,⋯,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所属类别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属于第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类。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表示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属</a:t>
                </a:r>
                <a:r>
                  <a:rPr lang="zh-CN" altLang="en-US" sz="2200" dirty="0">
                    <a:ea typeface="微软雅黑" pitchFamily="34" charset="-122"/>
                  </a:rPr>
                  <a:t>于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下标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集合。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=1,…,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表示同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类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向量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”和“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”。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8" y="1100723"/>
                <a:ext cx="8614612" cy="2316083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375" r="-5166" b="-42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</a:t>
            </a:r>
            <a:r>
              <a:rPr lang="zh-CN" altLang="en-US" kern="0" dirty="0" smtClean="0"/>
              <a:t>聚类目标</a:t>
            </a:r>
            <a:endParaRPr lang="zh-CN" alt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3200069"/>
            <a:ext cx="3587728" cy="3663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91000"/>
                <a:ext cx="51469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52800"/>
                <a:ext cx="48776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 bwMode="auto">
          <a:xfrm flipH="1">
            <a:off x="6553200" y="3733800"/>
            <a:ext cx="76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 bwMode="auto">
          <a:xfrm>
            <a:off x="5791200" y="4800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352800"/>
                <a:ext cx="495649" cy="491417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 bwMode="auto">
          <a:xfrm>
            <a:off x="5486400" y="3810000"/>
            <a:ext cx="381000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矩形 19"/>
          <p:cNvSpPr/>
          <p:nvPr/>
        </p:nvSpPr>
        <p:spPr bwMode="auto">
          <a:xfrm>
            <a:off x="6400800" y="4114800"/>
            <a:ext cx="2286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例如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1,3,9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属于</m:t>
                    </m:r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第</a:t>
                </a:r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latin typeface="Cambria Math" panose="02040503050406030204" pitchFamily="18" charset="0"/>
                    <a:ea typeface="微软雅黑" pitchFamily="34" charset="-122"/>
                  </a:rPr>
                  <a:t>类</a:t>
                </a:r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，向量标签为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向量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Cambria Math" panose="02040503050406030204" pitchFamily="18" charset="0"/>
                    <a:ea typeface="微软雅黑" pitchFamily="34" charset="-122"/>
                  </a:rPr>
                  <a:t>表示向量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9</m:t>
                        </m:r>
                      </m:sub>
                    </m:sSub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聚类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中心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57600"/>
                <a:ext cx="4952999" cy="1110432"/>
              </a:xfrm>
              <a:prstGeom prst="rect">
                <a:avLst/>
              </a:prstGeom>
              <a:blipFill rotWithShape="0">
                <a:blip r:embed="rId9"/>
                <a:stretch>
                  <a:fillRect l="-1601" t="-3846" b="-10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696604"/>
              </p:ext>
            </p:extLst>
          </p:nvPr>
        </p:nvGraphicFramePr>
        <p:xfrm>
          <a:off x="698500" y="4876800"/>
          <a:ext cx="38496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10" imgW="1752480" imgH="406080" progId="Equation.DSMT4">
                  <p:embed/>
                </p:oleObj>
              </mc:Choice>
              <mc:Fallback>
                <p:oleObj name="Equation" r:id="rId10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8500" y="4876800"/>
                        <a:ext cx="3849688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7598"/>
              </p:ext>
            </p:extLst>
          </p:nvPr>
        </p:nvGraphicFramePr>
        <p:xfrm>
          <a:off x="381000" y="5715000"/>
          <a:ext cx="47148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12" imgW="2145960" imgH="380880" progId="Equation.DSMT4">
                  <p:embed/>
                </p:oleObj>
              </mc:Choice>
              <mc:Fallback>
                <p:oleObj name="Equation" r:id="rId12" imgW="2145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5715000"/>
                        <a:ext cx="47148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7543800" y="57912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76600"/>
                <a:ext cx="532262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 bwMode="auto">
          <a:xfrm flipH="1">
            <a:off x="7772400" y="5334000"/>
            <a:ext cx="533400" cy="4572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矩形 30"/>
          <p:cNvSpPr/>
          <p:nvPr/>
        </p:nvSpPr>
        <p:spPr bwMode="auto">
          <a:xfrm>
            <a:off x="7467600" y="4038600"/>
            <a:ext cx="152400" cy="152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>
            <a:off x="7620000" y="3657600"/>
            <a:ext cx="609600" cy="457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105400"/>
                <a:ext cx="5523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个点，分别作为聚类中心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计算每个点到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个聚类中心的距离，并将其分配到最近的聚类中心所在的聚类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：重新计算每个聚类现在的质心，并以其作为新的聚类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5635069"/>
              </a:xfrm>
              <a:prstGeom prst="rect">
                <a:avLst/>
              </a:prstGeom>
              <a:blipFill rotWithShape="0">
                <a:blip r:embed="rId4"/>
                <a:stretch>
                  <a:fillRect l="-1840" t="-1623" r="-354" b="-16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00097"/>
              </p:ext>
            </p:extLst>
          </p:nvPr>
        </p:nvGraphicFramePr>
        <p:xfrm>
          <a:off x="2819400" y="1905000"/>
          <a:ext cx="47148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5" imgW="2145960" imgH="380880" progId="Equation.DSMT4">
                  <p:embed/>
                </p:oleObj>
              </mc:Choice>
              <mc:Fallback>
                <p:oleObj name="Equation" r:id="rId5" imgW="2145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1905000"/>
                        <a:ext cx="47148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75325"/>
              </p:ext>
            </p:extLst>
          </p:nvPr>
        </p:nvGraphicFramePr>
        <p:xfrm>
          <a:off x="2895600" y="2743200"/>
          <a:ext cx="38496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7" imgW="1752480" imgH="406080" progId="Equation.DSMT4">
                  <p:embed/>
                </p:oleObj>
              </mc:Choice>
              <mc:Fallback>
                <p:oleObj name="Equation" r:id="rId7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2743200"/>
                        <a:ext cx="3849688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点作为</a:t>
                </a:r>
                <a:r>
                  <a:rPr lang="zh-CN" altLang="en-US" sz="2200" dirty="0"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r>
                  <a:rPr lang="zh-CN" altLang="en-US" sz="2200" dirty="0">
                    <a:ea typeface="微软雅黑" pitchFamily="34" charset="-122"/>
                  </a:rPr>
                  <a:t>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14400"/>
                <a:ext cx="8614612" cy="3806876"/>
              </a:xfrm>
              <a:prstGeom prst="rect">
                <a:avLst/>
              </a:prstGeom>
              <a:blipFill rotWithShape="0">
                <a:blip r:embed="rId4"/>
                <a:stretch>
                  <a:fillRect l="-1840" t="-2404" b="-33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22645"/>
              </p:ext>
            </p:extLst>
          </p:nvPr>
        </p:nvGraphicFramePr>
        <p:xfrm>
          <a:off x="2667000" y="2057400"/>
          <a:ext cx="47148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5" imgW="2145960" imgH="380880" progId="Equation.DSMT4">
                  <p:embed/>
                </p:oleObj>
              </mc:Choice>
              <mc:Fallback>
                <p:oleObj name="Equation" r:id="rId5" imgW="2145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057400"/>
                        <a:ext cx="4714875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40262"/>
              </p:ext>
            </p:extLst>
          </p:nvPr>
        </p:nvGraphicFramePr>
        <p:xfrm>
          <a:off x="1143000" y="5486400"/>
          <a:ext cx="7170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7" imgW="3263760" imgH="330120" progId="Equation.DSMT4">
                  <p:embed/>
                </p:oleObj>
              </mc:Choice>
              <mc:Fallback>
                <p:oleObj name="Equation" r:id="rId7" imgW="326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5486400"/>
                        <a:ext cx="7170738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65215"/>
              </p:ext>
            </p:extLst>
          </p:nvPr>
        </p:nvGraphicFramePr>
        <p:xfrm>
          <a:off x="2209800" y="4800600"/>
          <a:ext cx="43243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9" imgW="1968480" imgH="279360" progId="Equation.DSMT4">
                  <p:embed/>
                </p:oleObj>
              </mc:Choice>
              <mc:Fallback>
                <p:oleObj name="Equation" r:id="rId9" imgW="1968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4800600"/>
                        <a:ext cx="4324350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10000" y="6096000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0"/>
                <a:ext cx="1003801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右箭头 3"/>
          <p:cNvSpPr/>
          <p:nvPr/>
        </p:nvSpPr>
        <p:spPr bwMode="auto">
          <a:xfrm flipV="1">
            <a:off x="1981200" y="6096000"/>
            <a:ext cx="1905000" cy="38100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962400" y="5943600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  <p:bldP spid="4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是将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个</a:t>
                </a:r>
                <a:r>
                  <a:rPr lang="zh-CN" altLang="en-US" sz="2200" dirty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划分</a:t>
                </a:r>
                <a:r>
                  <a:rPr lang="zh-CN" altLang="en-US" sz="2200" dirty="0">
                    <a:ea typeface="微软雅黑" pitchFamily="34" charset="-122"/>
                  </a:rPr>
                  <a:t>成</a:t>
                </a:r>
                <a:r>
                  <a:rPr lang="en-US" altLang="zh-CN" sz="2200" dirty="0" smtClean="0">
                    <a:ea typeface="微软雅黑" pitchFamily="34" charset="-122"/>
                  </a:rPr>
                  <a:t>k</a:t>
                </a:r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迭代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dirty="0">
                    <a:ea typeface="微软雅黑" pitchFamily="34" charset="-122"/>
                  </a:rPr>
                  <a:t>算法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ea typeface="微软雅黑" pitchFamily="34" charset="-122"/>
                  </a:rPr>
                  <a:t>聚类目标</a:t>
                </a:r>
                <a:r>
                  <a:rPr lang="zh-CN" altLang="en-US" sz="2200" dirty="0">
                    <a:ea typeface="微软雅黑" pitchFamily="34" charset="-122"/>
                  </a:rPr>
                  <a:t>找到向量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步骤：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：根据更新标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，重新</a:t>
                </a: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类的</a:t>
                </a:r>
                <a:r>
                  <a:rPr lang="zh-CN" altLang="en-US" sz="2200" dirty="0">
                    <a:ea typeface="微软雅黑" pitchFamily="34" charset="-122"/>
                  </a:rPr>
                  <a:t>聚类</a:t>
                </a:r>
                <a:r>
                  <a:rPr lang="zh-CN" altLang="en-US" sz="2200" dirty="0" smtClean="0">
                    <a:ea typeface="微软雅黑" pitchFamily="34" charset="-122"/>
                  </a:rPr>
                  <a:t>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914400"/>
                <a:ext cx="8843212" cy="3315651"/>
              </a:xfrm>
              <a:prstGeom prst="rect">
                <a:avLst/>
              </a:prstGeom>
              <a:blipFill rotWithShape="0">
                <a:blip r:embed="rId4"/>
                <a:stretch>
                  <a:fillRect l="-1792" t="-2757" b="-33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64381"/>
              </p:ext>
            </p:extLst>
          </p:nvPr>
        </p:nvGraphicFramePr>
        <p:xfrm>
          <a:off x="2246313" y="2046288"/>
          <a:ext cx="49942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5" imgW="2273040" imgH="419040" progId="Equation.DSMT4">
                  <p:embed/>
                </p:oleObj>
              </mc:Choice>
              <mc:Fallback>
                <p:oleObj name="Equation" r:id="rId5" imgW="2273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6313" y="2046288"/>
                        <a:ext cx="499427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92876"/>
              </p:ext>
            </p:extLst>
          </p:nvPr>
        </p:nvGraphicFramePr>
        <p:xfrm>
          <a:off x="2286000" y="4495800"/>
          <a:ext cx="36258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7" imgW="1650960" imgH="380880" progId="Equation.DSMT4">
                  <p:embed/>
                </p:oleObj>
              </mc:Choice>
              <mc:Fallback>
                <p:oleObj name="Equation" r:id="rId7" imgW="1650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4495800"/>
                        <a:ext cx="362585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46277"/>
              </p:ext>
            </p:extLst>
          </p:nvPr>
        </p:nvGraphicFramePr>
        <p:xfrm>
          <a:off x="3048000" y="51054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9" imgW="901440" imgH="469800" progId="Equation.DSMT4">
                  <p:embed/>
                </p:oleObj>
              </mc:Choice>
              <mc:Fallback>
                <p:oleObj name="Equation" r:id="rId9" imgW="901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5105400"/>
                        <a:ext cx="1981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90800" y="6019800"/>
                <a:ext cx="3294876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表示集合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中元素的数目。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019800"/>
                <a:ext cx="3294876" cy="411395"/>
              </a:xfrm>
              <a:prstGeom prst="rect">
                <a:avLst/>
              </a:prstGeom>
              <a:blipFill rotWithShape="0">
                <a:blip r:embed="rId11"/>
                <a:stretch>
                  <a:fillRect t="-4478" r="-1111" b="-16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5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聚类</a:t>
                </a:r>
                <a:r>
                  <a:rPr lang="zh-CN" altLang="en-US" sz="2200" b="1" dirty="0">
                    <a:ea typeface="微软雅黑" pitchFamily="34" charset="-122"/>
                  </a:rPr>
                  <a:t>目标</a:t>
                </a:r>
                <a:r>
                  <a:rPr lang="zh-CN" altLang="en-US" sz="2200" dirty="0" smtClean="0">
                    <a:ea typeface="微软雅黑" pitchFamily="34" charset="-122"/>
                  </a:rPr>
                  <a:t>找到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”和“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”。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>
                    <a:ea typeface="微软雅黑" pitchFamily="34" charset="-122"/>
                  </a:rPr>
                  <a:t>K-means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算法</a:t>
                </a:r>
                <a:r>
                  <a:rPr lang="zh-CN" altLang="en-US" sz="2200" dirty="0">
                    <a:ea typeface="微软雅黑" pitchFamily="34" charset="-122"/>
                  </a:rPr>
                  <a:t>划分成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类步骤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、在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个点中随机选取</a:t>
                </a:r>
                <a:r>
                  <a:rPr lang="en-US" altLang="zh-CN" sz="2200" dirty="0"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个点作为聚类中心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；</a:t>
                </a: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2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：计算每个点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到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k</a:t>
                </a:r>
                <a:r>
                  <a:rPr lang="zh-CN" altLang="en-US" sz="2200" dirty="0">
                    <a:ea typeface="微软雅黑" pitchFamily="34" charset="-122"/>
                  </a:rPr>
                  <a:t>个聚类中心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的距离，并将其分配到最近的聚类中心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所在的聚类中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；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>
                    <a:ea typeface="微软雅黑" pitchFamily="34" charset="-122"/>
                  </a:rPr>
                  <a:t>3</a:t>
                </a:r>
                <a:r>
                  <a:rPr lang="zh-CN" altLang="en-US" sz="2200" dirty="0">
                    <a:ea typeface="微软雅黑" pitchFamily="34" charset="-122"/>
                  </a:rPr>
                  <a:t>、</a:t>
                </a:r>
                <a:r>
                  <a:rPr lang="zh-CN" altLang="en-US" sz="2200" b="1" dirty="0"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：根据更新标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签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，更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itchFamily="34" charset="-122"/>
                      </a:rPr>
                      <m:t>新属于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第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类下标集合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 ，重新计算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类的聚类中心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altLang="zh-CN" sz="2200" dirty="0" smtClean="0">
                    <a:ea typeface="微软雅黑" pitchFamily="34" charset="-122"/>
                  </a:rPr>
                  <a:t>4</a:t>
                </a:r>
                <a:r>
                  <a:rPr lang="zh-CN" altLang="en-US" sz="2200" dirty="0">
                    <a:ea typeface="微软雅黑" pitchFamily="34" charset="-122"/>
                  </a:rPr>
                  <a:t>、重复步骤</a:t>
                </a: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</a:t>
                </a:r>
                <a:r>
                  <a:rPr lang="en-US" altLang="zh-CN" sz="22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直到所有</a:t>
                </a:r>
                <a:r>
                  <a:rPr lang="zh-CN" altLang="en-US" sz="2200" dirty="0" smtClean="0">
                    <a:ea typeface="微软雅黑" pitchFamily="34" charset="-122"/>
                  </a:rPr>
                  <a:t>聚类中心</a:t>
                </a:r>
                <a:r>
                  <a:rPr lang="zh-CN" altLang="en-US" sz="2200" dirty="0">
                    <a:ea typeface="微软雅黑" pitchFamily="34" charset="-122"/>
                  </a:rPr>
                  <a:t>不再</a:t>
                </a:r>
                <a:r>
                  <a:rPr lang="zh-CN" altLang="en-US" sz="2200" dirty="0" smtClean="0">
                    <a:ea typeface="微软雅黑" pitchFamily="34" charset="-122"/>
                  </a:rPr>
                  <a:t>变化。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838200"/>
                <a:ext cx="8614612" cy="5583644"/>
              </a:xfrm>
              <a:prstGeom prst="rect">
                <a:avLst/>
              </a:prstGeom>
              <a:blipFill rotWithShape="0">
                <a:blip r:embed="rId4"/>
                <a:stretch>
                  <a:fillRect l="-1840" t="-1639" b="-17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88027"/>
              </p:ext>
            </p:extLst>
          </p:nvPr>
        </p:nvGraphicFramePr>
        <p:xfrm>
          <a:off x="1143000" y="3124200"/>
          <a:ext cx="71707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Equation" r:id="rId5" imgW="3263760" imgH="330120" progId="Equation.DSMT4">
                  <p:embed/>
                </p:oleObj>
              </mc:Choice>
              <mc:Fallback>
                <p:oleObj name="Equation" r:id="rId5" imgW="326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124200"/>
                        <a:ext cx="7170738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0000" y="3733800"/>
                <a:ext cx="1003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100380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右箭头 8"/>
          <p:cNvSpPr/>
          <p:nvPr/>
        </p:nvSpPr>
        <p:spPr bwMode="auto">
          <a:xfrm flipV="1">
            <a:off x="1981200" y="3733800"/>
            <a:ext cx="1905000" cy="38100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3962400" y="3581400"/>
            <a:ext cx="152400" cy="3048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19581"/>
              </p:ext>
            </p:extLst>
          </p:nvPr>
        </p:nvGraphicFramePr>
        <p:xfrm>
          <a:off x="3200400" y="49530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Equation" r:id="rId8" imgW="901440" imgH="469800" progId="Equation.DSMT4">
                  <p:embed/>
                </p:oleObj>
              </mc:Choice>
              <mc:Fallback>
                <p:oleObj name="Equation" r:id="rId8" imgW="901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0400" y="4953000"/>
                        <a:ext cx="1981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8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渐近记号 </a:t>
            </a:r>
            <a:r>
              <a:rPr lang="en-US" altLang="zh-CN" dirty="0" smtClean="0">
                <a:latin typeface="Arial" panose="020B0604020202020204" pitchFamily="34" charset="0"/>
              </a:rPr>
              <a:t>— </a:t>
            </a:r>
            <a:r>
              <a:rPr lang="en-US" altLang="zh-CN" i="1" dirty="0" smtClean="0">
                <a:sym typeface="Symbol" panose="05050102010706020507" pitchFamily="18" charset="2"/>
              </a:rPr>
              <a:t>o</a:t>
            </a:r>
            <a:r>
              <a:rPr lang="zh-CN" altLang="en-US" dirty="0" smtClean="0">
                <a:sym typeface="Symbol" panose="05050102010706020507" pitchFamily="18" charset="2"/>
              </a:rPr>
              <a:t>记号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7896225" cy="17621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200" kern="1200" dirty="0">
                <a:latin typeface="+mn-lt"/>
                <a:ea typeface="微软雅黑" pitchFamily="34" charset="-122"/>
              </a:rPr>
              <a:t>高</a:t>
            </a:r>
            <a:r>
              <a:rPr lang="zh-CN" altLang="en-US" sz="2200" kern="1200" dirty="0" smtClean="0">
                <a:latin typeface="+mn-lt"/>
                <a:ea typeface="微软雅黑" pitchFamily="34" charset="-122"/>
              </a:rPr>
              <a:t>阶无穷小记号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(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小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o </a:t>
            </a:r>
            <a:r>
              <a:rPr lang="zh-CN" altLang="en-US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记号</a:t>
            </a:r>
            <a:r>
              <a:rPr lang="en-US" altLang="zh-CN" sz="2200" b="0" kern="1200" dirty="0" smtClean="0">
                <a:latin typeface="Cambria Math" panose="02040503050406030204" pitchFamily="18" charset="0"/>
                <a:ea typeface="微软雅黑" pitchFamily="34" charset="-122"/>
              </a:rPr>
              <a:t>)</a:t>
            </a:r>
          </a:p>
        </p:txBody>
      </p:sp>
      <p:sp>
        <p:nvSpPr>
          <p:cNvPr id="3" name="AutoShape 8" descr="https://bkimg.cdn.bcebos.com/formula/9173df9a0ee44170915714372086b561.svg"/>
          <p:cNvSpPr>
            <a:spLocks noChangeAspect="1" noChangeArrowheads="1"/>
          </p:cNvSpPr>
          <p:nvPr/>
        </p:nvSpPr>
        <p:spPr bwMode="auto">
          <a:xfrm>
            <a:off x="3079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9" descr="https://bkimg.cdn.bcebos.com/formula/0a29b118cbb987aa0bf29d4f274895f6.svg"/>
          <p:cNvSpPr>
            <a:spLocks noChangeAspect="1" noChangeArrowheads="1"/>
          </p:cNvSpPr>
          <p:nvPr/>
        </p:nvSpPr>
        <p:spPr bwMode="auto">
          <a:xfrm>
            <a:off x="311150" y="69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:r>
                  <a:rPr lang="zh-CN" altLang="zh-CN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同一变化过程中的无穷小</a:t>
                </a:r>
                <a:r>
                  <a:rPr lang="zh-CN" altLang="en-US" sz="2000" dirty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如果它们极限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848600" cy="477054"/>
              </a:xfrm>
              <a:prstGeom prst="rect">
                <a:avLst/>
              </a:prstGeom>
              <a:blipFill rotWithShape="0">
                <a:blip r:embed="rId3"/>
                <a:stretch>
                  <a:fillRect l="-776" r="-69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577447"/>
              </p:ext>
            </p:extLst>
          </p:nvPr>
        </p:nvGraphicFramePr>
        <p:xfrm>
          <a:off x="3028950" y="2895600"/>
          <a:ext cx="13827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8950" y="2895600"/>
                        <a:ext cx="13827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。同时存在常数</a:t>
                </a:r>
                <a:r>
                  <a:rPr lang="en-US" altLang="zh-CN" sz="2000" dirty="0" smtClean="0"/>
                  <a:t>C</a:t>
                </a:r>
                <a:r>
                  <a:rPr lang="zh-CN" altLang="en-US" sz="2000" dirty="0" smtClean="0"/>
                  <a:t>，满足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7848600" cy="477118"/>
              </a:xfrm>
              <a:prstGeom prst="rect">
                <a:avLst/>
              </a:prstGeom>
              <a:blipFill rotWithShape="0">
                <a:blip r:embed="rId6"/>
                <a:stretch>
                  <a:fillRect l="-77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07830"/>
              </p:ext>
            </p:extLst>
          </p:nvPr>
        </p:nvGraphicFramePr>
        <p:xfrm>
          <a:off x="2165350" y="4572000"/>
          <a:ext cx="2997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7" imgW="1320480" imgH="393480" progId="Equation.DSMT4">
                  <p:embed/>
                </p:oleObj>
              </mc:Choice>
              <mc:Fallback>
                <p:oleObj name="Equation" r:id="rId7" imgW="1320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5350" y="4572000"/>
                        <a:ext cx="29972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itchFamily="34" charset="-122"/>
                  </a:rPr>
                  <a:t>也即则称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solidFill>
                      <a:srgbClr val="33333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的高阶无穷小，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记</m:t>
                    </m:r>
                    <m:r>
                      <a:rPr lang="zh-CN" altLang="en-US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作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𝑜</m:t>
                    </m:r>
                  </m:oMath>
                </a14:m>
                <a:r>
                  <a:rPr lang="en-US" altLang="zh-CN" sz="2000" dirty="0" smtClean="0"/>
                  <a:t>(C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5000"/>
                <a:ext cx="7848600" cy="477118"/>
              </a:xfrm>
              <a:prstGeom prst="rect">
                <a:avLst/>
              </a:prstGeom>
              <a:blipFill rotWithShape="0">
                <a:blip r:embed="rId9"/>
                <a:stretch>
                  <a:fillRect l="-776"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在每一次迭代中目标函数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都会下降，直到聚类中心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和划分聚类标签集合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不再变化。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但是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>
                    <a:ea typeface="微软雅黑" pitchFamily="34" charset="-122"/>
                  </a:rPr>
                  <a:t>算法依赖于</a:t>
                </a:r>
                <a:r>
                  <a:rPr lang="zh-CN" altLang="en-US" sz="2200" dirty="0" smtClean="0">
                    <a:ea typeface="微软雅黑" pitchFamily="34" charset="-122"/>
                  </a:rPr>
                  <a:t>初始随机生成的聚类中心，只可得到目标函数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的局部局部最优。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解决方案：</a:t>
                </a:r>
                <a:r>
                  <a:rPr lang="zh-CN" altLang="en-US" sz="2200" dirty="0">
                    <a:ea typeface="微软雅黑" pitchFamily="34" charset="-122"/>
                  </a:rPr>
                  <a:t>使用不同的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ea typeface="微软雅黑" pitchFamily="34" charset="-122"/>
                  </a:rPr>
                  <a:t>随机的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初始聚类中心</a:t>
                </a:r>
                <a:r>
                  <a:rPr lang="zh-CN" altLang="en-US" sz="2200" dirty="0" smtClean="0">
                    <a:ea typeface="微软雅黑" pitchFamily="34" charset="-122"/>
                  </a:rPr>
                  <a:t>运行</a:t>
                </a:r>
                <a:r>
                  <a:rPr lang="en-US" altLang="zh-CN" sz="2200" dirty="0" smtClean="0">
                    <a:ea typeface="微软雅黑" pitchFamily="34" charset="-122"/>
                  </a:rPr>
                  <a:t>k-means</a:t>
                </a:r>
                <a:r>
                  <a:rPr lang="zh-CN" altLang="en-US" sz="2200" dirty="0" smtClean="0">
                    <a:ea typeface="微软雅黑" pitchFamily="34" charset="-122"/>
                  </a:rPr>
                  <a:t>算法若干次，</a:t>
                </a:r>
                <a:r>
                  <a:rPr lang="zh-CN" altLang="en-US" sz="2200" dirty="0">
                    <a:ea typeface="微软雅黑" pitchFamily="34" charset="-122"/>
                  </a:rPr>
                  <a:t>取目标函数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值最小的一次作为最终的聚类结果。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001000" cy="3835474"/>
              </a:xfrm>
              <a:prstGeom prst="rect">
                <a:avLst/>
              </a:prstGeom>
              <a:blipFill rotWithShape="0">
                <a:blip r:embed="rId4"/>
                <a:stretch>
                  <a:fillRect l="-1980" r="-1371" b="-4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4.4.1 k-means</a:t>
            </a:r>
            <a:r>
              <a:rPr lang="zh-CN" altLang="en-US" kern="0" dirty="0" smtClean="0"/>
              <a:t>算法</a:t>
            </a:r>
            <a:endParaRPr lang="zh-CN" altLang="en-US" kern="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863355"/>
              </p:ext>
            </p:extLst>
          </p:nvPr>
        </p:nvGraphicFramePr>
        <p:xfrm>
          <a:off x="2057400" y="1752600"/>
          <a:ext cx="45196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5" imgW="2057400" imgH="304560" progId="Equation.DSMT4">
                  <p:embed/>
                </p:oleObj>
              </mc:Choice>
              <mc:Fallback>
                <p:oleObj name="Equation" r:id="rId5" imgW="2057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752600"/>
                        <a:ext cx="4519612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7970"/>
              </p:ext>
            </p:extLst>
          </p:nvPr>
        </p:nvGraphicFramePr>
        <p:xfrm>
          <a:off x="838200" y="838200"/>
          <a:ext cx="75644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7" imgW="3441600" imgH="469800" progId="Equation.DSMT4">
                  <p:embed/>
                </p:oleObj>
              </mc:Choice>
              <mc:Fallback>
                <p:oleObj name="Equation" r:id="rId7" imgW="3441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5644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752600"/>
            <a:ext cx="3533775" cy="3657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1400" y="1066800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初始数据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354330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713016"/>
            <a:ext cx="35242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2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658587"/>
            <a:ext cx="3533775" cy="359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58587"/>
            <a:ext cx="3533775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0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3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684441"/>
            <a:ext cx="3495675" cy="3609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76400"/>
            <a:ext cx="3505200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810000" y="1022013"/>
            <a:ext cx="15696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第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10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次迭代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1245"/>
            <a:ext cx="3543300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691245"/>
            <a:ext cx="348615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(a)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更新聚类标签集合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  <a:ea typeface="微软雅黑" pitchFamily="34" charset="-122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𝐺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296517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00"/>
                    </a:solidFill>
                    <a:ea typeface="微软雅黑" pitchFamily="34" charset="-122"/>
                  </a:rPr>
                  <a:t>(b)</a:t>
                </a:r>
                <a:r>
                  <a:rPr lang="zh-CN" altLang="en-US" dirty="0" smtClean="0">
                    <a:solidFill>
                      <a:srgbClr val="000000"/>
                    </a:solidFill>
                    <a:ea typeface="微软雅黑" pitchFamily="34" charset="-122"/>
                  </a:rPr>
                  <a:t>更新聚类中心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334000"/>
                <a:ext cx="24886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4.4.2 </a:t>
            </a:r>
            <a:r>
              <a:rPr lang="zh-CN" altLang="en-US" kern="0" dirty="0" smtClean="0"/>
              <a:t>例子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>
          <a:xfrm>
            <a:off x="3657600" y="1029435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最终形成的聚类结果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83" y="1654628"/>
            <a:ext cx="3505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4200" y="167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alibri" pitchFamily="34" charset="0"/>
              </a:rPr>
              <a:t>作业</a:t>
            </a:r>
            <a:r>
              <a:rPr lang="en-US" altLang="zh-CN" sz="1800" dirty="0" smtClean="0">
                <a:latin typeface="Calibri" pitchFamily="34" charset="0"/>
              </a:rPr>
              <a:t>4.1  </a:t>
            </a:r>
            <a:r>
              <a:rPr lang="zh-CN" altLang="en-US" sz="1800" dirty="0" smtClean="0">
                <a:latin typeface="Calibri" pitchFamily="34" charset="0"/>
              </a:rPr>
              <a:t>实验？</a:t>
            </a:r>
          </a:p>
        </p:txBody>
      </p:sp>
    </p:spTree>
    <p:extLst>
      <p:ext uri="{BB962C8B-B14F-4D97-AF65-F5344CB8AC3E}">
        <p14:creationId xmlns:p14="http://schemas.microsoft.com/office/powerpoint/2010/main" val="20226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40763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dirty="0"/>
              <a:t>4.1 </a:t>
            </a:r>
            <a:r>
              <a:rPr lang="zh-CN" altLang="en-US" dirty="0" smtClean="0"/>
              <a:t>必要</a:t>
            </a:r>
            <a:r>
              <a:rPr lang="zh-CN" altLang="en-US" dirty="0" smtClean="0">
                <a:latin typeface="MSTT31c62400" charset="0"/>
              </a:rPr>
              <a:t>条件</a:t>
            </a:r>
            <a:endParaRPr lang="zh-CN" altLang="en-US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定理</a:t>
                </a:r>
                <a:r>
                  <a:rPr lang="en-US" altLang="zh-CN" sz="2200" dirty="0" smtClean="0">
                    <a:ea typeface="微软雅黑" pitchFamily="34" charset="-122"/>
                  </a:rPr>
                  <a:t>1.1    </a:t>
                </a:r>
                <a:r>
                  <a:rPr lang="zh-CN" altLang="en-US" sz="2200" dirty="0" smtClean="0">
                    <a:ea typeface="微软雅黑" pitchFamily="34" charset="-122"/>
                  </a:rPr>
                  <a:t>假设函数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可微，则有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838200"/>
                <a:ext cx="843216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80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180249"/>
              </p:ext>
            </p:extLst>
          </p:nvPr>
        </p:nvGraphicFramePr>
        <p:xfrm>
          <a:off x="609600" y="1295400"/>
          <a:ext cx="63420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name="Equation" r:id="rId5" imgW="2793960" imgH="279360" progId="Equation.DSMT4">
                  <p:embed/>
                </p:oleObj>
              </mc:Choice>
              <mc:Fallback>
                <p:oleObj name="Equation" r:id="rId5" imgW="2793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6342063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证明： 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泰勒展开，则有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057400"/>
                <a:ext cx="843216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0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86247"/>
              </p:ext>
            </p:extLst>
          </p:nvPr>
        </p:nvGraphicFramePr>
        <p:xfrm>
          <a:off x="1752600" y="2438400"/>
          <a:ext cx="4676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8" imgW="2577960" imgH="279360" progId="Equation.DSMT4">
                  <p:embed/>
                </p:oleObj>
              </mc:Choice>
              <mc:Fallback>
                <p:oleObj name="Equation" r:id="rId8" imgW="2577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2438400"/>
                        <a:ext cx="46767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假设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≠0,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则令</m:t>
                    </m:r>
                    <m:acc>
                      <m:accPr>
                        <m:chr m:val="̃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-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𝛻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048000"/>
                <a:ext cx="685799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71825"/>
              </p:ext>
            </p:extLst>
          </p:nvPr>
        </p:nvGraphicFramePr>
        <p:xfrm>
          <a:off x="1752600" y="3429000"/>
          <a:ext cx="46085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name="Equation" r:id="rId11" imgW="2539800" imgH="291960" progId="Equation.DSMT4">
                  <p:embed/>
                </p:oleObj>
              </mc:Choice>
              <mc:Fallback>
                <p:oleObj name="Equation" r:id="rId11" imgW="2539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3429000"/>
                        <a:ext cx="4608512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高阶</a:t>
                </a:r>
                <a:r>
                  <a:rPr lang="zh-CN" altLang="en-US" sz="2200" dirty="0" smtClean="0">
                    <a:ea typeface="微软雅黑" pitchFamily="34" charset="-122"/>
                  </a:rPr>
                  <a:t>无穷小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114800"/>
                <a:ext cx="80772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             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足够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小时，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存在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200" i="1" dirty="0" smtClean="0">
                    <a:ea typeface="微软雅黑" pitchFamily="34" charset="-122"/>
                  </a:rPr>
                  <a:t>o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𝛻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48200"/>
                <a:ext cx="7391400" cy="340350"/>
              </a:xfrm>
              <a:prstGeom prst="rect">
                <a:avLst/>
              </a:prstGeom>
              <a:blipFill rotWithShape="0">
                <a:blip r:embed="rId14"/>
                <a:stretch>
                  <a:fillRect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03319"/>
              </p:ext>
            </p:extLst>
          </p:nvPr>
        </p:nvGraphicFramePr>
        <p:xfrm>
          <a:off x="2514600" y="5105400"/>
          <a:ext cx="34337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Equation" r:id="rId15" imgW="1892160" imgH="291960" progId="Equation.DSMT4">
                  <p:embed/>
                </p:oleObj>
              </mc:Choice>
              <mc:Fallback>
                <p:oleObj name="Equation" r:id="rId15" imgW="1892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5105400"/>
                        <a:ext cx="3433763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48072"/>
              </p:ext>
            </p:extLst>
          </p:nvPr>
        </p:nvGraphicFramePr>
        <p:xfrm>
          <a:off x="1600200" y="5638800"/>
          <a:ext cx="54848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17" imgW="3022560" imgH="291960" progId="Equation.DSMT4">
                  <p:embed/>
                </p:oleObj>
              </mc:Choice>
              <mc:Fallback>
                <p:oleObj name="Equation" r:id="rId17" imgW="3022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00200" y="5638800"/>
                        <a:ext cx="5484813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300"/>
              </p:ext>
            </p:extLst>
          </p:nvPr>
        </p:nvGraphicFramePr>
        <p:xfrm>
          <a:off x="3113788" y="6166763"/>
          <a:ext cx="2173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19" imgW="1041120" imgH="291960" progId="Equation.DSMT4">
                  <p:embed/>
                </p:oleObj>
              </mc:Choice>
              <mc:Fallback>
                <p:oleObj name="Equation" r:id="rId19" imgW="1041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3788" y="6166763"/>
                        <a:ext cx="217328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743200" y="6248400"/>
            <a:ext cx="457200" cy="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与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7800" y="624840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矛盾。</a:t>
            </a:r>
            <a:endParaRPr lang="en-US" altLang="zh-CN" sz="2200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7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83252"/>
              </p:ext>
            </p:extLst>
          </p:nvPr>
        </p:nvGraphicFramePr>
        <p:xfrm>
          <a:off x="4038600" y="1981200"/>
          <a:ext cx="1905000" cy="532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Equation" r:id="rId3" imgW="1041120" imgH="291960" progId="Equation.DSMT4">
                  <p:embed/>
                </p:oleObj>
              </mc:Choice>
              <mc:Fallback>
                <p:oleObj name="Equation" r:id="rId3" imgW="1041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1981200"/>
                        <a:ext cx="1905000" cy="532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24724"/>
              </p:ext>
            </p:extLst>
          </p:nvPr>
        </p:nvGraphicFramePr>
        <p:xfrm>
          <a:off x="2514600" y="3048000"/>
          <a:ext cx="5178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Equation" r:id="rId5" imgW="2374560" imgH="253800" progId="Equation.DSMT4">
                  <p:embed/>
                </p:oleObj>
              </mc:Choice>
              <mc:Fallback>
                <p:oleObj name="Equation" r:id="rId5" imgW="2374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048000"/>
                        <a:ext cx="51784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4.1 </a:t>
            </a:r>
            <a:r>
              <a:rPr lang="zh-CN" altLang="en-US" kern="0" dirty="0" smtClean="0">
                <a:latin typeface="MSTT31c62400" charset="0"/>
              </a:rPr>
              <a:t>必要条件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最优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问题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解的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必要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。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43000"/>
                <a:ext cx="6857999" cy="338939"/>
              </a:xfrm>
              <a:prstGeom prst="rect">
                <a:avLst/>
              </a:prstGeom>
              <a:blipFill rotWithShape="0">
                <a:blip r:embed="rId7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通常</m:t>
                      </m:r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⇎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3352800" cy="338939"/>
              </a:xfrm>
              <a:prstGeom prst="rect">
                <a:avLst/>
              </a:prstGeom>
              <a:blipFill rotWithShape="0">
                <a:blip r:embed="rId8"/>
                <a:stretch>
                  <a:fillRect t="-12500" b="-357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28403"/>
              </p:ext>
            </p:extLst>
          </p:nvPr>
        </p:nvGraphicFramePr>
        <p:xfrm>
          <a:off x="2362200" y="4495800"/>
          <a:ext cx="3429000" cy="54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9" imgW="1574640" imgH="253800" progId="Equation.DSMT4">
                  <p:embed/>
                </p:oleObj>
              </mc:Choice>
              <mc:Fallback>
                <p:oleObj name="Equation" r:id="rId9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4495800"/>
                        <a:ext cx="3429000" cy="549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52600" y="31242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𝛻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20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则有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−2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=0,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即</m:t>
                      </m:r>
                      <m:acc>
                        <m:accPr>
                          <m:chr m:val="̂"/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acc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=0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5638800" cy="340350"/>
              </a:xfrm>
              <a:prstGeom prst="rect">
                <a:avLst/>
              </a:prstGeom>
              <a:blipFill rotWithShape="0">
                <a:blip r:embed="rId11"/>
                <a:stretch>
                  <a:fillRect t="-14545" b="-3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最大值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！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81600"/>
                <a:ext cx="1375698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889"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9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72013"/>
              </p:ext>
            </p:extLst>
          </p:nvPr>
        </p:nvGraphicFramePr>
        <p:xfrm>
          <a:off x="3505200" y="2209800"/>
          <a:ext cx="2116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1130040" imgH="203040" progId="Equation.DSMT4">
                  <p:embed/>
                </p:oleObj>
              </mc:Choice>
              <mc:Fallback>
                <p:oleObj name="Equation" r:id="rId3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209800"/>
                        <a:ext cx="21161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0"/>
            <a:ext cx="5410200" cy="27927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" y="99060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凸集的定义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>
                <a:latin typeface="MSTT31c62400" charset="0"/>
              </a:rPr>
              <a:t>凸集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定义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域</m:t>
                    </m:r>
                    <m:r>
                      <m:rPr>
                        <m:sty m:val="p"/>
                      </m:rP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称为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凸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𝐶𝑜𝑛𝑣𝑒𝑥</m:t>
                        </m:r>
                      </m:e>
                    </m:d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集合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，则∀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zh-CN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965339" cy="432106"/>
              </a:xfrm>
              <a:prstGeom prst="rect">
                <a:avLst/>
              </a:prstGeom>
              <a:blipFill rotWithShape="0">
                <a:blip r:embed="rId6"/>
                <a:stretch>
                  <a:fillRect l="-544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532813"/>
              </p:ext>
            </p:extLst>
          </p:nvPr>
        </p:nvGraphicFramePr>
        <p:xfrm>
          <a:off x="838200" y="2209800"/>
          <a:ext cx="76819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3" imgW="4101840" imgH="203040" progId="Equation.DSMT4">
                  <p:embed/>
                </p:oleObj>
              </mc:Choice>
              <mc:Fallback>
                <p:oleObj name="Equation" r:id="rId3" imgW="4101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209800"/>
                        <a:ext cx="7681912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10668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Cambria Math" panose="02040503050406030204" pitchFamily="18" charset="0"/>
                <a:ea typeface="微软雅黑" pitchFamily="34" charset="-122"/>
              </a:rPr>
              <a:t>凸函数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5572903" cy="2534004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244979"/>
              </p:ext>
            </p:extLst>
          </p:nvPr>
        </p:nvGraphicFramePr>
        <p:xfrm>
          <a:off x="2979738" y="3886200"/>
          <a:ext cx="15065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6" imgW="1066680" imgH="203040" progId="Equation.DSMT4">
                  <p:embed/>
                </p:oleObj>
              </mc:Choice>
              <mc:Fallback>
                <p:oleObj name="Equation" r:id="rId6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9738" y="3886200"/>
                        <a:ext cx="1506537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1000" y="1600200"/>
                <a:ext cx="9023368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设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定义于称为凸的定义域</m:t>
                      </m:r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Ω</m:t>
                      </m:r>
                      <m:r>
                        <a:rPr lang="el-GR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∈</m:t>
                      </m:r>
                      <m:sSup>
                        <m:sSupPr>
                          <m:ctrlP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el-GR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𝑛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  <m:r>
                        <a:rPr lang="zh-CN" altLang="en-US" sz="220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称其为凸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时，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满足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9023368" cy="432106"/>
              </a:xfrm>
              <a:prstGeom prst="rect">
                <a:avLst/>
              </a:prstGeom>
              <a:blipFill rotWithShape="0">
                <a:blip r:embed="rId8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89077"/>
              </p:ext>
            </p:extLst>
          </p:nvPr>
        </p:nvGraphicFramePr>
        <p:xfrm>
          <a:off x="457200" y="990600"/>
          <a:ext cx="2649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90600"/>
                        <a:ext cx="26495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1524000"/>
            <a:ext cx="8001000" cy="171969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30146"/>
              </p:ext>
            </p:extLst>
          </p:nvPr>
        </p:nvGraphicFramePr>
        <p:xfrm>
          <a:off x="414338" y="4800600"/>
          <a:ext cx="29448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4" name="Equation" r:id="rId6" imgW="1650960" imgH="279360" progId="Equation.DSMT4">
                  <p:embed/>
                </p:oleObj>
              </mc:Choice>
              <mc:Fallback>
                <p:oleObj name="Equation" r:id="rId6" imgW="1650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338" y="4800600"/>
                        <a:ext cx="2944812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35357"/>
              </p:ext>
            </p:extLst>
          </p:nvPr>
        </p:nvGraphicFramePr>
        <p:xfrm>
          <a:off x="381000" y="3276600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" name="Equation" r:id="rId8" imgW="3416040" imgH="253800" progId="Equation.DSMT4">
                  <p:embed/>
                </p:oleObj>
              </mc:Choice>
              <mc:Fallback>
                <p:oleObj name="Equation" r:id="rId8" imgW="341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276600"/>
                        <a:ext cx="6934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62950"/>
              </p:ext>
            </p:extLst>
          </p:nvPr>
        </p:nvGraphicFramePr>
        <p:xfrm>
          <a:off x="4495800" y="762000"/>
          <a:ext cx="31162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10" imgW="1663560" imgH="203040" progId="Equation.DSMT4">
                  <p:embed/>
                </p:oleObj>
              </mc:Choice>
              <mc:Fallback>
                <p:oleObj name="Equation" r:id="rId10" imgW="1663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5800" y="762000"/>
                        <a:ext cx="3116263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52800" y="4876800"/>
                <a:ext cx="1093569" cy="4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？</m:t>
                      </m:r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作业</m:t>
                      </m:r>
                    </m:oMath>
                  </m:oMathPara>
                </a14:m>
                <a:endParaRPr lang="zh-CN" altLang="en-US" sz="2200" i="1" dirty="0"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76800"/>
                <a:ext cx="1093569" cy="431015"/>
              </a:xfrm>
              <a:prstGeom prst="rect">
                <a:avLst/>
              </a:prstGeom>
              <a:blipFill rotWithShape="0">
                <a:blip r:embed="rId13"/>
                <a:stretch>
                  <a:fillRect r="-1117"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84231"/>
              </p:ext>
            </p:extLst>
          </p:nvPr>
        </p:nvGraphicFramePr>
        <p:xfrm>
          <a:off x="457200" y="4038600"/>
          <a:ext cx="5732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14" imgW="3213000" imgH="253800" progId="Equation.DSMT4">
                  <p:embed/>
                </p:oleObj>
              </mc:Choice>
              <mc:Fallback>
                <p:oleObj name="Equation" r:id="rId14" imgW="3213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" y="4038600"/>
                        <a:ext cx="5732463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2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30317"/>
              </p:ext>
            </p:extLst>
          </p:nvPr>
        </p:nvGraphicFramePr>
        <p:xfrm>
          <a:off x="292100" y="1219200"/>
          <a:ext cx="6121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Equation" r:id="rId3" imgW="3073320" imgH="253800" progId="Equation.DSMT4">
                  <p:embed/>
                </p:oleObj>
              </mc:Choice>
              <mc:Fallback>
                <p:oleObj name="Equation" r:id="rId3" imgW="3073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1219200"/>
                        <a:ext cx="61214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12999"/>
              </p:ext>
            </p:extLst>
          </p:nvPr>
        </p:nvGraphicFramePr>
        <p:xfrm>
          <a:off x="304800" y="1752600"/>
          <a:ext cx="8539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Equation" r:id="rId5" imgW="5410080" imgH="1346040" progId="Equation.DSMT4">
                  <p:embed/>
                </p:oleObj>
              </mc:Choice>
              <mc:Fallback>
                <p:oleObj name="Equation" r:id="rId5" imgW="541008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752600"/>
                        <a:ext cx="85391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97843"/>
              </p:ext>
            </p:extLst>
          </p:nvPr>
        </p:nvGraphicFramePr>
        <p:xfrm>
          <a:off x="219075" y="3581400"/>
          <a:ext cx="86804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0" name="Equation" r:id="rId7" imgW="5499000" imgH="1346040" progId="Equation.DSMT4">
                  <p:embed/>
                </p:oleObj>
              </mc:Choice>
              <mc:Fallback>
                <p:oleObj name="Equation" r:id="rId7" imgW="549900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075" y="3581400"/>
                        <a:ext cx="8680450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04800" y="5032375"/>
          <a:ext cx="859948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1" name="Equation" r:id="rId9" imgW="5448240" imgH="1155600" progId="Equation.DSMT4">
                  <p:embed/>
                </p:oleObj>
              </mc:Choice>
              <mc:Fallback>
                <p:oleObj name="Equation" r:id="rId9" imgW="544824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" y="5032375"/>
                        <a:ext cx="8599488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862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课后作业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引理：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可微函数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是凸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函数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的充要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条件</m:t>
                      </m:r>
                      <m:r>
                        <a:rPr lang="zh-CN" altLang="en-US" sz="22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：</m:t>
                      </m:r>
                    </m:oMath>
                  </m:oMathPara>
                </a14:m>
                <a:endParaRPr lang="zh-CN" alt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5198859" cy="431849"/>
              </a:xfrm>
              <a:prstGeom prst="rect">
                <a:avLst/>
              </a:prstGeom>
              <a:blipFill rotWithShape="0">
                <a:blip r:embed="rId11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00035"/>
              </p:ext>
            </p:extLst>
          </p:nvPr>
        </p:nvGraphicFramePr>
        <p:xfrm>
          <a:off x="685800" y="1447800"/>
          <a:ext cx="6400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Equation" r:id="rId3" imgW="2819160" imgH="279360" progId="Equation.DSMT4">
                  <p:embed/>
                </p:oleObj>
              </mc:Choice>
              <mc:Fallback>
                <p:oleObj name="Equation" r:id="rId3" imgW="2819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447800"/>
                        <a:ext cx="640080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80292"/>
              </p:ext>
            </p:extLst>
          </p:nvPr>
        </p:nvGraphicFramePr>
        <p:xfrm>
          <a:off x="838200" y="2514600"/>
          <a:ext cx="6478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5" name="Equation" r:id="rId5" imgW="3162240" imgH="279360" progId="Equation.DSMT4">
                  <p:embed/>
                </p:oleObj>
              </mc:Choice>
              <mc:Fallback>
                <p:oleObj name="Equation" r:id="rId5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514600"/>
                        <a:ext cx="647858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4.2 </a:t>
            </a:r>
            <a:r>
              <a:rPr lang="zh-CN" altLang="en-US" kern="0" dirty="0" smtClean="0"/>
              <a:t>凸函数</a:t>
            </a:r>
            <a:endParaRPr lang="zh-CN" altLang="en-US" kern="0" dirty="0">
              <a:latin typeface="MSTT31c624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定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理：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如果可微函数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是凸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函数</m:t>
                    </m:r>
                  </m:oMath>
                </a14:m>
                <a:r>
                  <a:rPr lang="zh-CN" altLang="en-US" sz="22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，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则有</a:t>
                </a:r>
                <a:endParaRPr lang="zh-CN" altLang="en-US" sz="2200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38200"/>
                <a:ext cx="4854214" cy="432106"/>
              </a:xfrm>
              <a:prstGeom prst="rect">
                <a:avLst/>
              </a:prstGeom>
              <a:blipFill rotWithShape="0">
                <a:blip r:embed="rId7"/>
                <a:stretch>
                  <a:fillRect l="-1005" t="-10000" r="-7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08693"/>
              </p:ext>
            </p:extLst>
          </p:nvPr>
        </p:nvGraphicFramePr>
        <p:xfrm>
          <a:off x="838200" y="3200400"/>
          <a:ext cx="68437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Equation" r:id="rId8" imgW="3340080" imgH="279360" progId="Equation.DSMT4">
                  <p:embed/>
                </p:oleObj>
              </mc:Choice>
              <mc:Fallback>
                <p:oleObj name="Equation" r:id="rId8" imgW="3340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200400"/>
                        <a:ext cx="684371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87576"/>
              </p:ext>
            </p:extLst>
          </p:nvPr>
        </p:nvGraphicFramePr>
        <p:xfrm>
          <a:off x="2057400" y="5562600"/>
          <a:ext cx="45005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10" imgW="2197080" imgH="279360" progId="Equation.DSMT4">
                  <p:embed/>
                </p:oleObj>
              </mc:Choice>
              <mc:Fallback>
                <p:oleObj name="Equation" r:id="rId10" imgW="2197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5562600"/>
                        <a:ext cx="45005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46823"/>
              </p:ext>
            </p:extLst>
          </p:nvPr>
        </p:nvGraphicFramePr>
        <p:xfrm>
          <a:off x="869950" y="3886200"/>
          <a:ext cx="827405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12" imgW="4038480" imgH="749160" progId="Equation.DSMT4">
                  <p:embed/>
                </p:oleObj>
              </mc:Choice>
              <mc:Fallback>
                <p:oleObj name="Equation" r:id="rId12" imgW="40384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9950" y="3886200"/>
                        <a:ext cx="8274050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2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</TotalTime>
  <Words>653</Words>
  <Application>Microsoft Office PowerPoint</Application>
  <PresentationFormat>全屏显示(4:3)</PresentationFormat>
  <Paragraphs>141</Paragraphs>
  <Slides>27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ＭＳ Ｐゴシック</vt:lpstr>
      <vt:lpstr>MSTT31c62400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Wingdings 2</vt:lpstr>
      <vt:lpstr>template2007</vt:lpstr>
      <vt:lpstr>Equation</vt:lpstr>
      <vt:lpstr>PowerPoint 演示文稿</vt:lpstr>
      <vt:lpstr>4.1 渐近记号 — o记号</vt:lpstr>
      <vt:lpstr>4.1 必要条件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342</cp:revision>
  <dcterms:created xsi:type="dcterms:W3CDTF">2018-04-21T22:14:36Z</dcterms:created>
  <dcterms:modified xsi:type="dcterms:W3CDTF">2020-09-27T00:09:02Z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