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10" r:id="rId2"/>
    <p:sldId id="314" r:id="rId3"/>
    <p:sldId id="313" r:id="rId4"/>
    <p:sldId id="337" r:id="rId5"/>
    <p:sldId id="359" r:id="rId6"/>
    <p:sldId id="338" r:id="rId7"/>
    <p:sldId id="341" r:id="rId8"/>
    <p:sldId id="346" r:id="rId9"/>
    <p:sldId id="347" r:id="rId10"/>
    <p:sldId id="348" r:id="rId11"/>
    <p:sldId id="350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0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91366" autoAdjust="0"/>
  </p:normalViewPr>
  <p:slideViewPr>
    <p:cSldViewPr>
      <p:cViewPr varScale="1">
        <p:scale>
          <a:sx n="102" d="100"/>
          <a:sy n="102" d="100"/>
        </p:scale>
        <p:origin x="11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2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58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14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7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5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80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61.png"/><Relationship Id="rId5" Type="http://schemas.openxmlformats.org/officeDocument/2006/relationships/image" Target="../media/image45.png"/><Relationship Id="rId10" Type="http://schemas.openxmlformats.org/officeDocument/2006/relationships/image" Target="../media/image30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wmf"/><Relationship Id="rId12" Type="http://schemas.openxmlformats.org/officeDocument/2006/relationships/image" Target="../media/image54.png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71.png"/><Relationship Id="rId5" Type="http://schemas.openxmlformats.org/officeDocument/2006/relationships/image" Target="../media/image52.png"/><Relationship Id="rId15" Type="http://schemas.openxmlformats.org/officeDocument/2006/relationships/image" Target="../media/image34.wmf"/><Relationship Id="rId10" Type="http://schemas.openxmlformats.org/officeDocument/2006/relationships/image" Target="../media/image53.png"/><Relationship Id="rId4" Type="http://schemas.openxmlformats.org/officeDocument/2006/relationships/image" Target="../media/image330.png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7.png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360.png"/><Relationship Id="rId5" Type="http://schemas.openxmlformats.org/officeDocument/2006/relationships/image" Target="../media/image410.png"/><Relationship Id="rId10" Type="http://schemas.openxmlformats.org/officeDocument/2006/relationships/image" Target="../media/image320.png"/><Relationship Id="rId4" Type="http://schemas.openxmlformats.org/officeDocument/2006/relationships/image" Target="../media/image4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15" Type="http://schemas.openxmlformats.org/officeDocument/2006/relationships/image" Target="../media/image51.png"/><Relationship Id="rId10" Type="http://schemas.openxmlformats.org/officeDocument/2006/relationships/image" Target="../media/image460.png"/><Relationship Id="rId9" Type="http://schemas.openxmlformats.org/officeDocument/2006/relationships/image" Target="../media/image450.pn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png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10.png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8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650.png"/><Relationship Id="rId9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0.png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30.pn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3.png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是一</a:t>
                </a:r>
                <a:r>
                  <a:rPr lang="zh-CN" altLang="en-US" sz="2200" dirty="0">
                    <a:ea typeface="微软雅黑" pitchFamily="34" charset="-122"/>
                  </a:rPr>
                  <a:t>个标准正交基，对于任意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93246"/>
                <a:ext cx="7102457" cy="447174"/>
              </a:xfrm>
              <a:prstGeom prst="rect">
                <a:avLst/>
              </a:prstGeom>
              <a:blipFill rotWithShape="0">
                <a:blip r:embed="rId4"/>
                <a:stretch>
                  <a:fillRect l="-2232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5.4.2 </a:t>
            </a:r>
            <a:r>
              <a:rPr lang="zh-CN" altLang="en-US" kern="0" dirty="0" smtClean="0"/>
              <a:t>标准正交分解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45325"/>
              </p:ext>
            </p:extLst>
          </p:nvPr>
        </p:nvGraphicFramePr>
        <p:xfrm>
          <a:off x="2675660" y="2420790"/>
          <a:ext cx="3911741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5" imgW="1650960" imgH="279360" progId="Equation.DSMT4">
                  <p:embed/>
                </p:oleObj>
              </mc:Choice>
              <mc:Fallback>
                <p:oleObj name="Equation" r:id="rId5" imgW="1650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5660" y="2420790"/>
                        <a:ext cx="3911741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则称其为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在标准正交基下的标准正交分解。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84756"/>
                <a:ext cx="5660524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401" t="-9859" r="-150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为了验证以上公式，可以让等式两边同时乘以任意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19600"/>
                <a:ext cx="7365350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2152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47985"/>
              </p:ext>
            </p:extLst>
          </p:nvPr>
        </p:nvGraphicFramePr>
        <p:xfrm>
          <a:off x="914400" y="5181600"/>
          <a:ext cx="7467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9" imgW="3504960" imgH="279360" progId="Equation.DSMT4">
                  <p:embed/>
                </p:oleObj>
              </mc:Choice>
              <mc:Fallback>
                <p:oleObj name="Equation" r:id="rId9" imgW="3504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746760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 rot="2392115">
            <a:off x="6858000" y="3048000"/>
            <a:ext cx="1892966" cy="1056480"/>
            <a:chOff x="3892723" y="4963320"/>
            <a:chExt cx="1892966" cy="1056480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cxnSp>
        <p:nvCxnSpPr>
          <p:cNvPr id="5" name="直接连接符 4"/>
          <p:cNvCxnSpPr>
            <a:stCxn id="11" idx="0"/>
          </p:cNvCxnSpPr>
          <p:nvPr/>
        </p:nvCxnSpPr>
        <p:spPr bwMode="auto">
          <a:xfrm flipV="1">
            <a:off x="7464404" y="2971800"/>
            <a:ext cx="841396" cy="90937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90800"/>
                <a:ext cx="36798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 bwMode="auto">
          <a:xfrm>
            <a:off x="7391400" y="2971800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10000"/>
                <a:ext cx="4678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438400"/>
                <a:ext cx="473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1,2,3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为例</a:t>
                </a:r>
                <a:r>
                  <a:rPr lang="zh-CN" altLang="en-US" sz="2200" dirty="0" smtClean="0">
                    <a:ea typeface="微软雅黑" pitchFamily="34" charset="-122"/>
                  </a:rPr>
                  <a:t>，使用以下标准正交基：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6612644" cy="507831"/>
              </a:xfrm>
              <a:prstGeom prst="rect">
                <a:avLst/>
              </a:prstGeom>
              <a:blipFill>
                <a:blip r:embed="rId4"/>
                <a:stretch>
                  <a:fillRect l="-2399" r="-18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5.4.3 </a:t>
            </a:r>
            <a:r>
              <a:rPr lang="zh-CN" altLang="en-US" kern="0" dirty="0" smtClean="0"/>
              <a:t>标准正交分解例子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8971"/>
              </p:ext>
            </p:extLst>
          </p:nvPr>
        </p:nvGraphicFramePr>
        <p:xfrm>
          <a:off x="2743200" y="1593860"/>
          <a:ext cx="3962400" cy="109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5" imgW="2565360" imgH="711000" progId="Equation.DSMT4">
                  <p:embed/>
                </p:oleObj>
              </mc:Choice>
              <mc:Fallback>
                <p:oleObj name="Equation" r:id="rId5" imgW="2565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593860"/>
                        <a:ext cx="3962400" cy="109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3205017"/>
            <a:ext cx="91050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2110"/>
              </p:ext>
            </p:extLst>
          </p:nvPr>
        </p:nvGraphicFramePr>
        <p:xfrm>
          <a:off x="1479466" y="2839014"/>
          <a:ext cx="73310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7" imgW="4343400" imgH="736560" progId="Equation.DSMT4">
                  <p:embed/>
                </p:oleObj>
              </mc:Choice>
              <mc:Fallback>
                <p:oleObj name="Equation" r:id="rId7" imgW="4343400" imgH="736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466" y="2839014"/>
                        <a:ext cx="73310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在此基</a:t>
                </a:r>
                <a:r>
                  <a:rPr lang="zh-CN" altLang="en-US" sz="2200" dirty="0" smtClean="0">
                    <a:ea typeface="微软雅黑" pitchFamily="34" charset="-122"/>
                  </a:rPr>
                  <a:t>上的分解为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75314"/>
                <a:ext cx="3044616" cy="507831"/>
              </a:xfrm>
              <a:prstGeom prst="rect">
                <a:avLst/>
              </a:prstGeom>
              <a:blipFill>
                <a:blip r:embed="rId9"/>
                <a:stretch>
                  <a:fillRect l="-5210" r="-481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65523"/>
              </p:ext>
            </p:extLst>
          </p:nvPr>
        </p:nvGraphicFramePr>
        <p:xfrm>
          <a:off x="1600200" y="4876800"/>
          <a:ext cx="5722412" cy="133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10" imgW="3149280" imgH="736560" progId="Equation.DSMT4">
                  <p:embed/>
                </p:oleObj>
              </mc:Choice>
              <mc:Fallback>
                <p:oleObj name="Equation" r:id="rId10" imgW="3149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4876800"/>
                        <a:ext cx="5722412" cy="1338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9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，如何将其标准正交化？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kern="0" dirty="0" smtClean="0"/>
                  <a:t>Gram-Schmidt</a:t>
                </a:r>
                <a:r>
                  <a:rPr lang="en-US" altLang="zh-CN" sz="2200" b="1" kern="0" dirty="0"/>
                  <a:t>(</a:t>
                </a:r>
                <a:r>
                  <a:rPr lang="zh-CN" altLang="en-US" sz="2200" b="1" kern="0" dirty="0"/>
                  <a:t>正交化</a:t>
                </a:r>
                <a:r>
                  <a:rPr lang="en-US" altLang="zh-CN" sz="2200" b="1" kern="0" dirty="0"/>
                  <a:t>)</a:t>
                </a:r>
                <a:r>
                  <a:rPr lang="zh-CN" altLang="en-US" sz="2200" b="1" kern="0" dirty="0" smtClean="0"/>
                  <a:t>算法</a:t>
                </a:r>
                <a:r>
                  <a:rPr lang="zh-CN" altLang="en-US" sz="2200" kern="0" dirty="0" smtClean="0"/>
                  <a:t>常用于解决上述问题，且能检验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kern="0" dirty="0" smtClean="0"/>
                  <a:t>是否是线性相关。</a:t>
                </a:r>
                <a:endParaRPr lang="zh-CN" altLang="en-US" sz="2200" kern="0" dirty="0"/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=2,…,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检验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线性相关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：如果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，提前退出迭代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、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如果步骤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提前结束迭代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是线性独立的，而且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是标准正交基。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lvl="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次迭代中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提前结束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的线性组合，因此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是线性相关的。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31" y="990600"/>
                <a:ext cx="8229600" cy="5456365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006" r="-2074" b="-2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5.5 </a:t>
            </a:r>
            <a:r>
              <a:rPr lang="en-US" altLang="zh-CN" kern="0" dirty="0" smtClean="0"/>
              <a:t>Gram-Schmidt</a:t>
            </a:r>
            <a:r>
              <a:rPr lang="en-US" altLang="zh-CN" kern="0" dirty="0"/>
              <a:t>(</a:t>
            </a:r>
            <a:r>
              <a:rPr lang="zh-CN" altLang="en-US" kern="0" dirty="0"/>
              <a:t>正交化</a:t>
            </a:r>
            <a:r>
              <a:rPr lang="en-US" altLang="zh-CN" kern="0" dirty="0"/>
              <a:t>)</a:t>
            </a:r>
            <a:r>
              <a:rPr lang="zh-CN" altLang="en-US" kern="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f>
                            <m:fPr>
                              <m:type m:val="li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90800"/>
                <a:ext cx="1766381" cy="396455"/>
              </a:xfrm>
              <a:prstGeom prst="rect">
                <a:avLst/>
              </a:prstGeom>
              <a:blipFill rotWithShape="0">
                <a:blip r:embed="rId4"/>
                <a:stretch>
                  <a:fillRect t="-107692" b="-1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次迭代成立</a:t>
                </a:r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正交化步骤保证有以下关系成立：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79248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000" b="-82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归纳法</a:t>
                </a:r>
                <a:r>
                  <a:rPr lang="zh-CN" altLang="en-US" sz="2200" dirty="0">
                    <a:ea typeface="微软雅黑" pitchFamily="34" charset="-122"/>
                  </a:rPr>
                  <a:t>来证明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96006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15996"/>
              </p:ext>
            </p:extLst>
          </p:nvPr>
        </p:nvGraphicFramePr>
        <p:xfrm>
          <a:off x="4914900" y="1295400"/>
          <a:ext cx="2351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1295400"/>
                        <a:ext cx="2351088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838200" y="3200400"/>
                <a:ext cx="7924800" cy="593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等式两边同时乘以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1,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200400"/>
                <a:ext cx="7924800" cy="593176"/>
              </a:xfrm>
              <a:prstGeom prst="rect">
                <a:avLst/>
              </a:prstGeom>
              <a:blipFill rotWithShape="0">
                <a:blip r:embed="rId8"/>
                <a:stretch>
                  <a:fillRect l="-2000" b="-134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03755"/>
              </p:ext>
            </p:extLst>
          </p:nvPr>
        </p:nvGraphicFramePr>
        <p:xfrm>
          <a:off x="1295400" y="3810000"/>
          <a:ext cx="5943600" cy="112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9" imgW="2958840" imgH="558720" progId="Equation.DSMT4">
                  <p:embed/>
                </p:oleObj>
              </mc:Choice>
              <mc:Fallback>
                <p:oleObj name="Equation" r:id="rId9" imgW="29588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3810000"/>
                        <a:ext cx="5943600" cy="1122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单位化步骤保证了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54" y="4952961"/>
                <a:ext cx="7924800" cy="1250855"/>
              </a:xfrm>
              <a:prstGeom prst="rect">
                <a:avLst/>
              </a:prstGeom>
              <a:blipFill rotWithShape="0">
                <a:blip r:embed="rId11"/>
                <a:stretch>
                  <a:fillRect l="-2000" b="-606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6400800" cy="512704"/>
              </a:xfrm>
              <a:prstGeom prst="rect">
                <a:avLst/>
              </a:prstGeom>
              <a:blipFill rotWithShape="0">
                <a:blip r:embed="rId12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83113"/>
              </p:ext>
            </p:extLst>
          </p:nvPr>
        </p:nvGraphicFramePr>
        <p:xfrm>
          <a:off x="4371975" y="4343400"/>
          <a:ext cx="3641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13" imgW="1612800" imgH="253800" progId="Equation.DSMT4">
                  <p:embed/>
                </p:oleObj>
              </mc:Choice>
              <mc:Fallback>
                <p:oleObj name="Equation" r:id="rId13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1975" y="4343400"/>
                        <a:ext cx="36417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7" grpId="0" build="p"/>
      <p:bldP spid="9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blipFill>
                <a:blip r:embed="rId4"/>
                <a:stretch>
                  <a:fillRect l="-200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latin typeface="Cambria Math" panose="02040503050406030204" pitchFamily="18" charset="0"/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正交法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未在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142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72008"/>
              </p:ext>
            </p:extLst>
          </p:nvPr>
        </p:nvGraphicFramePr>
        <p:xfrm>
          <a:off x="1677988" y="2482850"/>
          <a:ext cx="55578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6" imgW="2412720" imgH="279360" progId="Equation.DSMT4">
                  <p:embed/>
                </p:oleObj>
              </mc:Choice>
              <mc:Fallback>
                <p:oleObj name="Equation" r:id="rId6" imgW="241272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7988" y="2482850"/>
                        <a:ext cx="555783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2454" y="3260615"/>
            <a:ext cx="7924800" cy="44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则有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80786"/>
              </p:ext>
            </p:extLst>
          </p:nvPr>
        </p:nvGraphicFramePr>
        <p:xfrm>
          <a:off x="1766888" y="3276600"/>
          <a:ext cx="53832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8" imgW="2768400" imgH="304560" progId="Equation.DSMT4">
                  <p:embed/>
                </p:oleObj>
              </mc:Choice>
              <mc:Fallback>
                <p:oleObj name="Equation" r:id="rId8" imgW="2768400" imgH="3045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6888" y="3276600"/>
                        <a:ext cx="53832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归纳假设，每个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38600"/>
                <a:ext cx="807720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1962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2000" y="1524000"/>
                <a:ext cx="6400800" cy="51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−…−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6400800" cy="512704"/>
              </a:xfrm>
              <a:prstGeom prst="rect">
                <a:avLst/>
              </a:prstGeom>
              <a:blipFill rotWithShape="0">
                <a:blip r:embed="rId11"/>
                <a:stretch>
                  <a:fillRect t="-11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00600" y="1981200"/>
                <a:ext cx="1757019" cy="430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81200"/>
                <a:ext cx="1757019" cy="430054"/>
              </a:xfrm>
              <a:prstGeom prst="rect">
                <a:avLst/>
              </a:prstGeom>
              <a:blipFill rotWithShape="0">
                <a:blip r:embed="rId12"/>
                <a:stretch>
                  <a:fillRect t="-107042" r="-6597" b="-15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通过对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归纳证明，可得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一个线性组合。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867400"/>
                <a:ext cx="7924800" cy="507831"/>
              </a:xfrm>
              <a:prstGeom prst="rect">
                <a:avLst/>
              </a:prstGeom>
              <a:blipFill rotWithShape="0">
                <a:blip r:embed="rId13"/>
                <a:stretch>
                  <a:fillRect l="-200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98149"/>
              </p:ext>
            </p:extLst>
          </p:nvPr>
        </p:nvGraphicFramePr>
        <p:xfrm>
          <a:off x="692150" y="4572000"/>
          <a:ext cx="7334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4" imgW="3771720" imgH="304560" progId="Equation.DSMT4">
                  <p:embed/>
                </p:oleObj>
              </mc:Choice>
              <mc:Fallback>
                <p:oleObj name="Equation" r:id="rId14" imgW="3771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2150" y="4572000"/>
                        <a:ext cx="73342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62552"/>
              </p:ext>
            </p:extLst>
          </p:nvPr>
        </p:nvGraphicFramePr>
        <p:xfrm>
          <a:off x="2133600" y="5181600"/>
          <a:ext cx="4667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6" imgW="2400120" imgH="304560" progId="Equation.DSMT4">
                  <p:embed/>
                </p:oleObj>
              </mc:Choice>
              <mc:Fallback>
                <p:oleObj name="Equation" r:id="rId16" imgW="2400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5181600"/>
                        <a:ext cx="46672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15200" y="5181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765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build="p"/>
      <p:bldP spid="9" grpId="0" build="p"/>
      <p:bldP spid="11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34250"/>
                <a:ext cx="7924800" cy="507831"/>
              </a:xfrm>
              <a:prstGeom prst="rect">
                <a:avLst/>
              </a:prstGeom>
              <a:blipFill>
                <a:blip r:embed="rId4"/>
                <a:stretch>
                  <a:fillRect l="-2000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5.5.1 </a:t>
            </a:r>
            <a:r>
              <a:rPr lang="zh-CN" altLang="en-US" kern="0" dirty="0" smtClean="0"/>
              <a:t>算法分析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>
                    <a:ea typeface="微软雅黑" pitchFamily="34" charset="-122"/>
                  </a:rPr>
                  <a:t>正交法在第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次</a:t>
                </a:r>
                <a:r>
                  <a:rPr lang="zh-CN" altLang="en-US" sz="2200" dirty="0">
                    <a:ea typeface="微软雅黑" pitchFamily="34" charset="-122"/>
                  </a:rPr>
                  <a:t>迭代提前终止：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8535"/>
                <a:ext cx="640080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238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99747"/>
              </p:ext>
            </p:extLst>
          </p:nvPr>
        </p:nvGraphicFramePr>
        <p:xfrm>
          <a:off x="1600200" y="2590800"/>
          <a:ext cx="48561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1981080" imgH="279360" progId="Equation.DSMT4">
                  <p:embed/>
                </p:oleObj>
              </mc:Choice>
              <mc:Fallback>
                <p:oleObj name="Equation" r:id="rId6" imgW="198108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2590800"/>
                        <a:ext cx="4856162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3310590"/>
                <a:ext cx="7924800" cy="1225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310590"/>
                <a:ext cx="7924800" cy="1225657"/>
              </a:xfrm>
              <a:prstGeom prst="rect">
                <a:avLst/>
              </a:prstGeom>
              <a:blipFill>
                <a:blip r:embed="rId8"/>
                <a:stretch>
                  <a:fillRect l="-2000" b="-114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3686059" y="1524000"/>
            <a:ext cx="2286000" cy="1600200"/>
            <a:chOff x="533400" y="990600"/>
            <a:chExt cx="2286000" cy="1600200"/>
          </a:xfrm>
        </p:grpSpPr>
        <p:sp>
          <p:nvSpPr>
            <p:cNvPr id="5" name="椭圆 4"/>
            <p:cNvSpPr/>
            <p:nvPr/>
          </p:nvSpPr>
          <p:spPr bwMode="auto">
            <a:xfrm>
              <a:off x="533400" y="12192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箭头连接符 12"/>
            <p:cNvCxnSpPr>
              <a:stCxn id="4" idx="0"/>
            </p:cNvCxnSpPr>
            <p:nvPr/>
          </p:nvCxnSpPr>
          <p:spPr bwMode="auto">
            <a:xfrm flipV="1">
              <a:off x="1219200" y="990600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4" idx="6"/>
            </p:cNvCxnSpPr>
            <p:nvPr/>
          </p:nvCxnSpPr>
          <p:spPr bwMode="auto">
            <a:xfrm flipV="1">
              <a:off x="1245704" y="12292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30" y="1348931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746" y="1509164"/>
                  <a:ext cx="4731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/>
            <p:cNvSpPr/>
            <p:nvPr/>
          </p:nvSpPr>
          <p:spPr bwMode="auto">
            <a:xfrm>
              <a:off x="1192696" y="18784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19200" y="3962400"/>
            <a:ext cx="2286000" cy="1600200"/>
            <a:chOff x="3505200" y="1017104"/>
            <a:chExt cx="2286000" cy="1600200"/>
          </a:xfrm>
        </p:grpSpPr>
        <p:sp>
          <p:nvSpPr>
            <p:cNvPr id="25" name="椭圆 24"/>
            <p:cNvSpPr/>
            <p:nvPr/>
          </p:nvSpPr>
          <p:spPr bwMode="auto">
            <a:xfrm>
              <a:off x="3505200" y="1245704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</p:cNvCxnSpPr>
            <p:nvPr/>
          </p:nvCxnSpPr>
          <p:spPr bwMode="auto">
            <a:xfrm flipV="1">
              <a:off x="4191000" y="1017104"/>
              <a:ext cx="152400" cy="88789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" name="直接箭头连接符 27"/>
            <p:cNvCxnSpPr>
              <a:stCxn id="24" idx="6"/>
            </p:cNvCxnSpPr>
            <p:nvPr/>
          </p:nvCxnSpPr>
          <p:spPr bwMode="auto">
            <a:xfrm flipV="1">
              <a:off x="4217504" y="1255713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30" y="1375435"/>
                  <a:ext cx="46012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57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6" y="1535668"/>
                  <a:ext cx="4731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/>
          </p:nvSpPr>
          <p:spPr bwMode="auto">
            <a:xfrm>
              <a:off x="4164496" y="1905000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44006" y="4103466"/>
            <a:ext cx="2286000" cy="1371600"/>
            <a:chOff x="6324600" y="1272208"/>
            <a:chExt cx="2286000" cy="1371600"/>
          </a:xfrm>
        </p:grpSpPr>
        <p:sp>
          <p:nvSpPr>
            <p:cNvPr id="33" name="椭圆 32"/>
            <p:cNvSpPr/>
            <p:nvPr/>
          </p:nvSpPr>
          <p:spPr bwMode="auto">
            <a:xfrm>
              <a:off x="6324600" y="1272208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4" name="直接箭头连接符 33"/>
            <p:cNvCxnSpPr>
              <a:stCxn id="32" idx="0"/>
            </p:cNvCxnSpPr>
            <p:nvPr/>
          </p:nvCxnSpPr>
          <p:spPr bwMode="auto">
            <a:xfrm flipV="1">
              <a:off x="7010400" y="129540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5" name="直接箭头连接符 34"/>
            <p:cNvCxnSpPr>
              <a:stCxn id="32" idx="6"/>
            </p:cNvCxnSpPr>
            <p:nvPr/>
          </p:nvCxnSpPr>
          <p:spPr bwMode="auto">
            <a:xfrm flipV="1">
              <a:off x="7036904" y="1282217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830" y="1401939"/>
                  <a:ext cx="4601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946" y="1562172"/>
                  <a:ext cx="47314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/>
            <p:cNvSpPr/>
            <p:nvPr/>
          </p:nvSpPr>
          <p:spPr bwMode="auto">
            <a:xfrm>
              <a:off x="6983896" y="1931504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kern="0" dirty="0" smtClean="0"/>
                  <a:t>Schmidt</a:t>
                </a:r>
                <a:r>
                  <a:rPr lang="zh-CN" altLang="en-US" sz="2000" kern="0" dirty="0"/>
                  <a:t>正交</a:t>
                </a:r>
                <a:r>
                  <a:rPr lang="zh-CN" altLang="en-US" sz="2000" kern="0" dirty="0" smtClean="0"/>
                  <a:t>法应用在</a:t>
                </a:r>
                <a:r>
                  <a:rPr lang="en-US" altLang="zh-CN" sz="2000" kern="0" dirty="0" smtClean="0"/>
                  <a:t>2</a:t>
                </a:r>
                <a:r>
                  <a:rPr lang="zh-CN" altLang="en-US" sz="2000" kern="0" dirty="0" smtClean="0"/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31" y="953084"/>
                <a:ext cx="7924800" cy="507831"/>
              </a:xfrm>
              <a:prstGeom prst="rect">
                <a:avLst/>
              </a:prstGeom>
              <a:blipFill>
                <a:blip r:embed="rId9"/>
                <a:stretch>
                  <a:fillRect l="-1846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(1)</a:t>
                </a:r>
                <a:r>
                  <a:rPr lang="zh-CN" altLang="en-US" dirty="0" smtClean="0">
                    <a:latin typeface="Calibri" pitchFamily="34" charset="0"/>
                  </a:rPr>
                  <a:t> 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itchFamily="34" charset="0"/>
                  </a:rPr>
                  <a:t>。灰色的圆圈表示范数为</a:t>
                </a:r>
                <a:r>
                  <a:rPr lang="en-US" altLang="zh-CN" dirty="0">
                    <a:latin typeface="Calibri" pitchFamily="34" charset="0"/>
                  </a:rPr>
                  <a:t>1</a:t>
                </a:r>
                <a:r>
                  <a:rPr lang="zh-CN" altLang="en-US" dirty="0">
                    <a:latin typeface="Calibri" pitchFamily="34" charset="0"/>
                  </a:rPr>
                  <a:t>的点。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81" y="3239534"/>
                <a:ext cx="5181600" cy="369332"/>
              </a:xfrm>
              <a:prstGeom prst="rect">
                <a:avLst/>
              </a:prstGeom>
              <a:blipFill>
                <a:blip r:embed="rId10"/>
                <a:stretch>
                  <a:fillRect l="-105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(2)</a:t>
                </a:r>
                <a:r>
                  <a:rPr lang="zh-CN" altLang="en-US" sz="1800" dirty="0" smtClean="0">
                    <a:latin typeface="Calibri" pitchFamily="34" charset="0"/>
                  </a:rPr>
                  <a:t>第</a:t>
                </a:r>
                <a:r>
                  <a:rPr lang="en-US" altLang="zh-CN" sz="1800" dirty="0" smtClean="0">
                    <a:latin typeface="Calibri" pitchFamily="34" charset="0"/>
                  </a:rPr>
                  <a:t>1</a:t>
                </a:r>
                <a:r>
                  <a:rPr lang="zh-CN" altLang="en-US" sz="1800" dirty="0" smtClean="0">
                    <a:latin typeface="Calibri" pitchFamily="34" charset="0"/>
                  </a:rPr>
                  <a:t>次迭代的正交化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7" y="5741019"/>
                <a:ext cx="3733283" cy="369332"/>
              </a:xfrm>
              <a:prstGeom prst="rect">
                <a:avLst/>
              </a:prstGeom>
              <a:blipFill>
                <a:blip r:embed="rId11"/>
                <a:stretch>
                  <a:fillRect l="-1305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057659" y="5741019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(3)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1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2" grpId="0"/>
      <p:bldP spid="49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505200" y="1219200"/>
            <a:ext cx="3470825" cy="1371600"/>
            <a:chOff x="685800" y="3581400"/>
            <a:chExt cx="3470825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/>
                <p:cNvSpPr/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369" y="3856854"/>
                  <a:ext cx="1311256" cy="372666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 bwMode="auto">
            <a:xfrm>
              <a:off x="685800" y="3581400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43" name="直接箭头连接符 42"/>
            <p:cNvCxnSpPr>
              <a:stCxn id="41" idx="0"/>
            </p:cNvCxnSpPr>
            <p:nvPr/>
          </p:nvCxnSpPr>
          <p:spPr bwMode="auto">
            <a:xfrm flipV="1">
              <a:off x="1371600" y="3604592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1" idx="6"/>
            </p:cNvCxnSpPr>
            <p:nvPr/>
          </p:nvCxnSpPr>
          <p:spPr bwMode="auto">
            <a:xfrm flipV="1">
              <a:off x="1398104" y="3591409"/>
              <a:ext cx="1573696" cy="675791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030" y="3711131"/>
                  <a:ext cx="4601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499" y="3817781"/>
                  <a:ext cx="47314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 bwMode="auto">
            <a:xfrm flipH="1">
              <a:off x="2828923" y="3594519"/>
              <a:ext cx="142877" cy="90707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403350" y="4292793"/>
              <a:ext cx="1416050" cy="208805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535" y="4392942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89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 bwMode="auto">
            <a:xfrm>
              <a:off x="1345096" y="4240696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505200" y="3962400"/>
            <a:ext cx="1371600" cy="1371600"/>
            <a:chOff x="4419600" y="3711131"/>
            <a:chExt cx="1371600" cy="1371600"/>
          </a:xfrm>
        </p:grpSpPr>
        <p:sp>
          <p:nvSpPr>
            <p:cNvPr id="60" name="椭圆 59"/>
            <p:cNvSpPr/>
            <p:nvPr/>
          </p:nvSpPr>
          <p:spPr bwMode="auto">
            <a:xfrm>
              <a:off x="4419600" y="3711131"/>
              <a:ext cx="1371600" cy="1371600"/>
            </a:xfrm>
            <a:prstGeom prst="ellipse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1" name="直接箭头连接符 60"/>
            <p:cNvCxnSpPr>
              <a:stCxn id="59" idx="0"/>
            </p:cNvCxnSpPr>
            <p:nvPr/>
          </p:nvCxnSpPr>
          <p:spPr bwMode="auto">
            <a:xfrm flipV="1">
              <a:off x="5105400" y="3734323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830" y="3840862"/>
                  <a:ext cx="46012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/>
            <p:cNvCxnSpPr/>
            <p:nvPr/>
          </p:nvCxnSpPr>
          <p:spPr bwMode="auto">
            <a:xfrm rot="5400000" flipV="1">
              <a:off x="5409164" y="4141540"/>
              <a:ext cx="95250" cy="636104"/>
            </a:xfrm>
            <a:prstGeom prst="straightConnector1">
              <a:avLst/>
            </a:prstGeom>
            <a:noFill/>
            <a:ln w="25400" cap="flat" cmpd="sng" algn="ctr">
              <a:solidFill>
                <a:srgbClr val="007F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425642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椭圆 58"/>
            <p:cNvSpPr/>
            <p:nvPr/>
          </p:nvSpPr>
          <p:spPr bwMode="auto">
            <a:xfrm>
              <a:off x="5078896" y="4370427"/>
              <a:ext cx="53008" cy="53008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>
                    <a:latin typeface="Calibri" pitchFamily="34" charset="0"/>
                  </a:rPr>
                  <a:t>(4)</a:t>
                </a:r>
                <a:r>
                  <a:rPr lang="zh-CN" altLang="en-US" dirty="0" smtClean="0">
                    <a:latin typeface="Calibri" pitchFamily="34" charset="0"/>
                  </a:rPr>
                  <a:t> 第</a:t>
                </a:r>
                <a:r>
                  <a:rPr lang="en-US" altLang="zh-CN" dirty="0" smtClean="0">
                    <a:latin typeface="Calibri" pitchFamily="34" charset="0"/>
                  </a:rPr>
                  <a:t>2</a:t>
                </a:r>
                <a:r>
                  <a:rPr lang="zh-CN" altLang="en-US" dirty="0" smtClean="0">
                    <a:latin typeface="Calibri" pitchFamily="34" charset="0"/>
                  </a:rPr>
                  <a:t>次迭代的正交化：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itchFamily="34" charset="0"/>
                  </a:rPr>
                  <a:t>减去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libri" pitchFamily="34" charset="0"/>
                      </a:rPr>
                      <m:t>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平行的部分得到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libri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9" y="2817172"/>
                <a:ext cx="6278011" cy="369588"/>
              </a:xfrm>
              <a:prstGeom prst="rect">
                <a:avLst/>
              </a:prstGeom>
              <a:blipFill>
                <a:blip r:embed="rId15"/>
                <a:stretch>
                  <a:fillRect l="-87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2919995" y="558052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(5)</a:t>
            </a: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2</a:t>
            </a:r>
            <a:r>
              <a:rPr lang="zh-CN" altLang="en-US" dirty="0" smtClean="0">
                <a:latin typeface="Calibri" pitchFamily="34" charset="0"/>
              </a:rPr>
              <a:t>次</a:t>
            </a:r>
            <a:r>
              <a:rPr lang="zh-CN" altLang="en-US" dirty="0">
                <a:latin typeface="Calibri" pitchFamily="34" charset="0"/>
              </a:rPr>
              <a:t>迭代</a:t>
            </a:r>
            <a:r>
              <a:rPr lang="zh-CN" altLang="en-US" dirty="0" smtClean="0">
                <a:latin typeface="Calibri" pitchFamily="34" charset="0"/>
              </a:rPr>
              <a:t>的单位化。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2000" y="1066800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给定三个向量，使用</a:t>
            </a:r>
            <a:r>
              <a:rPr lang="en-US" altLang="zh-CN" sz="2000" kern="0" dirty="0"/>
              <a:t>Schmidt</a:t>
            </a:r>
            <a:r>
              <a:rPr lang="zh-CN" altLang="en-US" sz="2000" kern="0" dirty="0"/>
              <a:t>正交</a:t>
            </a:r>
            <a:r>
              <a:rPr lang="zh-CN" altLang="en-US" sz="2000" kern="0" dirty="0" smtClean="0"/>
              <a:t>法来正交化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08583"/>
              </p:ext>
            </p:extLst>
          </p:nvPr>
        </p:nvGraphicFramePr>
        <p:xfrm>
          <a:off x="1447800" y="1600200"/>
          <a:ext cx="6447860" cy="50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4" imgW="3251160" imgH="253800" progId="Equation.DSMT4">
                  <p:embed/>
                </p:oleObj>
              </mc:Choice>
              <mc:Fallback>
                <p:oleObj name="Equation" r:id="rId4" imgW="3251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600200"/>
                        <a:ext cx="6447860" cy="503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103939"/>
                <a:ext cx="7924800" cy="541238"/>
              </a:xfrm>
              <a:prstGeom prst="rect">
                <a:avLst/>
              </a:prstGeom>
              <a:blipFill rotWithShape="0">
                <a:blip r:embed="rId6"/>
                <a:stretch>
                  <a:fillRect l="-2154" b="-191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99885"/>
              </p:ext>
            </p:extLst>
          </p:nvPr>
        </p:nvGraphicFramePr>
        <p:xfrm>
          <a:off x="2222500" y="2730500"/>
          <a:ext cx="3786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7" imgW="1879560" imgH="469800" progId="Equation.DSMT4">
                  <p:embed/>
                </p:oleObj>
              </mc:Choice>
              <mc:Fallback>
                <p:oleObj name="Equation" r:id="rId7" imgW="1879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2500" y="2730500"/>
                        <a:ext cx="3786188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777257"/>
                <a:ext cx="7924800" cy="486480"/>
              </a:xfrm>
              <a:prstGeom prst="rect">
                <a:avLst/>
              </a:prstGeom>
              <a:blipFill>
                <a:blip r:embed="rId9"/>
                <a:stretch>
                  <a:fillRect l="-2154" b="-329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211094"/>
              </p:ext>
            </p:extLst>
          </p:nvPr>
        </p:nvGraphicFramePr>
        <p:xfrm>
          <a:off x="1772443" y="4560792"/>
          <a:ext cx="468471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10" imgW="2565360" imgH="914400" progId="Equation.DSMT4">
                  <p:embed/>
                </p:oleObj>
              </mc:Choice>
              <mc:Fallback>
                <p:oleObj name="Equation" r:id="rId10" imgW="2565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72443" y="4560792"/>
                        <a:ext cx="4684713" cy="16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2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58999"/>
                <a:ext cx="7924800" cy="474297"/>
              </a:xfrm>
              <a:prstGeom prst="rect">
                <a:avLst/>
              </a:prstGeom>
              <a:blipFill>
                <a:blip r:embed="rId4"/>
                <a:stretch>
                  <a:fillRect l="-2154" b="-3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00124"/>
              </p:ext>
            </p:extLst>
          </p:nvPr>
        </p:nvGraphicFramePr>
        <p:xfrm>
          <a:off x="2374900" y="1552575"/>
          <a:ext cx="34782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" imgW="1726920" imgH="469800" progId="Equation.DSMT4">
                  <p:embed/>
                </p:oleObj>
              </mc:Choice>
              <mc:Fallback>
                <p:oleObj name="Equation" r:id="rId5" imgW="1726920" imgH="469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1552575"/>
                        <a:ext cx="3478213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，正交化：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627055"/>
                <a:ext cx="7924800" cy="474297"/>
              </a:xfrm>
              <a:prstGeom prst="rect">
                <a:avLst/>
              </a:prstGeom>
              <a:blipFill>
                <a:blip r:embed="rId7"/>
                <a:stretch>
                  <a:fillRect l="-2154" b="-3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92353"/>
              </p:ext>
            </p:extLst>
          </p:nvPr>
        </p:nvGraphicFramePr>
        <p:xfrm>
          <a:off x="1141412" y="3216645"/>
          <a:ext cx="698023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8" imgW="3822480" imgH="914400" progId="Equation.DSMT4">
                  <p:embed/>
                </p:oleObj>
              </mc:Choice>
              <mc:Fallback>
                <p:oleObj name="Equation" r:id="rId8" imgW="382248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1412" y="3216645"/>
                        <a:ext cx="6980237" cy="16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4886430"/>
                <a:ext cx="7924800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=3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，单位化：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886430"/>
                <a:ext cx="7924800" cy="541238"/>
              </a:xfrm>
              <a:prstGeom prst="rect">
                <a:avLst/>
              </a:prstGeom>
              <a:blipFill rotWithShape="0">
                <a:blip r:embed="rId10"/>
                <a:stretch>
                  <a:fillRect l="-2154" b="-193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95984"/>
              </p:ext>
            </p:extLst>
          </p:nvPr>
        </p:nvGraphicFramePr>
        <p:xfrm>
          <a:off x="2381250" y="5551488"/>
          <a:ext cx="3465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1" imgW="1917360" imgH="469800" progId="Equation.DSMT4">
                  <p:embed/>
                </p:oleObj>
              </mc:Choice>
              <mc:Fallback>
                <p:oleObj name="Equation" r:id="rId11" imgW="1917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1250" y="5551488"/>
                        <a:ext cx="346551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3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5.1.1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4218338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其中一个向量可以用另外两个向量的</a:t>
            </a:r>
            <a:r>
              <a:rPr lang="zh-CN" altLang="en-US" sz="2200" dirty="0">
                <a:ea typeface="微软雅黑" pitchFamily="34" charset="-122"/>
              </a:rPr>
              <a:t>线性组合来</a:t>
            </a:r>
            <a:r>
              <a:rPr lang="zh-CN" altLang="en-US" sz="2200" dirty="0" smtClean="0">
                <a:ea typeface="微软雅黑" pitchFamily="34" charset="-122"/>
              </a:rPr>
              <a:t>表示，比如：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86423"/>
              </p:ext>
            </p:extLst>
          </p:nvPr>
        </p:nvGraphicFramePr>
        <p:xfrm>
          <a:off x="1828800" y="1676400"/>
          <a:ext cx="5407216" cy="16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6" imgW="2400120" imgH="711000" progId="Equation.DSMT4">
                  <p:embed/>
                </p:oleObj>
              </mc:Choice>
              <mc:Fallback>
                <p:oleObj name="Equation" r:id="rId6" imgW="2400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76400"/>
                        <a:ext cx="5407216" cy="16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−3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3038204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09505"/>
              </p:ext>
            </p:extLst>
          </p:nvPr>
        </p:nvGraphicFramePr>
        <p:xfrm>
          <a:off x="2859505" y="4837970"/>
          <a:ext cx="3124200" cy="53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9" imgW="1473120" imgH="253800" progId="Equation.DSMT4">
                  <p:embed/>
                </p:oleObj>
              </mc:Choice>
              <mc:Fallback>
                <p:oleObj name="Equation" r:id="rId9" imgW="1473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9505" y="4837970"/>
                        <a:ext cx="3124200" cy="53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次迭代的步骤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需要进行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次内积：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024275"/>
                <a:ext cx="7924800" cy="447174"/>
              </a:xfrm>
              <a:prstGeom prst="rect">
                <a:avLst/>
              </a:prstGeom>
              <a:blipFill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5.5.3 </a:t>
            </a:r>
            <a:r>
              <a:rPr lang="zh-CN" altLang="en-US" kern="0" dirty="0" smtClean="0"/>
              <a:t>时间复杂度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12902"/>
              </p:ext>
            </p:extLst>
          </p:nvPr>
        </p:nvGraphicFramePr>
        <p:xfrm>
          <a:off x="3581400" y="1600200"/>
          <a:ext cx="1760537" cy="49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1600200"/>
                        <a:ext cx="1760537" cy="49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2n(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ea typeface="微软雅黑" pitchFamily="34" charset="-122"/>
                  </a:rPr>
                  <a:t>3n </a:t>
                </a:r>
                <a:r>
                  <a:rPr lang="zh-CN" altLang="en-US" sz="2200" dirty="0" smtClean="0"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总共需要：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721723"/>
                <a:ext cx="7924800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2000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需要进行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)(2n-1)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次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flop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27059"/>
                <a:ext cx="3672544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159" t="-9859" r="-166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71742"/>
              </p:ext>
            </p:extLst>
          </p:nvPr>
        </p:nvGraphicFramePr>
        <p:xfrm>
          <a:off x="1674330" y="4747548"/>
          <a:ext cx="5846923" cy="7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9" imgW="3377880" imgH="444240" progId="Equation.DSMT4">
                  <p:embed/>
                </p:oleObj>
              </mc:Choice>
              <mc:Fallback>
                <p:oleObj name="Equation" r:id="rId9" imgW="337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4330" y="4747548"/>
                        <a:ext cx="5846923" cy="7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</a:t>
                </a:r>
                <a:r>
                  <a:rPr lang="en-US" altLang="zh-CN" sz="2200" kern="0" dirty="0" smtClean="0"/>
                  <a:t>Schmidt</a:t>
                </a:r>
                <a:r>
                  <a:rPr lang="zh-CN" altLang="en-US" sz="2200" kern="0" dirty="0" smtClean="0"/>
                  <a:t>正交法的时间复杂度为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为向量维数，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为向量个数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516880"/>
                <a:ext cx="7924800" cy="955005"/>
              </a:xfrm>
              <a:prstGeom prst="rect">
                <a:avLst/>
              </a:prstGeom>
              <a:blipFill rotWithShape="0">
                <a:blip r:embed="rId11"/>
                <a:stretch>
                  <a:fillRect l="-2000" b="-16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38600" y="2819400"/>
                <a:ext cx="6400800" cy="436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;</m:t>
                      </m:r>
                    </m:oMath>
                  </m:oMathPara>
                </a14:m>
                <a:endParaRPr lang="en-US" altLang="zh-CN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9400"/>
                <a:ext cx="6400800" cy="4362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7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7" grpId="0" uiExpand="1" build="p"/>
      <p:bldP spid="5" grpId="0"/>
      <p:bldP spid="10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作业 </a:t>
            </a:r>
            <a:r>
              <a:rPr lang="en-US" altLang="zh-CN" dirty="0" smtClean="0">
                <a:latin typeface="Calibri" pitchFamily="34" charset="0"/>
              </a:rPr>
              <a:t>5.1 5.4 5.6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7619999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，如果存在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不全为零</a:t>
                </a:r>
                <a:r>
                  <a:rPr lang="zh-CN" altLang="en-US" sz="2200" dirty="0" smtClean="0">
                    <a:ea typeface="微软雅黑" pitchFamily="34" charset="-122"/>
                  </a:rPr>
                  <a:t>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，使得</a:t>
                </a: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7619999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2080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等价于：至少有一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是线性相关的，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对于两个以上的向量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，则需要用定义去描述。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048000"/>
                <a:ext cx="8686800" cy="2369880"/>
              </a:xfrm>
              <a:prstGeom prst="rect">
                <a:avLst/>
              </a:prstGeom>
              <a:blipFill rotWithShape="0">
                <a:blip r:embed="rId5"/>
                <a:stretch>
                  <a:fillRect l="-1825" t="-3599" b="-61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5.1 </a:t>
            </a:r>
            <a:r>
              <a:rPr lang="zh-CN" altLang="en-US" kern="0" dirty="0" smtClean="0"/>
              <a:t>线性相关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68042"/>
              </p:ext>
            </p:extLst>
          </p:nvPr>
        </p:nvGraphicFramePr>
        <p:xfrm>
          <a:off x="3132138" y="1597025"/>
          <a:ext cx="27733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6" imgW="1244520" imgH="228600" progId="Equation.DSMT4">
                  <p:embed/>
                </p:oleObj>
              </mc:Choice>
              <mc:Fallback>
                <p:oleObj name="Equation" r:id="rId6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2138" y="1597025"/>
                        <a:ext cx="2773362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235740"/>
                <a:ext cx="605390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则称向量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线性相关</a:t>
                </a:r>
                <a:r>
                  <a:rPr lang="en-US" altLang="zh-CN" sz="2200" dirty="0">
                    <a:ea typeface="微软雅黑" pitchFamily="34" charset="-122"/>
                  </a:rPr>
                  <a:t>(linearly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5740"/>
                <a:ext cx="6053901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309" t="-10000" r="-4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不是线性相关的，即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线性独立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linearly dependent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，也称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309811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1908" t="-13514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=…=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，上述等式成立。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6725"/>
                <a:ext cx="5521896" cy="338554"/>
              </a:xfrm>
              <a:prstGeom prst="rect">
                <a:avLst/>
              </a:prstGeom>
              <a:blipFill>
                <a:blip r:embed="rId5"/>
                <a:stretch>
                  <a:fillRect l="-3094" t="-27273" r="-2320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 </a:t>
            </a:r>
            <a:r>
              <a:rPr lang="zh-CN" altLang="en-US" kern="0" dirty="0" smtClean="0"/>
              <a:t>线性无关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19082"/>
              </p:ext>
            </p:extLst>
          </p:nvPr>
        </p:nvGraphicFramePr>
        <p:xfrm>
          <a:off x="2819400" y="1981200"/>
          <a:ext cx="2590800" cy="47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6" imgW="1244520" imgH="228600" progId="Equation.DSMT4">
                  <p:embed/>
                </p:oleObj>
              </mc:Choice>
              <mc:Fallback>
                <p:oleObj name="Equation" r:id="rId6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1981200"/>
                        <a:ext cx="2590800" cy="476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3276600"/>
                <a:ext cx="8306763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等价于：不存在一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其它向量的线性组合。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注：一个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维向量集最多有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个线性无关的向量，也就是说如果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向量集有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，那它们必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线性相关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P.94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是线性独立的。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276600"/>
                <a:ext cx="8306763" cy="2200602"/>
              </a:xfrm>
              <a:prstGeom prst="rect">
                <a:avLst/>
              </a:prstGeom>
              <a:blipFill rotWithShape="0">
                <a:blip r:embed="rId8"/>
                <a:stretch>
                  <a:fillRect l="-1909" t="-4167" r="-2056" b="-69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210461"/>
              </p:ext>
            </p:extLst>
          </p:nvPr>
        </p:nvGraphicFramePr>
        <p:xfrm>
          <a:off x="5867400" y="4572000"/>
          <a:ext cx="15398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9" imgW="825480" imgH="1168200" progId="Equation.DSMT4">
                  <p:embed/>
                </p:oleObj>
              </mc:Choice>
              <mc:Fallback>
                <p:oleObj name="Equation" r:id="rId9" imgW="8254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4572000"/>
                        <a:ext cx="1539875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84942" y="579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第</a:t>
            </a:r>
            <a:r>
              <a:rPr lang="en-US" altLang="zh-CN" dirty="0" err="1">
                <a:ea typeface="微软雅黑" pitchFamily="34" charset="-122"/>
              </a:rPr>
              <a:t>i</a:t>
            </a:r>
            <a:r>
              <a:rPr lang="zh-CN" altLang="en-US" dirty="0" smtClean="0">
                <a:ea typeface="微软雅黑" pitchFamily="34" charset="-122"/>
              </a:rPr>
              <a:t>项为</a:t>
            </a:r>
            <a:r>
              <a:rPr lang="en-US" altLang="zh-CN" dirty="0" smtClean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，其它为</a:t>
            </a:r>
            <a:r>
              <a:rPr lang="en-US" altLang="zh-CN" dirty="0" smtClean="0">
                <a:ea typeface="微软雅黑" pitchFamily="34" charset="-122"/>
              </a:rPr>
              <a:t>0</a:t>
            </a:r>
            <a:r>
              <a:rPr lang="zh-CN" altLang="en-US" dirty="0" smtClean="0">
                <a:ea typeface="微软雅黑" pitchFamily="34" charset="-122"/>
              </a:rPr>
              <a:t>。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8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5.2.1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211014"/>
            <a:ext cx="91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7707"/>
              </p:ext>
            </p:extLst>
          </p:nvPr>
        </p:nvGraphicFramePr>
        <p:xfrm>
          <a:off x="2128838" y="1676400"/>
          <a:ext cx="48069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6" imgW="2133360" imgH="711000" progId="Equation.DSMT4">
                  <p:embed/>
                </p:oleObj>
              </mc:Choice>
              <mc:Fallback>
                <p:oleObj name="Equation" r:id="rId6" imgW="2133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8838" y="1676400"/>
                        <a:ext cx="4806950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83313"/>
              </p:ext>
            </p:extLst>
          </p:nvPr>
        </p:nvGraphicFramePr>
        <p:xfrm>
          <a:off x="3227388" y="5437188"/>
          <a:ext cx="2154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7388" y="5437188"/>
                        <a:ext cx="2154237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6809"/>
              </p:ext>
            </p:extLst>
          </p:nvPr>
        </p:nvGraphicFramePr>
        <p:xfrm>
          <a:off x="1600200" y="3505200"/>
          <a:ext cx="46275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10" imgW="2222280" imgH="711000" progId="Equation.DSMT4">
                  <p:embed/>
                </p:oleObj>
              </mc:Choice>
              <mc:Fallback>
                <p:oleObj name="Equation" r:id="rId10" imgW="2222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505200"/>
                        <a:ext cx="4627563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54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的线性组合：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5786199" cy="447174"/>
              </a:xfrm>
              <a:prstGeom prst="rect">
                <a:avLst/>
              </a:prstGeom>
              <a:blipFill>
                <a:blip r:embed="rId4"/>
                <a:stretch>
                  <a:fillRect l="-2740" r="-2107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5.2.1 </a:t>
            </a:r>
            <a:r>
              <a:rPr lang="zh-CN" altLang="en-US" kern="0" dirty="0" smtClean="0"/>
              <a:t>线性无关向量</a:t>
            </a:r>
            <a:r>
              <a:rPr lang="zh-CN" altLang="en-US" kern="0" dirty="0"/>
              <a:t>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是唯一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的，即如果有：</a:t>
                </a:r>
                <a:endParaRPr lang="en-US" altLang="zh-CN" sz="2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5562600" cy="600164"/>
              </a:xfrm>
              <a:prstGeom prst="rect">
                <a:avLst/>
              </a:prstGeom>
              <a:blipFill rotWithShape="0">
                <a:blip r:embed="rId5"/>
                <a:stretch>
                  <a:fillRect l="-1425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20881"/>
              </p:ext>
            </p:extLst>
          </p:nvPr>
        </p:nvGraphicFramePr>
        <p:xfrm>
          <a:off x="3170872" y="1614046"/>
          <a:ext cx="259961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0872" y="1614046"/>
                        <a:ext cx="2599617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7200" y="4171227"/>
            <a:ext cx="701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系数是唯一的原因：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8083"/>
              </p:ext>
            </p:extLst>
          </p:nvPr>
        </p:nvGraphicFramePr>
        <p:xfrm>
          <a:off x="3124200" y="2743200"/>
          <a:ext cx="25098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Equation" r:id="rId8" imgW="1041120" imgH="228600" progId="Equation.DSMT4">
                  <p:embed/>
                </p:oleObj>
              </mc:Choice>
              <mc:Fallback>
                <p:oleObj name="Equation" r:id="rId8" imgW="104112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2743200"/>
                        <a:ext cx="2509838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=1,…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865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050" t="-10000" r="-142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39644"/>
              </p:ext>
            </p:extLst>
          </p:nvPr>
        </p:nvGraphicFramePr>
        <p:xfrm>
          <a:off x="1524000" y="4876800"/>
          <a:ext cx="5200748" cy="56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11" imgW="2349360" imgH="253800" progId="Equation.DSMT4">
                  <p:embed/>
                </p:oleObj>
              </mc:Choice>
              <mc:Fallback>
                <p:oleObj name="Equation" r:id="rId11" imgW="2349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4876800"/>
                        <a:ext cx="5200748" cy="56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81023" y="5761458"/>
                <a:ext cx="70133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由于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线性无关，有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3" y="5761458"/>
                <a:ext cx="7013330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130" t="-9859" r="-348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个线性独立的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的集合称为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基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(basis)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任何一个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都可以用它们的线性组合来表示：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7755778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44" t="-11594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.3 </a:t>
            </a:r>
            <a:r>
              <a:rPr lang="zh-CN" altLang="en-US" kern="0" dirty="0" smtClean="0"/>
              <a:t>基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同一向量的系数是唯一的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上述等式称为向量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在基底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下的分解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是一组基，那么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在此基底下的分解为：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895600"/>
                <a:ext cx="7132402" cy="1862048"/>
              </a:xfrm>
              <a:prstGeom prst="rect">
                <a:avLst/>
              </a:prstGeom>
              <a:blipFill rotWithShape="0">
                <a:blip r:embed="rId5"/>
                <a:stretch>
                  <a:fillRect l="-2222" t="-4590" r="-1966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850113"/>
              </p:ext>
            </p:extLst>
          </p:nvPr>
        </p:nvGraphicFramePr>
        <p:xfrm>
          <a:off x="3194050" y="2146300"/>
          <a:ext cx="28749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050" y="2146300"/>
                        <a:ext cx="2874963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8658"/>
              </p:ext>
            </p:extLst>
          </p:nvPr>
        </p:nvGraphicFramePr>
        <p:xfrm>
          <a:off x="1905000" y="5257800"/>
          <a:ext cx="26590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8" imgW="1104840" imgH="228600" progId="Equation.DSMT4">
                  <p:embed/>
                </p:oleObj>
              </mc:Choice>
              <mc:Fallback>
                <p:oleObj name="Equation" r:id="rId8" imgW="110484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5257800"/>
                        <a:ext cx="2659063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32905"/>
              </p:ext>
            </p:extLst>
          </p:nvPr>
        </p:nvGraphicFramePr>
        <p:xfrm>
          <a:off x="4953000" y="4876800"/>
          <a:ext cx="1638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10" imgW="850680" imgH="711000" progId="Equation.DSMT4">
                  <p:embed/>
                </p:oleObj>
              </mc:Choice>
              <mc:Fallback>
                <p:oleObj name="Equation" r:id="rId10" imgW="850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53000" y="4876800"/>
                        <a:ext cx="1638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定义：在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n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中，如果对于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，则称它们相互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正交</a:t>
                </a:r>
                <a:r>
                  <a:rPr lang="en-US" altLang="zh-CN" sz="2200" b="1" dirty="0">
                    <a:ea typeface="微软雅黑" pitchFamily="34" charset="-122"/>
                  </a:rPr>
                  <a:t>(orthogonal)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相互正交，且每个向量的模长都为单位长度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，则称它们是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en-US" altLang="zh-CN" sz="2200" b="1" dirty="0">
                    <a:ea typeface="微软雅黑" pitchFamily="34" charset="-122"/>
                  </a:rPr>
                  <a:t>(orthonormal)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标准正交向量用内积表示为：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8081211" cy="2478755"/>
              </a:xfrm>
              <a:prstGeom prst="rect">
                <a:avLst/>
              </a:prstGeom>
              <a:blipFill rotWithShape="0">
                <a:blip r:embed="rId4"/>
                <a:stretch>
                  <a:fillRect l="-1961" t="-3941" r="-603" b="-29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 </a:t>
            </a:r>
            <a:r>
              <a:rPr lang="zh-CN" altLang="en-US" kern="0" dirty="0" smtClean="0"/>
              <a:t>标准正交向量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90580"/>
              </p:ext>
            </p:extLst>
          </p:nvPr>
        </p:nvGraphicFramePr>
        <p:xfrm>
          <a:off x="3084094" y="3497726"/>
          <a:ext cx="2667000" cy="109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5" imgW="1117440" imgH="457200" progId="Equation.DSMT4">
                  <p:embed/>
                </p:oleObj>
              </mc:Choice>
              <mc:Fallback>
                <p:oleObj name="Equation" r:id="rId5" imgW="1117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094" y="3497726"/>
                        <a:ext cx="2667000" cy="109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标准正交的向量集是线性无关的。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根据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的性质，必有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集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个数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200" dirty="0">
                        <a:latin typeface="Times New Roman" panose="020206030504050203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.94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800600"/>
                <a:ext cx="8081211" cy="1354217"/>
              </a:xfrm>
              <a:prstGeom prst="rect">
                <a:avLst/>
              </a:prstGeom>
              <a:blipFill rotWithShape="0">
                <a:blip r:embed="rId7"/>
                <a:stretch>
                  <a:fillRect l="-1961" t="-6757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标准</a:t>
                </a:r>
                <a:r>
                  <a:rPr lang="en-US" altLang="zh-CN" sz="2200" b="0" dirty="0" smtClean="0">
                    <a:ea typeface="微软雅黑" pitchFamily="34" charset="-122"/>
                  </a:rPr>
                  <a:t>n</a:t>
                </a:r>
                <a:r>
                  <a:rPr lang="zh-CN" altLang="en-US" sz="2200" b="0" dirty="0" smtClean="0">
                    <a:ea typeface="微软雅黑" pitchFamily="34" charset="-122"/>
                  </a:rPr>
                  <a:t>维单位向量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维向量的一个标准正交基：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253" y="1455115"/>
                <a:ext cx="7502947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112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955253" y="4348872"/>
            <a:ext cx="47192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维向量的一个标准正交基示意图：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5</a:t>
            </a:r>
            <a:r>
              <a:rPr lang="en-US" altLang="zh-CN" kern="0" dirty="0" smtClean="0"/>
              <a:t>.4.1 </a:t>
            </a:r>
            <a:r>
              <a:rPr lang="zh-CN" altLang="en-US" kern="0" dirty="0" smtClean="0"/>
              <a:t>标准正交基例子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3"/>
              </p:ext>
            </p:extLst>
          </p:nvPr>
        </p:nvGraphicFramePr>
        <p:xfrm>
          <a:off x="2798763" y="2716213"/>
          <a:ext cx="36639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5" imgW="1803240" imgH="711000" progId="Equation.DSMT4">
                  <p:embed/>
                </p:oleObj>
              </mc:Choice>
              <mc:Fallback>
                <p:oleObj name="Equation" r:id="rId5" imgW="1803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2716213"/>
                        <a:ext cx="366395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581400" y="5029200"/>
            <a:ext cx="1892966" cy="1056480"/>
            <a:chOff x="3892723" y="4963320"/>
            <a:chExt cx="1892966" cy="105648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4800600" y="5105400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/>
            <p:cNvCxnSpPr/>
            <p:nvPr/>
          </p:nvCxnSpPr>
          <p:spPr bwMode="auto">
            <a:xfrm rot="16200000" flipV="1">
              <a:off x="3824858" y="5031185"/>
              <a:ext cx="985089" cy="8493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4735559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501</Words>
  <Application>Microsoft Office PowerPoint</Application>
  <PresentationFormat>全屏显示(4:3)</PresentationFormat>
  <Paragraphs>147</Paragraphs>
  <Slides>21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7.0 Equation</vt:lpstr>
      <vt:lpstr>PowerPoint 演示文稿</vt:lpstr>
      <vt:lpstr>5.1.1 例子</vt:lpstr>
      <vt:lpstr>PowerPoint 演示文稿</vt:lpstr>
      <vt:lpstr>PowerPoint 演示文稿</vt:lpstr>
      <vt:lpstr>5.2.1 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323</cp:revision>
  <dcterms:created xsi:type="dcterms:W3CDTF">2018-04-21T22:14:36Z</dcterms:created>
  <dcterms:modified xsi:type="dcterms:W3CDTF">2020-10-13T14:17:07Z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