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4"/>
  </p:notes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54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55" r:id="rId27"/>
    <p:sldId id="356" r:id="rId28"/>
    <p:sldId id="357" r:id="rId29"/>
    <p:sldId id="358" r:id="rId30"/>
    <p:sldId id="340" r:id="rId31"/>
    <p:sldId id="341" r:id="rId32"/>
    <p:sldId id="342" r:id="rId33"/>
    <p:sldId id="343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39" r:id="rId4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6" autoAdjust="0"/>
    <p:restoredTop sz="93978" autoAdjust="0"/>
  </p:normalViewPr>
  <p:slideViewPr>
    <p:cSldViewPr>
      <p:cViewPr varScale="1">
        <p:scale>
          <a:sx n="112" d="100"/>
          <a:sy n="112" d="100"/>
        </p:scale>
        <p:origin x="82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image" Target="../media/image108.wmf"/><Relationship Id="rId3" Type="http://schemas.openxmlformats.org/officeDocument/2006/relationships/image" Target="../media/image98.wmf"/><Relationship Id="rId7" Type="http://schemas.openxmlformats.org/officeDocument/2006/relationships/image" Target="../media/image102.emf"/><Relationship Id="rId12" Type="http://schemas.openxmlformats.org/officeDocument/2006/relationships/image" Target="../media/image107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emf"/><Relationship Id="rId11" Type="http://schemas.openxmlformats.org/officeDocument/2006/relationships/image" Target="../media/image106.wmf"/><Relationship Id="rId5" Type="http://schemas.openxmlformats.org/officeDocument/2006/relationships/image" Target="../media/image100.emf"/><Relationship Id="rId15" Type="http://schemas.openxmlformats.org/officeDocument/2006/relationships/image" Target="../media/image93.wmf"/><Relationship Id="rId10" Type="http://schemas.openxmlformats.org/officeDocument/2006/relationships/image" Target="../media/image105.wmf"/><Relationship Id="rId4" Type="http://schemas.openxmlformats.org/officeDocument/2006/relationships/image" Target="../media/image99.emf"/><Relationship Id="rId9" Type="http://schemas.openxmlformats.org/officeDocument/2006/relationships/image" Target="../media/image104.emf"/><Relationship Id="rId14" Type="http://schemas.openxmlformats.org/officeDocument/2006/relationships/image" Target="../media/image10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642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558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37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0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510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92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96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542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38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34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994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8.pn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png"/><Relationship Id="rId5" Type="http://schemas.openxmlformats.org/officeDocument/2006/relationships/image" Target="../media/image52.png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53.png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48.bin"/><Relationship Id="rId21" Type="http://schemas.openxmlformats.org/officeDocument/2006/relationships/oleObject" Target="../embeddings/oleObject44.bin"/><Relationship Id="rId34" Type="http://schemas.openxmlformats.org/officeDocument/2006/relationships/oleObject" Target="../embeddings/oleObject54.bin"/><Relationship Id="rId42" Type="http://schemas.openxmlformats.org/officeDocument/2006/relationships/oleObject" Target="../embeddings/oleObject60.bin"/><Relationship Id="rId47" Type="http://schemas.openxmlformats.org/officeDocument/2006/relationships/oleObject" Target="../embeddings/oleObject65.bin"/><Relationship Id="rId50" Type="http://schemas.openxmlformats.org/officeDocument/2006/relationships/oleObject" Target="../embeddings/oleObject68.bin"/><Relationship Id="rId55" Type="http://schemas.openxmlformats.org/officeDocument/2006/relationships/oleObject" Target="../embeddings/oleObject73.bin"/><Relationship Id="rId63" Type="http://schemas.openxmlformats.org/officeDocument/2006/relationships/oleObject" Target="../embeddings/oleObject81.bin"/><Relationship Id="rId68" Type="http://schemas.openxmlformats.org/officeDocument/2006/relationships/oleObject" Target="../embeddings/oleObject86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9" Type="http://schemas.openxmlformats.org/officeDocument/2006/relationships/oleObject" Target="../embeddings/oleObject50.bin"/><Relationship Id="rId11" Type="http://schemas.openxmlformats.org/officeDocument/2006/relationships/oleObject" Target="../embeddings/oleObject39.bin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52.bin"/><Relationship Id="rId37" Type="http://schemas.openxmlformats.org/officeDocument/2006/relationships/image" Target="../media/image52.wmf"/><Relationship Id="rId40" Type="http://schemas.openxmlformats.org/officeDocument/2006/relationships/image" Target="../media/image53.wmf"/><Relationship Id="rId45" Type="http://schemas.openxmlformats.org/officeDocument/2006/relationships/oleObject" Target="../embeddings/oleObject63.bin"/><Relationship Id="rId53" Type="http://schemas.openxmlformats.org/officeDocument/2006/relationships/oleObject" Target="../embeddings/oleObject71.bin"/><Relationship Id="rId58" Type="http://schemas.openxmlformats.org/officeDocument/2006/relationships/oleObject" Target="../embeddings/oleObject76.bin"/><Relationship Id="rId66" Type="http://schemas.openxmlformats.org/officeDocument/2006/relationships/oleObject" Target="../embeddings/oleObject84.bin"/><Relationship Id="rId5" Type="http://schemas.openxmlformats.org/officeDocument/2006/relationships/image" Target="../media/image41.wmf"/><Relationship Id="rId61" Type="http://schemas.openxmlformats.org/officeDocument/2006/relationships/oleObject" Target="../embeddings/oleObject79.bin"/><Relationship Id="rId19" Type="http://schemas.openxmlformats.org/officeDocument/2006/relationships/oleObject" Target="../embeddings/oleObject43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49.bin"/><Relationship Id="rId30" Type="http://schemas.openxmlformats.org/officeDocument/2006/relationships/oleObject" Target="../embeddings/oleObject51.bin"/><Relationship Id="rId35" Type="http://schemas.openxmlformats.org/officeDocument/2006/relationships/oleObject" Target="../embeddings/oleObject55.bin"/><Relationship Id="rId43" Type="http://schemas.openxmlformats.org/officeDocument/2006/relationships/oleObject" Target="../embeddings/oleObject61.bin"/><Relationship Id="rId48" Type="http://schemas.openxmlformats.org/officeDocument/2006/relationships/oleObject" Target="../embeddings/oleObject66.bin"/><Relationship Id="rId56" Type="http://schemas.openxmlformats.org/officeDocument/2006/relationships/oleObject" Target="../embeddings/oleObject74.bin"/><Relationship Id="rId64" Type="http://schemas.openxmlformats.org/officeDocument/2006/relationships/oleObject" Target="../embeddings/oleObject82.bin"/><Relationship Id="rId8" Type="http://schemas.openxmlformats.org/officeDocument/2006/relationships/image" Target="../media/image42.wmf"/><Relationship Id="rId51" Type="http://schemas.openxmlformats.org/officeDocument/2006/relationships/oleObject" Target="../embeddings/oleObject69.bin"/><Relationship Id="rId3" Type="http://schemas.openxmlformats.org/officeDocument/2006/relationships/image" Target="../media/image531.png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3.bin"/><Relationship Id="rId38" Type="http://schemas.openxmlformats.org/officeDocument/2006/relationships/oleObject" Target="../embeddings/oleObject57.bin"/><Relationship Id="rId46" Type="http://schemas.openxmlformats.org/officeDocument/2006/relationships/oleObject" Target="../embeddings/oleObject64.bin"/><Relationship Id="rId59" Type="http://schemas.openxmlformats.org/officeDocument/2006/relationships/oleObject" Target="../embeddings/oleObject77.bin"/><Relationship Id="rId67" Type="http://schemas.openxmlformats.org/officeDocument/2006/relationships/oleObject" Target="../embeddings/oleObject85.bin"/><Relationship Id="rId20" Type="http://schemas.openxmlformats.org/officeDocument/2006/relationships/image" Target="../media/image48.wmf"/><Relationship Id="rId41" Type="http://schemas.openxmlformats.org/officeDocument/2006/relationships/oleObject" Target="../embeddings/oleObject59.bin"/><Relationship Id="rId54" Type="http://schemas.openxmlformats.org/officeDocument/2006/relationships/oleObject" Target="../embeddings/oleObject72.bin"/><Relationship Id="rId62" Type="http://schemas.openxmlformats.org/officeDocument/2006/relationships/oleObject" Target="../embeddings/oleObject80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0.png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50.wmf"/><Relationship Id="rId36" Type="http://schemas.openxmlformats.org/officeDocument/2006/relationships/oleObject" Target="../embeddings/oleObject56.bin"/><Relationship Id="rId49" Type="http://schemas.openxmlformats.org/officeDocument/2006/relationships/oleObject" Target="../embeddings/oleObject67.bin"/><Relationship Id="rId57" Type="http://schemas.openxmlformats.org/officeDocument/2006/relationships/oleObject" Target="../embeddings/oleObject75.bin"/><Relationship Id="rId10" Type="http://schemas.openxmlformats.org/officeDocument/2006/relationships/image" Target="../media/image43.wmf"/><Relationship Id="rId31" Type="http://schemas.openxmlformats.org/officeDocument/2006/relationships/image" Target="../media/image51.wmf"/><Relationship Id="rId44" Type="http://schemas.openxmlformats.org/officeDocument/2006/relationships/oleObject" Target="../embeddings/oleObject62.bin"/><Relationship Id="rId52" Type="http://schemas.openxmlformats.org/officeDocument/2006/relationships/oleObject" Target="../embeddings/oleObject70.bin"/><Relationship Id="rId60" Type="http://schemas.openxmlformats.org/officeDocument/2006/relationships/oleObject" Target="../embeddings/oleObject78.bin"/><Relationship Id="rId65" Type="http://schemas.openxmlformats.org/officeDocument/2006/relationships/oleObject" Target="../embeddings/oleObject83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38.bin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7.wmf"/><Relationship Id="rId39" Type="http://schemas.openxmlformats.org/officeDocument/2006/relationships/oleObject" Target="../embeddings/oleObject5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63.png"/><Relationship Id="rId4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0.png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1.pn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9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4.png"/><Relationship Id="rId5" Type="http://schemas.openxmlformats.org/officeDocument/2006/relationships/image" Target="../media/image59.wmf"/><Relationship Id="rId4" Type="http://schemas.openxmlformats.org/officeDocument/2006/relationships/oleObject" Target="../embeddings/oleObject9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0.wmf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3.bin"/><Relationship Id="rId11" Type="http://schemas.openxmlformats.org/officeDocument/2006/relationships/oleObject" Target="../embeddings/oleObject95.bin"/><Relationship Id="rId5" Type="http://schemas.openxmlformats.org/officeDocument/2006/relationships/image" Target="../media/image65.png"/><Relationship Id="rId10" Type="http://schemas.openxmlformats.org/officeDocument/2006/relationships/image" Target="../media/image61.wmf"/><Relationship Id="rId4" Type="http://schemas.openxmlformats.org/officeDocument/2006/relationships/image" Target="../media/image78.png"/><Relationship Id="rId9" Type="http://schemas.openxmlformats.org/officeDocument/2006/relationships/oleObject" Target="../embeddings/oleObject9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6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3.png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3.wmf"/><Relationship Id="rId11" Type="http://schemas.openxmlformats.org/officeDocument/2006/relationships/image" Target="../media/image65.w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0.bin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72.png"/><Relationship Id="rId9" Type="http://schemas.openxmlformats.org/officeDocument/2006/relationships/image" Target="../media/image64.wmf"/><Relationship Id="rId14" Type="http://schemas.openxmlformats.org/officeDocument/2006/relationships/image" Target="../media/image7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8.wmf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3.bin"/><Relationship Id="rId5" Type="http://schemas.openxmlformats.org/officeDocument/2006/relationships/image" Target="../media/image21.png"/><Relationship Id="rId10" Type="http://schemas.openxmlformats.org/officeDocument/2006/relationships/image" Target="../media/image69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0.png"/><Relationship Id="rId5" Type="http://schemas.openxmlformats.org/officeDocument/2006/relationships/image" Target="../media/image71.wmf"/><Relationship Id="rId10" Type="http://schemas.openxmlformats.org/officeDocument/2006/relationships/image" Target="../media/image73.wmf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76.wmf"/><Relationship Id="rId4" Type="http://schemas.openxmlformats.org/officeDocument/2006/relationships/image" Target="../media/image530.png"/><Relationship Id="rId9" Type="http://schemas.openxmlformats.org/officeDocument/2006/relationships/oleObject" Target="../embeddings/oleObject10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7.png"/><Relationship Id="rId11" Type="http://schemas.openxmlformats.org/officeDocument/2006/relationships/image" Target="../media/image780.png"/><Relationship Id="rId5" Type="http://schemas.openxmlformats.org/officeDocument/2006/relationships/image" Target="../media/image76.png"/><Relationship Id="rId10" Type="http://schemas.openxmlformats.org/officeDocument/2006/relationships/image" Target="../media/image79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1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oleObject" Target="../embeddings/oleObject113.bin"/><Relationship Id="rId7" Type="http://schemas.openxmlformats.org/officeDocument/2006/relationships/image" Target="../media/image61.png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62.png"/><Relationship Id="rId4" Type="http://schemas.openxmlformats.org/officeDocument/2006/relationships/image" Target="../media/image80.wmf"/><Relationship Id="rId9" Type="http://schemas.openxmlformats.org/officeDocument/2006/relationships/image" Target="../media/image8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" Type="http://schemas.openxmlformats.org/officeDocument/2006/relationships/image" Target="../media/image96.png"/><Relationship Id="rId21" Type="http://schemas.openxmlformats.org/officeDocument/2006/relationships/image" Target="../media/image92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90.wmf"/><Relationship Id="rId25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87.wmf"/><Relationship Id="rId24" Type="http://schemas.openxmlformats.org/officeDocument/2006/relationships/oleObject" Target="../embeddings/oleObject127.bin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23" Type="http://schemas.openxmlformats.org/officeDocument/2006/relationships/image" Target="../media/image93.w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9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03.e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00.e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emf"/><Relationship Id="rId20" Type="http://schemas.openxmlformats.org/officeDocument/2006/relationships/image" Target="../media/image104.emf"/><Relationship Id="rId29" Type="http://schemas.openxmlformats.org/officeDocument/2006/relationships/oleObject" Target="../embeddings/oleObject142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06.wmf"/><Relationship Id="rId32" Type="http://schemas.openxmlformats.org/officeDocument/2006/relationships/image" Target="../media/image93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08.wmf"/><Relationship Id="rId10" Type="http://schemas.openxmlformats.org/officeDocument/2006/relationships/image" Target="../media/image99.emf"/><Relationship Id="rId19" Type="http://schemas.openxmlformats.org/officeDocument/2006/relationships/oleObject" Target="../embeddings/oleObject137.bin"/><Relationship Id="rId31" Type="http://schemas.openxmlformats.org/officeDocument/2006/relationships/oleObject" Target="../embeddings/oleObject143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01.e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0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44.bin"/><Relationship Id="rId21" Type="http://schemas.openxmlformats.org/officeDocument/2006/relationships/image" Target="../media/image120.png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15.wmf"/><Relationship Id="rId22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94.png"/><Relationship Id="rId9" Type="http://schemas.openxmlformats.org/officeDocument/2006/relationships/image" Target="../media/image9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98.png"/><Relationship Id="rId9" Type="http://schemas.openxmlformats.org/officeDocument/2006/relationships/image" Target="../media/image9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04.png"/><Relationship Id="rId4" Type="http://schemas.openxmlformats.org/officeDocument/2006/relationships/image" Target="../media/image102.png"/><Relationship Id="rId9" Type="http://schemas.openxmlformats.org/officeDocument/2006/relationships/image" Target="../media/image12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09.png"/><Relationship Id="rId4" Type="http://schemas.openxmlformats.org/officeDocument/2006/relationships/image" Target="../media/image107.png"/><Relationship Id="rId9" Type="http://schemas.openxmlformats.org/officeDocument/2006/relationships/image" Target="../media/image12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90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0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4.png"/><Relationship Id="rId10" Type="http://schemas.openxmlformats.org/officeDocument/2006/relationships/image" Target="../media/image19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54728" y="875463"/>
            <a:ext cx="62723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矩阵是一个由数字构成的矩阵数组，例如：</a:t>
            </a:r>
            <a:endParaRPr lang="zh-CN" altLang="en-US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54726" y="2760110"/>
                <a:ext cx="8636873" cy="2918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Calibri" pitchFamily="34" charset="0"/>
                  </a:rPr>
                  <a:t>上述矩阵大小</a:t>
                </a:r>
                <a:r>
                  <a:rPr lang="en-US" altLang="zh-CN" sz="2200" dirty="0">
                    <a:latin typeface="Calibri" pitchFamily="34" charset="0"/>
                  </a:rPr>
                  <a:t>(size)</a:t>
                </a:r>
                <a:r>
                  <a:rPr lang="zh-CN" altLang="en-US" sz="2200" dirty="0">
                    <a:latin typeface="Calibri" pitchFamily="34" charset="0"/>
                  </a:rPr>
                  <a:t>为 </a:t>
                </a:r>
                <a:r>
                  <a:rPr lang="en-US" altLang="zh-CN" sz="2200" dirty="0" smtClean="0">
                    <a:latin typeface="Calibri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latin typeface="Calibri" pitchFamily="34" charset="0"/>
                  </a:rPr>
                  <a:t>4</a:t>
                </a:r>
                <a:r>
                  <a:rPr lang="en-US" altLang="zh-CN" sz="2200" dirty="0">
                    <a:latin typeface="Calibri" pitchFamily="34" charset="0"/>
                  </a:rPr>
                  <a:t>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Calibri" pitchFamily="34" charset="0"/>
                  </a:rPr>
                  <a:t>矩阵的每一个元素</a:t>
                </a:r>
                <a:r>
                  <a:rPr lang="en-US" altLang="zh-CN" sz="2200" dirty="0">
                    <a:latin typeface="Calibri" pitchFamily="34" charset="0"/>
                  </a:rPr>
                  <a:t>(element)</a:t>
                </a:r>
                <a:r>
                  <a:rPr lang="zh-CN" altLang="en-US" sz="2200" dirty="0" smtClean="0">
                    <a:latin typeface="Calibri" pitchFamily="34" charset="0"/>
                  </a:rPr>
                  <a:t>又称为系数</a:t>
                </a:r>
                <a:r>
                  <a:rPr lang="en-US" altLang="zh-CN" sz="2200" dirty="0" smtClean="0">
                    <a:latin typeface="Calibri" pitchFamily="34" charset="0"/>
                  </a:rPr>
                  <a:t>(coefficient);</a:t>
                </a:r>
                <a:endParaRPr lang="en-US" altLang="zh-CN" sz="220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latin typeface="Calibri" pitchFamily="34" charset="0"/>
                  </a:rPr>
                  <a:t> </a:t>
                </a:r>
                <a:r>
                  <a:rPr lang="zh-CN" altLang="en-US" sz="2200" dirty="0" smtClean="0">
                    <a:latin typeface="Calibri" pitchFamily="34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Calibri" pitchFamily="34" charset="0"/>
                  </a:rPr>
                  <a:t>表示矩阵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Calibri" pitchFamily="34" charset="0"/>
                  </a:rPr>
                  <a:t>中第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latin typeface="Calibri" pitchFamily="34" charset="0"/>
                  </a:rPr>
                  <a:t>行第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latin typeface="Calibri" pitchFamily="34" charset="0"/>
                  </a:rPr>
                  <a:t>的元素；</a:t>
                </a:r>
                <a:endParaRPr lang="en-US" altLang="zh-CN" sz="2200" dirty="0" smtClean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Calibri" pitchFamily="34" charset="0"/>
                  </a:rPr>
                  <a:t>实数域</a:t>
                </a:r>
                <a:r>
                  <a:rPr lang="zh-CN" altLang="en-US" sz="2200" dirty="0">
                    <a:latin typeface="Calibri" pitchFamily="34" charset="0"/>
                  </a:rPr>
                  <a:t>中大小为</a:t>
                </a:r>
                <a:r>
                  <a:rPr lang="en-US" altLang="zh-CN" sz="2200" dirty="0">
                    <a:latin typeface="Calibri" pitchFamily="34" charset="0"/>
                  </a:rPr>
                  <a:t>m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200" dirty="0">
                    <a:latin typeface="Calibri" pitchFamily="34" charset="0"/>
                  </a:rPr>
                  <a:t>n</a:t>
                </a:r>
                <a:r>
                  <a:rPr lang="zh-CN" altLang="en-US" sz="2200" dirty="0">
                    <a:latin typeface="Calibri" pitchFamily="34" charset="0"/>
                  </a:rPr>
                  <a:t>的矩阵集合写为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Calibri" pitchFamily="34" charset="0"/>
                  </a:rPr>
                  <a:t>复数域中大小为</a:t>
                </a:r>
                <a:r>
                  <a:rPr lang="en-US" altLang="zh-CN" sz="2200" dirty="0">
                    <a:latin typeface="Calibri" pitchFamily="34" charset="0"/>
                  </a:rPr>
                  <a:t>m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200" dirty="0">
                    <a:latin typeface="Calibri" pitchFamily="34" charset="0"/>
                  </a:rPr>
                  <a:t>n</a:t>
                </a:r>
                <a:r>
                  <a:rPr lang="zh-CN" altLang="en-US" sz="2200" dirty="0">
                    <a:latin typeface="Calibri" pitchFamily="34" charset="0"/>
                  </a:rPr>
                  <a:t>的矩阵集合写为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6" y="2760110"/>
                <a:ext cx="8636873" cy="2918428"/>
              </a:xfrm>
              <a:prstGeom prst="rect">
                <a:avLst/>
              </a:prstGeom>
              <a:blipFill rotWithShape="0">
                <a:blip r:embed="rId4"/>
                <a:stretch>
                  <a:fillRect l="-1835" t="-313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563971" y="1787009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或者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6.1 </a:t>
            </a:r>
            <a:r>
              <a:rPr lang="zh-CN" altLang="en-US" kern="0" dirty="0"/>
              <a:t>矩阵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7468AC92-8250-4280-A676-20CCE8370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04799"/>
              </p:ext>
            </p:extLst>
          </p:nvPr>
        </p:nvGraphicFramePr>
        <p:xfrm>
          <a:off x="1266093" y="1494878"/>
          <a:ext cx="15343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" name="Equation" r:id="rId5" imgW="1180800" imgH="711000" progId="Equation.DSMT4">
                  <p:embed/>
                </p:oleObj>
              </mc:Choice>
              <mc:Fallback>
                <p:oleObj name="Equation" r:id="rId5" imgW="1180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6093" y="1494878"/>
                        <a:ext cx="153437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D7F133E2-2C15-4BBA-99AA-034299679E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06969"/>
              </p:ext>
            </p:extLst>
          </p:nvPr>
        </p:nvGraphicFramePr>
        <p:xfrm>
          <a:off x="5029200" y="1494877"/>
          <a:ext cx="151787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" name="Equation" r:id="rId7" imgW="1168200" imgH="711000" progId="Equation.DSMT4">
                  <p:embed/>
                </p:oleObj>
              </mc:Choice>
              <mc:Fallback>
                <p:oleObj name="Equation" r:id="rId7" imgW="1168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9200" y="1494877"/>
                        <a:ext cx="1517877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CC117D9-7CAE-47C1-8258-60BA1A28DBA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6.10 </a:t>
            </a:r>
            <a:r>
              <a:rPr lang="zh-CN" altLang="en-US" kern="0" dirty="0">
                <a:latin typeface="MSTT31c62400" charset="0"/>
              </a:rPr>
              <a:t>共轭转置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BAF103E-8A1C-4430-9EA7-8262D5C02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956191"/>
                <a:ext cx="7896225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的共轭转置表示为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若</a:t>
                </a:r>
                <a:r>
                  <a:rPr lang="en-US" altLang="zh-CN" sz="2200" b="0" kern="0" dirty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</a:t>
                </a:r>
                <a:r>
                  <a:rPr lang="zh-CN" altLang="en-US" sz="2200" b="0" kern="0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，其被定义为：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例如矩阵</a:t>
                </a:r>
                <a:r>
                  <a:rPr lang="en-US" altLang="zh-CN" sz="2200" b="0" kern="0" dirty="0" smtClean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则其共轭转置为一个</a:t>
                </a:r>
                <a:r>
                  <a:rPr lang="en-US" altLang="zh-CN" sz="2200" b="0" kern="0" dirty="0"/>
                  <a:t>n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200" b="0" kern="0" dirty="0"/>
                  <a:t>m</a:t>
                </a:r>
                <a:r>
                  <a:rPr lang="zh-CN" altLang="en-US" sz="2200" b="0" kern="0" dirty="0"/>
                  <a:t>矩阵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ker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>
                    <a:latin typeface="+mn-ea"/>
                  </a:rPr>
                  <a:t>Hermitian</a:t>
                </a:r>
                <a:r>
                  <a:rPr lang="zh-CN" altLang="en-US" b="0" dirty="0">
                    <a:latin typeface="+mn-ea"/>
                  </a:rPr>
                  <a:t>矩阵满足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sz="2200" b="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BAF103E-8A1C-4430-9EA7-8262D5C02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56191"/>
                <a:ext cx="7896225" cy="4972050"/>
              </a:xfrm>
              <a:prstGeom prst="rect">
                <a:avLst/>
              </a:prstGeom>
              <a:blipFill rotWithShape="0">
                <a:blip r:embed="rId3"/>
                <a:stretch>
                  <a:fillRect l="-77" t="-859" r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233E7ECC-368A-4F99-90CC-07AAA5C42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582573"/>
              </p:ext>
            </p:extLst>
          </p:nvPr>
        </p:nvGraphicFramePr>
        <p:xfrm>
          <a:off x="2819400" y="2438400"/>
          <a:ext cx="2810222" cy="1540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Equation" r:id="rId4" imgW="1714320" imgH="939600" progId="Equation.DSMT4">
                  <p:embed/>
                </p:oleObj>
              </mc:Choice>
              <mc:Fallback>
                <p:oleObj name="Equation" r:id="rId4" imgW="17143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9400" y="2438400"/>
                        <a:ext cx="2810222" cy="1540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3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316EECB-6FA6-48A6-80F0-8A444FC693D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6.11 </a:t>
            </a:r>
            <a:r>
              <a:rPr lang="zh-CN" altLang="en-US" kern="0" dirty="0">
                <a:latin typeface="MSTT31c62400" charset="0"/>
              </a:rPr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9EDC6AB5-236D-458C-9AA1-F6471D13D3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873" y="1143000"/>
                <a:ext cx="7896225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定义：</a:t>
                </a:r>
                <a:r>
                  <a:rPr lang="zh-CN" altLang="en-US" sz="2200" b="0" kern="0" dirty="0"/>
                  <a:t>设矩阵</a:t>
                </a:r>
                <a:r>
                  <a:rPr lang="en-US" altLang="zh-CN" sz="2200" b="0" kern="0" dirty="0" smtClean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,</a:t>
                </a:r>
                <a:r>
                  <a:rPr lang="zh-CN" altLang="en-US" sz="2200" b="0" kern="0" dirty="0" smtClean="0"/>
                  <a:t>那么矩阵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与</a:t>
                </a:r>
                <a:r>
                  <a:rPr lang="en-US" altLang="zh-CN" sz="2200" b="0" kern="0" dirty="0"/>
                  <a:t>B</a:t>
                </a:r>
                <a:r>
                  <a:rPr lang="zh-CN" altLang="en-US" sz="2200" b="0" kern="0" dirty="0"/>
                  <a:t>的乘积，记作</a:t>
                </a:r>
                <a:r>
                  <a:rPr lang="en-US" altLang="zh-CN" sz="2200" b="0" kern="0" dirty="0"/>
                  <a:t>C=AB</a:t>
                </a:r>
                <a:r>
                  <a:rPr lang="zh-CN" altLang="en-US" sz="2200" b="0" kern="0" dirty="0"/>
                  <a:t>，</a:t>
                </a:r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的第</a:t>
                </a:r>
                <a:r>
                  <a:rPr lang="en-US" altLang="zh-CN" sz="2200" b="0" kern="0" dirty="0" err="1"/>
                  <a:t>i</a:t>
                </a:r>
                <a:r>
                  <a:rPr lang="zh-CN" altLang="en-US" sz="2200" b="0" kern="0" dirty="0"/>
                  <a:t>行第</a:t>
                </a:r>
                <a:r>
                  <a:rPr lang="en-US" altLang="zh-CN" sz="2200" b="0" kern="0" dirty="0"/>
                  <a:t>j</a:t>
                </a:r>
                <a:r>
                  <a:rPr lang="zh-CN" altLang="en-US" sz="2200" b="0" kern="0" dirty="0"/>
                  <a:t>列元素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r>
                  <a:rPr lang="zh-CN" altLang="en-US" sz="2200" b="0" kern="0" dirty="0"/>
                  <a:t>例子：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的列大小必须等于</a:t>
                </a:r>
                <a:r>
                  <a:rPr lang="en-US" altLang="zh-CN" sz="2200" b="0" kern="0" dirty="0"/>
                  <a:t>B</a:t>
                </a:r>
                <a:r>
                  <a:rPr lang="zh-CN" altLang="en-US" sz="2200" b="0" kern="0" dirty="0"/>
                  <a:t>的行大小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EDC6AB5-236D-458C-9AA1-F6471D13D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3" y="1143000"/>
                <a:ext cx="7896225" cy="4972050"/>
              </a:xfrm>
              <a:prstGeom prst="rect">
                <a:avLst/>
              </a:prstGeom>
              <a:blipFill rotWithShape="0">
                <a:blip r:embed="rId3"/>
                <a:stretch>
                  <a:fillRect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3DE79E7D-FDA6-4B0B-BE7B-A12460B56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17673"/>
              </p:ext>
            </p:extLst>
          </p:nvPr>
        </p:nvGraphicFramePr>
        <p:xfrm>
          <a:off x="3276600" y="1985433"/>
          <a:ext cx="1879600" cy="91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0" name="Equation" r:id="rId4" imgW="1726689" imgH="838470" progId="Equation.DSMT4">
                  <p:embed/>
                </p:oleObj>
              </mc:Choice>
              <mc:Fallback>
                <p:oleObj name="Equation" r:id="rId4" imgW="1726689" imgH="8384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1985433"/>
                        <a:ext cx="1879600" cy="912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87281E0B-E6A3-4E6A-BBDE-07590595D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770672"/>
              </p:ext>
            </p:extLst>
          </p:nvPr>
        </p:nvGraphicFramePr>
        <p:xfrm>
          <a:off x="2364578" y="3733801"/>
          <a:ext cx="39608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1" name="Equation" r:id="rId6" imgW="3961015" imgH="1143041" progId="Equation.DSMT4">
                  <p:embed/>
                </p:oleObj>
              </mc:Choice>
              <mc:Fallback>
                <p:oleObj name="Equation" r:id="rId6" imgW="3961015" imgH="11430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4578" y="3733801"/>
                        <a:ext cx="3960813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19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1FCE4CF8-2952-4A19-A6BF-232AAA6094F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6.12 </a:t>
            </a:r>
            <a:r>
              <a:rPr lang="zh-CN" altLang="en-US" kern="0" dirty="0">
                <a:latin typeface="MSTT31c62400" charset="0"/>
              </a:rPr>
              <a:t>矩阵乘法性质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8C4203D4-5FFB-4FB1-A447-EDA1305C6F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19200"/>
                <a:ext cx="7896225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b="0" dirty="0"/>
              </a:p>
              <a:p>
                <a:r>
                  <a:rPr lang="zh-CN" altLang="en-US" sz="2200" b="0" kern="0" dirty="0"/>
                  <a:t>分配律：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altLang="zh-CN" b="0" dirty="0" smtClean="0"/>
              </a:p>
              <a:p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sz="2000" b="0" dirty="0" smtClean="0"/>
              </a:p>
              <a:p>
                <a:endParaRPr lang="en-US" altLang="zh-CN" sz="2000" b="0" dirty="0"/>
              </a:p>
              <a:p>
                <a:r>
                  <a:rPr lang="zh-CN" altLang="en-US" sz="2000" b="0" dirty="0"/>
                  <a:t>一般情况下：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altLang="zh-CN" sz="2000" b="0" dirty="0" smtClean="0"/>
              </a:p>
              <a:p>
                <a:endParaRPr lang="en-US" altLang="zh-CN" sz="2000" b="0" dirty="0"/>
              </a:p>
              <a:p>
                <a:r>
                  <a:rPr lang="zh-CN" altLang="en-US" sz="2000" b="0" dirty="0"/>
                  <a:t>对于方阵</a:t>
                </a:r>
                <a:r>
                  <a:rPr lang="en-US" altLang="zh-CN" sz="2000" b="0" dirty="0"/>
                  <a:t>A</a:t>
                </a:r>
                <a:r>
                  <a:rPr lang="zh-CN" altLang="en-US" sz="2000" b="0" dirty="0"/>
                  <a:t>有，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𝐼𝐴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200" b="0" kern="0" dirty="0"/>
              </a:p>
              <a:p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C4203D4-5FFB-4FB1-A447-EDA1305C6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7896225" cy="4972050"/>
              </a:xfrm>
              <a:prstGeom prst="rect">
                <a:avLst/>
              </a:prstGeom>
              <a:blipFill rotWithShape="0">
                <a:blip r:embed="rId2"/>
                <a:stretch>
                  <a:fillRect l="-77" t="-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6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7DF342A-47CB-47B4-A84A-9048924FF42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6.13 </a:t>
            </a:r>
            <a:r>
              <a:rPr lang="zh-CN" altLang="en-US" kern="0" dirty="0">
                <a:latin typeface="MSTT31c62400" charset="0"/>
              </a:rPr>
              <a:t>分块矩阵乘法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CF28E2E-5A43-4A71-8C36-8078D6451579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7896225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例子：</a:t>
            </a:r>
            <a:endParaRPr lang="en-US" altLang="zh-CN" sz="2200" b="0" kern="0" dirty="0"/>
          </a:p>
          <a:p>
            <a:endParaRPr lang="zh-CN" altLang="en-US" sz="2200" b="0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BDA234DF-BFF0-4CAA-906E-2B1377BBD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821835"/>
              </p:ext>
            </p:extLst>
          </p:nvPr>
        </p:nvGraphicFramePr>
        <p:xfrm>
          <a:off x="1854994" y="2660618"/>
          <a:ext cx="5434012" cy="92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Equation" r:id="rId3" imgW="2692080" imgH="457200" progId="Equation.DSMT4">
                  <p:embed/>
                </p:oleObj>
              </mc:Choice>
              <mc:Fallback>
                <p:oleObj name="Equation" r:id="rId3" imgW="2692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4994" y="2660618"/>
                        <a:ext cx="5434012" cy="922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8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55B93EC-6EC0-4215-A3AD-F5D31EF8FB9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6.14 </a:t>
            </a:r>
            <a:r>
              <a:rPr lang="zh-CN" altLang="en-US" kern="0" dirty="0">
                <a:latin typeface="MSTT31c62400" charset="0"/>
              </a:rPr>
              <a:t>矩阵</a:t>
            </a:r>
            <a:r>
              <a:rPr lang="en-US" altLang="zh-CN" kern="0" dirty="0">
                <a:latin typeface="MSTT31c62400" charset="0"/>
              </a:rPr>
              <a:t>-</a:t>
            </a:r>
            <a:r>
              <a:rPr lang="zh-CN" altLang="en-US" kern="0" dirty="0">
                <a:latin typeface="MSTT31c62400" charset="0"/>
              </a:rPr>
              <a:t>向量乘积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C76F519C-E582-4EA1-A29F-3B707249C6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66800"/>
                <a:ext cx="7896225" cy="533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和一</a:t>
                </a:r>
                <a:r>
                  <a:rPr lang="zh-CN" altLang="en-US" sz="2200" b="0" kern="0" dirty="0" smtClean="0"/>
                  <a:t>个向量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的积为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76F519C-E582-4EA1-A29F-3B707249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66800"/>
                <a:ext cx="7896225" cy="533400"/>
              </a:xfrm>
              <a:prstGeom prst="rect">
                <a:avLst/>
              </a:prstGeom>
              <a:blipFill rotWithShape="0">
                <a:blip r:embed="rId3"/>
                <a:stretch>
                  <a:fillRect l="-77" t="-9091" b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DF9C25E0-AECF-49EF-942E-E88856EBF4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526647"/>
              </p:ext>
            </p:extLst>
          </p:nvPr>
        </p:nvGraphicFramePr>
        <p:xfrm>
          <a:off x="2362200" y="1693876"/>
          <a:ext cx="353094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" name="Equation" r:id="rId4" imgW="2057400" imgH="939600" progId="Equation.DSMT4">
                  <p:embed/>
                </p:oleObj>
              </mc:Choice>
              <mc:Fallback>
                <p:oleObj name="Equation" r:id="rId4" imgW="20574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1693876"/>
                        <a:ext cx="3530943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DDAC58BE-218C-469D-B7E9-C2DB0F5957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533" y="3657600"/>
                <a:ext cx="7896225" cy="533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是矩阵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sz="2200" b="0" kern="0" dirty="0"/>
                  <a:t>的线性组合</a:t>
                </a:r>
                <a:endParaRPr lang="en-US" altLang="zh-CN" sz="2200" b="0" kern="0" dirty="0"/>
              </a:p>
              <a:p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AC58BE-218C-469D-B7E9-C2DB0F59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" y="3657600"/>
                <a:ext cx="7896225" cy="533400"/>
              </a:xfrm>
              <a:prstGeom prst="rect">
                <a:avLst/>
              </a:prstGeom>
              <a:blipFill rotWithShape="0">
                <a:blip r:embed="rId6"/>
                <a:stretch>
                  <a:fillRect t="-9091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FA257A9A-7D36-4B5D-B02E-87B2E7C3B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79968"/>
              </p:ext>
            </p:extLst>
          </p:nvPr>
        </p:nvGraphicFramePr>
        <p:xfrm>
          <a:off x="2057400" y="4416669"/>
          <a:ext cx="4363518" cy="14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name="Equation" r:id="rId7" imgW="2743200" imgH="939600" progId="Equation.DSMT4">
                  <p:embed/>
                </p:oleObj>
              </mc:Choice>
              <mc:Fallback>
                <p:oleObj name="Equation" r:id="rId7" imgW="27432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4416669"/>
                        <a:ext cx="4363518" cy="1494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7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64F11B0-912B-4A03-AC25-7B7FA053EE1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6.15 </a:t>
            </a:r>
            <a:r>
              <a:rPr lang="zh-CN" altLang="en-US" kern="0" dirty="0">
                <a:latin typeface="MSTT31c62400" charset="0"/>
              </a:rPr>
              <a:t>矩阵</a:t>
            </a:r>
            <a:r>
              <a:rPr lang="en-US" altLang="zh-CN" kern="0" dirty="0">
                <a:latin typeface="MSTT31c62400" charset="0"/>
              </a:rPr>
              <a:t>-</a:t>
            </a:r>
            <a:r>
              <a:rPr lang="zh-CN" altLang="en-US" kern="0" dirty="0">
                <a:latin typeface="MSTT31c62400" charset="0"/>
              </a:rPr>
              <a:t>向量乘积函数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98988F5-3A6A-431A-AC3D-F227C47F4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95400"/>
                <a:ext cx="8534400" cy="4572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给定矩阵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，定义函数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200" b="0" i="1" kern="0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该函数为一个线性函数：</a:t>
                </a:r>
                <a:r>
                  <a:rPr lang="en-US" altLang="zh-CN" sz="22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𝐴𝑦</m:t>
                        </m:r>
                      </m:e>
                    </m:d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任意一个线性函数都可以写成矩阵</a:t>
                </a:r>
                <a:r>
                  <a:rPr lang="en-US" altLang="zh-CN" sz="2200" b="0" kern="0" dirty="0"/>
                  <a:t>-</a:t>
                </a:r>
                <a:r>
                  <a:rPr lang="zh-CN" altLang="en-US" sz="2200" b="0" kern="0" dirty="0"/>
                  <a:t>向量乘积函数的形式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b="0" kern="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m:rPr>
                        <m:lit/>
                      </m:rP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sz="2200" b="0" kern="0" dirty="0"/>
                  <a:t>	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8988F5-3A6A-431A-AC3D-F227C47F4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534400" cy="4572000"/>
              </a:xfrm>
              <a:prstGeom prst="rect">
                <a:avLst/>
              </a:prstGeom>
              <a:blipFill rotWithShape="0">
                <a:blip r:embed="rId3"/>
                <a:stretch>
                  <a:fillRect l="-71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6BE89B40-AC7C-433A-ACC8-DCF5A41CC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93917"/>
              </p:ext>
            </p:extLst>
          </p:nvPr>
        </p:nvGraphicFramePr>
        <p:xfrm>
          <a:off x="1981200" y="2743200"/>
          <a:ext cx="4045226" cy="197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Equation" r:id="rId4" imgW="2387520" imgH="1168200" progId="Equation.DSMT4">
                  <p:embed/>
                </p:oleObj>
              </mc:Choice>
              <mc:Fallback>
                <p:oleObj name="Equation" r:id="rId4" imgW="238752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2743200"/>
                        <a:ext cx="4045226" cy="1979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66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B13B99F-928D-4AFC-861E-9E59149D875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MSTT31c62400" charset="0"/>
              </a:rPr>
              <a:t>6.15 </a:t>
            </a:r>
            <a:r>
              <a:rPr lang="zh-CN" altLang="en-US" kern="0" dirty="0">
                <a:latin typeface="MSTT31c62400" charset="0"/>
              </a:rPr>
              <a:t>矩阵向量乘积复杂度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6206646-5499-49DC-8060-0CCC5C274D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219200"/>
                <a:ext cx="8534400" cy="3429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和向量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的乘</a:t>
                </a:r>
                <a:r>
                  <a:rPr lang="zh-CN" altLang="en-US" sz="2200" b="0" kern="0" dirty="0" smtClean="0"/>
                  <a:t>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 smtClean="0"/>
                  <a:t>，需要</a:t>
                </a:r>
                <a:r>
                  <a:rPr lang="en-US" altLang="zh-CN" sz="2200" b="0" kern="0" dirty="0"/>
                  <a:t>(2n-1)m </a:t>
                </a:r>
                <a:r>
                  <a:rPr lang="en-US" altLang="zh-CN" sz="2200" b="0" kern="0" dirty="0" smtClean="0"/>
                  <a:t>flops</a:t>
                </a:r>
                <a:r>
                  <a:rPr lang="zh-CN" altLang="en-US" sz="2200" b="0" kern="0" dirty="0" smtClean="0"/>
                  <a:t>；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乘积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y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，每个</a:t>
                </a:r>
                <a:r>
                  <a:rPr lang="zh-CN" altLang="en-US" sz="2200" b="0" kern="0" dirty="0"/>
                  <a:t>元素需要做向量内积</a:t>
                </a:r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需要</a:t>
                </a:r>
                <a:r>
                  <a:rPr lang="en-US" altLang="zh-CN" sz="2200" b="0" kern="0" dirty="0" smtClean="0"/>
                  <a:t> 2n-1 flops</a:t>
                </a:r>
                <a:r>
                  <a:rPr lang="zh-CN" altLang="en-US" sz="2200" b="0" kern="0" dirty="0" smtClean="0"/>
                  <a:t>；</a:t>
                </a:r>
                <a:endParaRPr lang="en-US" altLang="zh-CN" sz="2200" b="0" kern="0" dirty="0" smtClean="0"/>
              </a:p>
              <a:p>
                <a:endParaRPr lang="en-US" altLang="zh-CN" sz="2200" b="0" kern="0" dirty="0" smtClean="0"/>
              </a:p>
              <a:p>
                <a:r>
                  <a:rPr lang="zh-CN" altLang="en-US" sz="2200" b="0" kern="0" dirty="0" smtClean="0"/>
                  <a:t>当</a:t>
                </a:r>
                <a:r>
                  <a:rPr lang="en-US" altLang="zh-CN" sz="2200" b="0" kern="0" dirty="0"/>
                  <a:t>n</a:t>
                </a:r>
                <a:r>
                  <a:rPr lang="zh-CN" altLang="en-US" sz="2200" b="0" kern="0" dirty="0"/>
                  <a:t>足够大时，复杂度近似于</a:t>
                </a:r>
                <a:r>
                  <a:rPr lang="en-US" altLang="zh-CN" sz="2200" b="0" kern="0" dirty="0" smtClean="0"/>
                  <a:t>2mn</a:t>
                </a:r>
                <a:r>
                  <a:rPr lang="zh-CN" altLang="en-US" sz="2200" b="0" kern="0" dirty="0" smtClean="0"/>
                  <a:t>；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特殊情况</a:t>
                </a:r>
                <a:endParaRPr lang="en-US" altLang="zh-CN" sz="2200" b="0" kern="0" dirty="0"/>
              </a:p>
              <a:p>
                <a:pPr lvl="1"/>
                <a:r>
                  <a:rPr lang="en-US" altLang="zh-CN" sz="1800" kern="0" dirty="0"/>
                  <a:t>A</a:t>
                </a:r>
                <a:r>
                  <a:rPr lang="zh-CN" altLang="en-US" sz="1800" kern="0" dirty="0"/>
                  <a:t>为对角矩阵：</a:t>
                </a:r>
                <a:r>
                  <a:rPr lang="en-US" altLang="zh-CN" sz="1800" kern="0" dirty="0"/>
                  <a:t>n flops</a:t>
                </a:r>
              </a:p>
              <a:p>
                <a:pPr lvl="1"/>
                <a:r>
                  <a:rPr lang="en-US" altLang="zh-CN" sz="1800" b="0" kern="0" dirty="0"/>
                  <a:t>A</a:t>
                </a:r>
                <a:r>
                  <a:rPr lang="zh-CN" altLang="en-US" sz="1800" b="0" kern="0" dirty="0"/>
                  <a:t>为下三角矩阵：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b="0" kern="0" dirty="0"/>
                  <a:t>flops</a:t>
                </a:r>
              </a:p>
              <a:p>
                <a:pPr lvl="1"/>
                <a:r>
                  <a:rPr lang="en-US" altLang="zh-CN" sz="1800" kern="0" dirty="0"/>
                  <a:t>A</a:t>
                </a:r>
                <a:r>
                  <a:rPr lang="zh-CN" altLang="en-US" sz="1800" kern="0" dirty="0" smtClean="0"/>
                  <a:t>为</a:t>
                </a:r>
                <a:r>
                  <a:rPr lang="zh-CN" altLang="en-US" sz="1800" kern="0" dirty="0"/>
                  <a:t>稀疏</a:t>
                </a:r>
                <a:r>
                  <a:rPr lang="zh-CN" altLang="en-US" sz="1800" kern="0" dirty="0" smtClean="0"/>
                  <a:t>矩阵</a:t>
                </a:r>
                <a:r>
                  <a:rPr lang="zh-CN" altLang="en-US" sz="1800" kern="0" dirty="0"/>
                  <a:t>时：</a:t>
                </a:r>
                <a:r>
                  <a:rPr lang="en-US" altLang="zh-CN" sz="1800" kern="0" dirty="0"/>
                  <a:t>flops &lt;&lt; 2mn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206646-5499-49DC-8060-0CCC5C274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8534400" cy="3429000"/>
              </a:xfrm>
              <a:prstGeom prst="rect">
                <a:avLst/>
              </a:prstGeom>
              <a:blipFill rotWithShape="0">
                <a:blip r:embed="rId2"/>
                <a:stretch>
                  <a:fillRect l="-71" t="-1421" b="-14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6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xmlns="" id="{5A38A2B9-FE45-4EB5-9F4D-59A90F09E3F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211124"/>
                <a:ext cx="7591425" cy="762000"/>
              </a:xfrm>
              <a:prstGeom prst="rect">
                <a:avLst/>
              </a:prstGeom>
            </p:spPr>
            <p:txBody>
              <a:bodyPr lIns="91440" tIns="45720" rIns="91440" bIns="45720" anchor="ctr"/>
              <a:lstStyle>
                <a:lvl1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  <a:ea typeface="+mj-ea"/>
                    <a:cs typeface="+mj-cs"/>
                  </a:defRPr>
                </a:lvl1pPr>
                <a:lvl2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119063" indent="-119063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57658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103378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149098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194818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zh-CN" kern="0" dirty="0">
                    <a:latin typeface="MSTT31c62400" charset="0"/>
                  </a:rPr>
                  <a:t>6.16 </a:t>
                </a:r>
                <a:r>
                  <a:rPr lang="zh-CN" altLang="en-US" kern="0" dirty="0">
                    <a:latin typeface="MSTT31c62400" charset="0"/>
                  </a:rPr>
                  <a:t>例子</a:t>
                </a:r>
                <a:r>
                  <a:rPr lang="en-US" altLang="zh-CN" kern="0" dirty="0">
                    <a:latin typeface="MSTT31c62400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b="1" i="1" kern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kern="0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kern="0" dirty="0">
                    <a:latin typeface="MSTT31c62400" charset="0"/>
                  </a:rPr>
                  <a:t>)</a:t>
                </a:r>
                <a:endParaRPr lang="zh-CN" altLang="en-US" kern="0" dirty="0">
                  <a:latin typeface="MSTT31c62400" charset="0"/>
                </a:endParaRPr>
              </a:p>
            </p:txBody>
          </p:sp>
        </mc:Choice>
        <mc:Fallback xmlns="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38A2B9-FE45-4EB5-9F4D-59A90F09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124"/>
                <a:ext cx="7591425" cy="762000"/>
              </a:xfrm>
              <a:prstGeom prst="rect">
                <a:avLst/>
              </a:prstGeom>
              <a:blipFill rotWithShape="0">
                <a:blip r:embed="rId3"/>
                <a:stretch>
                  <a:fillRect l="-2410" t="-4800" b="-2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C726A0A1-5110-48FF-9CF8-0C819624DA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1430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000" i="1" kern="0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200" b="0" kern="0" dirty="0"/>
                  <a:t>颠倒向量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中的元素的顺序，一个线性函数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其中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726A0A1-5110-48FF-9CF8-0C819624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8534400" cy="457200"/>
              </a:xfrm>
              <a:prstGeom prst="rect">
                <a:avLst/>
              </a:prstGeom>
              <a:blipFill rotWithShape="0">
                <a:blip r:embed="rId4"/>
                <a:stretch>
                  <a:fillRect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1E0B6076-17F0-4729-8F4D-DCE23D61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227725"/>
              </p:ext>
            </p:extLst>
          </p:nvPr>
        </p:nvGraphicFramePr>
        <p:xfrm>
          <a:off x="1828800" y="1828800"/>
          <a:ext cx="43465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5" name="Equation" r:id="rId5" imgW="2705040" imgH="711000" progId="Equation.DSMT4">
                  <p:embed/>
                </p:oleObj>
              </mc:Choice>
              <mc:Fallback>
                <p:oleObj name="Equation" r:id="rId5" imgW="2705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1828800"/>
                        <a:ext cx="4346575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8378724E-A6E7-4E6F-8261-9836E371EF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3386666"/>
                <a:ext cx="8534400" cy="278553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000" i="1" kern="0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200" b="0" kern="0" dirty="0"/>
                  <a:t>对向量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中的元素进行升序排序，</a:t>
                </a:r>
                <a:r>
                  <a:rPr lang="zh-CN" altLang="en-US" sz="2200" b="0" kern="0" dirty="0" smtClean="0"/>
                  <a:t>非线性</a:t>
                </a:r>
                <a:r>
                  <a:rPr lang="en-US" altLang="zh-CN" sz="2200" b="0" kern="0" dirty="0" smtClean="0"/>
                  <a:t>;</a:t>
                </a:r>
              </a:p>
              <a:p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200" b="0" kern="0" dirty="0"/>
                  <a:t>将向量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中的元素替换成相应的绝对值，</a:t>
                </a:r>
                <a:r>
                  <a:rPr lang="zh-CN" altLang="en-US" sz="2200" b="0" kern="0" dirty="0" smtClean="0"/>
                  <a:t>非线性</a:t>
                </a:r>
                <a:r>
                  <a:rPr lang="en-US" altLang="zh-CN" sz="2200" b="0" kern="0" dirty="0" smtClean="0"/>
                  <a:t>;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78724E-A6E7-4E6F-8261-9836E371E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386666"/>
                <a:ext cx="8534400" cy="2785533"/>
              </a:xfrm>
              <a:prstGeom prst="rect">
                <a:avLst/>
              </a:prstGeom>
              <a:blipFill rotWithShape="0">
                <a:blip r:embed="rId7"/>
                <a:stretch>
                  <a:fillRect l="-71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3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E53E064-569F-4CD8-9865-1228749C6D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6.17 </a:t>
            </a:r>
            <a:r>
              <a:rPr lang="zh-CN" altLang="en-US" kern="0" dirty="0">
                <a:latin typeface="MSTT31c62400" charset="0"/>
              </a:rPr>
              <a:t>反转和循环移位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11B950-F051-45AB-9D2D-F645F9FD57F7}"/>
              </a:ext>
            </a:extLst>
          </p:cNvPr>
          <p:cNvSpPr txBox="1">
            <a:spLocks/>
          </p:cNvSpPr>
          <p:nvPr/>
        </p:nvSpPr>
        <p:spPr>
          <a:xfrm>
            <a:off x="228600" y="1143000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反转矩阵</a:t>
            </a:r>
            <a:endParaRPr lang="en-US" altLang="zh-CN" sz="2200" b="0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F0A00487-7155-40D5-8963-829E17D1E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49861"/>
              </p:ext>
            </p:extLst>
          </p:nvPr>
        </p:nvGraphicFramePr>
        <p:xfrm>
          <a:off x="2362200" y="1600200"/>
          <a:ext cx="3415778" cy="1726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Equation" r:id="rId3" imgW="2311200" imgH="1168200" progId="Equation.DSMT4">
                  <p:embed/>
                </p:oleObj>
              </mc:Choice>
              <mc:Fallback>
                <p:oleObj name="Equation" r:id="rId3" imgW="23112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600200"/>
                        <a:ext cx="3415778" cy="1726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F01578C1-A066-4FBC-8DA6-8F77F9DE4784}"/>
              </a:ext>
            </a:extLst>
          </p:cNvPr>
          <p:cNvSpPr txBox="1">
            <a:spLocks/>
          </p:cNvSpPr>
          <p:nvPr/>
        </p:nvSpPr>
        <p:spPr>
          <a:xfrm>
            <a:off x="228600" y="3784057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循环移位矩阵</a:t>
            </a:r>
            <a:endParaRPr lang="en-US" altLang="zh-CN" sz="2200" b="0" kern="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E4E12D6D-5970-4ABD-A354-C711FE0E13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624287"/>
              </p:ext>
            </p:extLst>
          </p:nvPr>
        </p:nvGraphicFramePr>
        <p:xfrm>
          <a:off x="2362200" y="4362178"/>
          <a:ext cx="3543546" cy="1791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Equation" r:id="rId5" imgW="2311200" imgH="1168200" progId="Equation.DSMT4">
                  <p:embed/>
                </p:oleObj>
              </mc:Choice>
              <mc:Fallback>
                <p:oleObj name="Equation" r:id="rId5" imgW="23112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4362178"/>
                        <a:ext cx="3543546" cy="1791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6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1319069-429F-4487-A4E0-A51C673ECF8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6.18 </a:t>
            </a:r>
            <a:r>
              <a:rPr lang="zh-CN" altLang="en-US" kern="0" dirty="0">
                <a:latin typeface="MSTT31c62400" charset="0"/>
              </a:rPr>
              <a:t>平面旋转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47E2D2E5-CD5B-4CAB-AEB2-61110D2CE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58911"/>
              </p:ext>
            </p:extLst>
          </p:nvPr>
        </p:nvGraphicFramePr>
        <p:xfrm>
          <a:off x="2895600" y="1295400"/>
          <a:ext cx="2222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Equation" r:id="rId3" imgW="1333440" imgH="457200" progId="Equation.DSMT4">
                  <p:embed/>
                </p:oleObj>
              </mc:Choice>
              <mc:Fallback>
                <p:oleObj name="Equation" r:id="rId3" imgW="1333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295400"/>
                        <a:ext cx="2222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1FDA86CB-24FA-4439-BD42-F09DF9076E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5908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将向量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进行旋转，角度为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DA86CB-24FA-4439-BD42-F09DF9076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90800"/>
                <a:ext cx="8534400" cy="457200"/>
              </a:xfrm>
              <a:prstGeom prst="rect">
                <a:avLst/>
              </a:prstGeom>
              <a:blipFill rotWithShape="0">
                <a:blip r:embed="rId5"/>
                <a:stretch>
                  <a:fillRect t="-10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A99DDCE-4B64-4BB7-8E31-24D05F9DC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550" y="3200400"/>
            <a:ext cx="4038600" cy="26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BD2DABA-73ED-43A7-8245-D450312A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6.2 </a:t>
            </a:r>
            <a:r>
              <a:rPr lang="zh-CN" altLang="en-US" kern="0" dirty="0"/>
              <a:t>矩阵形状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1D77F997-1C55-46DD-8A3B-8793228E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27" y="875463"/>
                <a:ext cx="8679735" cy="4401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标量：不区分一个</a:t>
                </a:r>
                <a:r>
                  <a:rPr lang="en-US" altLang="zh-CN" sz="2200" dirty="0">
                    <a:latin typeface="+mn-ea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1</a:t>
                </a:r>
                <a:r>
                  <a:rPr lang="zh-CN" altLang="en-US" sz="2200" dirty="0">
                    <a:latin typeface="+mn-ea"/>
                  </a:rPr>
                  <a:t>矩阵和一个标量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向量：不区分一个</a:t>
                </a:r>
                <a:r>
                  <a:rPr lang="en-US" altLang="zh-CN" sz="2200" dirty="0">
                    <a:latin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1</a:t>
                </a:r>
                <a:r>
                  <a:rPr lang="zh-CN" altLang="en-US" sz="2200" dirty="0">
                    <a:latin typeface="+mn-ea"/>
                  </a:rPr>
                  <a:t>矩阵和一个向量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行向量和列向量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一个</a:t>
                </a:r>
                <a:r>
                  <a:rPr lang="en-US" altLang="zh-CN" sz="2200" dirty="0">
                    <a:latin typeface="+mn-ea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n</a:t>
                </a:r>
                <a:r>
                  <a:rPr lang="zh-CN" altLang="en-US" sz="2200" dirty="0">
                    <a:latin typeface="+mn-ea"/>
                  </a:rPr>
                  <a:t>矩阵被称为一个行向量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一个</a:t>
                </a:r>
                <a:r>
                  <a:rPr lang="en-US" altLang="zh-CN" sz="2200" dirty="0">
                    <a:latin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1</a:t>
                </a:r>
                <a:r>
                  <a:rPr lang="zh-CN" altLang="en-US" sz="2200" dirty="0">
                    <a:latin typeface="+mn-ea"/>
                  </a:rPr>
                  <a:t>矩阵杯称为一个列向量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高形，宽形和方形矩阵，一个大小为</a:t>
                </a:r>
                <a:r>
                  <a:rPr lang="en-US" altLang="zh-CN" sz="2200" dirty="0">
                    <a:latin typeface="+mn-ea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n</a:t>
                </a:r>
                <a:r>
                  <a:rPr lang="zh-CN" altLang="en-US" sz="2200" dirty="0">
                    <a:latin typeface="+mn-ea"/>
                  </a:rPr>
                  <a:t>的矩阵为：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高的，如果</a:t>
                </a:r>
                <a:r>
                  <a:rPr lang="en-US" altLang="zh-CN" sz="2200" dirty="0">
                    <a:latin typeface="+mn-ea"/>
                  </a:rPr>
                  <a:t>m&gt;n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宽的，如果</a:t>
                </a:r>
                <a:r>
                  <a:rPr lang="en-US" altLang="zh-CN" sz="2200" dirty="0">
                    <a:latin typeface="+mn-ea"/>
                  </a:rPr>
                  <a:t>m&lt;n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方的，如果</a:t>
                </a:r>
                <a:r>
                  <a:rPr lang="en-US" altLang="zh-CN" sz="2200" dirty="0">
                    <a:latin typeface="+mn-ea"/>
                  </a:rPr>
                  <a:t>m=n</a:t>
                </a: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1D77F997-1C55-46DD-8A3B-8793228E8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7" y="875463"/>
                <a:ext cx="8679735" cy="4401205"/>
              </a:xfrm>
              <a:prstGeom prst="rect">
                <a:avLst/>
              </a:prstGeom>
              <a:blipFill rotWithShape="0">
                <a:blip r:embed="rId3"/>
                <a:stretch>
                  <a:fillRect l="-1826" t="-2078" b="-2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7468AC92-8250-4280-A676-20CCE8370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07749"/>
              </p:ext>
            </p:extLst>
          </p:nvPr>
        </p:nvGraphicFramePr>
        <p:xfrm>
          <a:off x="3657600" y="4114800"/>
          <a:ext cx="5778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name="Equation" r:id="rId4" imgW="444240" imgH="711000" progId="Equation.DSMT4">
                  <p:embed/>
                </p:oleObj>
              </mc:Choice>
              <mc:Fallback>
                <p:oleObj name="Equation" r:id="rId4" imgW="444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4114800"/>
                        <a:ext cx="57785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7468AC92-8250-4280-A676-20CCE8370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756461"/>
              </p:ext>
            </p:extLst>
          </p:nvPr>
        </p:nvGraphicFramePr>
        <p:xfrm>
          <a:off x="4584700" y="4279900"/>
          <a:ext cx="8588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9" name="Equation" r:id="rId6" imgW="660240" imgH="457200" progId="Equation.DSMT4">
                  <p:embed/>
                </p:oleObj>
              </mc:Choice>
              <mc:Fallback>
                <p:oleObj name="Equation" r:id="rId6" imgW="660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4700" y="4279900"/>
                        <a:ext cx="858838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7468AC92-8250-4280-A676-20CCE8370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286071"/>
              </p:ext>
            </p:extLst>
          </p:nvPr>
        </p:nvGraphicFramePr>
        <p:xfrm>
          <a:off x="6096000" y="4114800"/>
          <a:ext cx="8921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name="Equation" r:id="rId8" imgW="685800" imgH="685800" progId="Equation.DSMT4">
                  <p:embed/>
                </p:oleObj>
              </mc:Choice>
              <mc:Fallback>
                <p:oleObj name="Equation" r:id="rId8" imgW="6858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0" y="4114800"/>
                        <a:ext cx="892175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9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DE823073-C26A-405F-A079-CFF33CF1019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6.19 </a:t>
            </a:r>
            <a:r>
              <a:rPr lang="zh-CN" altLang="en-US" kern="0" dirty="0">
                <a:latin typeface="MSTT31c62400" charset="0"/>
              </a:rPr>
              <a:t>节点弧关联矩阵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CE46EBC-2F48-4547-801F-CCEECCAA9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066800"/>
                <a:ext cx="8534400" cy="914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假设有向图</a:t>
                </a:r>
                <a:r>
                  <a:rPr lang="en-US" altLang="zh-CN" sz="2200" b="0" kern="0" dirty="0"/>
                  <a:t>G</a:t>
                </a:r>
                <a:r>
                  <a:rPr lang="zh-CN" altLang="en-US" sz="2200" b="0" kern="0" dirty="0"/>
                  <a:t>有</a:t>
                </a:r>
                <a:r>
                  <a:rPr lang="en-US" altLang="zh-CN" sz="2200" b="0" kern="0" dirty="0"/>
                  <a:t>m</a:t>
                </a:r>
                <a:r>
                  <a:rPr lang="zh-CN" altLang="en-US" sz="2200" b="0" kern="0" dirty="0"/>
                  <a:t>个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顶点</a:t>
                </a:r>
                <a:r>
                  <a:rPr lang="zh-CN" altLang="en-US" sz="2200" b="0" kern="0" dirty="0"/>
                  <a:t>，</a:t>
                </a:r>
                <a:r>
                  <a:rPr lang="en-US" altLang="zh-CN" sz="2200" b="0" kern="0" dirty="0"/>
                  <a:t>n</a:t>
                </a:r>
                <a:r>
                  <a:rPr lang="zh-CN" altLang="en-US" sz="2200" b="0" kern="0" dirty="0"/>
                  <a:t>条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弧</a:t>
                </a:r>
                <a:endParaRPr lang="en-US" altLang="zh-CN" sz="2200" b="0" kern="0" dirty="0">
                  <a:solidFill>
                    <a:srgbClr val="FF0000"/>
                  </a:solidFill>
                </a:endParaRPr>
              </a:p>
              <a:p>
                <a:r>
                  <a:rPr lang="zh-CN" altLang="en-US" sz="2200" b="0" kern="0" dirty="0" smtClean="0"/>
                  <a:t>则关联矩阵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大小为</a:t>
                </a:r>
                <a:r>
                  <a:rPr lang="en-US" altLang="zh-CN" sz="2200" b="0" kern="0" dirty="0"/>
                  <a:t>m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b="0" kern="0" dirty="0"/>
                  <a:t>n,</a:t>
                </a:r>
                <a:r>
                  <a:rPr lang="zh-CN" altLang="en-US" sz="2200" b="0" kern="0" dirty="0"/>
                  <a:t>其中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CE46EBC-2F48-4547-801F-CCEECCAA9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34400" cy="914400"/>
              </a:xfrm>
              <a:prstGeom prst="rect">
                <a:avLst/>
              </a:prstGeom>
              <a:blipFill rotWithShape="0">
                <a:blip r:embed="rId3"/>
                <a:stretch>
                  <a:fillRect l="-71" t="-5333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3983D328-26A7-4C84-BBAC-3077C4844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13924"/>
              </p:ext>
            </p:extLst>
          </p:nvPr>
        </p:nvGraphicFramePr>
        <p:xfrm>
          <a:off x="2514600" y="2083343"/>
          <a:ext cx="3245069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Equation" r:id="rId4" imgW="1981080" imgH="736560" progId="Equation.DSMT4">
                  <p:embed/>
                </p:oleObj>
              </mc:Choice>
              <mc:Fallback>
                <p:oleObj name="Equation" r:id="rId4" imgW="19810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2083343"/>
                        <a:ext cx="3245069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F441EB6-DE48-43F0-8B82-E59944FA4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55" y="3425853"/>
            <a:ext cx="3196289" cy="2705100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463D0917-FA97-4841-ABDF-13C1C6CFA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329037"/>
              </p:ext>
            </p:extLst>
          </p:nvPr>
        </p:nvGraphicFramePr>
        <p:xfrm>
          <a:off x="4724400" y="4038600"/>
          <a:ext cx="279505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Equation" r:id="rId7" imgW="1765080" imgH="914400" progId="Equation.DSMT4">
                  <p:embed/>
                </p:oleObj>
              </mc:Choice>
              <mc:Fallback>
                <p:oleObj name="Equation" r:id="rId7" imgW="17650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4400" y="4038600"/>
                        <a:ext cx="2795058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2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22EEBE8A-96DB-4615-AEA1-9E88184B59E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6.20 </a:t>
            </a:r>
            <a:r>
              <a:rPr lang="zh-CN" altLang="en-US" kern="0" dirty="0">
                <a:latin typeface="MSTT31c62400" charset="0"/>
              </a:rPr>
              <a:t>向量卷积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1FA8A47-D08A-4DCF-B96E-A42A345F8F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0668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和向量</a:t>
                </a:r>
                <a:r>
                  <a:rPr lang="en-US" altLang="zh-CN" sz="2200" b="0" kern="0" dirty="0"/>
                  <a:t>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卷积</a:t>
                </a:r>
                <a:r>
                  <a:rPr lang="zh-CN" altLang="en-US" sz="2200" b="0" kern="0" dirty="0"/>
                  <a:t>是一个</a:t>
                </a:r>
                <a:r>
                  <a:rPr lang="en-US" altLang="zh-CN" sz="2200" b="0" kern="0" dirty="0"/>
                  <a:t>(n+m-1)</a:t>
                </a:r>
                <a:r>
                  <a:rPr lang="zh-CN" altLang="en-US" sz="2200" b="0" kern="0" dirty="0"/>
                  <a:t>维</a:t>
                </a:r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1FA8A47-D08A-4DCF-B96E-A42A345F8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34400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71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92E22883-59EB-486E-A3BF-1AC7C940E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05813"/>
              </p:ext>
            </p:extLst>
          </p:nvPr>
        </p:nvGraphicFramePr>
        <p:xfrm>
          <a:off x="1981200" y="1600200"/>
          <a:ext cx="53228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6" name="Equation" r:id="rId4" imgW="2070000" imgH="355320" progId="Equation.DSMT4">
                  <p:embed/>
                </p:oleObj>
              </mc:Choice>
              <mc:Fallback>
                <p:oleObj name="Equation" r:id="rId4" imgW="2070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600200"/>
                        <a:ext cx="532288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8C9AE657-0DDD-4BA6-A87F-B7F979D825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2429390"/>
                <a:ext cx="3657600" cy="92340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记为</a:t>
                </a:r>
                <a:r>
                  <a:rPr lang="en-US" altLang="zh-CN" sz="2200" b="0" kern="0" dirty="0"/>
                  <a:t>c=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0" kern="0" dirty="0"/>
                  <a:t>*b</a:t>
                </a:r>
              </a:p>
              <a:p>
                <a:r>
                  <a:rPr lang="zh-CN" altLang="en-US" sz="2200" b="0" kern="0" dirty="0"/>
                  <a:t>例如：</a:t>
                </a:r>
                <a:r>
                  <a:rPr lang="en-US" altLang="zh-CN" sz="2200" b="0" kern="0" dirty="0"/>
                  <a:t>n=4</a:t>
                </a:r>
                <a:r>
                  <a:rPr lang="zh-CN" altLang="en-US" sz="2200" b="0" kern="0" dirty="0"/>
                  <a:t>，</a:t>
                </a:r>
                <a:r>
                  <a:rPr lang="en-US" altLang="zh-CN" sz="2200" b="0" kern="0" dirty="0"/>
                  <a:t>m=3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8C9AE657-0DDD-4BA6-A87F-B7F979D82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429390"/>
                <a:ext cx="3657600" cy="923409"/>
              </a:xfrm>
              <a:prstGeom prst="rect">
                <a:avLst/>
              </a:prstGeom>
              <a:blipFill rotWithShape="0">
                <a:blip r:embed="rId6"/>
                <a:stretch>
                  <a:fillRect l="-167" t="-5298" b="-3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554E9631-F4D2-41A1-B243-6A11E0607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59851"/>
              </p:ext>
            </p:extLst>
          </p:nvPr>
        </p:nvGraphicFramePr>
        <p:xfrm>
          <a:off x="1600200" y="3276600"/>
          <a:ext cx="2946463" cy="311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7" name="Equation" r:id="rId7" imgW="1320480" imgH="1396800" progId="Equation.DSMT4">
                  <p:embed/>
                </p:oleObj>
              </mc:Choice>
              <mc:Fallback>
                <p:oleObj name="Equation" r:id="rId7" imgW="1320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3276600"/>
                        <a:ext cx="2946463" cy="311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172200" y="2133600"/>
            <a:ext cx="2362200" cy="342900"/>
            <a:chOff x="6172200" y="2667000"/>
            <a:chExt cx="2362200" cy="342900"/>
          </a:xfrm>
        </p:grpSpPr>
        <p:sp>
          <p:nvSpPr>
            <p:cNvPr id="6" name="矩形 5"/>
            <p:cNvSpPr/>
            <p:nvPr/>
          </p:nvSpPr>
          <p:spPr bwMode="auto">
            <a:xfrm>
              <a:off x="6172200" y="2743200"/>
              <a:ext cx="23622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6781800" y="2743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7391400" y="2743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8001000" y="2743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7117902"/>
                </p:ext>
              </p:extLst>
            </p:nvPr>
          </p:nvGraphicFramePr>
          <p:xfrm>
            <a:off x="6400800" y="26670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98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00800" y="26670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2448553"/>
                </p:ext>
              </p:extLst>
            </p:nvPr>
          </p:nvGraphicFramePr>
          <p:xfrm>
            <a:off x="7000875" y="2667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99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00875" y="2667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860656"/>
                </p:ext>
              </p:extLst>
            </p:nvPr>
          </p:nvGraphicFramePr>
          <p:xfrm>
            <a:off x="7620000" y="2667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0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620000" y="2667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133478"/>
                </p:ext>
              </p:extLst>
            </p:nvPr>
          </p:nvGraphicFramePr>
          <p:xfrm>
            <a:off x="8153400" y="2667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1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153400" y="2667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6172200" y="2514600"/>
            <a:ext cx="1828800" cy="381000"/>
            <a:chOff x="6172200" y="3429000"/>
            <a:chExt cx="1828800" cy="381000"/>
          </a:xfrm>
        </p:grpSpPr>
        <p:sp>
          <p:nvSpPr>
            <p:cNvPr id="21" name="矩形 20"/>
            <p:cNvSpPr/>
            <p:nvPr/>
          </p:nvSpPr>
          <p:spPr bwMode="auto">
            <a:xfrm>
              <a:off x="6172200" y="3505200"/>
              <a:ext cx="1828800" cy="228600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6781800" y="3505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7391400" y="3505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7952314"/>
                </p:ext>
              </p:extLst>
            </p:nvPr>
          </p:nvGraphicFramePr>
          <p:xfrm>
            <a:off x="6410325" y="3467100"/>
            <a:ext cx="2095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2" name="Equation" r:id="rId17" imgW="139680" imgH="228600" progId="Equation.DSMT4">
                    <p:embed/>
                  </p:oleObj>
                </mc:Choice>
                <mc:Fallback>
                  <p:oleObj name="Equation" r:id="rId17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10325" y="3467100"/>
                          <a:ext cx="2095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9747807"/>
                </p:ext>
              </p:extLst>
            </p:nvPr>
          </p:nvGraphicFramePr>
          <p:xfrm>
            <a:off x="7010400" y="34671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3" name="Equation" r:id="rId19" imgW="152280" imgH="228600" progId="Equation.DSMT4">
                    <p:embed/>
                  </p:oleObj>
                </mc:Choice>
                <mc:Fallback>
                  <p:oleObj name="Equation" r:id="rId19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010400" y="34671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327823"/>
                </p:ext>
              </p:extLst>
            </p:nvPr>
          </p:nvGraphicFramePr>
          <p:xfrm>
            <a:off x="7629525" y="34290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4" name="Equation" r:id="rId21" imgW="152280" imgH="228600" progId="Equation.DSMT4">
                    <p:embed/>
                  </p:oleObj>
                </mc:Choice>
                <mc:Fallback>
                  <p:oleObj name="Equation" r:id="rId21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629525" y="34290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" name="组合 126"/>
          <p:cNvGrpSpPr/>
          <p:nvPr/>
        </p:nvGrpSpPr>
        <p:grpSpPr>
          <a:xfrm>
            <a:off x="5105400" y="2895600"/>
            <a:ext cx="3657600" cy="609600"/>
            <a:chOff x="5105400" y="3124200"/>
            <a:chExt cx="3657600" cy="609600"/>
          </a:xfrm>
        </p:grpSpPr>
        <p:sp>
          <p:nvSpPr>
            <p:cNvPr id="31" name="矩形 30"/>
            <p:cNvSpPr/>
            <p:nvPr/>
          </p:nvSpPr>
          <p:spPr bwMode="auto">
            <a:xfrm>
              <a:off x="6324600" y="32004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6934200" y="3200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543800" y="3200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8153400" y="3200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0195609"/>
                </p:ext>
              </p:extLst>
            </p:nvPr>
          </p:nvGraphicFramePr>
          <p:xfrm>
            <a:off x="6553200" y="31242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5" name="Equation" r:id="rId23" imgW="152280" imgH="228600" progId="Equation.DSMT4">
                    <p:embed/>
                  </p:oleObj>
                </mc:Choice>
                <mc:Fallback>
                  <p:oleObj name="Equation" r:id="rId2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53200" y="31242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2330550"/>
                </p:ext>
              </p:extLst>
            </p:nvPr>
          </p:nvGraphicFramePr>
          <p:xfrm>
            <a:off x="7153275" y="3124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6" name="Equation" r:id="rId24" imgW="164880" imgH="228600" progId="Equation.DSMT4">
                    <p:embed/>
                  </p:oleObj>
                </mc:Choice>
                <mc:Fallback>
                  <p:oleObj name="Equation" r:id="rId2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53275" y="3124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1357964"/>
                </p:ext>
              </p:extLst>
            </p:nvPr>
          </p:nvGraphicFramePr>
          <p:xfrm>
            <a:off x="7772400" y="3124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7" name="Equation" r:id="rId25" imgW="164880" imgH="228600" progId="Equation.DSMT4">
                    <p:embed/>
                  </p:oleObj>
                </mc:Choice>
                <mc:Fallback>
                  <p:oleObj name="Equation" r:id="rId2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72400" y="3124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5062343"/>
                </p:ext>
              </p:extLst>
            </p:nvPr>
          </p:nvGraphicFramePr>
          <p:xfrm>
            <a:off x="8305800" y="3124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8" name="Equation" r:id="rId26" imgW="164880" imgH="228600" progId="Equation.DSMT4">
                    <p:embed/>
                  </p:oleObj>
                </mc:Choice>
                <mc:Fallback>
                  <p:oleObj name="Equation" r:id="rId2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305800" y="3124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组合 38"/>
            <p:cNvGrpSpPr/>
            <p:nvPr/>
          </p:nvGrpSpPr>
          <p:grpSpPr>
            <a:xfrm>
              <a:off x="5105400" y="3352800"/>
              <a:ext cx="1828800" cy="381000"/>
              <a:chOff x="6172200" y="3429000"/>
              <a:chExt cx="1828800" cy="38100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直接连接符 41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43" name="对象 42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7006892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09" name="Equation" r:id="rId27" imgW="152280" imgH="228600" progId="Equation.DSMT4">
                      <p:embed/>
                    </p:oleObj>
                  </mc:Choice>
                  <mc:Fallback>
                    <p:oleObj name="Equation" r:id="rId27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对象 43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8247308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10" name="Equation" r:id="rId29" imgW="152280" imgH="228600" progId="Equation.DSMT4">
                      <p:embed/>
                    </p:oleObj>
                  </mc:Choice>
                  <mc:Fallback>
                    <p:oleObj name="Equation" r:id="rId29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对象 44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9684455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11" name="Equation" r:id="rId30" imgW="139680" imgH="228600" progId="Equation.DSMT4">
                      <p:embed/>
                    </p:oleObj>
                  </mc:Choice>
                  <mc:Fallback>
                    <p:oleObj name="Equation" r:id="rId30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9" name="组合 128"/>
          <p:cNvGrpSpPr/>
          <p:nvPr/>
        </p:nvGrpSpPr>
        <p:grpSpPr>
          <a:xfrm>
            <a:off x="5715000" y="3505200"/>
            <a:ext cx="3048000" cy="571500"/>
            <a:chOff x="5715000" y="3657600"/>
            <a:chExt cx="3048000" cy="571500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6934200" y="3733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543800" y="3733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8153400" y="3733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8" name="组合 127"/>
            <p:cNvGrpSpPr/>
            <p:nvPr/>
          </p:nvGrpSpPr>
          <p:grpSpPr>
            <a:xfrm>
              <a:off x="5715000" y="3657600"/>
              <a:ext cx="3048000" cy="533400"/>
              <a:chOff x="5715000" y="3657600"/>
              <a:chExt cx="3048000" cy="533400"/>
            </a:xfrm>
          </p:grpSpPr>
          <p:grpSp>
            <p:nvGrpSpPr>
              <p:cNvPr id="126" name="组合 125"/>
              <p:cNvGrpSpPr/>
              <p:nvPr/>
            </p:nvGrpSpPr>
            <p:grpSpPr>
              <a:xfrm>
                <a:off x="6324600" y="3657600"/>
                <a:ext cx="2438400" cy="342900"/>
                <a:chOff x="6324600" y="3657600"/>
                <a:chExt cx="2438400" cy="342900"/>
              </a:xfrm>
            </p:grpSpPr>
            <p:sp>
              <p:nvSpPr>
                <p:cNvPr id="48" name="矩形 47"/>
                <p:cNvSpPr/>
                <p:nvPr/>
              </p:nvSpPr>
              <p:spPr bwMode="auto">
                <a:xfrm>
                  <a:off x="6324600" y="3733800"/>
                  <a:ext cx="2438400" cy="2286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vert="horz" wrap="square" lIns="91440" tIns="45720" rIns="91440" bIns="45720" numCol="1" rtlCol="0" anchor="ctr" anchorCtr="1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dirty="0" smtClean="0">
                    <a:latin typeface="Calibri" pitchFamily="34" charset="0"/>
                  </a:endParaRPr>
                </a:p>
              </p:txBody>
            </p:sp>
            <p:graphicFrame>
              <p:nvGraphicFramePr>
                <p:cNvPr id="52" name="对象 51">
                  <a:extLst>
                    <a:ext uri="{FF2B5EF4-FFF2-40B4-BE49-F238E27FC236}">
                      <a16:creationId xmlns:a16="http://schemas.microsoft.com/office/drawing/2014/main" xmlns="" id="{554E9631-F4D2-41A1-B243-6A11E06077B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63457779"/>
                    </p:ext>
                  </p:extLst>
                </p:nvPr>
              </p:nvGraphicFramePr>
              <p:xfrm>
                <a:off x="6553200" y="3657600"/>
                <a:ext cx="228600" cy="342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712" name="Equation" r:id="rId32" imgW="152280" imgH="228600" progId="Equation.DSMT4">
                        <p:embed/>
                      </p:oleObj>
                    </mc:Choice>
                    <mc:Fallback>
                      <p:oleObj name="Equation" r:id="rId32" imgW="1522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53200" y="3657600"/>
                              <a:ext cx="228600" cy="342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" name="对象 52">
                  <a:extLst>
                    <a:ext uri="{FF2B5EF4-FFF2-40B4-BE49-F238E27FC236}">
                      <a16:creationId xmlns:a16="http://schemas.microsoft.com/office/drawing/2014/main" xmlns="" id="{554E9631-F4D2-41A1-B243-6A11E06077B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40764911"/>
                    </p:ext>
                  </p:extLst>
                </p:nvPr>
              </p:nvGraphicFramePr>
              <p:xfrm>
                <a:off x="7153275" y="3657600"/>
                <a:ext cx="247650" cy="342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713" name="Equation" r:id="rId33" imgW="164880" imgH="228600" progId="Equation.DSMT4">
                        <p:embed/>
                      </p:oleObj>
                    </mc:Choice>
                    <mc:Fallback>
                      <p:oleObj name="Equation" r:id="rId33" imgW="1648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153275" y="3657600"/>
                              <a:ext cx="247650" cy="342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对象 53">
                  <a:extLst>
                    <a:ext uri="{FF2B5EF4-FFF2-40B4-BE49-F238E27FC236}">
                      <a16:creationId xmlns:a16="http://schemas.microsoft.com/office/drawing/2014/main" xmlns="" id="{554E9631-F4D2-41A1-B243-6A11E06077B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7136613"/>
                    </p:ext>
                  </p:extLst>
                </p:nvPr>
              </p:nvGraphicFramePr>
              <p:xfrm>
                <a:off x="7772400" y="3657600"/>
                <a:ext cx="247650" cy="342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714" name="Equation" r:id="rId34" imgW="164880" imgH="228600" progId="Equation.DSMT4">
                        <p:embed/>
                      </p:oleObj>
                    </mc:Choice>
                    <mc:Fallback>
                      <p:oleObj name="Equation" r:id="rId34" imgW="1648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772400" y="3657600"/>
                              <a:ext cx="247650" cy="342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5" name="对象 54">
                  <a:extLst>
                    <a:ext uri="{FF2B5EF4-FFF2-40B4-BE49-F238E27FC236}">
                      <a16:creationId xmlns:a16="http://schemas.microsoft.com/office/drawing/2014/main" xmlns="" id="{554E9631-F4D2-41A1-B243-6A11E06077B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0474919"/>
                    </p:ext>
                  </p:extLst>
                </p:nvPr>
              </p:nvGraphicFramePr>
              <p:xfrm>
                <a:off x="8305800" y="3657600"/>
                <a:ext cx="247650" cy="342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715" name="Equation" r:id="rId35" imgW="164880" imgH="228600" progId="Equation.DSMT4">
                        <p:embed/>
                      </p:oleObj>
                    </mc:Choice>
                    <mc:Fallback>
                      <p:oleObj name="Equation" r:id="rId35" imgW="1648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305800" y="3657600"/>
                              <a:ext cx="247650" cy="342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7" name="矩形 56"/>
              <p:cNvSpPr/>
              <p:nvPr/>
            </p:nvSpPr>
            <p:spPr bwMode="auto">
              <a:xfrm>
                <a:off x="5715000" y="39624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</p:grpSp>
        <p:cxnSp>
          <p:nvCxnSpPr>
            <p:cNvPr id="58" name="直接连接符 57"/>
            <p:cNvCxnSpPr/>
            <p:nvPr/>
          </p:nvCxnSpPr>
          <p:spPr bwMode="auto">
            <a:xfrm>
              <a:off x="6324600" y="3962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934200" y="3962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94902"/>
                </p:ext>
              </p:extLst>
            </p:nvPr>
          </p:nvGraphicFramePr>
          <p:xfrm>
            <a:off x="5943600" y="38862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16" name="Equation" r:id="rId36" imgW="152280" imgH="228600" progId="Equation.DSMT4">
                    <p:embed/>
                  </p:oleObj>
                </mc:Choice>
                <mc:Fallback>
                  <p:oleObj name="Equation" r:id="rId36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5943600" y="38862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486383"/>
                </p:ext>
              </p:extLst>
            </p:nvPr>
          </p:nvGraphicFramePr>
          <p:xfrm>
            <a:off x="6553200" y="38862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17" name="Equation" r:id="rId38" imgW="152280" imgH="228600" progId="Equation.DSMT4">
                    <p:embed/>
                  </p:oleObj>
                </mc:Choice>
                <mc:Fallback>
                  <p:oleObj name="Equation" r:id="rId38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553200" y="38862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2875787"/>
                </p:ext>
              </p:extLst>
            </p:nvPr>
          </p:nvGraphicFramePr>
          <p:xfrm>
            <a:off x="7181850" y="3886200"/>
            <a:ext cx="2095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18" name="Equation" r:id="rId39" imgW="139680" imgH="228600" progId="Equation.DSMT4">
                    <p:embed/>
                  </p:oleObj>
                </mc:Choice>
                <mc:Fallback>
                  <p:oleObj name="Equation" r:id="rId39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7181850" y="3886200"/>
                          <a:ext cx="2095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" name="组合 129"/>
          <p:cNvGrpSpPr/>
          <p:nvPr/>
        </p:nvGrpSpPr>
        <p:grpSpPr>
          <a:xfrm>
            <a:off x="6324600" y="4191000"/>
            <a:ext cx="2438400" cy="609600"/>
            <a:chOff x="6324600" y="4191000"/>
            <a:chExt cx="2438400" cy="609600"/>
          </a:xfrm>
        </p:grpSpPr>
        <p:sp>
          <p:nvSpPr>
            <p:cNvPr id="64" name="矩形 63"/>
            <p:cNvSpPr/>
            <p:nvPr/>
          </p:nvSpPr>
          <p:spPr bwMode="auto">
            <a:xfrm>
              <a:off x="6324600" y="42672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6934200" y="4267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7543800" y="4267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8153400" y="42672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68" name="对象 67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855109"/>
                </p:ext>
              </p:extLst>
            </p:nvPr>
          </p:nvGraphicFramePr>
          <p:xfrm>
            <a:off x="6553200" y="41910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19" name="Equation" r:id="rId41" imgW="152280" imgH="228600" progId="Equation.DSMT4">
                    <p:embed/>
                  </p:oleObj>
                </mc:Choice>
                <mc:Fallback>
                  <p:oleObj name="Equation" r:id="rId41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53200" y="41910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对象 68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828195"/>
                </p:ext>
              </p:extLst>
            </p:nvPr>
          </p:nvGraphicFramePr>
          <p:xfrm>
            <a:off x="7153275" y="4191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0" name="Equation" r:id="rId42" imgW="164880" imgH="228600" progId="Equation.DSMT4">
                    <p:embed/>
                  </p:oleObj>
                </mc:Choice>
                <mc:Fallback>
                  <p:oleObj name="Equation" r:id="rId42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53275" y="4191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2520229"/>
                </p:ext>
              </p:extLst>
            </p:nvPr>
          </p:nvGraphicFramePr>
          <p:xfrm>
            <a:off x="7772400" y="4191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1" name="Equation" r:id="rId43" imgW="164880" imgH="228600" progId="Equation.DSMT4">
                    <p:embed/>
                  </p:oleObj>
                </mc:Choice>
                <mc:Fallback>
                  <p:oleObj name="Equation" r:id="rId4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72400" y="4191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70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3936495"/>
                </p:ext>
              </p:extLst>
            </p:nvPr>
          </p:nvGraphicFramePr>
          <p:xfrm>
            <a:off x="8305800" y="41910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2" name="Equation" r:id="rId44" imgW="164880" imgH="228600" progId="Equation.DSMT4">
                    <p:embed/>
                  </p:oleObj>
                </mc:Choice>
                <mc:Fallback>
                  <p:oleObj name="Equation" r:id="rId4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305800" y="41910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" name="组合 71"/>
            <p:cNvGrpSpPr/>
            <p:nvPr/>
          </p:nvGrpSpPr>
          <p:grpSpPr>
            <a:xfrm>
              <a:off x="6324600" y="4419600"/>
              <a:ext cx="1828800" cy="381000"/>
              <a:chOff x="6172200" y="3429000"/>
              <a:chExt cx="1828800" cy="381000"/>
            </a:xfrm>
          </p:grpSpPr>
          <p:sp>
            <p:nvSpPr>
              <p:cNvPr id="73" name="矩形 72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74" name="直接连接符 73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76" name="对象 75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7496970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3" name="Equation" r:id="rId45" imgW="152280" imgH="228600" progId="Equation.DSMT4">
                      <p:embed/>
                    </p:oleObj>
                  </mc:Choice>
                  <mc:Fallback>
                    <p:oleObj name="Equation" r:id="rId45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" name="对象 76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8851623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4" name="Equation" r:id="rId46" imgW="152280" imgH="228600" progId="Equation.DSMT4">
                      <p:embed/>
                    </p:oleObj>
                  </mc:Choice>
                  <mc:Fallback>
                    <p:oleObj name="Equation" r:id="rId46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" name="对象 77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5228451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5" name="Equation" r:id="rId47" imgW="139680" imgH="228600" progId="Equation.DSMT4">
                      <p:embed/>
                    </p:oleObj>
                  </mc:Choice>
                  <mc:Fallback>
                    <p:oleObj name="Equation" r:id="rId47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1" name="组合 130"/>
          <p:cNvGrpSpPr/>
          <p:nvPr/>
        </p:nvGrpSpPr>
        <p:grpSpPr>
          <a:xfrm>
            <a:off x="5486400" y="4800600"/>
            <a:ext cx="2438400" cy="609600"/>
            <a:chOff x="5486400" y="4800600"/>
            <a:chExt cx="2438400" cy="609600"/>
          </a:xfrm>
        </p:grpSpPr>
        <p:sp>
          <p:nvSpPr>
            <p:cNvPr id="80" name="矩形 79"/>
            <p:cNvSpPr/>
            <p:nvPr/>
          </p:nvSpPr>
          <p:spPr bwMode="auto">
            <a:xfrm>
              <a:off x="5486400" y="48768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6096000" y="4876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6705600" y="4876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7315200" y="48768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84" name="对象 83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689414"/>
                </p:ext>
              </p:extLst>
            </p:nvPr>
          </p:nvGraphicFramePr>
          <p:xfrm>
            <a:off x="5715000" y="48006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6" name="Equation" r:id="rId48" imgW="152280" imgH="228600" progId="Equation.DSMT4">
                    <p:embed/>
                  </p:oleObj>
                </mc:Choice>
                <mc:Fallback>
                  <p:oleObj name="Equation" r:id="rId48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715000" y="48006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对象 8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5971318"/>
                </p:ext>
              </p:extLst>
            </p:nvPr>
          </p:nvGraphicFramePr>
          <p:xfrm>
            <a:off x="6315075" y="48006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7" name="Equation" r:id="rId49" imgW="164880" imgH="228600" progId="Equation.DSMT4">
                    <p:embed/>
                  </p:oleObj>
                </mc:Choice>
                <mc:Fallback>
                  <p:oleObj name="Equation" r:id="rId4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315075" y="48006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784073"/>
                </p:ext>
              </p:extLst>
            </p:nvPr>
          </p:nvGraphicFramePr>
          <p:xfrm>
            <a:off x="6934200" y="48006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8" name="Equation" r:id="rId50" imgW="164880" imgH="228600" progId="Equation.DSMT4">
                    <p:embed/>
                  </p:oleObj>
                </mc:Choice>
                <mc:Fallback>
                  <p:oleObj name="Equation" r:id="rId50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34200" y="48006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79013"/>
                </p:ext>
              </p:extLst>
            </p:nvPr>
          </p:nvGraphicFramePr>
          <p:xfrm>
            <a:off x="7467600" y="48006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9" name="Equation" r:id="rId51" imgW="164880" imgH="228600" progId="Equation.DSMT4">
                    <p:embed/>
                  </p:oleObj>
                </mc:Choice>
                <mc:Fallback>
                  <p:oleObj name="Equation" r:id="rId5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67600" y="48006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8" name="组合 87"/>
            <p:cNvGrpSpPr/>
            <p:nvPr/>
          </p:nvGrpSpPr>
          <p:grpSpPr>
            <a:xfrm>
              <a:off x="6096000" y="5029200"/>
              <a:ext cx="1828800" cy="381000"/>
              <a:chOff x="6172200" y="3429000"/>
              <a:chExt cx="1828800" cy="381000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90" name="直接连接符 89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92" name="对象 91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7496970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30" name="Equation" r:id="rId52" imgW="152280" imgH="228600" progId="Equation.DSMT4">
                      <p:embed/>
                    </p:oleObj>
                  </mc:Choice>
                  <mc:Fallback>
                    <p:oleObj name="Equation" r:id="rId52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" name="对象 92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8851623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31" name="Equation" r:id="rId53" imgW="152280" imgH="228600" progId="Equation.DSMT4">
                      <p:embed/>
                    </p:oleObj>
                  </mc:Choice>
                  <mc:Fallback>
                    <p:oleObj name="Equation" r:id="rId5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5228451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32" name="Equation" r:id="rId54" imgW="139680" imgH="228600" progId="Equation.DSMT4">
                      <p:embed/>
                    </p:oleObj>
                  </mc:Choice>
                  <mc:Fallback>
                    <p:oleObj name="Equation" r:id="rId54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2" name="组合 131"/>
          <p:cNvGrpSpPr/>
          <p:nvPr/>
        </p:nvGrpSpPr>
        <p:grpSpPr>
          <a:xfrm>
            <a:off x="4724400" y="5410200"/>
            <a:ext cx="3048000" cy="609600"/>
            <a:chOff x="4724400" y="5410200"/>
            <a:chExt cx="3048000" cy="609600"/>
          </a:xfrm>
        </p:grpSpPr>
        <p:sp>
          <p:nvSpPr>
            <p:cNvPr id="96" name="矩形 95"/>
            <p:cNvSpPr/>
            <p:nvPr/>
          </p:nvSpPr>
          <p:spPr bwMode="auto">
            <a:xfrm>
              <a:off x="4724400" y="54864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5334000" y="5486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5943600" y="5486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6553200" y="54864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00" name="对象 99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8807609"/>
                </p:ext>
              </p:extLst>
            </p:nvPr>
          </p:nvGraphicFramePr>
          <p:xfrm>
            <a:off x="4953000" y="54102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33" name="Equation" r:id="rId55" imgW="152280" imgH="228600" progId="Equation.DSMT4">
                    <p:embed/>
                  </p:oleObj>
                </mc:Choice>
                <mc:Fallback>
                  <p:oleObj name="Equation" r:id="rId55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53000" y="54102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对象 100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649866"/>
                </p:ext>
              </p:extLst>
            </p:nvPr>
          </p:nvGraphicFramePr>
          <p:xfrm>
            <a:off x="5553075" y="5410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34" name="Equation" r:id="rId56" imgW="164880" imgH="228600" progId="Equation.DSMT4">
                    <p:embed/>
                  </p:oleObj>
                </mc:Choice>
                <mc:Fallback>
                  <p:oleObj name="Equation" r:id="rId5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53075" y="5410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对象 101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4156659"/>
                </p:ext>
              </p:extLst>
            </p:nvPr>
          </p:nvGraphicFramePr>
          <p:xfrm>
            <a:off x="6172200" y="5410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35" name="Equation" r:id="rId57" imgW="164880" imgH="228600" progId="Equation.DSMT4">
                    <p:embed/>
                  </p:oleObj>
                </mc:Choice>
                <mc:Fallback>
                  <p:oleObj name="Equation" r:id="rId5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172200" y="5410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对象 102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013542"/>
                </p:ext>
              </p:extLst>
            </p:nvPr>
          </p:nvGraphicFramePr>
          <p:xfrm>
            <a:off x="6705600" y="54102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36" name="Equation" r:id="rId58" imgW="164880" imgH="228600" progId="Equation.DSMT4">
                    <p:embed/>
                  </p:oleObj>
                </mc:Choice>
                <mc:Fallback>
                  <p:oleObj name="Equation" r:id="rId58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705600" y="54102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" name="组合 103"/>
            <p:cNvGrpSpPr/>
            <p:nvPr/>
          </p:nvGrpSpPr>
          <p:grpSpPr>
            <a:xfrm>
              <a:off x="5943600" y="5638800"/>
              <a:ext cx="1828800" cy="381000"/>
              <a:chOff x="6172200" y="3429000"/>
              <a:chExt cx="1828800" cy="381000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106" name="直接连接符 105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直接连接符 106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108" name="对象 107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7496970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37" name="Equation" r:id="rId59" imgW="152280" imgH="228600" progId="Equation.DSMT4">
                      <p:embed/>
                    </p:oleObj>
                  </mc:Choice>
                  <mc:Fallback>
                    <p:oleObj name="Equation" r:id="rId59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" name="对象 108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8851623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38" name="Equation" r:id="rId60" imgW="152280" imgH="228600" progId="Equation.DSMT4">
                      <p:embed/>
                    </p:oleObj>
                  </mc:Choice>
                  <mc:Fallback>
                    <p:oleObj name="Equation" r:id="rId60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" name="对象 109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5228451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39" name="Equation" r:id="rId61" imgW="139680" imgH="228600" progId="Equation.DSMT4">
                      <p:embed/>
                    </p:oleObj>
                  </mc:Choice>
                  <mc:Fallback>
                    <p:oleObj name="Equation" r:id="rId61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3" name="组合 132"/>
          <p:cNvGrpSpPr/>
          <p:nvPr/>
        </p:nvGrpSpPr>
        <p:grpSpPr>
          <a:xfrm>
            <a:off x="4876800" y="6019800"/>
            <a:ext cx="3657600" cy="609600"/>
            <a:chOff x="4876800" y="6019800"/>
            <a:chExt cx="3657600" cy="609600"/>
          </a:xfrm>
        </p:grpSpPr>
        <p:sp>
          <p:nvSpPr>
            <p:cNvPr id="111" name="矩形 110"/>
            <p:cNvSpPr/>
            <p:nvPr/>
          </p:nvSpPr>
          <p:spPr bwMode="auto">
            <a:xfrm>
              <a:off x="4876800" y="6096000"/>
              <a:ext cx="2438400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5486400" y="60960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6096000" y="60960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6705600" y="6096000"/>
              <a:ext cx="0" cy="2286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15" name="对象 114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824886"/>
                </p:ext>
              </p:extLst>
            </p:nvPr>
          </p:nvGraphicFramePr>
          <p:xfrm>
            <a:off x="5105400" y="6019800"/>
            <a:ext cx="2286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0" name="Equation" r:id="rId62" imgW="152280" imgH="228600" progId="Equation.DSMT4">
                    <p:embed/>
                  </p:oleObj>
                </mc:Choice>
                <mc:Fallback>
                  <p:oleObj name="Equation" r:id="rId62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05400" y="6019800"/>
                          <a:ext cx="2286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对象 115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7593062"/>
                </p:ext>
              </p:extLst>
            </p:nvPr>
          </p:nvGraphicFramePr>
          <p:xfrm>
            <a:off x="5705475" y="60198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1" name="Equation" r:id="rId63" imgW="164880" imgH="228600" progId="Equation.DSMT4">
                    <p:embed/>
                  </p:oleObj>
                </mc:Choice>
                <mc:Fallback>
                  <p:oleObj name="Equation" r:id="rId6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05475" y="60198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116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675189"/>
                </p:ext>
              </p:extLst>
            </p:nvPr>
          </p:nvGraphicFramePr>
          <p:xfrm>
            <a:off x="6324600" y="60198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2" name="Equation" r:id="rId64" imgW="164880" imgH="228600" progId="Equation.DSMT4">
                    <p:embed/>
                  </p:oleObj>
                </mc:Choice>
                <mc:Fallback>
                  <p:oleObj name="Equation" r:id="rId6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324600" y="60198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对象 117">
              <a:extLst>
                <a:ext uri="{FF2B5EF4-FFF2-40B4-BE49-F238E27FC236}">
                  <a16:creationId xmlns:a16="http://schemas.microsoft.com/office/drawing/2014/main" xmlns="" id="{554E9631-F4D2-41A1-B243-6A11E0607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6117994"/>
                </p:ext>
              </p:extLst>
            </p:nvPr>
          </p:nvGraphicFramePr>
          <p:xfrm>
            <a:off x="6858000" y="60198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3" name="Equation" r:id="rId65" imgW="164880" imgH="228600" progId="Equation.DSMT4">
                    <p:embed/>
                  </p:oleObj>
                </mc:Choice>
                <mc:Fallback>
                  <p:oleObj name="Equation" r:id="rId6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858000" y="60198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9" name="组合 118"/>
            <p:cNvGrpSpPr/>
            <p:nvPr/>
          </p:nvGrpSpPr>
          <p:grpSpPr>
            <a:xfrm>
              <a:off x="6705600" y="6248400"/>
              <a:ext cx="1828800" cy="381000"/>
              <a:chOff x="6172200" y="3429000"/>
              <a:chExt cx="1828800" cy="381000"/>
            </a:xfrm>
          </p:grpSpPr>
          <p:sp>
            <p:nvSpPr>
              <p:cNvPr id="120" name="矩形 119"/>
              <p:cNvSpPr/>
              <p:nvPr/>
            </p:nvSpPr>
            <p:spPr bwMode="auto">
              <a:xfrm>
                <a:off x="6172200" y="3505200"/>
                <a:ext cx="1828800" cy="2286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  <p:cxnSp>
            <p:nvCxnSpPr>
              <p:cNvPr id="121" name="直接连接符 120"/>
              <p:cNvCxnSpPr/>
              <p:nvPr/>
            </p:nvCxnSpPr>
            <p:spPr bwMode="auto">
              <a:xfrm>
                <a:off x="67818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直接连接符 121"/>
              <p:cNvCxnSpPr/>
              <p:nvPr/>
            </p:nvCxnSpPr>
            <p:spPr bwMode="auto">
              <a:xfrm>
                <a:off x="7391400" y="3505200"/>
                <a:ext cx="0" cy="2286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123" name="对象 122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8650145"/>
                  </p:ext>
                </p:extLst>
              </p:nvPr>
            </p:nvGraphicFramePr>
            <p:xfrm>
              <a:off x="64008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44" name="Equation" r:id="rId66" imgW="152280" imgH="228600" progId="Equation.DSMT4">
                      <p:embed/>
                    </p:oleObj>
                  </mc:Choice>
                  <mc:Fallback>
                    <p:oleObj name="Equation" r:id="rId66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" name="对象 123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9352017"/>
                  </p:ext>
                </p:extLst>
              </p:nvPr>
            </p:nvGraphicFramePr>
            <p:xfrm>
              <a:off x="7010400" y="3467100"/>
              <a:ext cx="2286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45" name="Equation" r:id="rId67" imgW="152280" imgH="228600" progId="Equation.DSMT4">
                      <p:embed/>
                    </p:oleObj>
                  </mc:Choice>
                  <mc:Fallback>
                    <p:oleObj name="Equation" r:id="rId67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7010400" y="3467100"/>
                            <a:ext cx="22860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" name="对象 124">
                <a:extLst>
                  <a:ext uri="{FF2B5EF4-FFF2-40B4-BE49-F238E27FC236}">
                    <a16:creationId xmlns:a16="http://schemas.microsoft.com/office/drawing/2014/main" xmlns="" id="{554E9631-F4D2-41A1-B243-6A11E06077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62009"/>
                  </p:ext>
                </p:extLst>
              </p:nvPr>
            </p:nvGraphicFramePr>
            <p:xfrm>
              <a:off x="7639050" y="3429000"/>
              <a:ext cx="20955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46" name="Equation" r:id="rId68" imgW="139680" imgH="228600" progId="Equation.DSMT4">
                      <p:embed/>
                    </p:oleObj>
                  </mc:Choice>
                  <mc:Fallback>
                    <p:oleObj name="Equation" r:id="rId68" imgW="1396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7639050" y="3429000"/>
                            <a:ext cx="209550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303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C030166-0A45-4FAF-B3E1-53CA1683D8D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6.21 </a:t>
            </a:r>
            <a:r>
              <a:rPr lang="zh-CN" altLang="en-US" kern="0" dirty="0">
                <a:latin typeface="MSTT31c62400" charset="0"/>
              </a:rPr>
              <a:t>向量卷积性质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40C701E-B3CC-4F56-8A7C-15B33E5B1FAE}"/>
              </a:ext>
            </a:extLst>
          </p:cNvPr>
          <p:cNvSpPr txBox="1">
            <a:spLocks/>
          </p:cNvSpPr>
          <p:nvPr/>
        </p:nvSpPr>
        <p:spPr>
          <a:xfrm>
            <a:off x="228600" y="1066800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假设向量</a:t>
            </a:r>
            <a:r>
              <a:rPr lang="en-US" altLang="zh-CN" sz="2200" b="0" kern="0" dirty="0"/>
              <a:t>a</a:t>
            </a:r>
            <a:r>
              <a:rPr lang="zh-CN" altLang="en-US" sz="2200" b="0" kern="0" dirty="0"/>
              <a:t>和</a:t>
            </a:r>
            <a:r>
              <a:rPr lang="en-US" altLang="zh-CN" sz="2200" b="0" kern="0" dirty="0"/>
              <a:t>b</a:t>
            </a:r>
            <a:r>
              <a:rPr lang="zh-CN" altLang="en-US" sz="2200" b="0" kern="0" dirty="0"/>
              <a:t>分别是以下多项式的系数</a:t>
            </a:r>
            <a:endParaRPr lang="en-US" altLang="zh-CN" sz="2200" b="0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B64CB185-521A-464F-9649-4560D8BE5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928658"/>
              </p:ext>
            </p:extLst>
          </p:nvPr>
        </p:nvGraphicFramePr>
        <p:xfrm>
          <a:off x="1142499" y="1617676"/>
          <a:ext cx="644892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Equation" r:id="rId3" imgW="3403440" imgH="241200" progId="Equation.DSMT4">
                  <p:embed/>
                </p:oleObj>
              </mc:Choice>
              <mc:Fallback>
                <p:oleObj name="Equation" r:id="rId3" imgW="3403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2499" y="1617676"/>
                        <a:ext cx="6448926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37ADBFB7-E934-49F4-BE9B-574A60FD3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2362200"/>
                <a:ext cx="8534400" cy="3124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则</a:t>
                </a:r>
                <a:r>
                  <a:rPr lang="en-US" altLang="zh-CN" sz="2200" b="0" kern="0" dirty="0"/>
                  <a:t>c=a*b</a:t>
                </a:r>
                <a:r>
                  <a:rPr lang="zh-CN" altLang="en-US" sz="2200" b="0" kern="0" dirty="0"/>
                  <a:t>是多项式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系数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性质：</a:t>
                </a:r>
                <a:endParaRPr lang="en-US" altLang="zh-CN" sz="2200" b="0" kern="0" dirty="0"/>
              </a:p>
              <a:p>
                <a:pPr lvl="1"/>
                <a:r>
                  <a:rPr lang="zh-CN" altLang="en-US" sz="1800" kern="0" dirty="0"/>
                  <a:t>对称性：</a:t>
                </a:r>
                <a:r>
                  <a:rPr lang="en-US" altLang="zh-CN" sz="18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b="0" kern="0" dirty="0"/>
                  <a:t>结合律：</a:t>
                </a:r>
                <a:r>
                  <a:rPr lang="en-US" altLang="zh-CN" sz="1800" kern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kern="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b="0" kern="0" dirty="0"/>
                  <a:t>=0</a:t>
                </a:r>
                <a:r>
                  <a:rPr lang="zh-CN" altLang="en-US" sz="1800" b="0" kern="0" dirty="0"/>
                  <a:t>，则</a:t>
                </a:r>
                <a:r>
                  <a:rPr lang="en-US" altLang="zh-CN" sz="1800" b="0" kern="0" dirty="0"/>
                  <a:t>a=</a:t>
                </a:r>
                <a:r>
                  <a:rPr lang="en-US" altLang="zh-CN" sz="1800" kern="0" dirty="0"/>
                  <a:t>0</a:t>
                </a:r>
                <a:r>
                  <a:rPr lang="zh-CN" altLang="en-US" sz="1800" kern="0" dirty="0"/>
                  <a:t>，或者</a:t>
                </a:r>
                <a:r>
                  <a:rPr lang="en-US" altLang="zh-CN" sz="1800" kern="0" dirty="0"/>
                  <a:t>b=0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7ADBFB7-E934-49F4-BE9B-574A60FD3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62200"/>
                <a:ext cx="8534400" cy="3124200"/>
              </a:xfrm>
              <a:prstGeom prst="rect">
                <a:avLst/>
              </a:prstGeom>
              <a:blipFill rotWithShape="0">
                <a:blip r:embed="rId5"/>
                <a:stretch>
                  <a:fillRect l="-71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B64CB185-521A-464F-9649-4560D8BE5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137686"/>
              </p:ext>
            </p:extLst>
          </p:nvPr>
        </p:nvGraphicFramePr>
        <p:xfrm>
          <a:off x="2286000" y="2819400"/>
          <a:ext cx="4306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Equation" r:id="rId6" imgW="2273040" imgH="241200" progId="Equation.DSMT4">
                  <p:embed/>
                </p:oleObj>
              </mc:Choice>
              <mc:Fallback>
                <p:oleObj name="Equation" r:id="rId6" imgW="227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2819400"/>
                        <a:ext cx="43068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2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2659B79-8130-4FB7-A331-06A28F662F9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6.22 </a:t>
            </a:r>
            <a:r>
              <a:rPr lang="zh-CN" altLang="en-US" kern="0" dirty="0">
                <a:latin typeface="MSTT31c62400" charset="0"/>
              </a:rPr>
              <a:t>向量和</a:t>
            </a:r>
            <a:r>
              <a:rPr lang="en-US" altLang="zh-CN" kern="0" dirty="0">
                <a:latin typeface="MSTT31c62400" charset="0"/>
              </a:rPr>
              <a:t>Toeplitz</a:t>
            </a:r>
            <a:r>
              <a:rPr lang="zh-CN" altLang="en-US" kern="0" dirty="0">
                <a:latin typeface="MSTT31c62400" charset="0"/>
              </a:rPr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E8810343-6412-4FD1-8E33-01009D320D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066800"/>
                <a:ext cx="8534400" cy="1600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如果固定</a:t>
                </a:r>
                <a:r>
                  <a:rPr lang="en-US" altLang="zh-CN" sz="2200" b="0" kern="0" dirty="0"/>
                  <a:t>a,</a:t>
                </a:r>
                <a:r>
                  <a:rPr lang="zh-CN" altLang="en-US" sz="2200" b="0" kern="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是一个线性函数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如果固定</a:t>
                </a:r>
                <a:r>
                  <a:rPr lang="en-US" altLang="zh-CN" sz="2200" b="0" kern="0" dirty="0"/>
                  <a:t>b,</a:t>
                </a:r>
                <a:r>
                  <a:rPr lang="zh-CN" altLang="en-US" sz="2200" b="0" kern="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是一个线性函数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例子：</a:t>
                </a:r>
                <a:r>
                  <a:rPr lang="en-US" altLang="zh-CN" sz="2200" b="0" kern="0" dirty="0"/>
                  <a:t>4</a:t>
                </a:r>
                <a:r>
                  <a:rPr lang="zh-CN" altLang="en-US" sz="2200" b="0" kern="0" dirty="0"/>
                  <a:t>维向量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和</a:t>
                </a:r>
                <a:r>
                  <a:rPr lang="en-US" altLang="zh-CN" sz="2200" b="0" kern="0" dirty="0"/>
                  <a:t>3</a:t>
                </a:r>
                <a:r>
                  <a:rPr lang="zh-CN" altLang="en-US" sz="2200" b="0" kern="0" dirty="0"/>
                  <a:t>维向量</a:t>
                </a:r>
                <a:r>
                  <a:rPr lang="en-US" altLang="zh-CN" sz="2200" b="0" kern="0" dirty="0"/>
                  <a:t>b</a:t>
                </a:r>
                <a:r>
                  <a:rPr lang="zh-CN" altLang="en-US" sz="2200" b="0" kern="0" dirty="0"/>
                  <a:t>，则</a:t>
                </a:r>
                <a:r>
                  <a:rPr lang="en-US" altLang="zh-CN" sz="2200" b="0" kern="0" dirty="0"/>
                  <a:t>c=a*b</a:t>
                </a:r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810343-6412-4FD1-8E33-01009D320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34400" cy="1600200"/>
              </a:xfrm>
              <a:prstGeom prst="rect">
                <a:avLst/>
              </a:prstGeom>
              <a:blipFill>
                <a:blip r:embed="rId4"/>
                <a:stretch>
                  <a:fillRect l="-71" t="-3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89AAD1DE-3E20-458C-90DE-616783144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831845"/>
              </p:ext>
            </p:extLst>
          </p:nvPr>
        </p:nvGraphicFramePr>
        <p:xfrm>
          <a:off x="2261178" y="2425700"/>
          <a:ext cx="4469243" cy="200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Equation" r:id="rId5" imgW="3111480" imgH="1396800" progId="Equation.DSMT4">
                  <p:embed/>
                </p:oleObj>
              </mc:Choice>
              <mc:Fallback>
                <p:oleObj name="Equation" r:id="rId5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1178" y="2425700"/>
                        <a:ext cx="4469243" cy="2006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0F6CF50-4404-4EC8-90A3-26BA98939D12}"/>
              </a:ext>
            </a:extLst>
          </p:cNvPr>
          <p:cNvSpPr txBox="1">
            <a:spLocks/>
          </p:cNvSpPr>
          <p:nvPr/>
        </p:nvSpPr>
        <p:spPr>
          <a:xfrm>
            <a:off x="228600" y="4724400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上述的矩阵向量乘积中的矩阵被称为</a:t>
            </a:r>
            <a:r>
              <a:rPr lang="en-US" altLang="zh-CN" sz="2200" b="0" kern="0" dirty="0"/>
              <a:t>Toeplitz</a:t>
            </a:r>
            <a:r>
              <a:rPr lang="zh-CN" altLang="en-US" sz="2200" b="0" kern="0" dirty="0"/>
              <a:t>矩阵</a:t>
            </a:r>
            <a:endParaRPr lang="en-US" altLang="zh-CN" sz="2200" b="0" kern="0" dirty="0"/>
          </a:p>
        </p:txBody>
      </p:sp>
    </p:spTree>
    <p:extLst>
      <p:ext uri="{BB962C8B-B14F-4D97-AF65-F5344CB8AC3E}">
        <p14:creationId xmlns:p14="http://schemas.microsoft.com/office/powerpoint/2010/main" val="15811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E81724F-6CCD-4CE7-8D5D-B46AE94E57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6.23 </a:t>
            </a:r>
            <a:r>
              <a:rPr lang="en-US" altLang="zh-CN" kern="0" dirty="0" err="1">
                <a:latin typeface="MSTT31c62400" charset="0"/>
              </a:rPr>
              <a:t>Vandermonde</a:t>
            </a:r>
            <a:r>
              <a:rPr lang="zh-CN" altLang="en-US" kern="0" dirty="0">
                <a:latin typeface="MSTT31c62400" charset="0"/>
              </a:rPr>
              <a:t>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F0001A-89BC-4745-B443-C4258F87F236}"/>
              </a:ext>
            </a:extLst>
          </p:cNvPr>
          <p:cNvSpPr txBox="1">
            <a:spLocks/>
          </p:cNvSpPr>
          <p:nvPr/>
        </p:nvSpPr>
        <p:spPr>
          <a:xfrm>
            <a:off x="228600" y="1066800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zh-CN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7A046715-0147-43B2-AC88-491FDA23B3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2192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多项式</a:t>
                </a:r>
                <a:r>
                  <a:rPr lang="en-US" altLang="zh-CN" sz="2200" b="0" kern="0" dirty="0"/>
                  <a:t>p(t),</a:t>
                </a:r>
                <a:r>
                  <a:rPr lang="zh-CN" altLang="en-US" sz="2200" b="0" kern="0" dirty="0"/>
                  <a:t>度为</a:t>
                </a:r>
                <a:r>
                  <a:rPr lang="en-US" altLang="zh-CN" sz="2200" b="0" kern="0" dirty="0"/>
                  <a:t>n-1,</a:t>
                </a:r>
                <a:r>
                  <a:rPr lang="zh-CN" altLang="en-US" sz="2200" b="0" kern="0" dirty="0"/>
                  <a:t>系数为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7A046715-0147-43B2-AC88-491FDA23B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8534400" cy="457200"/>
              </a:xfrm>
              <a:prstGeom prst="rect">
                <a:avLst/>
              </a:prstGeom>
              <a:blipFill>
                <a:blip r:embed="rId3"/>
                <a:stretch>
                  <a:fillRect l="-71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31D9861D-5F0C-4E8E-A484-8A43DDF0CC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631624"/>
              </p:ext>
            </p:extLst>
          </p:nvPr>
        </p:nvGraphicFramePr>
        <p:xfrm>
          <a:off x="2133600" y="1714500"/>
          <a:ext cx="432334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Equation" r:id="rId4" imgW="1955520" imgH="241200" progId="Equation.DSMT4">
                  <p:embed/>
                </p:oleObj>
              </mc:Choice>
              <mc:Fallback>
                <p:oleObj name="Equation" r:id="rId4" imgW="1955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1714500"/>
                        <a:ext cx="432334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CED750A4-596B-4E4E-835D-B96C9D8A4F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23622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/>
                  <a:t>p(t)</a:t>
                </a:r>
                <a:r>
                  <a:rPr lang="zh-CN" altLang="en-US" sz="2200" b="0" kern="0" dirty="0"/>
                  <a:t>在</a:t>
                </a:r>
                <a:r>
                  <a:rPr lang="en-US" altLang="zh-CN" sz="2200" b="0" kern="0" dirty="0"/>
                  <a:t>m</a:t>
                </a:r>
                <a:r>
                  <a:rPr lang="zh-CN" altLang="en-US" sz="2200" b="0" kern="0" dirty="0"/>
                  <a:t>个点中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b="0" kern="0" dirty="0"/>
                  <a:t>的值为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ED750A4-596B-4E4E-835D-B96C9D8A4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62200"/>
                <a:ext cx="8534400" cy="457200"/>
              </a:xfrm>
              <a:prstGeom prst="rect">
                <a:avLst/>
              </a:prstGeom>
              <a:blipFill>
                <a:blip r:embed="rId6"/>
                <a:stretch>
                  <a:fillRect l="-71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09658A74-C6EA-46B7-88F9-0640556A8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378599"/>
              </p:ext>
            </p:extLst>
          </p:nvPr>
        </p:nvGraphicFramePr>
        <p:xfrm>
          <a:off x="2159000" y="2967567"/>
          <a:ext cx="414123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Equation" r:id="rId7" imgW="2412720" imgH="939600" progId="Equation.DSMT4">
                  <p:embed/>
                </p:oleObj>
              </mc:Choice>
              <mc:Fallback>
                <p:oleObj name="Equation" r:id="rId7" imgW="24127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9000" y="2967567"/>
                        <a:ext cx="414123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33791810-5A52-4138-8708-48CF18E3763A}"/>
              </a:ext>
            </a:extLst>
          </p:cNvPr>
          <p:cNvSpPr txBox="1">
            <a:spLocks/>
          </p:cNvSpPr>
          <p:nvPr/>
        </p:nvSpPr>
        <p:spPr>
          <a:xfrm>
            <a:off x="381000" y="4728634"/>
            <a:ext cx="85344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矩阵</a:t>
            </a:r>
            <a:r>
              <a:rPr lang="en-US" altLang="zh-CN" sz="2200" b="0" kern="0" dirty="0"/>
              <a:t>A</a:t>
            </a:r>
            <a:r>
              <a:rPr lang="zh-CN" altLang="en-US" sz="2200" b="0" kern="0" dirty="0"/>
              <a:t>被称为</a:t>
            </a:r>
            <a:r>
              <a:rPr lang="en-US" altLang="zh-CN" sz="2000" kern="0" dirty="0" err="1">
                <a:latin typeface="MSTT31c62400" charset="0"/>
              </a:rPr>
              <a:t>Vandermonde</a:t>
            </a:r>
            <a:r>
              <a:rPr lang="zh-CN" altLang="en-US" sz="2000" kern="0" dirty="0">
                <a:latin typeface="MSTT31c62400" charset="0"/>
              </a:rPr>
              <a:t>矩阵</a:t>
            </a:r>
            <a:endParaRPr lang="en-US" altLang="zh-CN" sz="2200" b="0" kern="0" dirty="0"/>
          </a:p>
        </p:txBody>
      </p:sp>
    </p:spTree>
    <p:extLst>
      <p:ext uri="{BB962C8B-B14F-4D97-AF65-F5344CB8AC3E}">
        <p14:creationId xmlns:p14="http://schemas.microsoft.com/office/powerpoint/2010/main" val="33628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879AE39-62EA-48E1-B223-D4C66752316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6.24 </a:t>
            </a:r>
            <a:r>
              <a:rPr lang="zh-CN" altLang="en-US" kern="0" dirty="0">
                <a:latin typeface="MSTT31c62400" charset="0"/>
              </a:rPr>
              <a:t>离散傅里叶变换</a:t>
            </a:r>
            <a:r>
              <a:rPr lang="en-US" altLang="zh-CN" kern="0" dirty="0">
                <a:latin typeface="MSTT31c62400" charset="0"/>
              </a:rPr>
              <a:t>(DFT)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FE0E2F1-9589-4BAA-B9A1-B7A7D1536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219200"/>
                <a:ext cx="85344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/>
                  <a:t>DFT</a:t>
                </a:r>
                <a:r>
                  <a:rPr lang="zh-CN" altLang="en-US" sz="2200" b="0" kern="0" dirty="0"/>
                  <a:t>将</a:t>
                </a:r>
                <a:r>
                  <a:rPr lang="en-US" altLang="zh-CN" sz="2200" b="0" kern="0" dirty="0"/>
                  <a:t>n</a:t>
                </a:r>
                <a:r>
                  <a:rPr lang="zh-CN" altLang="en-US" sz="2200" b="0" kern="0" dirty="0"/>
                  <a:t>维复向量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映射为</a:t>
                </a:r>
                <a:r>
                  <a:rPr lang="en-US" altLang="zh-CN" sz="2200" b="0" kern="0" dirty="0"/>
                  <a:t>n</a:t>
                </a:r>
                <a:r>
                  <a:rPr lang="zh-CN" altLang="en-US" sz="2200" b="0" kern="0" dirty="0"/>
                  <a:t>维复向量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FE0E2F1-9589-4BAA-B9A1-B7A7D153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8534400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71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5318806C-AEAF-4CED-810C-83861CC2DA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61519"/>
              </p:ext>
            </p:extLst>
          </p:nvPr>
        </p:nvGraphicFramePr>
        <p:xfrm>
          <a:off x="1828800" y="1905000"/>
          <a:ext cx="4903304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4" imgW="3047760" imgH="1168200" progId="Equation.DSMT4">
                  <p:embed/>
                </p:oleObj>
              </mc:Choice>
              <mc:Fallback>
                <p:oleObj name="Equation" r:id="rId4" imgW="304776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1905000"/>
                        <a:ext cx="4903304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DBDE26DD-ACEA-4D55-8E22-69A857AA25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4267200"/>
                <a:ext cx="8534400" cy="10668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  <a:p>
                <a:r>
                  <a:rPr lang="en-US" altLang="zh-CN" sz="2200" b="0" kern="0" dirty="0"/>
                  <a:t>DFT</a:t>
                </a:r>
                <a:r>
                  <a:rPr lang="zh-CN" altLang="en-US" sz="2200" b="0" kern="0" dirty="0"/>
                  <a:t>矩阵</a:t>
                </a:r>
                <a:r>
                  <a:rPr lang="en-US" altLang="zh-CN" sz="2200" b="0" kern="0" dirty="0"/>
                  <a:t>W</a:t>
                </a:r>
                <a:r>
                  <a:rPr lang="zh-CN" altLang="en-US" sz="2200" b="0" kern="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b="0" kern="0" dirty="0"/>
                  <a:t>行第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200" b="0" kern="0" dirty="0"/>
                  <a:t>列的元素为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  <a:p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DE26DD-ACEA-4D55-8E22-69A857AA2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67200"/>
                <a:ext cx="8534400" cy="1066800"/>
              </a:xfrm>
              <a:prstGeom prst="rect">
                <a:avLst/>
              </a:prstGeom>
              <a:blipFill rotWithShape="0">
                <a:blip r:embed="rId6"/>
                <a:stretch>
                  <a:fillRect l="-71" t="-3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3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686277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对称矩阵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称为</a:t>
                </a:r>
                <a:r>
                  <a:rPr lang="zh-CN" altLang="en-US" sz="2200" b="1" dirty="0">
                    <a:ea typeface="微软雅黑" pitchFamily="34" charset="-122"/>
                  </a:rPr>
                  <a:t>半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正定矩阵</a:t>
                </a:r>
                <a:r>
                  <a:rPr lang="zh-CN" altLang="en-US" sz="2200" dirty="0" smtClean="0">
                    <a:ea typeface="微软雅黑" pitchFamily="34" charset="-122"/>
                  </a:rPr>
                  <a:t>，满足以下条件：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6862776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311" t="-27273" r="-1778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0" y="4191000"/>
                <a:ext cx="6934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注：</a:t>
                </a:r>
                <a:r>
                  <a:rPr lang="zh-CN" altLang="en-US" sz="2200" dirty="0">
                    <a:ea typeface="微软雅黑" pitchFamily="34" charset="-122"/>
                  </a:rPr>
                  <a:t>如果对称矩阵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是函数：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91000"/>
                <a:ext cx="693420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287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>
                <a:latin typeface="MSTT31c62400" charset="0"/>
              </a:rPr>
              <a:t>6.25</a:t>
            </a:r>
            <a:r>
              <a:rPr lang="en-US" altLang="zh-CN" kern="0" dirty="0" smtClean="0"/>
              <a:t> </a:t>
            </a:r>
            <a:r>
              <a:rPr lang="zh-CN" altLang="en-US" kern="0" dirty="0"/>
              <a:t>半</a:t>
            </a:r>
            <a:r>
              <a:rPr lang="zh-CN" altLang="en-US" kern="0" dirty="0" smtClean="0"/>
              <a:t>正定矩阵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45756"/>
              </p:ext>
            </p:extLst>
          </p:nvPr>
        </p:nvGraphicFramePr>
        <p:xfrm>
          <a:off x="4152900" y="1617663"/>
          <a:ext cx="2101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6" imgW="965160" imgH="203040" progId="Equation.DSMT4">
                  <p:embed/>
                </p:oleObj>
              </mc:Choice>
              <mc:Fallback>
                <p:oleObj name="Equation" r:id="rId6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2900" y="1617663"/>
                        <a:ext cx="210185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1000" y="2324943"/>
                <a:ext cx="65806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对称矩阵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正定矩阵，</a:t>
                </a:r>
                <a:r>
                  <a:rPr lang="zh-CN" altLang="en-US" sz="2200" dirty="0" smtClean="0">
                    <a:ea typeface="微软雅黑" pitchFamily="34" charset="-122"/>
                  </a:rPr>
                  <a:t>满足以下条件：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324943"/>
                <a:ext cx="6580648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2410" t="-25000" r="-1854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91616"/>
              </p:ext>
            </p:extLst>
          </p:nvPr>
        </p:nvGraphicFramePr>
        <p:xfrm>
          <a:off x="3830638" y="2878138"/>
          <a:ext cx="24130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9" imgW="1193760" imgH="203040" progId="Equation.DSMT4">
                  <p:embed/>
                </p:oleObj>
              </mc:Choice>
              <mc:Fallback>
                <p:oleObj name="Equation" r:id="rId9" imgW="1193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0638" y="2878138"/>
                        <a:ext cx="2413000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14400" y="3505199"/>
            <a:ext cx="38523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/>
              <a:t>这是</a:t>
            </a:r>
            <a:r>
              <a:rPr lang="zh-CN" altLang="en-US" sz="2200" dirty="0"/>
              <a:t>半正定矩阵的一个</a:t>
            </a:r>
            <a:r>
              <a:rPr lang="zh-CN" altLang="en-US" sz="2200" dirty="0" smtClean="0"/>
              <a:t>子集。</a:t>
            </a:r>
            <a:endParaRPr lang="zh-CN" altLang="en-US" sz="22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27229"/>
              </p:ext>
            </p:extLst>
          </p:nvPr>
        </p:nvGraphicFramePr>
        <p:xfrm>
          <a:off x="1905000" y="4777788"/>
          <a:ext cx="5187616" cy="840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Equation" r:id="rId11" imgW="2743200" imgH="444240" progId="Equation.DSMT4">
                  <p:embed/>
                </p:oleObj>
              </mc:Choice>
              <mc:Fallback>
                <p:oleObj name="Equation" r:id="rId11" imgW="2743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5000" y="4777788"/>
                        <a:ext cx="5187616" cy="840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914400" y="5841613"/>
            <a:ext cx="2159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/>
              <a:t>这叫做</a:t>
            </a:r>
            <a:r>
              <a:rPr lang="zh-CN" altLang="en-US" sz="2200" b="1" dirty="0" smtClean="0"/>
              <a:t>二次型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843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9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0" y="4191000"/>
                <a:ext cx="7543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为半正定矩阵，但不是正定矩阵：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91000"/>
                <a:ext cx="75438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02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>
                <a:latin typeface="MSTT31c62400" charset="0"/>
              </a:rPr>
              <a:t>6.27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半正定矩阵例子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696327" y="917158"/>
          <a:ext cx="160496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1" name="Equation" r:id="rId5" imgW="736560" imgH="457200" progId="Equation.DSMT4">
                  <p:embed/>
                </p:oleObj>
              </mc:Choice>
              <mc:Fallback>
                <p:oleObj name="Equation" r:id="rId5" imgW="736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6327" y="917158"/>
                        <a:ext cx="1604962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1000" y="3039548"/>
                <a:ext cx="431810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为正定矩阵：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039548"/>
                <a:ext cx="4318105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3672" t="-27273" r="-3107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560376"/>
              </p:ext>
            </p:extLst>
          </p:nvPr>
        </p:nvGraphicFramePr>
        <p:xfrm>
          <a:off x="3663950" y="3589338"/>
          <a:ext cx="24145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name="Equation" r:id="rId8" imgW="1193760" imgH="203040" progId="Equation.DSMT4">
                  <p:embed/>
                </p:oleObj>
              </mc:Choice>
              <mc:Fallback>
                <p:oleObj name="Equation" r:id="rId8" imgW="1193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3950" y="3589338"/>
                        <a:ext cx="2414588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036576"/>
              </p:ext>
            </p:extLst>
          </p:nvPr>
        </p:nvGraphicFramePr>
        <p:xfrm>
          <a:off x="2119313" y="4535488"/>
          <a:ext cx="47545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Equation" r:id="rId10" imgW="2514600" imgH="457200" progId="Equation.DSMT4">
                  <p:embed/>
                </p:oleObj>
              </mc:Choice>
              <mc:Fallback>
                <p:oleObj name="Equation" r:id="rId10" imgW="2514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9313" y="4535488"/>
                        <a:ext cx="475456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524000" y="2097376"/>
          <a:ext cx="5946164" cy="52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4" name="Equation" r:id="rId12" imgW="3162240" imgH="279360" progId="Equation.DSMT4">
                  <p:embed/>
                </p:oleObj>
              </mc:Choice>
              <mc:Fallback>
                <p:oleObj name="Equation" r:id="rId12" imgW="3162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4000" y="2097376"/>
                        <a:ext cx="5946164" cy="525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81000" y="5388363"/>
                <a:ext cx="7543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&lt;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不是半正定矩阵：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388363"/>
                <a:ext cx="7543800" cy="338554"/>
              </a:xfrm>
              <a:prstGeom prst="rect">
                <a:avLst/>
              </a:prstGeom>
              <a:blipFill rotWithShape="0">
                <a:blip r:embed="rId14"/>
                <a:stretch>
                  <a:fillRect l="-2102" t="-2545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070191"/>
              </p:ext>
            </p:extLst>
          </p:nvPr>
        </p:nvGraphicFramePr>
        <p:xfrm>
          <a:off x="3362325" y="5730875"/>
          <a:ext cx="25368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Equation" r:id="rId15" imgW="1307880" imgH="457200" progId="Equation.DSMT4">
                  <p:embed/>
                </p:oleObj>
              </mc:Choice>
              <mc:Fallback>
                <p:oleObj name="Equation" r:id="rId15" imgW="1307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62325" y="5730875"/>
                        <a:ext cx="2536825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77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0" y="4435945"/>
                <a:ext cx="7543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每个半正定矩阵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都有非</a:t>
                </a:r>
                <a:r>
                  <a:rPr lang="zh-CN" altLang="en-US" sz="2200" dirty="0" smtClean="0">
                    <a:ea typeface="微软雅黑" pitchFamily="34" charset="-122"/>
                  </a:rPr>
                  <a:t>负的对角</a:t>
                </a:r>
                <a:r>
                  <a:rPr lang="zh-CN" altLang="en-US" sz="2200" dirty="0">
                    <a:ea typeface="微软雅黑" pitchFamily="34" charset="-122"/>
                  </a:rPr>
                  <a:t>元素。</a:t>
                </a: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435945"/>
                <a:ext cx="7543800" cy="338554"/>
              </a:xfrm>
              <a:prstGeom prst="rect">
                <a:avLst/>
              </a:prstGeom>
              <a:blipFill>
                <a:blip r:embed="rId4"/>
                <a:stretch>
                  <a:fillRect l="-2102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>
                <a:latin typeface="MSTT31c62400" charset="0"/>
              </a:rPr>
              <a:t>6.28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正定矩阵性质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1000" y="1219200"/>
                <a:ext cx="363035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正定矩阵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都是非奇异的。</a:t>
                </a:r>
                <a:endParaRPr lang="zh-CN" altLang="en-US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3630353" cy="338554"/>
              </a:xfrm>
              <a:prstGeom prst="rect">
                <a:avLst/>
              </a:prstGeom>
              <a:blipFill>
                <a:blip r:embed="rId5"/>
                <a:stretch>
                  <a:fillRect l="-4370" t="-25000" r="-3866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062956" y="1755775"/>
          <a:ext cx="51371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Equation" r:id="rId6" imgW="2539800" imgH="203040" progId="Equation.DSMT4">
                  <p:embed/>
                </p:oleObj>
              </mc:Choice>
              <mc:Fallback>
                <p:oleObj name="Equation" r:id="rId6" imgW="253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2956" y="1755775"/>
                        <a:ext cx="513715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19068" y="2416563"/>
            <a:ext cx="34419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/>
              <a:t>(</a:t>
            </a:r>
            <a:r>
              <a:rPr lang="zh-CN" altLang="en-US" sz="2200" dirty="0" smtClean="0"/>
              <a:t>最后一步由正定性得到的</a:t>
            </a:r>
            <a:r>
              <a:rPr lang="en-US" altLang="zh-CN" sz="2200" dirty="0" smtClean="0"/>
              <a:t>)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381000" y="3130214"/>
                <a:ext cx="391248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正定矩阵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有正的对角元素。</a:t>
                </a:r>
                <a:endParaRPr lang="zh-CN" altLang="en-US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130214"/>
                <a:ext cx="3912481" cy="338554"/>
              </a:xfrm>
              <a:prstGeom prst="rect">
                <a:avLst/>
              </a:prstGeom>
              <a:blipFill>
                <a:blip r:embed="rId8"/>
                <a:stretch>
                  <a:fillRect l="-4056" t="-25000" r="-3588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680049" y="3666789"/>
          <a:ext cx="1902964" cy="49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Equation" r:id="rId9" imgW="927000" imgH="241200" progId="Equation.DSMT4">
                  <p:embed/>
                </p:oleObj>
              </mc:Choice>
              <mc:Fallback>
                <p:oleObj name="Equation" r:id="rId9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0049" y="3666789"/>
                        <a:ext cx="1902964" cy="495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3680049" y="5140034"/>
          <a:ext cx="1928812" cy="50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Equation" r:id="rId11" imgW="927000" imgH="241200" progId="Equation.DSMT4">
                  <p:embed/>
                </p:oleObj>
              </mc:Choice>
              <mc:Fallback>
                <p:oleObj name="Equation" r:id="rId11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80049" y="5140034"/>
                        <a:ext cx="1928812" cy="50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86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7" grpId="0"/>
      <p:bldP spid="1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>
                <a:latin typeface="MSTT31c62400" charset="0"/>
              </a:rPr>
              <a:t>6.29</a:t>
            </a:r>
            <a:r>
              <a:rPr lang="en-US" altLang="zh-CN" kern="0" dirty="0" smtClean="0"/>
              <a:t> Gram</a:t>
            </a:r>
            <a:r>
              <a:rPr lang="zh-CN" altLang="en-US" kern="0" dirty="0" smtClean="0"/>
              <a:t>矩阵</a:t>
            </a:r>
            <a:r>
              <a:rPr lang="en-US" altLang="zh-CN" kern="0" dirty="0" smtClean="0"/>
              <a:t> </a:t>
            </a:r>
            <a:endParaRPr lang="zh-CN" altLang="en-US" kern="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1000" y="1219200"/>
            <a:ext cx="29879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矩阵</a:t>
            </a:r>
            <a:r>
              <a:rPr lang="en-US" altLang="zh-CN" sz="2200" dirty="0" smtClean="0">
                <a:ea typeface="微软雅黑" pitchFamily="34" charset="-122"/>
              </a:rPr>
              <a:t>Gram</a:t>
            </a:r>
            <a:r>
              <a:rPr lang="zh-CN" altLang="en-US" sz="2200" dirty="0" smtClean="0">
                <a:ea typeface="微软雅黑" pitchFamily="34" charset="-122"/>
              </a:rPr>
              <a:t>矩阵</a:t>
            </a:r>
            <a:r>
              <a:rPr lang="en-US" altLang="zh-CN" sz="2200" dirty="0" smtClean="0">
                <a:ea typeface="微软雅黑" pitchFamily="34" charset="-122"/>
              </a:rPr>
              <a:t>A</a:t>
            </a:r>
            <a:r>
              <a:rPr lang="zh-CN" altLang="en-US" sz="2200" dirty="0" smtClean="0">
                <a:ea typeface="微软雅黑" pitchFamily="34" charset="-122"/>
              </a:rPr>
              <a:t>的</a:t>
            </a:r>
            <a:r>
              <a:rPr lang="zh-CN" altLang="en-US" sz="2200" dirty="0">
                <a:ea typeface="微软雅黑" pitchFamily="34" charset="-122"/>
              </a:rPr>
              <a:t>定义：</a:t>
            </a:r>
            <a:endParaRPr lang="zh-CN" altLang="en-US" sz="2200" dirty="0" smtClean="0">
              <a:ea typeface="微软雅黑" pitchFamily="34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1000" y="2439942"/>
            <a:ext cx="4026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每个</a:t>
            </a:r>
            <a:r>
              <a:rPr lang="en-US" altLang="zh-CN" sz="2200" dirty="0">
                <a:ea typeface="微软雅黑" pitchFamily="34" charset="-122"/>
              </a:rPr>
              <a:t>Gram</a:t>
            </a:r>
            <a:r>
              <a:rPr lang="zh-CN" altLang="en-US" sz="2200" dirty="0" smtClean="0">
                <a:ea typeface="微软雅黑" pitchFamily="34" charset="-122"/>
              </a:rPr>
              <a:t>矩阵</a:t>
            </a:r>
            <a:r>
              <a:rPr lang="zh-CN" altLang="en-US" sz="2200" dirty="0">
                <a:ea typeface="微软雅黑" pitchFamily="34" charset="-122"/>
              </a:rPr>
              <a:t>都是半正定</a:t>
            </a:r>
            <a:r>
              <a:rPr lang="zh-CN" altLang="en-US" sz="2200" dirty="0" smtClean="0">
                <a:ea typeface="微软雅黑" pitchFamily="34" charset="-122"/>
              </a:rPr>
              <a:t>的。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50584"/>
              </p:ext>
            </p:extLst>
          </p:nvPr>
        </p:nvGraphicFramePr>
        <p:xfrm>
          <a:off x="2574131" y="3038880"/>
          <a:ext cx="4114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4" imgW="2044440" imgH="279360" progId="Equation.DSMT4">
                  <p:embed/>
                </p:oleObj>
              </mc:Choice>
              <mc:Fallback>
                <p:oleObj name="Equation" r:id="rId4" imgW="2044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4131" y="3038880"/>
                        <a:ext cx="411480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14400" y="5145477"/>
                <a:ext cx="49563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/>
                  <a:t>也就是说，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𝐵</m:t>
                    </m:r>
                  </m:oMath>
                </a14:m>
                <a:r>
                  <a:rPr lang="zh-CN" altLang="en-US" sz="2200" dirty="0"/>
                  <a:t>的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列向量是线性无关的</a:t>
                </a:r>
                <a:r>
                  <a:rPr lang="zh-CN" altLang="en-US" sz="2200" dirty="0"/>
                  <a:t>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45477"/>
                <a:ext cx="4956357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1599" t="-9859" r="-86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810000" y="1724620"/>
          <a:ext cx="1276337" cy="42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7" imgW="571320" imgH="190440" progId="Equation.DSMT4">
                  <p:embed/>
                </p:oleObj>
              </mc:Choice>
              <mc:Fallback>
                <p:oleObj name="Equation" r:id="rId7" imgW="571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0" y="1724620"/>
                        <a:ext cx="1276337" cy="425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3861239"/>
            <a:ext cx="4873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如果</a:t>
            </a:r>
            <a:r>
              <a:rPr lang="en-US" altLang="zh-CN" sz="2200" dirty="0" smtClean="0">
                <a:ea typeface="微软雅黑" pitchFamily="34" charset="-122"/>
              </a:rPr>
              <a:t>Gram</a:t>
            </a:r>
            <a:r>
              <a:rPr lang="zh-CN" altLang="en-US" sz="2200" dirty="0" smtClean="0">
                <a:ea typeface="微软雅黑" pitchFamily="34" charset="-122"/>
              </a:rPr>
              <a:t>矩阵是正定</a:t>
            </a:r>
            <a:r>
              <a:rPr lang="zh-CN" altLang="en-US" sz="2200" dirty="0">
                <a:ea typeface="微软雅黑" pitchFamily="34" charset="-122"/>
              </a:rPr>
              <a:t>的</a:t>
            </a:r>
            <a:r>
              <a:rPr lang="zh-CN" altLang="en-US" sz="2200" dirty="0" smtClean="0">
                <a:ea typeface="微软雅黑" pitchFamily="34" charset="-122"/>
              </a:rPr>
              <a:t>，则要满足：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490699" y="4412749"/>
          <a:ext cx="4281664" cy="52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8" name="Equation" r:id="rId9" imgW="2273040" imgH="279360" progId="Equation.DSMT4">
                  <p:embed/>
                </p:oleObj>
              </mc:Choice>
              <mc:Fallback>
                <p:oleObj name="Equation" r:id="rId9" imgW="227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0699" y="4412749"/>
                        <a:ext cx="4281664" cy="52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3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4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C52D1020-B96A-49D4-9297-AE7622B66D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6.3 </a:t>
            </a:r>
            <a:r>
              <a:rPr lang="zh-CN" altLang="en-US" kern="0" dirty="0">
                <a:latin typeface="MSTT31c62400" charset="0"/>
              </a:rPr>
              <a:t>分块矩阵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54B2F860-73DE-4DDB-B007-B3497AD10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27" y="875463"/>
            <a:ext cx="86797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分块矩阵的每一个元都是一个矩阵，例如：</a:t>
            </a:r>
            <a:endParaRPr lang="en-US" altLang="zh-CN" sz="2200" dirty="0">
              <a:latin typeface="Calibri" pitchFamily="34" charset="0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xmlns="" id="{1B1554BA-315E-4BD1-A91D-97133A12ED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139788"/>
              </p:ext>
            </p:extLst>
          </p:nvPr>
        </p:nvGraphicFramePr>
        <p:xfrm>
          <a:off x="3352800" y="1487652"/>
          <a:ext cx="14986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6" name="Equation" r:id="rId3" imgW="1498072" imgH="842790" progId="Equation.DSMT4">
                  <p:embed/>
                </p:oleObj>
              </mc:Choice>
              <mc:Fallback>
                <p:oleObj name="Equation" r:id="rId3" imgW="1498072" imgH="8427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1487652"/>
                        <a:ext cx="1498600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093F97B-A3E7-4F5A-815D-84EB6B8B5D61}"/>
              </a:ext>
            </a:extLst>
          </p:cNvPr>
          <p:cNvSpPr/>
          <p:nvPr/>
        </p:nvSpPr>
        <p:spPr>
          <a:xfrm>
            <a:off x="354726" y="2667000"/>
            <a:ext cx="635087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其中</a:t>
            </a:r>
            <a:r>
              <a:rPr lang="en-US" altLang="zh-CN" sz="2200" dirty="0">
                <a:latin typeface="Calibri" pitchFamily="34" charset="0"/>
              </a:rPr>
              <a:t>B,C,D,E</a:t>
            </a:r>
            <a:r>
              <a:rPr lang="zh-CN" altLang="en-US" sz="2200" dirty="0">
                <a:latin typeface="Calibri" pitchFamily="34" charset="0"/>
              </a:rPr>
              <a:t>都是矩阵</a:t>
            </a:r>
            <a:r>
              <a:rPr lang="en-US" altLang="zh-CN" sz="2200" dirty="0">
                <a:latin typeface="Calibri" pitchFamily="34" charset="0"/>
              </a:rPr>
              <a:t>(</a:t>
            </a:r>
            <a:r>
              <a:rPr lang="zh-CN" altLang="en-US" sz="2200" dirty="0">
                <a:latin typeface="Calibri" pitchFamily="34" charset="0"/>
              </a:rPr>
              <a:t>被称为矩阵</a:t>
            </a:r>
            <a:r>
              <a:rPr lang="en-US" altLang="zh-CN" sz="2200" dirty="0">
                <a:latin typeface="Calibri" pitchFamily="34" charset="0"/>
              </a:rPr>
              <a:t>A</a:t>
            </a:r>
            <a:r>
              <a:rPr lang="zh-CN" altLang="en-US" sz="2200" dirty="0">
                <a:latin typeface="Calibri" pitchFamily="34" charset="0"/>
              </a:rPr>
              <a:t>的子矩阵</a:t>
            </a:r>
            <a:r>
              <a:rPr lang="en-US" altLang="zh-CN" sz="2200" dirty="0">
                <a:latin typeface="Calibri" pitchFamily="34" charset="0"/>
              </a:rPr>
              <a:t>)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位于同一</a:t>
            </a:r>
            <a:r>
              <a:rPr lang="zh-CN" altLang="en-US" sz="2200" dirty="0">
                <a:solidFill>
                  <a:srgbClr val="FF0000"/>
                </a:solidFill>
                <a:latin typeface="Calibri" pitchFamily="34" charset="0"/>
              </a:rPr>
              <a:t>行</a:t>
            </a:r>
            <a:r>
              <a:rPr lang="zh-CN" altLang="en-US" sz="2200" dirty="0">
                <a:latin typeface="Calibri" pitchFamily="34" charset="0"/>
              </a:rPr>
              <a:t>的子矩阵</a:t>
            </a:r>
            <a:r>
              <a:rPr lang="zh-CN" altLang="en-US" sz="2200" dirty="0">
                <a:solidFill>
                  <a:srgbClr val="FF0000"/>
                </a:solidFill>
                <a:latin typeface="Calibri" pitchFamily="34" charset="0"/>
              </a:rPr>
              <a:t>行维度</a:t>
            </a:r>
            <a:r>
              <a:rPr lang="zh-CN" altLang="en-US" sz="2200" dirty="0">
                <a:latin typeface="Calibri" pitchFamily="34" charset="0"/>
              </a:rPr>
              <a:t>必须</a:t>
            </a:r>
            <a:r>
              <a:rPr lang="zh-CN" altLang="en-US" sz="2200" dirty="0" smtClean="0">
                <a:latin typeface="Calibri" pitchFamily="34" charset="0"/>
              </a:rPr>
              <a:t>相等</a:t>
            </a:r>
            <a:endParaRPr lang="en-US" altLang="zh-CN" sz="2400" dirty="0">
              <a:latin typeface="Calibri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Calibri" pitchFamily="34" charset="0"/>
              </a:rPr>
              <a:t>位于同一</a:t>
            </a:r>
            <a:r>
              <a:rPr lang="zh-CN" altLang="en-US" sz="2200" dirty="0">
                <a:solidFill>
                  <a:srgbClr val="FF0000"/>
                </a:solidFill>
                <a:latin typeface="Calibri" pitchFamily="34" charset="0"/>
              </a:rPr>
              <a:t>列</a:t>
            </a:r>
            <a:r>
              <a:rPr lang="zh-CN" altLang="en-US" sz="2200" dirty="0">
                <a:latin typeface="Calibri" pitchFamily="34" charset="0"/>
              </a:rPr>
              <a:t>的子矩阵</a:t>
            </a:r>
            <a:r>
              <a:rPr lang="zh-CN" altLang="en-US" sz="2200" dirty="0">
                <a:solidFill>
                  <a:srgbClr val="FF0000"/>
                </a:solidFill>
                <a:latin typeface="Calibri" pitchFamily="34" charset="0"/>
              </a:rPr>
              <a:t>列维度</a:t>
            </a:r>
            <a:r>
              <a:rPr lang="zh-CN" altLang="en-US" sz="2200" dirty="0">
                <a:latin typeface="Calibri" pitchFamily="34" charset="0"/>
              </a:rPr>
              <a:t>必须</a:t>
            </a:r>
            <a:r>
              <a:rPr lang="zh-CN" altLang="en-US" sz="2200" dirty="0" smtClean="0">
                <a:latin typeface="Calibri" pitchFamily="34" charset="0"/>
              </a:rPr>
              <a:t>相等</a:t>
            </a:r>
            <a:endParaRPr lang="en-US" altLang="zh-CN" sz="2400" dirty="0">
              <a:latin typeface="Calibri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Calibri" pitchFamily="34" charset="0"/>
              </a:rPr>
              <a:t> </a:t>
            </a:r>
            <a:r>
              <a:rPr lang="zh-CN" altLang="en-US" sz="2200" dirty="0">
                <a:latin typeface="Calibri" pitchFamily="34" charset="0"/>
              </a:rPr>
              <a:t>例子：</a:t>
            </a:r>
            <a:endParaRPr lang="en-US" altLang="zh-CN" sz="2200" dirty="0">
              <a:latin typeface="Calibri" pitchFamily="34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xmlns="" id="{B7AD2E57-3D93-410F-8183-01B0BAB89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094699"/>
              </p:ext>
            </p:extLst>
          </p:nvPr>
        </p:nvGraphicFramePr>
        <p:xfrm>
          <a:off x="1066800" y="4804843"/>
          <a:ext cx="1311129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7" name="Equation" r:id="rId5" imgW="901440" imgH="253800" progId="Equation.DSMT4">
                  <p:embed/>
                </p:oleObj>
              </mc:Choice>
              <mc:Fallback>
                <p:oleObj name="Equation" r:id="rId5" imgW="901440" imgH="253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xmlns="" id="{974A0863-52DE-47CC-992E-DB4F3AE066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804843"/>
                        <a:ext cx="1311129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xmlns="" id="{98DF223C-4F68-4E49-80EB-CBFCC62DC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864468"/>
              </p:ext>
            </p:extLst>
          </p:nvPr>
        </p:nvGraphicFramePr>
        <p:xfrm>
          <a:off x="2971800" y="4833933"/>
          <a:ext cx="914400" cy="34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8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xmlns="" id="{565DA13A-C2C1-440B-8327-9536D6678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4833933"/>
                        <a:ext cx="914400" cy="340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xmlns="" id="{BDA8B0C3-AB6A-4344-ABE7-CD04EA9CC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28417"/>
              </p:ext>
            </p:extLst>
          </p:nvPr>
        </p:nvGraphicFramePr>
        <p:xfrm>
          <a:off x="4562186" y="4736827"/>
          <a:ext cx="1391227" cy="57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9" name="Equation" r:id="rId9" imgW="965160" imgH="457200" progId="Equation.DSMT4">
                  <p:embed/>
                </p:oleObj>
              </mc:Choice>
              <mc:Fallback>
                <p:oleObj name="Equation" r:id="rId9" imgW="965160" imgH="457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xmlns="" id="{E8FD6938-7947-42A7-B382-4A9F34153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62186" y="4736827"/>
                        <a:ext cx="1391227" cy="57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xmlns="" id="{C1BA80E4-5A5F-4A04-A02B-9D4004410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44488"/>
              </p:ext>
            </p:extLst>
          </p:nvPr>
        </p:nvGraphicFramePr>
        <p:xfrm>
          <a:off x="6400800" y="4724400"/>
          <a:ext cx="685800" cy="60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0" name="Equation" r:id="rId11" imgW="520560" imgH="457200" progId="Equation.DSMT4">
                  <p:embed/>
                </p:oleObj>
              </mc:Choice>
              <mc:Fallback>
                <p:oleObj name="Equation" r:id="rId11" imgW="520560" imgH="457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xmlns="" id="{145F2AF1-4F60-4EBB-869E-7BF269A5F5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00800" y="4724400"/>
                        <a:ext cx="685800" cy="60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xmlns="" id="{DBFC811F-EA65-4970-B579-1C78FF297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509585"/>
              </p:ext>
            </p:extLst>
          </p:nvPr>
        </p:nvGraphicFramePr>
        <p:xfrm>
          <a:off x="3124200" y="5486400"/>
          <a:ext cx="1743220" cy="100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1" name="Equation" r:id="rId13" imgW="1231560" imgH="711000" progId="Equation.DSMT4">
                  <p:embed/>
                </p:oleObj>
              </mc:Choice>
              <mc:Fallback>
                <p:oleObj name="Equation" r:id="rId13" imgW="1231560" imgH="7110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xmlns="" id="{E04F2A09-6D61-4F2D-9498-F5779DB0C8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24200" y="5486400"/>
                        <a:ext cx="1743220" cy="100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1" y="914400"/>
                <a:ext cx="8534400" cy="4189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latin typeface="+mn-ea"/>
                  </a:rPr>
                  <a:t>矩阵范数</a:t>
                </a:r>
                <a:r>
                  <a:rPr lang="en-US" altLang="zh-CN" sz="2200" b="1" dirty="0" smtClean="0">
                    <a:latin typeface="+mn-ea"/>
                  </a:rPr>
                  <a:t>(Matrix norm)</a:t>
                </a:r>
                <a:r>
                  <a:rPr lang="zh-CN" altLang="en-US" sz="2200" dirty="0" smtClean="0">
                    <a:latin typeface="+mn-ea"/>
                  </a:rPr>
                  <a:t>：向量空间中存在一个函数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→</a:t>
                </a:r>
                <a:r>
                  <a:rPr lang="en-US" altLang="zh-CN" sz="2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，</a:t>
                </a:r>
                <a:endParaRPr lang="en-US" altLang="zh-CN" sz="2200" dirty="0" smtClean="0">
                  <a:latin typeface="+mn-ea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>
                    <a:latin typeface="+mn-ea"/>
                  </a:rPr>
                  <a:t> </a:t>
                </a:r>
                <a:r>
                  <a:rPr lang="en-US" altLang="zh-CN" sz="2200" dirty="0" smtClean="0">
                    <a:latin typeface="+mn-ea"/>
                  </a:rPr>
                  <a:t>    </a:t>
                </a:r>
                <a:r>
                  <a:rPr lang="zh-CN" altLang="en-US" sz="2200" dirty="0" smtClean="0">
                    <a:latin typeface="+mn-ea"/>
                  </a:rPr>
                  <a:t>且满足以下条件：</a:t>
                </a:r>
                <a:endParaRPr lang="en-US" altLang="zh-CN" sz="2200" dirty="0" smtClean="0">
                  <a:latin typeface="+mn-ea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>
                    <a:solidFill>
                      <a:srgbClr val="000000"/>
                    </a:solidFill>
                    <a:latin typeface="+mn-ea"/>
                  </a:rPr>
                  <a:t>齐次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latin typeface="+mn-ea"/>
                  </a:rPr>
                  <a:t>性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：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200" kern="0" dirty="0" smtClean="0">
                  <a:solidFill>
                    <a:srgbClr val="000000"/>
                  </a:solidFill>
                  <a:latin typeface="+mn-ea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solidFill>
                      <a:srgbClr val="000000"/>
                    </a:solidFill>
                    <a:latin typeface="+mn-ea"/>
                  </a:rPr>
                  <a:t>三角不等式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;</a:t>
                </a:r>
                <a:endParaRPr lang="en-US" altLang="zh-CN" sz="2200" kern="0" dirty="0">
                  <a:solidFill>
                    <a:srgbClr val="000000"/>
                  </a:solidFill>
                  <a:latin typeface="+mn-ea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latin typeface="+mn-ea"/>
                  </a:rPr>
                  <a:t>非负性</a:t>
                </a:r>
                <a:r>
                  <a:rPr lang="zh-CN" altLang="en-US" sz="2200" dirty="0" smtClean="0">
                    <a:latin typeface="+mn-ea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200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2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;</a:t>
                </a: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zh-CN" altLang="en-US" sz="2200" kern="0" dirty="0" smtClean="0">
                    <a:solidFill>
                      <a:srgbClr val="000000"/>
                    </a:solidFill>
                    <a:latin typeface="+mn-ea"/>
                    <a:cs typeface="Arial" pitchFamily="34" charset="0"/>
                  </a:rPr>
                  <a:t>则称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+mn-ea"/>
                  </a:rPr>
                  <a:t>为矩阵范数。</a:t>
                </a:r>
                <a:endParaRPr lang="en-US" altLang="zh-CN" sz="2200" dirty="0" smtClean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矩阵范数：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:r>
                  <a:rPr lang="en-US" altLang="zh-CN" sz="2200" dirty="0" err="1"/>
                  <a:t>Frobenius</a:t>
                </a:r>
                <a:r>
                  <a:rPr lang="en-US" altLang="zh-CN" sz="2200" dirty="0"/>
                  <a:t> 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norm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：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en-US" altLang="zh-CN" sz="2200" kern="0" dirty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                   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914400"/>
                <a:ext cx="8534400" cy="4189737"/>
              </a:xfrm>
              <a:prstGeom prst="rect">
                <a:avLst/>
              </a:prstGeom>
              <a:blipFill rotWithShape="0">
                <a:blip r:embed="rId4"/>
                <a:stretch>
                  <a:fillRect l="-1857" t="-2038" r="-5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6.3 </a:t>
            </a:r>
            <a:r>
              <a:rPr lang="zh-CN" altLang="en-US" kern="0" dirty="0" smtClean="0"/>
              <a:t>矩阵范数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103418"/>
              </p:ext>
            </p:extLst>
          </p:nvPr>
        </p:nvGraphicFramePr>
        <p:xfrm>
          <a:off x="762000" y="4648200"/>
          <a:ext cx="41878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8" name="Equation" r:id="rId5" imgW="2044440" imgH="253800" progId="Equation.DSMT4">
                  <p:embed/>
                </p:oleObj>
              </mc:Choice>
              <mc:Fallback>
                <p:oleObj name="Equation" r:id="rId5" imgW="2044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648200"/>
                        <a:ext cx="418782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728577"/>
              </p:ext>
            </p:extLst>
          </p:nvPr>
        </p:nvGraphicFramePr>
        <p:xfrm>
          <a:off x="533400" y="5093610"/>
          <a:ext cx="8409780" cy="161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9" name="Equation" r:id="rId7" imgW="4228920" imgH="812520" progId="Equation.DSMT4">
                  <p:embed/>
                </p:oleObj>
              </mc:Choice>
              <mc:Fallback>
                <p:oleObj name="Equation" r:id="rId7" imgW="42289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5093610"/>
                        <a:ext cx="8409780" cy="1611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599578"/>
              </p:ext>
            </p:extLst>
          </p:nvPr>
        </p:nvGraphicFramePr>
        <p:xfrm>
          <a:off x="4191000" y="3810000"/>
          <a:ext cx="2755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name="Equation" r:id="rId9" imgW="1346040" imgH="533160" progId="Equation.DSMT4">
                  <p:embed/>
                </p:oleObj>
              </mc:Choice>
              <mc:Fallback>
                <p:oleObj name="Equation" r:id="rId9" imgW="13460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1000" y="3810000"/>
                        <a:ext cx="2755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6172200"/>
            <a:ext cx="2286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en-US" altLang="zh-CN" sz="2200" b="1" dirty="0" err="1" smtClean="0">
                <a:latin typeface="Arial Rounded MT Bold" panose="020F0704030504030204" pitchFamily="34" charset="0"/>
                <a:ea typeface="微软雅黑" pitchFamily="34" charset="-122"/>
              </a:rPr>
              <a:t>Minkowshi</a:t>
            </a:r>
            <a:r>
              <a:rPr lang="zh-CN" altLang="en-US" sz="2200" dirty="0" smtClean="0">
                <a:ea typeface="微软雅黑" pitchFamily="34" charset="-122"/>
              </a:rPr>
              <a:t>不等式</a:t>
            </a:r>
            <a:endParaRPr lang="en-US" altLang="zh-CN" sz="2200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5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9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628442"/>
              </p:ext>
            </p:extLst>
          </p:nvPr>
        </p:nvGraphicFramePr>
        <p:xfrm>
          <a:off x="838200" y="1752600"/>
          <a:ext cx="67087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6" name="Equation" r:id="rId3" imgW="3301920" imgH="558720" progId="Equation.DSMT4">
                  <p:embed/>
                </p:oleObj>
              </mc:Choice>
              <mc:Fallback>
                <p:oleObj name="Equation" r:id="rId3" imgW="33019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670877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609600" y="5486400"/>
            <a:ext cx="80010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0" dirty="0"/>
          </a:p>
        </p:txBody>
      </p:sp>
      <p:sp>
        <p:nvSpPr>
          <p:cNvPr id="208916" name="Rectangle 20"/>
          <p:cNvSpPr>
            <a:spLocks noChangeArrowheads="1"/>
          </p:cNvSpPr>
          <p:nvPr/>
        </p:nvSpPr>
        <p:spPr bwMode="auto">
          <a:xfrm>
            <a:off x="7467600" y="2057400"/>
            <a:ext cx="9653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 smtClean="0">
                <a:solidFill>
                  <a:srgbClr val="FF0000"/>
                </a:solidFill>
              </a:rPr>
              <a:t>---(1)</a:t>
            </a:r>
            <a:endParaRPr lang="en-US" altLang="zh-CN" sz="2800" b="0" dirty="0">
              <a:solidFill>
                <a:srgbClr val="FF0000"/>
              </a:solidFill>
            </a:endParaRPr>
          </a:p>
        </p:txBody>
      </p:sp>
      <p:sp>
        <p:nvSpPr>
          <p:cNvPr id="208919" name="Text Box 23"/>
          <p:cNvSpPr txBox="1">
            <a:spLocks noChangeArrowheads="1"/>
          </p:cNvSpPr>
          <p:nvPr/>
        </p:nvSpPr>
        <p:spPr bwMode="auto">
          <a:xfrm>
            <a:off x="2438400" y="5791200"/>
            <a:ext cx="35702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0" dirty="0"/>
              <a:t>简称为</a:t>
            </a:r>
            <a:r>
              <a:rPr lang="zh-CN" altLang="en-US" sz="2200" dirty="0">
                <a:solidFill>
                  <a:srgbClr val="FF0000"/>
                </a:solidFill>
              </a:rPr>
              <a:t>从属范数</a:t>
            </a:r>
            <a:r>
              <a:rPr lang="zh-CN" altLang="en-US" sz="2200" b="0" dirty="0"/>
              <a:t>或</a:t>
            </a:r>
            <a:r>
              <a:rPr lang="zh-CN" altLang="en-US" sz="2200" dirty="0">
                <a:solidFill>
                  <a:srgbClr val="FF0000"/>
                </a:solidFill>
              </a:rPr>
              <a:t>算子范数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6.3 </a:t>
            </a:r>
            <a:r>
              <a:rPr lang="zh-CN" altLang="en-US" kern="0" dirty="0" smtClean="0"/>
              <a:t>算子范数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04800" y="914400"/>
                <a:ext cx="8429143" cy="975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smtClean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𝜐</m:t>
                        </m:r>
                      </m:sub>
                    </m:sSub>
                    <m:r>
                      <a:rPr lang="zh-CN" altLang="en-US" sz="2200" i="0">
                        <a:latin typeface="Cambria Math" panose="02040503050406030204" pitchFamily="18" charset="0"/>
                      </a:rPr>
                      <m:t>为一种向量范数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则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sub>
                        </m:sSub>
                      </m:den>
                    </m:f>
                    <m:r>
                      <a:rPr lang="zh-CN" altLang="en-US" sz="2200">
                        <a:latin typeface="Cambria Math" panose="02040503050406030204" pitchFamily="18" charset="0"/>
                      </a:rPr>
                      <m:t>对所有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</a:rPr>
                  <a:t>有最大值，令</a:t>
                </a:r>
                <a:endParaRPr lang="en-US" altLang="zh-CN" sz="22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8429143" cy="975523"/>
              </a:xfrm>
              <a:prstGeom prst="rect">
                <a:avLst/>
              </a:prstGeom>
              <a:blipFill rotWithShape="0">
                <a:blip r:embed="rId5"/>
                <a:stretch>
                  <a:fillRect l="-94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4800" y="2971800"/>
                <a:ext cx="452784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可以验证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𝜐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满足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矩阵范数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</a:rPr>
                        <m:t>定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义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71800"/>
                <a:ext cx="4527842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213554"/>
              </p:ext>
            </p:extLst>
          </p:nvPr>
        </p:nvGraphicFramePr>
        <p:xfrm>
          <a:off x="915988" y="3429000"/>
          <a:ext cx="40322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Equation" r:id="rId7" imgW="1968480" imgH="253800" progId="Equation.DSMT4">
                  <p:embed/>
                </p:oleObj>
              </mc:Choice>
              <mc:Fallback>
                <p:oleObj name="Equation" r:id="rId7" imgW="1968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5988" y="3429000"/>
                        <a:ext cx="4032250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195161"/>
              </p:ext>
            </p:extLst>
          </p:nvPr>
        </p:nvGraphicFramePr>
        <p:xfrm>
          <a:off x="914400" y="3962400"/>
          <a:ext cx="6070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Equation" r:id="rId9" imgW="3035160" imgH="685800" progId="Equation.DSMT4">
                  <p:embed/>
                </p:oleObj>
              </mc:Choice>
              <mc:Fallback>
                <p:oleObj name="Equation" r:id="rId9" imgW="30351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962400"/>
                        <a:ext cx="6070600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09600" y="5410200"/>
                <a:ext cx="80772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smtClean="0">
                        <a:latin typeface="Cambria Math" panose="02040503050406030204" pitchFamily="18" charset="0"/>
                      </a:rPr>
                      <m:t>由</m:t>
                    </m:r>
                    <m:d>
                      <m:d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2200">
                        <a:latin typeface="Cambria Math" panose="02040503050406030204" pitchFamily="18" charset="0"/>
                      </a:rPr>
                      <m:t>式确定的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𝜐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称为从属于给定向量范数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𝜐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的矩阵范数</m:t>
                    </m:r>
                  </m:oMath>
                </a14:m>
                <a:r>
                  <a:rPr lang="zh-CN" altLang="en-US" sz="2200" dirty="0" smtClean="0"/>
                  <a:t>，</a:t>
                </a:r>
                <a:endParaRPr lang="zh-CN" altLang="en-US" sz="2200" dirty="0"/>
              </a:p>
              <a:p>
                <a:endParaRPr lang="zh-CN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10200"/>
                <a:ext cx="8077200" cy="769441"/>
              </a:xfrm>
              <a:prstGeom prst="rect">
                <a:avLst/>
              </a:prstGeom>
              <a:blipFill rotWithShape="0">
                <a:blip r:embed="rId11"/>
                <a:stretch>
                  <a:fillRect l="-453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5" grpId="0" animBg="1" autoUpdateAnimBg="0"/>
      <p:bldP spid="208916" grpId="0" autoUpdateAnimBg="0"/>
      <p:bldP spid="208919" grpId="0" autoUpdateAnimBg="0"/>
      <p:bldP spid="5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728612"/>
              </p:ext>
            </p:extLst>
          </p:nvPr>
        </p:nvGraphicFramePr>
        <p:xfrm>
          <a:off x="1676400" y="1752600"/>
          <a:ext cx="3962400" cy="923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5" name="Equation" r:id="rId3" imgW="2019300" imgH="495300" progId="Equation.DSMT4">
                  <p:embed/>
                </p:oleObj>
              </mc:Choice>
              <mc:Fallback>
                <p:oleObj name="Equation" r:id="rId3" imgW="2019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3962400" cy="923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457200" y="990600"/>
            <a:ext cx="10310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0" dirty="0" smtClean="0"/>
              <a:t>由定义</a:t>
            </a:r>
            <a:endParaRPr lang="zh-CN" altLang="en-US" sz="2200" b="0" dirty="0"/>
          </a:p>
        </p:txBody>
      </p:sp>
      <p:graphicFrame>
        <p:nvGraphicFramePr>
          <p:cNvPr id="1639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42710"/>
              </p:ext>
            </p:extLst>
          </p:nvPr>
        </p:nvGraphicFramePr>
        <p:xfrm>
          <a:off x="1600200" y="762000"/>
          <a:ext cx="2133600" cy="8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6" name="Equation" r:id="rId5" imgW="1269449" imgH="533169" progId="Equation.DSMT4">
                  <p:embed/>
                </p:oleObj>
              </mc:Choice>
              <mc:Fallback>
                <p:oleObj name="Equation" r:id="rId5" imgW="1269449" imgH="5331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762000"/>
                        <a:ext cx="2133600" cy="8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6.3 </a:t>
            </a:r>
            <a:r>
              <a:rPr lang="zh-CN" altLang="en-US" kern="0" dirty="0" smtClean="0"/>
              <a:t>算子范数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3733800" y="990600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7200" y="2667000"/>
                <a:ext cx="39164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0" i="1" smtClean="0">
                          <a:latin typeface="Cambria Math" panose="02040503050406030204" pitchFamily="18" charset="0"/>
                        </a:rPr>
                        <m:t>称</m:t>
                      </m:r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向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量范数和</m:t>
                      </m:r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算子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范数相容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7000"/>
                <a:ext cx="3916457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579578"/>
              </p:ext>
            </p:extLst>
          </p:nvPr>
        </p:nvGraphicFramePr>
        <p:xfrm>
          <a:off x="685800" y="3581400"/>
          <a:ext cx="820032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" name="Equation" r:id="rId8" imgW="4787640" imgH="533160" progId="Equation.DSMT4">
                  <p:embed/>
                </p:oleObj>
              </mc:Choice>
              <mc:Fallback>
                <p:oleObj name="Equation" r:id="rId8" imgW="47876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820032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09600" y="4953000"/>
                <a:ext cx="44165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latin typeface="Cambria Math" panose="020405030504060302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算子范数服从乘法范数</m:t>
                    </m:r>
                    <m:r>
                      <m:rPr>
                        <m:nor/>
                      </m:rPr>
                      <a:rPr lang="zh-CN" altLang="en-US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相容性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0"/>
                <a:ext cx="4416594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1793" t="-14286" b="-2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425234"/>
              </p:ext>
            </p:extLst>
          </p:nvPr>
        </p:nvGraphicFramePr>
        <p:xfrm>
          <a:off x="685800" y="3200400"/>
          <a:ext cx="20018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8" name="Equation" r:id="rId11" imgW="1168200" imgH="228600" progId="Equation.DSMT4">
                  <p:embed/>
                </p:oleObj>
              </mc:Choice>
              <mc:Fallback>
                <p:oleObj name="Equation" r:id="rId11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20018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27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8" grpId="0" autoUpdateAnimBg="0"/>
      <p:bldP spid="3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7"/>
          <p:cNvSpPr>
            <a:spLocks noChangeArrowheads="1"/>
          </p:cNvSpPr>
          <p:nvPr/>
        </p:nvSpPr>
        <p:spPr bwMode="auto">
          <a:xfrm>
            <a:off x="381000" y="1066800"/>
            <a:ext cx="8534400" cy="1600200"/>
          </a:xfrm>
          <a:prstGeom prst="rect">
            <a:avLst/>
          </a:prstGeom>
          <a:solidFill>
            <a:srgbClr val="FFFF00"/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12" name="Rectangle 28"/>
          <p:cNvSpPr>
            <a:spLocks noChangeArrowheads="1"/>
          </p:cNvSpPr>
          <p:nvPr/>
        </p:nvSpPr>
        <p:spPr bwMode="auto">
          <a:xfrm>
            <a:off x="381000" y="2819400"/>
            <a:ext cx="8534400" cy="1676400"/>
          </a:xfrm>
          <a:prstGeom prst="rect">
            <a:avLst/>
          </a:prstGeom>
          <a:solidFill>
            <a:srgbClr val="FFFF00"/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13" name="Rectangle 29"/>
          <p:cNvSpPr>
            <a:spLocks noChangeArrowheads="1"/>
          </p:cNvSpPr>
          <p:nvPr/>
        </p:nvSpPr>
        <p:spPr bwMode="auto">
          <a:xfrm>
            <a:off x="381000" y="4648200"/>
            <a:ext cx="8534400" cy="1676400"/>
          </a:xfrm>
          <a:prstGeom prst="rect">
            <a:avLst/>
          </a:prstGeom>
          <a:solidFill>
            <a:srgbClr val="FFFF00"/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950" name="Text Box 6"/>
              <p:cNvSpPr txBox="1">
                <a:spLocks noChangeArrowheads="1"/>
              </p:cNvSpPr>
              <p:nvPr/>
            </p:nvSpPr>
            <p:spPr bwMode="auto">
              <a:xfrm>
                <a:off x="381000" y="404813"/>
                <a:ext cx="747922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800" dirty="0">
                    <a:latin typeface="Cambria Math" panose="02040503050406030204" pitchFamily="18" charset="0"/>
                    <a:ea typeface="+mn-ea"/>
                  </a:rPr>
                  <a:t>根据向量的常用范数矩阵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+mn-ea"/>
                  </a:rPr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算子范数</a:t>
                </a:r>
              </a:p>
            </p:txBody>
          </p:sp>
        </mc:Choice>
        <mc:Fallback xmlns="">
          <p:sp>
            <p:nvSpPr>
              <p:cNvPr id="21095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04813"/>
                <a:ext cx="747922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713" t="-15116" r="-32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504825" y="998538"/>
          <a:ext cx="45720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6" name="Equation" r:id="rId4" imgW="1701800" imgH="457200" progId="Equation.DSMT4">
                  <p:embed/>
                </p:oleObj>
              </mc:Choice>
              <mc:Fallback>
                <p:oleObj name="Equation" r:id="rId4" imgW="1701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998538"/>
                        <a:ext cx="45720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634701"/>
              </p:ext>
            </p:extLst>
          </p:nvPr>
        </p:nvGraphicFramePr>
        <p:xfrm>
          <a:off x="4951413" y="981075"/>
          <a:ext cx="23971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7" name="Equation" r:id="rId6" imgW="876240" imgH="431640" progId="Equation.DSMT4">
                  <p:embed/>
                </p:oleObj>
              </mc:Choice>
              <mc:Fallback>
                <p:oleObj name="Equation" r:id="rId6" imgW="876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981075"/>
                        <a:ext cx="23971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276358"/>
              </p:ext>
            </p:extLst>
          </p:nvPr>
        </p:nvGraphicFramePr>
        <p:xfrm>
          <a:off x="971550" y="2152650"/>
          <a:ext cx="5124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8" name="Equation" r:id="rId8" imgW="2019300" imgH="203200" progId="Equation.DSMT4">
                  <p:embed/>
                </p:oleObj>
              </mc:Choice>
              <mc:Fallback>
                <p:oleObj name="Equation" r:id="rId8" imgW="2019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52650"/>
                        <a:ext cx="51244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4" name="Object 10"/>
          <p:cNvGraphicFramePr>
            <a:graphicFrameLocks noChangeAspect="1"/>
          </p:cNvGraphicFramePr>
          <p:nvPr/>
        </p:nvGraphicFramePr>
        <p:xfrm>
          <a:off x="6227763" y="2132013"/>
          <a:ext cx="25019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9" name="公式" r:id="rId10" imgW="901309" imgH="203112" progId="Equation.3">
                  <p:embed/>
                </p:oleObj>
              </mc:Choice>
              <mc:Fallback>
                <p:oleObj name="公式" r:id="rId10" imgW="90130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132013"/>
                        <a:ext cx="25019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5" name="Object 11"/>
          <p:cNvGraphicFramePr>
            <a:graphicFrameLocks noChangeAspect="1"/>
          </p:cNvGraphicFramePr>
          <p:nvPr/>
        </p:nvGraphicFramePr>
        <p:xfrm>
          <a:off x="395288" y="2781300"/>
          <a:ext cx="504825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0" name="Equation" r:id="rId12" imgW="1841500" imgH="457200" progId="Equation.DSMT4">
                  <p:embed/>
                </p:oleObj>
              </mc:Choice>
              <mc:Fallback>
                <p:oleObj name="Equation" r:id="rId12" imgW="1841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781300"/>
                        <a:ext cx="504825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99228"/>
              </p:ext>
            </p:extLst>
          </p:nvPr>
        </p:nvGraphicFramePr>
        <p:xfrm>
          <a:off x="5300663" y="2838450"/>
          <a:ext cx="22193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1" name="Equation" r:id="rId14" imgW="888840" imgH="457200" progId="Equation.DSMT4">
                  <p:embed/>
                </p:oleObj>
              </mc:Choice>
              <mc:Fallback>
                <p:oleObj name="Equation" r:id="rId14" imgW="888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2838450"/>
                        <a:ext cx="22193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7" name="Object 13"/>
          <p:cNvGraphicFramePr>
            <a:graphicFrameLocks noChangeAspect="1"/>
          </p:cNvGraphicFramePr>
          <p:nvPr/>
        </p:nvGraphicFramePr>
        <p:xfrm>
          <a:off x="539750" y="3933825"/>
          <a:ext cx="54578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2" name="公式" r:id="rId16" imgW="2019300" imgH="203200" progId="Equation.3">
                  <p:embed/>
                </p:oleObj>
              </mc:Choice>
              <mc:Fallback>
                <p:oleObj name="公式" r:id="rId16" imgW="2019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33825"/>
                        <a:ext cx="54578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8" name="Object 14"/>
          <p:cNvGraphicFramePr>
            <a:graphicFrameLocks noChangeAspect="1"/>
          </p:cNvGraphicFramePr>
          <p:nvPr/>
        </p:nvGraphicFramePr>
        <p:xfrm>
          <a:off x="6011863" y="3910013"/>
          <a:ext cx="26749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3" name="公式" r:id="rId18" imgW="901309" imgH="203112" progId="Equation.3">
                  <p:embed/>
                </p:oleObj>
              </mc:Choice>
              <mc:Fallback>
                <p:oleObj name="公式" r:id="rId18" imgW="90130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910013"/>
                        <a:ext cx="26749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9" name="Object 15"/>
          <p:cNvGraphicFramePr>
            <a:graphicFrameLocks noChangeAspect="1"/>
          </p:cNvGraphicFramePr>
          <p:nvPr/>
        </p:nvGraphicFramePr>
        <p:xfrm>
          <a:off x="395288" y="4652963"/>
          <a:ext cx="474186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4" name="Equation" r:id="rId20" imgW="1765300" imgH="457200" progId="Equation.DSMT4">
                  <p:embed/>
                </p:oleObj>
              </mc:Choice>
              <mc:Fallback>
                <p:oleObj name="Equation" r:id="rId20" imgW="1765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652963"/>
                        <a:ext cx="4741862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0" name="Object 16"/>
          <p:cNvGraphicFramePr>
            <a:graphicFrameLocks noChangeAspect="1"/>
          </p:cNvGraphicFramePr>
          <p:nvPr/>
        </p:nvGraphicFramePr>
        <p:xfrm>
          <a:off x="5003800" y="4724400"/>
          <a:ext cx="26019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5" name="公式" r:id="rId22" imgW="927100" imgH="279400" progId="Equation.3">
                  <p:embed/>
                </p:oleObj>
              </mc:Choice>
              <mc:Fallback>
                <p:oleObj name="公式" r:id="rId22" imgW="927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24400"/>
                        <a:ext cx="26019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1" name="Object 17"/>
          <p:cNvGraphicFramePr>
            <a:graphicFrameLocks noChangeAspect="1"/>
          </p:cNvGraphicFramePr>
          <p:nvPr/>
        </p:nvGraphicFramePr>
        <p:xfrm>
          <a:off x="392113" y="5715000"/>
          <a:ext cx="69992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6" name="Equation" r:id="rId24" imgW="2933700" imgH="241300" progId="Equation.3">
                  <p:embed/>
                </p:oleObj>
              </mc:Choice>
              <mc:Fallback>
                <p:oleObj name="Equation" r:id="rId24" imgW="2933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5715000"/>
                        <a:ext cx="69992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096297"/>
              </p:ext>
            </p:extLst>
          </p:nvPr>
        </p:nvGraphicFramePr>
        <p:xfrm>
          <a:off x="7391400" y="5105400"/>
          <a:ext cx="160972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7" name="Equation" r:id="rId26" imgW="558558" imgH="431613" progId="Equation.DSMT4">
                  <p:embed/>
                </p:oleObj>
              </mc:Choice>
              <mc:Fallback>
                <p:oleObj name="Equation" r:id="rId26" imgW="558558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105400"/>
                        <a:ext cx="1609725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3" name="Line 19"/>
          <p:cNvSpPr>
            <a:spLocks noChangeShapeType="1"/>
          </p:cNvSpPr>
          <p:nvPr/>
        </p:nvSpPr>
        <p:spPr bwMode="auto">
          <a:xfrm>
            <a:off x="6227763" y="2636838"/>
            <a:ext cx="2382837" cy="30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4" name="Line 20"/>
          <p:cNvSpPr>
            <a:spLocks noChangeShapeType="1"/>
          </p:cNvSpPr>
          <p:nvPr/>
        </p:nvSpPr>
        <p:spPr bwMode="auto">
          <a:xfrm flipV="1">
            <a:off x="6156325" y="4495800"/>
            <a:ext cx="2378075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5" name="Line 21"/>
          <p:cNvSpPr>
            <a:spLocks noChangeShapeType="1"/>
          </p:cNvSpPr>
          <p:nvPr/>
        </p:nvSpPr>
        <p:spPr bwMode="auto">
          <a:xfrm flipV="1">
            <a:off x="7391400" y="63246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5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utoUpdateAnimBg="0"/>
      <p:bldP spid="210963" grpId="0" animBg="1"/>
      <p:bldP spid="210964" grpId="0" animBg="1"/>
      <p:bldP spid="2109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633507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例</a:t>
            </a:r>
            <a:r>
              <a:rPr lang="en-US" altLang="zh-CN" sz="2800" b="0" dirty="0" smtClean="0"/>
              <a:t>.</a:t>
            </a:r>
            <a:endParaRPr lang="en-US" altLang="zh-CN" sz="2800" b="0" dirty="0"/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1828800" y="547688"/>
            <a:ext cx="3997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求矩阵</a:t>
            </a:r>
            <a:r>
              <a:rPr lang="en-US" altLang="zh-CN" sz="2800" dirty="0">
                <a:latin typeface="Cambria Math" panose="02040503050406030204" pitchFamily="18" charset="0"/>
                <a:ea typeface="+mn-ea"/>
              </a:rPr>
              <a:t>A</a:t>
            </a: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的各种常用范数</a:t>
            </a:r>
          </a:p>
        </p:txBody>
      </p:sp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2308225" y="1143000"/>
          <a:ext cx="2949575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9" name="公式" r:id="rId3" imgW="1180588" imgH="634725" progId="Equation.3">
                  <p:embed/>
                </p:oleObj>
              </mc:Choice>
              <mc:Fallback>
                <p:oleObj name="公式" r:id="rId3" imgW="1180588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1143000"/>
                        <a:ext cx="2949575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685800" y="3429000"/>
            <a:ext cx="6381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解</a:t>
            </a:r>
            <a:r>
              <a:rPr lang="en-US" altLang="zh-CN" sz="2800" b="0" dirty="0"/>
              <a:t>:</a:t>
            </a:r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1752600" y="3427413"/>
          <a:ext cx="6985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0" name="公式" r:id="rId5" imgW="279279" imgH="241195" progId="Equation.3">
                  <p:embed/>
                </p:oleObj>
              </mc:Choice>
              <mc:Fallback>
                <p:oleObj name="公式" r:id="rId5" imgW="27927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7413"/>
                        <a:ext cx="6985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2362200" y="3162300"/>
          <a:ext cx="20923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1" name="公式" r:id="rId7" imgW="837836" imgH="431613" progId="Equation.3">
                  <p:embed/>
                </p:oleObj>
              </mc:Choice>
              <mc:Fallback>
                <p:oleObj name="公式" r:id="rId7" imgW="8378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62300"/>
                        <a:ext cx="20923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8" name="Line 12"/>
          <p:cNvSpPr>
            <a:spLocks noChangeShapeType="1"/>
          </p:cNvSpPr>
          <p:nvPr/>
        </p:nvSpPr>
        <p:spPr bwMode="auto">
          <a:xfrm>
            <a:off x="3657600" y="1295400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4267200" y="1295400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>
            <a:off x="5029200" y="1295400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4031" name="Object 15"/>
          <p:cNvGraphicFramePr>
            <a:graphicFrameLocks noChangeAspect="1"/>
          </p:cNvGraphicFramePr>
          <p:nvPr/>
        </p:nvGraphicFramePr>
        <p:xfrm>
          <a:off x="3352800" y="2667000"/>
          <a:ext cx="2365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2" name="公式" r:id="rId9" imgW="114416" imgH="152451" progId="Equation.3">
                  <p:embed/>
                </p:oleObj>
              </mc:Choice>
              <mc:Fallback>
                <p:oleObj name="公式" r:id="rId9" imgW="114416" imgH="152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36538" cy="309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3" name="Object 17"/>
          <p:cNvGraphicFramePr>
            <a:graphicFrameLocks noChangeAspect="1"/>
          </p:cNvGraphicFramePr>
          <p:nvPr/>
        </p:nvGraphicFramePr>
        <p:xfrm>
          <a:off x="4030663" y="2667000"/>
          <a:ext cx="2365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3" name="公式" r:id="rId11" imgW="114416" imgH="171373" progId="Equation.3">
                  <p:embed/>
                </p:oleObj>
              </mc:Choice>
              <mc:Fallback>
                <p:oleObj name="公式" r:id="rId11" imgW="114416" imgH="171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2667000"/>
                        <a:ext cx="236537" cy="334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4" name="Object 18"/>
          <p:cNvGraphicFramePr>
            <a:graphicFrameLocks noChangeAspect="1"/>
          </p:cNvGraphicFramePr>
          <p:nvPr/>
        </p:nvGraphicFramePr>
        <p:xfrm>
          <a:off x="4640263" y="2667000"/>
          <a:ext cx="2365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4" name="公式" r:id="rId13" imgW="114416" imgH="152451" progId="Equation.3">
                  <p:embed/>
                </p:oleObj>
              </mc:Choice>
              <mc:Fallback>
                <p:oleObj name="公式" r:id="rId13" imgW="114416" imgH="152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2667000"/>
                        <a:ext cx="236537" cy="309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3048000" y="16002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37" name="Line 21"/>
          <p:cNvSpPr>
            <a:spLocks noChangeShapeType="1"/>
          </p:cNvSpPr>
          <p:nvPr/>
        </p:nvSpPr>
        <p:spPr bwMode="auto">
          <a:xfrm>
            <a:off x="3048000" y="25908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39" name="Line 23"/>
          <p:cNvSpPr>
            <a:spLocks noChangeShapeType="1"/>
          </p:cNvSpPr>
          <p:nvPr/>
        </p:nvSpPr>
        <p:spPr bwMode="auto">
          <a:xfrm>
            <a:off x="3048000" y="21336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4040" name="Object 24"/>
          <p:cNvGraphicFramePr>
            <a:graphicFrameLocks noChangeAspect="1"/>
          </p:cNvGraphicFramePr>
          <p:nvPr/>
        </p:nvGraphicFramePr>
        <p:xfrm>
          <a:off x="5334000" y="1282700"/>
          <a:ext cx="2365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5" name="公式" r:id="rId15" imgW="114416" imgH="171373" progId="Equation.3">
                  <p:embed/>
                </p:oleObj>
              </mc:Choice>
              <mc:Fallback>
                <p:oleObj name="公式" r:id="rId15" imgW="114416" imgH="171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82700"/>
                        <a:ext cx="236538" cy="334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1" name="Object 25"/>
          <p:cNvGraphicFramePr>
            <a:graphicFrameLocks noChangeAspect="1"/>
          </p:cNvGraphicFramePr>
          <p:nvPr/>
        </p:nvGraphicFramePr>
        <p:xfrm>
          <a:off x="5334000" y="1809750"/>
          <a:ext cx="2365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6" name="公式" r:id="rId17" imgW="114416" imgH="152451" progId="Equation.3">
                  <p:embed/>
                </p:oleObj>
              </mc:Choice>
              <mc:Fallback>
                <p:oleObj name="公式" r:id="rId17" imgW="114416" imgH="152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09750"/>
                        <a:ext cx="236538" cy="311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195554"/>
              </p:ext>
            </p:extLst>
          </p:nvPr>
        </p:nvGraphicFramePr>
        <p:xfrm>
          <a:off x="5334000" y="2286000"/>
          <a:ext cx="2365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7" name="公式" r:id="rId19" imgW="114416" imgH="152451" progId="Equation.3">
                  <p:embed/>
                </p:oleObj>
              </mc:Choice>
              <mc:Fallback>
                <p:oleObj name="公式" r:id="rId19" imgW="114416" imgH="152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0"/>
                        <a:ext cx="236537" cy="311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3" name="Object 27"/>
          <p:cNvGraphicFramePr>
            <a:graphicFrameLocks noChangeAspect="1"/>
          </p:cNvGraphicFramePr>
          <p:nvPr/>
        </p:nvGraphicFramePr>
        <p:xfrm>
          <a:off x="4494213" y="3429000"/>
          <a:ext cx="282098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8" name="公式" r:id="rId21" imgW="1130300" imgH="279400" progId="Equation.3">
                  <p:embed/>
                </p:oleObj>
              </mc:Choice>
              <mc:Fallback>
                <p:oleObj name="公式" r:id="rId21" imgW="1130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3429000"/>
                        <a:ext cx="2820987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4" name="Object 28"/>
          <p:cNvGraphicFramePr>
            <a:graphicFrameLocks noChangeAspect="1"/>
          </p:cNvGraphicFramePr>
          <p:nvPr/>
        </p:nvGraphicFramePr>
        <p:xfrm>
          <a:off x="1722438" y="4546600"/>
          <a:ext cx="7588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9" name="公式" r:id="rId23" imgW="304668" imgH="241195" progId="Equation.3">
                  <p:embed/>
                </p:oleObj>
              </mc:Choice>
              <mc:Fallback>
                <p:oleObj name="公式" r:id="rId23" imgW="30466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4546600"/>
                        <a:ext cx="7588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5" name="Object 29"/>
          <p:cNvGraphicFramePr>
            <a:graphicFrameLocks noChangeAspect="1"/>
          </p:cNvGraphicFramePr>
          <p:nvPr/>
        </p:nvGraphicFramePr>
        <p:xfrm>
          <a:off x="2403475" y="4267200"/>
          <a:ext cx="20923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0" name="公式" r:id="rId25" imgW="837836" imgH="444307" progId="Equation.3">
                  <p:embed/>
                </p:oleObj>
              </mc:Choice>
              <mc:Fallback>
                <p:oleObj name="公式" r:id="rId25" imgW="83783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4267200"/>
                        <a:ext cx="20923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6" name="Object 30"/>
          <p:cNvGraphicFramePr>
            <a:graphicFrameLocks noChangeAspect="1"/>
          </p:cNvGraphicFramePr>
          <p:nvPr/>
        </p:nvGraphicFramePr>
        <p:xfrm>
          <a:off x="4494213" y="4565650"/>
          <a:ext cx="28209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1" name="公式" r:id="rId27" imgW="1129810" imgH="266584" progId="Equation.3">
                  <p:embed/>
                </p:oleObj>
              </mc:Choice>
              <mc:Fallback>
                <p:oleObj name="公式" r:id="rId27" imgW="112981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4565650"/>
                        <a:ext cx="28209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7" name="Object 31"/>
          <p:cNvGraphicFramePr>
            <a:graphicFrameLocks noChangeAspect="1"/>
          </p:cNvGraphicFramePr>
          <p:nvPr/>
        </p:nvGraphicFramePr>
        <p:xfrm>
          <a:off x="3100388" y="5599113"/>
          <a:ext cx="6969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2" name="公式" r:id="rId29" imgW="279279" imgH="241195" progId="Equation.3">
                  <p:embed/>
                </p:oleObj>
              </mc:Choice>
              <mc:Fallback>
                <p:oleObj name="公式" r:id="rId29" imgW="27927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5599113"/>
                        <a:ext cx="69691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8" name="Object 32"/>
          <p:cNvGraphicFramePr>
            <a:graphicFrameLocks noChangeAspect="1"/>
          </p:cNvGraphicFramePr>
          <p:nvPr/>
        </p:nvGraphicFramePr>
        <p:xfrm>
          <a:off x="3783013" y="5505450"/>
          <a:ext cx="23129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3" name="公式" r:id="rId31" imgW="927100" imgH="279400" progId="Equation.3">
                  <p:embed/>
                </p:oleObj>
              </mc:Choice>
              <mc:Fallback>
                <p:oleObj name="公式" r:id="rId31" imgW="927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5505450"/>
                        <a:ext cx="23129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49" name="Text Box 33"/>
          <p:cNvSpPr txBox="1">
            <a:spLocks noChangeArrowheads="1"/>
          </p:cNvSpPr>
          <p:nvPr/>
        </p:nvSpPr>
        <p:spPr bwMode="auto">
          <a:xfrm>
            <a:off x="1600200" y="5576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由于</a:t>
            </a:r>
          </a:p>
        </p:txBody>
      </p:sp>
    </p:spTree>
    <p:extLst>
      <p:ext uri="{BB962C8B-B14F-4D97-AF65-F5344CB8AC3E}">
        <p14:creationId xmlns:p14="http://schemas.microsoft.com/office/powerpoint/2010/main" val="32414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1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animBg="1" autoUpdateAnimBg="0"/>
      <p:bldP spid="214023" grpId="0" autoUpdateAnimBg="0"/>
      <p:bldP spid="214025" grpId="0" animBg="1" autoUpdateAnimBg="0"/>
      <p:bldP spid="214028" grpId="0" animBg="1"/>
      <p:bldP spid="214029" grpId="0" animBg="1"/>
      <p:bldP spid="214030" grpId="0" animBg="1"/>
      <p:bldP spid="214035" grpId="0" animBg="1"/>
      <p:bldP spid="214037" grpId="0" animBg="1"/>
      <p:bldP spid="214039" grpId="0" animBg="1"/>
      <p:bldP spid="21404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969379"/>
              </p:ext>
            </p:extLst>
          </p:nvPr>
        </p:nvGraphicFramePr>
        <p:xfrm>
          <a:off x="2200275" y="425450"/>
          <a:ext cx="2841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8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25450"/>
                        <a:ext cx="2841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9" name="Object 9"/>
          <p:cNvGraphicFramePr>
            <a:graphicFrameLocks noChangeAspect="1"/>
          </p:cNvGraphicFramePr>
          <p:nvPr/>
        </p:nvGraphicFramePr>
        <p:xfrm>
          <a:off x="609600" y="1676400"/>
          <a:ext cx="7889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9" name="公式" r:id="rId5" imgW="317225" imgH="190335" progId="Equation.3">
                  <p:embed/>
                </p:oleObj>
              </mc:Choice>
              <mc:Fallback>
                <p:oleObj name="公式" r:id="rId5" imgW="317225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7889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0" name="Object 10"/>
          <p:cNvGraphicFramePr>
            <a:graphicFrameLocks noChangeAspect="1"/>
          </p:cNvGraphicFramePr>
          <p:nvPr/>
        </p:nvGraphicFramePr>
        <p:xfrm>
          <a:off x="3805238" y="1219200"/>
          <a:ext cx="2443162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0" name="公式" r:id="rId7" imgW="977476" imgH="634725" progId="Equation.3">
                  <p:embed/>
                </p:oleObj>
              </mc:Choice>
              <mc:Fallback>
                <p:oleObj name="公式" r:id="rId7" imgW="977476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1219200"/>
                        <a:ext cx="2443162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1" name="Object 11"/>
          <p:cNvGraphicFramePr>
            <a:graphicFrameLocks noChangeAspect="1"/>
          </p:cNvGraphicFramePr>
          <p:nvPr/>
        </p:nvGraphicFramePr>
        <p:xfrm>
          <a:off x="1447800" y="1219200"/>
          <a:ext cx="2347913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1" name="公式" r:id="rId9" imgW="939392" imgH="634725" progId="Equation.3">
                  <p:embed/>
                </p:oleObj>
              </mc:Choice>
              <mc:Fallback>
                <p:oleObj name="公式" r:id="rId9" imgW="939392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19200"/>
                        <a:ext cx="2347913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2" name="Object 12"/>
          <p:cNvGraphicFramePr>
            <a:graphicFrameLocks noChangeAspect="1"/>
          </p:cNvGraphicFramePr>
          <p:nvPr/>
        </p:nvGraphicFramePr>
        <p:xfrm>
          <a:off x="6300788" y="1128713"/>
          <a:ext cx="2443162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2" name="Equation" r:id="rId11" imgW="977900" imgH="711200" progId="Equation.DSMT4">
                  <p:embed/>
                </p:oleObj>
              </mc:Choice>
              <mc:Fallback>
                <p:oleObj name="Equation" r:id="rId11" imgW="977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128713"/>
                        <a:ext cx="2443162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603250" y="29718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Cambria Math" panose="02040503050406030204" pitchFamily="18" charset="0"/>
                <a:ea typeface="+mn-ea"/>
              </a:rPr>
              <a:t>特征方程为</a:t>
            </a:r>
          </a:p>
        </p:txBody>
      </p:sp>
      <p:graphicFrame>
        <p:nvGraphicFramePr>
          <p:cNvPr id="215054" name="Object 14"/>
          <p:cNvGraphicFramePr>
            <a:graphicFrameLocks noChangeAspect="1"/>
          </p:cNvGraphicFramePr>
          <p:nvPr/>
        </p:nvGraphicFramePr>
        <p:xfrm>
          <a:off x="762000" y="3827463"/>
          <a:ext cx="23161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3" name="公式" r:id="rId13" imgW="927100" imgH="241300" progId="Equation.3">
                  <p:embed/>
                </p:oleObj>
              </mc:Choice>
              <mc:Fallback>
                <p:oleObj name="公式" r:id="rId13" imgW="927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27463"/>
                        <a:ext cx="23161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5" name="Object 15"/>
          <p:cNvGraphicFramePr>
            <a:graphicFrameLocks noChangeAspect="1"/>
          </p:cNvGraphicFramePr>
          <p:nvPr/>
        </p:nvGraphicFramePr>
        <p:xfrm>
          <a:off x="3281363" y="3262313"/>
          <a:ext cx="352266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4" name="Equation" r:id="rId15" imgW="1409088" imgH="710891" progId="Equation.DSMT4">
                  <p:embed/>
                </p:oleObj>
              </mc:Choice>
              <mc:Fallback>
                <p:oleObj name="Equation" r:id="rId15" imgW="1409088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3262313"/>
                        <a:ext cx="3522662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6" name="Object 16"/>
          <p:cNvGraphicFramePr>
            <a:graphicFrameLocks noChangeAspect="1"/>
          </p:cNvGraphicFramePr>
          <p:nvPr/>
        </p:nvGraphicFramePr>
        <p:xfrm>
          <a:off x="6934200" y="3810000"/>
          <a:ext cx="5984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5" name="公式" r:id="rId17" imgW="241091" imgH="177646" progId="Equation.3">
                  <p:embed/>
                </p:oleObj>
              </mc:Choice>
              <mc:Fallback>
                <p:oleObj name="公式" r:id="rId17" imgW="24109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810000"/>
                        <a:ext cx="5984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9" name="Object 19"/>
          <p:cNvGraphicFramePr>
            <a:graphicFrameLocks noChangeAspect="1"/>
          </p:cNvGraphicFramePr>
          <p:nvPr/>
        </p:nvGraphicFramePr>
        <p:xfrm>
          <a:off x="1905000" y="5791200"/>
          <a:ext cx="57356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6" name="公式" r:id="rId19" imgW="2298700" imgH="215900" progId="Equation.3">
                  <p:embed/>
                </p:oleObj>
              </mc:Choice>
              <mc:Fallback>
                <p:oleObj name="公式" r:id="rId19" imgW="2298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91200"/>
                        <a:ext cx="573563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57200" y="457200"/>
                <a:ext cx="37707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因此先求</m:t>
                      </m:r>
                      <m:sSup>
                        <m:sSupPr>
                          <m:ctrlP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8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zh-CN" altLang="en-US" sz="28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的特征值</m:t>
                      </m:r>
                    </m:oMath>
                  </m:oMathPara>
                </a14:m>
                <a:endParaRPr kumimoji="1"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3770712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09600" y="5105400"/>
                <a:ext cx="30525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>
                          <a:latin typeface="Cambria Math" panose="02040503050406030204" pitchFamily="18" charset="0"/>
                        </a:rPr>
                        <m:t>可得</m:t>
                      </m:r>
                      <m:sSup>
                        <m:sSupPr>
                          <m:ctrlP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8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zh-CN" altLang="en-US" sz="28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zh-CN" altLang="en-US" sz="2800">
                          <a:latin typeface="Cambria Math" panose="02040503050406030204" pitchFamily="18" charset="0"/>
                        </a:rPr>
                        <m:t>的特征值</m:t>
                      </m:r>
                    </m:oMath>
                  </m:oMathPara>
                </a14:m>
                <a:endParaRPr kumimoji="1" lang="zh-CN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05400"/>
                <a:ext cx="3052567" cy="5232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4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827088" y="1341438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u="sng">
              <a:ea typeface="黑体" panose="02010609060101010101" pitchFamily="49" charset="-122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990600"/>
            <a:ext cx="871378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 smtClean="0"/>
              <a:t>         </a:t>
            </a:r>
            <a:r>
              <a:rPr lang="en-US" altLang="zh-CN" sz="2200" dirty="0">
                <a:latin typeface="+mn-lt"/>
                <a:ea typeface="微软雅黑" pitchFamily="34" charset="-122"/>
              </a:rPr>
              <a:t>In 1923, the French mathematician </a:t>
            </a:r>
            <a:r>
              <a:rPr lang="en-US" altLang="zh-CN" sz="2200" dirty="0" err="1">
                <a:latin typeface="+mn-lt"/>
                <a:ea typeface="微软雅黑" pitchFamily="34" charset="-122"/>
              </a:rPr>
              <a:t>Hadamard</a:t>
            </a:r>
            <a:r>
              <a:rPr lang="en-US" altLang="zh-CN" sz="2200" dirty="0">
                <a:latin typeface="+mn-lt"/>
                <a:ea typeface="微软雅黑" pitchFamily="34" charset="-122"/>
              </a:rPr>
              <a:t> (</a:t>
            </a:r>
            <a:r>
              <a:rPr lang="zh-CN" altLang="en-US" sz="2200" dirty="0">
                <a:latin typeface="+mn-lt"/>
                <a:ea typeface="微软雅黑" pitchFamily="34" charset="-122"/>
              </a:rPr>
              <a:t>阿达玛</a:t>
            </a:r>
            <a:r>
              <a:rPr lang="en-US" altLang="zh-CN" sz="2200" dirty="0">
                <a:latin typeface="+mn-lt"/>
                <a:ea typeface="微软雅黑" pitchFamily="34" charset="-122"/>
              </a:rPr>
              <a:t>) introduced the notion of </a:t>
            </a:r>
            <a:r>
              <a:rPr lang="en-US" altLang="zh-CN" sz="2200" dirty="0" smtClean="0">
                <a:latin typeface="+mn-lt"/>
                <a:ea typeface="微软雅黑" pitchFamily="34" charset="-122"/>
              </a:rPr>
              <a:t>well-posed (</a:t>
            </a:r>
            <a:r>
              <a:rPr lang="zh-CN" altLang="en-US" sz="2200" dirty="0" smtClean="0">
                <a:latin typeface="+mn-lt"/>
                <a:ea typeface="微软雅黑" pitchFamily="34" charset="-122"/>
              </a:rPr>
              <a:t>适定</a:t>
            </a:r>
            <a:r>
              <a:rPr lang="en-US" altLang="zh-CN" sz="2200" dirty="0" smtClean="0">
                <a:latin typeface="+mn-lt"/>
                <a:ea typeface="微软雅黑" pitchFamily="34" charset="-122"/>
              </a:rPr>
              <a:t>)  </a:t>
            </a:r>
            <a:r>
              <a:rPr lang="en-US" altLang="zh-CN" sz="2200" dirty="0">
                <a:latin typeface="+mn-lt"/>
                <a:ea typeface="微软雅黑" pitchFamily="34" charset="-122"/>
              </a:rPr>
              <a:t>problem</a:t>
            </a:r>
            <a:r>
              <a:rPr lang="en-US" altLang="zh-CN" sz="2200" dirty="0" smtClean="0">
                <a:latin typeface="+mn-lt"/>
                <a:ea typeface="微软雅黑" pitchFamily="34" charset="-122"/>
              </a:rPr>
              <a:t>:</a:t>
            </a:r>
            <a:endParaRPr lang="en-US" altLang="zh-CN" sz="2200" dirty="0">
              <a:latin typeface="+mn-lt"/>
              <a:ea typeface="微软雅黑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2057400"/>
            <a:ext cx="7772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kumimoji="1" lang="en-US" altLang="zh-CN" sz="2200" dirty="0" smtClean="0"/>
              <a:t>A </a:t>
            </a:r>
            <a:r>
              <a:rPr kumimoji="1" lang="en-US" altLang="zh-CN" sz="2200" dirty="0"/>
              <a:t>solution for the problem exists(</a:t>
            </a:r>
            <a:r>
              <a:rPr kumimoji="1" lang="zh-CN" altLang="en-US" sz="2200" dirty="0">
                <a:solidFill>
                  <a:srgbClr val="FF3300"/>
                </a:solidFill>
              </a:rPr>
              <a:t>存在性</a:t>
            </a:r>
            <a:r>
              <a:rPr kumimoji="1" lang="en-US" altLang="zh-CN" sz="2200" dirty="0"/>
              <a:t>);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 smtClean="0"/>
              <a:t>The </a:t>
            </a:r>
            <a:r>
              <a:rPr kumimoji="1" lang="en-US" altLang="zh-CN" sz="2400" dirty="0"/>
              <a:t>solution is </a:t>
            </a:r>
            <a:r>
              <a:rPr kumimoji="1" lang="en-US" altLang="zh-CN" sz="2400" dirty="0" smtClean="0"/>
              <a:t>unique(</a:t>
            </a:r>
            <a:r>
              <a:rPr kumimoji="1" lang="zh-CN" altLang="en-US" sz="2400" dirty="0">
                <a:solidFill>
                  <a:srgbClr val="FF3300"/>
                </a:solidFill>
              </a:rPr>
              <a:t>唯一性</a:t>
            </a:r>
            <a:r>
              <a:rPr kumimoji="1" lang="en-US" altLang="zh-CN" sz="2400" dirty="0" smtClean="0"/>
              <a:t>) ;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/>
              <a:t>Perturbations in the data should cause </a:t>
            </a:r>
            <a:r>
              <a:rPr kumimoji="1" lang="en-US" altLang="zh-CN" sz="2400" dirty="0">
                <a:solidFill>
                  <a:srgbClr val="FF3300"/>
                </a:solidFill>
              </a:rPr>
              <a:t>small</a:t>
            </a:r>
            <a:r>
              <a:rPr kumimoji="1" lang="en-US" altLang="zh-CN" sz="2400" dirty="0"/>
              <a:t> perturbations in the solution</a:t>
            </a:r>
            <a:r>
              <a:rPr kumimoji="1" lang="zh-CN" altLang="en-US" sz="2400" dirty="0"/>
              <a:t>（</a:t>
            </a:r>
            <a:r>
              <a:rPr kumimoji="1" lang="zh-CN" altLang="en-US" sz="2400" dirty="0">
                <a:solidFill>
                  <a:srgbClr val="FF3300"/>
                </a:solidFill>
              </a:rPr>
              <a:t>稳定性</a:t>
            </a:r>
            <a:r>
              <a:rPr kumimoji="1" lang="zh-CN" altLang="en-US" sz="2400" dirty="0"/>
              <a:t>）</a:t>
            </a:r>
            <a:r>
              <a:rPr kumimoji="1" lang="en-US" altLang="zh-CN" sz="2400" dirty="0" smtClean="0"/>
              <a:t>.</a:t>
            </a:r>
            <a:endParaRPr kumimoji="1" lang="en-US" altLang="zh-CN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/>
              <a:t>适定问题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4114800"/>
            <a:ext cx="83058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en-US" altLang="zh-CN" sz="2200" b="1" dirty="0" smtClean="0">
                <a:latin typeface="+mj-ea"/>
                <a:ea typeface="+mj-ea"/>
              </a:rPr>
              <a:t>   One </a:t>
            </a:r>
            <a:r>
              <a:rPr lang="en-US" altLang="zh-CN" sz="2200" b="1" dirty="0">
                <a:latin typeface="+mj-ea"/>
                <a:ea typeface="+mj-ea"/>
              </a:rPr>
              <a:t>of these conditions is not satisfied, the problem is said to be </a:t>
            </a:r>
            <a:r>
              <a:rPr lang="en-US" altLang="zh-CN" sz="2200" b="1" dirty="0" smtClean="0">
                <a:solidFill>
                  <a:srgbClr val="FF0000"/>
                </a:solidFill>
                <a:latin typeface="+mj-ea"/>
                <a:ea typeface="+mj-ea"/>
              </a:rPr>
              <a:t>Ill-posed</a:t>
            </a:r>
            <a:r>
              <a:rPr lang="en-US" altLang="zh-CN" sz="2200" b="1" dirty="0">
                <a:latin typeface="+mj-ea"/>
                <a:ea typeface="+mj-ea"/>
              </a:rPr>
              <a:t>(</a:t>
            </a:r>
            <a:r>
              <a:rPr lang="zh-CN" altLang="en-US" sz="2200" b="1" dirty="0">
                <a:latin typeface="+mj-ea"/>
                <a:ea typeface="+mj-ea"/>
              </a:rPr>
              <a:t>病态</a:t>
            </a:r>
            <a:r>
              <a:rPr lang="en-US" altLang="zh-CN" sz="2200" b="1" dirty="0">
                <a:latin typeface="+mj-ea"/>
                <a:ea typeface="+mj-ea"/>
              </a:rPr>
              <a:t>) and demands a special </a:t>
            </a:r>
            <a:r>
              <a:rPr lang="en-US" altLang="zh-CN" sz="2200" b="1" dirty="0" smtClean="0">
                <a:latin typeface="+mj-ea"/>
                <a:ea typeface="+mj-ea"/>
              </a:rPr>
              <a:t>consideration.</a:t>
            </a:r>
            <a:endParaRPr lang="en-US" altLang="zh-CN" sz="2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21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稳定性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33400" y="1371600"/>
                <a:ext cx="7772400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是非奇异矩阵，方程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如果将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，方程新的解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，则有：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7772400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039" t="-10072" b="-187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00" y="3180853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即</a:t>
            </a:r>
            <a:endParaRPr lang="zh-CN" altLang="en-US" sz="22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434001" y="2444626"/>
          <a:ext cx="2395059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name="Equation" r:id="rId5" imgW="1193760" imgH="253800" progId="Equation.DSMT4">
                  <p:embed/>
                </p:oleObj>
              </mc:Choice>
              <mc:Fallback>
                <p:oleObj name="Equation" r:id="rId5" imgW="1193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4001" y="2444626"/>
                        <a:ext cx="2395059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429000" y="3124200"/>
          <a:ext cx="1536779" cy="423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7" imgW="736560" imgH="203040" progId="Equation.DSMT4">
                  <p:embed/>
                </p:oleObj>
              </mc:Choice>
              <mc:Fallback>
                <p:oleObj name="Equation" r:id="rId7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124200"/>
                        <a:ext cx="1536779" cy="423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609600" y="4267200"/>
                <a:ext cx="7772400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b="1" kern="0" dirty="0">
                    <a:latin typeface="Calibri" pitchFamily="34" charset="0"/>
                  </a:rPr>
                  <a:t>条件：</a:t>
                </a:r>
                <a:endParaRPr lang="en-US" altLang="zh-CN" sz="2200" b="1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如果小的变化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导致小变化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，则称解是稳定的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如果小的</a:t>
                </a:r>
                <a14:m>
                  <m:oMath xmlns:m="http://schemas.openxmlformats.org/officeDocument/2006/math">
                    <m:r>
                      <a:rPr lang="zh-CN" altLang="en-US" sz="2200" kern="0" dirty="0">
                        <a:latin typeface="Cambria Math" panose="02040503050406030204" pitchFamily="18" charset="0"/>
                      </a:rPr>
                      <m:t>变化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导致大变化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，则称解不稳定的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267200"/>
                <a:ext cx="7772400" cy="1354217"/>
              </a:xfrm>
              <a:prstGeom prst="rect">
                <a:avLst/>
              </a:prstGeom>
              <a:blipFill rotWithShape="0">
                <a:blip r:embed="rId9"/>
                <a:stretch>
                  <a:fillRect l="-2196" t="-6757" b="-121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9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9" grpId="0" build="p"/>
      <p:bldP spid="1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病态的例子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03583" y="2118147"/>
                <a:ext cx="7772400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200" kern="0" dirty="0">
                    <a:latin typeface="Calibri" pitchFamily="34" charset="0"/>
                  </a:rPr>
                  <a:t> </a:t>
                </a:r>
                <a:r>
                  <a:rPr lang="zh-CN" altLang="en-US" sz="2200" kern="0" dirty="0">
                    <a:latin typeface="Calibri" pitchFamily="34" charset="0"/>
                  </a:rPr>
                  <a:t>，</a:t>
                </a:r>
                <a:r>
                  <a:rPr lang="zh-CN" altLang="en-US" sz="2200" kern="0" dirty="0" smtClean="0">
                    <a:latin typeface="Calibri" pitchFamily="34" charset="0"/>
                  </a:rPr>
                  <a:t>方程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ker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的解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。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如果将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改为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变化量为：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83" y="2118147"/>
                <a:ext cx="7772400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039" t="-10791" b="-187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085850" y="923925"/>
          <a:ext cx="69310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Equation" r:id="rId5" imgW="3454200" imgH="482400" progId="Equation.DSMT4">
                  <p:embed/>
                </p:oleObj>
              </mc:Choice>
              <mc:Fallback>
                <p:oleObj name="Equation" r:id="rId5" imgW="3454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5850" y="923925"/>
                        <a:ext cx="693102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133600" y="3352800"/>
          <a:ext cx="48006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Equation" r:id="rId7" imgW="2298600" imgH="507960" progId="Equation.DSMT4">
                  <p:embed/>
                </p:oleObj>
              </mc:Choice>
              <mc:Fallback>
                <p:oleObj name="Equation" r:id="rId7" imgW="2298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3352800"/>
                        <a:ext cx="4800600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533400" y="4724400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很小变化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会导致非常大变化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！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724400"/>
                <a:ext cx="7772400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2039" t="-26786" b="-46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kern="0" dirty="0">
                    <a:latin typeface="Calibri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是非奇异的，并给出定义：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77724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96" t="-26786" b="-46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绝对误差</a:t>
            </a:r>
            <a:r>
              <a:rPr lang="zh-CN" altLang="en-US" kern="0" dirty="0"/>
              <a:t>的</a:t>
            </a:r>
            <a:r>
              <a:rPr lang="zh-CN" altLang="en-US" kern="0" dirty="0" smtClean="0"/>
              <a:t>界限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176588" y="1535113"/>
          <a:ext cx="33147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Equation" r:id="rId5" imgW="1523880" imgH="228600" progId="Equation.DSMT4">
                  <p:embed/>
                </p:oleObj>
              </mc:Choice>
              <mc:Fallback>
                <p:oleObj name="Equation" r:id="rId5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588" y="1535113"/>
                        <a:ext cx="3314700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33400" y="2556098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的上界为：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556098"/>
                <a:ext cx="7772400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039" t="-26786" b="-46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562350" y="2967038"/>
          <a:ext cx="25431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Equation" r:id="rId8" imgW="1206360" imgH="291960" progId="Equation.DSMT4">
                  <p:embed/>
                </p:oleObj>
              </mc:Choice>
              <mc:Fallback>
                <p:oleObj name="Equation" r:id="rId8" imgW="1206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2350" y="2967038"/>
                        <a:ext cx="2543175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4209852"/>
                <a:ext cx="8382000" cy="1102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/>
                  <a:t>矩阵范数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小时，当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变化很小，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也</a:t>
                </a:r>
                <a:r>
                  <a:rPr lang="zh-CN" altLang="en-US" sz="2200" kern="0" dirty="0">
                    <a:latin typeface="Calibri" pitchFamily="34" charset="0"/>
                  </a:rPr>
                  <a:t>很</a:t>
                </a:r>
                <a:r>
                  <a:rPr lang="zh-CN" altLang="en-US" sz="2200" kern="0" dirty="0" smtClean="0">
                    <a:latin typeface="Calibri" pitchFamily="34" charset="0"/>
                  </a:rPr>
                  <a:t>小；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大时，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可能很大</a:t>
                </a:r>
                <a:r>
                  <a:rPr lang="zh-CN" altLang="en-US" sz="2200" kern="0" dirty="0">
                    <a:latin typeface="Calibri" pitchFamily="34" charset="0"/>
                  </a:rPr>
                  <a:t>，即使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很</a:t>
                </a:r>
                <a:r>
                  <a:rPr lang="zh-CN" altLang="en-US" sz="2200" kern="0" dirty="0" smtClean="0">
                    <a:latin typeface="Calibri" pitchFamily="34" charset="0"/>
                  </a:rPr>
                  <a:t>小。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209852"/>
                <a:ext cx="8382000" cy="1102738"/>
              </a:xfrm>
              <a:prstGeom prst="rect">
                <a:avLst/>
              </a:prstGeom>
              <a:blipFill rotWithShape="0">
                <a:blip r:embed="rId10"/>
                <a:stretch>
                  <a:fillRect l="-1891" t="-5000" b="-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7BC3C7-9D66-476A-ACF7-268D7B677F80}"/>
              </a:ext>
            </a:extLst>
          </p:cNvPr>
          <p:cNvSpPr txBox="1">
            <a:spLocks/>
          </p:cNvSpPr>
          <p:nvPr/>
        </p:nvSpPr>
        <p:spPr>
          <a:xfrm>
            <a:off x="357018" y="435678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/>
              <a:t>6.4 </a:t>
            </a:r>
            <a:r>
              <a:rPr lang="zh-CN" altLang="en-US" kern="0"/>
              <a:t>矩阵的行表示和列表示</a:t>
            </a:r>
            <a:endParaRPr lang="zh-CN" altLang="en-US" kern="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AF258343-196A-4B59-B9D8-FFF58AC19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969359"/>
              </p:ext>
            </p:extLst>
          </p:nvPr>
        </p:nvGraphicFramePr>
        <p:xfrm>
          <a:off x="2895600" y="2209800"/>
          <a:ext cx="224027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4" name="Equation" r:id="rId3" imgW="1066680" imgH="253800" progId="Equation.DSMT4">
                  <p:embed/>
                </p:oleObj>
              </mc:Choice>
              <mc:Fallback>
                <p:oleObj name="Equation" r:id="rId3" imgW="1066680" imgH="253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xmlns="" id="{04C4D0B5-2320-47A2-B439-6AA96B34A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2209800"/>
                        <a:ext cx="224027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4481C96E-2B86-4F1F-8A4B-645F3296D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05172"/>
              </p:ext>
            </p:extLst>
          </p:nvPr>
        </p:nvGraphicFramePr>
        <p:xfrm>
          <a:off x="2514600" y="3886200"/>
          <a:ext cx="3454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5" name="Equation" r:id="rId5" imgW="1790640" imgH="711000" progId="Equation.DSMT4">
                  <p:embed/>
                </p:oleObj>
              </mc:Choice>
              <mc:Fallback>
                <p:oleObj name="Equation" r:id="rId5" imgW="1790640" imgH="7110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9348C1EB-1861-4732-8427-B7CDB9D53F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886200"/>
                        <a:ext cx="34544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287BA47D-0488-452D-8728-83475A2AF6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7679"/>
                <a:ext cx="7896225" cy="116452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>
                    <a:latin typeface="+mn-ea"/>
                  </a:rPr>
                  <a:t>，可通过</a:t>
                </a:r>
                <a:r>
                  <a:rPr lang="zh-CN" altLang="en-US" sz="2200" b="0" kern="0" dirty="0">
                    <a:latin typeface="+mn-ea"/>
                  </a:rPr>
                  <a:t>其列向量</a:t>
                </a:r>
                <a:r>
                  <a:rPr lang="en-US" altLang="zh-CN" sz="2200" b="0" kern="0" dirty="0">
                    <a:latin typeface="+mn-ea"/>
                  </a:rPr>
                  <a:t>(m-vector)</a:t>
                </a:r>
                <a:r>
                  <a:rPr lang="zh-CN" altLang="en-US" sz="2200" b="0" kern="0" dirty="0">
                    <a:latin typeface="+mn-ea"/>
                  </a:rPr>
                  <a:t>进行表示</a:t>
                </a:r>
                <a:r>
                  <a:rPr lang="en-US" altLang="zh-CN" sz="2200" b="0" kern="0" dirty="0">
                    <a:latin typeface="+mn-ea"/>
                  </a:rPr>
                  <a:t>,</a:t>
                </a:r>
                <a:r>
                  <a:rPr lang="zh-CN" altLang="en-US" sz="2200" b="0" kern="0" dirty="0">
                    <a:latin typeface="+mn-ea"/>
                  </a:rPr>
                  <a:t>假设其列向量为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b="0" i="1" kern="0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b="0" kern="0" dirty="0" smtClean="0"/>
                  <a:t>，则有</a:t>
                </a:r>
                <a:endParaRPr lang="en-US" altLang="zh-CN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zh-CN" altLang="en-US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87BA47D-0488-452D-8728-83475A2A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7679"/>
                <a:ext cx="7896225" cy="1164522"/>
              </a:xfrm>
              <a:prstGeom prst="rect">
                <a:avLst/>
              </a:prstGeom>
              <a:blipFill rotWithShape="0">
                <a:blip r:embed="rId7"/>
                <a:stretch>
                  <a:fillRect t="-3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AFAB4178-D654-444D-9A3B-C93A872DA8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3062438"/>
                <a:ext cx="7896225" cy="5951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>
                    <a:latin typeface="+mn-ea"/>
                  </a:rPr>
                  <a:t>或者通过</a:t>
                </a:r>
                <a:r>
                  <a:rPr lang="zh-CN" altLang="en-US" sz="2200" b="0" dirty="0">
                    <a:latin typeface="+mn-ea"/>
                  </a:rPr>
                  <a:t>其行向量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b="0" dirty="0">
                    <a:latin typeface="+mn-ea"/>
                  </a:rPr>
                  <a:t>进行表示</a:t>
                </a:r>
                <a:r>
                  <a:rPr lang="zh-CN" altLang="en-US" b="0" dirty="0">
                    <a:latin typeface="+mn-ea"/>
                  </a:rPr>
                  <a:t>：</a:t>
                </a:r>
                <a:endParaRPr lang="en-US" altLang="zh-CN" b="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FAB4178-D654-444D-9A3B-C93A872DA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062438"/>
                <a:ext cx="7896225" cy="595162"/>
              </a:xfrm>
              <a:prstGeom prst="rect">
                <a:avLst/>
              </a:prstGeom>
              <a:blipFill rotWithShape="0">
                <a:blip r:embed="rId8"/>
                <a:stretch>
                  <a:fillRect t="-9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3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相对误差</a:t>
            </a:r>
            <a:r>
              <a:rPr lang="zh-CN" altLang="en-US" kern="0" dirty="0"/>
              <a:t>的</a:t>
            </a:r>
            <a:r>
              <a:rPr lang="zh-CN" altLang="en-US" kern="0" dirty="0" smtClean="0"/>
              <a:t>界限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85800" y="990600"/>
                <a:ext cx="647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；因此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的上界为：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990600"/>
                <a:ext cx="64770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448" t="-170909" b="-2527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543607"/>
              </p:ext>
            </p:extLst>
          </p:nvPr>
        </p:nvGraphicFramePr>
        <p:xfrm>
          <a:off x="2305050" y="3859213"/>
          <a:ext cx="33988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Equation" r:id="rId5" imgW="1612800" imgH="495000" progId="Equation.DSMT4">
                  <p:embed/>
                </p:oleObj>
              </mc:Choice>
              <mc:Fallback>
                <p:oleObj name="Equation" r:id="rId5" imgW="16128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5050" y="3859213"/>
                        <a:ext cx="33988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85800" y="4876800"/>
                <a:ext cx="8382000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小，当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很相对变化小时，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也变化很小；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大，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可远远</a:t>
                </a:r>
                <a:r>
                  <a:rPr lang="zh-CN" altLang="en-US" sz="2200" dirty="0">
                    <a:ea typeface="微软雅黑" pitchFamily="34" charset="-122"/>
                  </a:rPr>
                  <a:t>大于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876800"/>
                <a:ext cx="8382000" cy="1184940"/>
              </a:xfrm>
              <a:prstGeom prst="rect">
                <a:avLst/>
              </a:prstGeom>
              <a:blipFill rotWithShape="0">
                <a:blip r:embed="rId7"/>
                <a:stretch>
                  <a:fillRect l="-1891" t="-47423" b="-716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219200" y="1371600"/>
          <a:ext cx="6221496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Equation" r:id="rId8" imgW="3340080" imgH="1066680" progId="Equation.DSMT4">
                  <p:embed/>
                </p:oleObj>
              </mc:Choice>
              <mc:Fallback>
                <p:oleObj name="Equation" r:id="rId8" imgW="334008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200" y="1371600"/>
                        <a:ext cx="6221496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62000" y="3429000"/>
                <a:ext cx="5181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>
                    <a:latin typeface="Calibri" pitchFamily="34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kern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，可得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429000"/>
                <a:ext cx="5181600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3059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62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6.4 </a:t>
            </a:r>
            <a:r>
              <a:rPr lang="zh-CN" altLang="en-US" kern="0" dirty="0" smtClean="0"/>
              <a:t>条件数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33400" y="1087399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kern="0" dirty="0">
                    <a:latin typeface="Calibri" pitchFamily="34" charset="0"/>
                  </a:rPr>
                  <a:t>定义：</a:t>
                </a:r>
                <a:r>
                  <a:rPr lang="zh-CN" altLang="en-US" sz="2200" kern="0" dirty="0">
                    <a:latin typeface="Calibri" pitchFamily="34" charset="0"/>
                  </a:rPr>
                  <a:t>非奇异矩阵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</a:t>
                </a:r>
                <a:r>
                  <a:rPr lang="zh-CN" altLang="en-US" sz="2200" b="1" kern="0" dirty="0">
                    <a:latin typeface="Calibri" pitchFamily="34" charset="0"/>
                  </a:rPr>
                  <a:t>条件数</a:t>
                </a:r>
                <a:r>
                  <a:rPr lang="en-US" altLang="zh-CN" sz="2200" kern="0" dirty="0">
                    <a:latin typeface="Calibri" pitchFamily="34" charset="0"/>
                  </a:rPr>
                  <a:t>(condition number</a:t>
                </a:r>
                <a:r>
                  <a:rPr lang="en-US" altLang="zh-CN" sz="2200" kern="0" dirty="0" smtClean="0">
                    <a:latin typeface="Calibri" pitchFamily="34" charset="0"/>
                  </a:rPr>
                  <a:t>)</a:t>
                </a:r>
                <a:r>
                  <a:rPr lang="zh-CN" altLang="en-US" sz="2200" kern="0" dirty="0" smtClean="0">
                    <a:latin typeface="Calibri" pitchFamily="34" charset="0"/>
                  </a:rPr>
                  <a:t>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87399"/>
                <a:ext cx="77724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039" t="-26786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200400" y="1752600"/>
          <a:ext cx="24352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5" imgW="1155600" imgH="291960" progId="Equation.DSMT4">
                  <p:embed/>
                </p:oleObj>
              </mc:Choice>
              <mc:Fallback>
                <p:oleObj name="Equation" r:id="rId5" imgW="1155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1752600"/>
                        <a:ext cx="2435225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398" y="2819400"/>
                <a:ext cx="8610601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b="1" kern="0" dirty="0">
                    <a:latin typeface="Calibri" pitchFamily="34" charset="0"/>
                  </a:rPr>
                  <a:t>性质：</a:t>
                </a:r>
                <a:endParaRPr lang="en-US" altLang="zh-CN" sz="2200" b="1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对于所有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；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比较小</a:t>
                </a:r>
                <a:r>
                  <a:rPr lang="en-US" altLang="zh-CN" sz="2200" kern="0" dirty="0">
                    <a:latin typeface="Calibri" pitchFamily="34" charset="0"/>
                  </a:rPr>
                  <a:t>(</a:t>
                </a:r>
                <a:r>
                  <a:rPr lang="zh-CN" altLang="en-US" sz="2200" kern="0" dirty="0">
                    <a:latin typeface="Calibri" pitchFamily="34" charset="0"/>
                  </a:rPr>
                  <a:t>接近</a:t>
                </a:r>
                <a:r>
                  <a:rPr lang="en-US" altLang="zh-CN" sz="2200" kern="0" dirty="0">
                    <a:latin typeface="Calibri" pitchFamily="34" charset="0"/>
                  </a:rPr>
                  <a:t>1)</a:t>
                </a:r>
                <a:r>
                  <a:rPr lang="zh-CN" altLang="en-US" sz="2200" kern="0" dirty="0" smtClean="0">
                    <a:latin typeface="Calibri" pitchFamily="34" charset="0"/>
                  </a:rPr>
                  <a:t>，</a:t>
                </a:r>
                <a:r>
                  <a:rPr lang="en-US" altLang="zh-CN" sz="2200" kern="0" dirty="0" smtClean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</a:t>
                </a:r>
                <a:r>
                  <a:rPr lang="zh-CN" altLang="en-US" sz="2200" kern="0" dirty="0" smtClean="0">
                    <a:latin typeface="Calibri" pitchFamily="34" charset="0"/>
                  </a:rPr>
                  <a:t>相对误差接近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</a:t>
                </a:r>
                <a:r>
                  <a:rPr lang="zh-CN" altLang="en-US" sz="2200" kern="0" dirty="0" smtClean="0">
                    <a:latin typeface="Calibri" pitchFamily="34" charset="0"/>
                  </a:rPr>
                  <a:t>相对误差；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比较大</a:t>
                </a:r>
                <a:r>
                  <a:rPr lang="zh-CN" altLang="en-US" sz="2200" kern="0" dirty="0" smtClean="0">
                    <a:latin typeface="Calibri" pitchFamily="34" charset="0"/>
                  </a:rPr>
                  <a:t>，</a:t>
                </a:r>
                <a:r>
                  <a:rPr lang="en-US" altLang="zh-CN" sz="2200" kern="0" dirty="0" smtClean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的相对误差比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的相对误差大得多。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98" y="2819400"/>
                <a:ext cx="8610601" cy="1862048"/>
              </a:xfrm>
              <a:prstGeom prst="rect">
                <a:avLst/>
              </a:prstGeom>
              <a:blipFill rotWithShape="0">
                <a:blip r:embed="rId7"/>
                <a:stretch>
                  <a:fillRect l="-1911" t="-5246" b="-78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105400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kern="0" dirty="0" smtClean="0">
                <a:latin typeface="Calibri" pitchFamily="34" charset="0"/>
              </a:rPr>
              <a:t>由</a:t>
            </a:r>
            <a:r>
              <a:rPr lang="zh-CN" altLang="en-US" sz="2200" kern="0" dirty="0">
                <a:latin typeface="Calibri" pitchFamily="34" charset="0"/>
              </a:rPr>
              <a:t>矩阵</a:t>
            </a:r>
            <a:r>
              <a:rPr lang="en-US" altLang="zh-CN" sz="2200" kern="0" dirty="0" smtClean="0">
                <a:latin typeface="Calibri" pitchFamily="34" charset="0"/>
              </a:rPr>
              <a:t>A</a:t>
            </a:r>
            <a:r>
              <a:rPr lang="zh-CN" altLang="en-US" sz="2200" kern="0" dirty="0" smtClean="0">
                <a:latin typeface="Calibri" pitchFamily="34" charset="0"/>
              </a:rPr>
              <a:t>定义的问题，称为</a:t>
            </a:r>
            <a:r>
              <a:rPr lang="zh-CN" altLang="en-US" sz="2200" kern="0" dirty="0" smtClean="0">
                <a:solidFill>
                  <a:srgbClr val="FF0000"/>
                </a:solidFill>
                <a:latin typeface="Calibri" pitchFamily="34" charset="0"/>
              </a:rPr>
              <a:t>适定问题</a:t>
            </a:r>
            <a:r>
              <a:rPr lang="zh-CN" altLang="en-US" sz="2200" kern="0" dirty="0" smtClean="0">
                <a:latin typeface="Calibri" pitchFamily="34" charset="0"/>
              </a:rPr>
              <a:t>或</a:t>
            </a:r>
            <a:r>
              <a:rPr lang="zh-CN" altLang="en-US" sz="2200" kern="0" dirty="0" smtClean="0">
                <a:solidFill>
                  <a:srgbClr val="FF0000"/>
                </a:solidFill>
                <a:latin typeface="Calibri" pitchFamily="34" charset="0"/>
              </a:rPr>
              <a:t>病态问题</a:t>
            </a:r>
            <a:r>
              <a:rPr lang="zh-CN" altLang="en-US" sz="2200" kern="0" dirty="0" smtClean="0">
                <a:latin typeface="Calibri" pitchFamily="34" charset="0"/>
              </a:rPr>
              <a:t>。</a:t>
            </a:r>
            <a:endParaRPr lang="en-US" altLang="zh-CN" sz="22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246217C-562C-481A-BC7A-67723AA80EA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MSTT31c62400" charset="0"/>
              </a:rPr>
              <a:t>6.33 </a:t>
            </a:r>
            <a:r>
              <a:rPr lang="zh-CN" altLang="en-US" kern="0" dirty="0">
                <a:latin typeface="MSTT31c62400" charset="0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9837D75-DE11-44ED-B3E8-DCE1772FAA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19200"/>
                <a:ext cx="8534400" cy="426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/>
                  <a:t>1. </a:t>
                </a:r>
                <a:r>
                  <a:rPr lang="zh-CN" altLang="en-US" sz="2200" b="0" kern="0" dirty="0"/>
                  <a:t>通过两种方法评价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err="1" smtClean="0">
                        <a:latin typeface="Cambria Math" panose="02040503050406030204" pitchFamily="18" charset="0"/>
                      </a:rPr>
                      <m:t>𝐴𝐵𝑥</m:t>
                    </m:r>
                  </m:oMath>
                </a14:m>
                <a:r>
                  <a:rPr lang="en-US" altLang="zh-CN" sz="2200" b="0" kern="0" dirty="0"/>
                  <a:t>(A,B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)</a:t>
                </a:r>
                <a:endParaRPr lang="en-US" altLang="zh-CN" sz="2200" b="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1800" i="1" kern="0" dirty="0" err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kern="0" dirty="0" err="1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kern="0" dirty="0"/>
                  <a:t>计算以上两种方法的复杂度，哪一个更快？</a:t>
                </a:r>
                <a:endParaRPr lang="en-US" altLang="zh-CN" sz="1800" kern="0" dirty="0"/>
              </a:p>
              <a:p>
                <a:pPr lvl="1"/>
                <a:endParaRPr lang="en-US" altLang="zh-CN" sz="1400" kern="0" dirty="0"/>
              </a:p>
              <a:p>
                <a:pPr lvl="1"/>
                <a:endParaRPr lang="en-US" altLang="zh-CN" sz="1400" kern="0" dirty="0"/>
              </a:p>
              <a:p>
                <a:r>
                  <a:rPr lang="en-US" altLang="zh-CN" sz="1800" kern="0" dirty="0"/>
                  <a:t>2.</a:t>
                </a:r>
                <a:r>
                  <a:rPr lang="zh-CN" altLang="en-US" sz="1800" kern="0" dirty="0"/>
                  <a:t> </a:t>
                </a:r>
                <a:r>
                  <a:rPr lang="zh-CN" altLang="en-US" sz="2200" b="0" kern="0" dirty="0"/>
                  <a:t>评价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kern="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sz="180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0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800" i="1" kern="0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 dirty="0" err="1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sz="180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0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800" i="1" kern="0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0" kern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1800" i="1" kern="0" dirty="0"/>
              </a:p>
              <a:p>
                <a:pPr lvl="1"/>
                <a:r>
                  <a:rPr lang="zh-CN" altLang="en-US" sz="1800" kern="0" dirty="0"/>
                  <a:t>计算以上两种法的复杂度</a:t>
                </a:r>
                <a:endParaRPr lang="en-US" altLang="zh-CN" sz="180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9837D75-DE11-44ED-B3E8-DCE1772F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8534400" cy="4267200"/>
              </a:xfrm>
              <a:prstGeom prst="rect">
                <a:avLst/>
              </a:prstGeom>
              <a:blipFill rotWithShape="0">
                <a:blip r:embed="rId2"/>
                <a:stretch>
                  <a:fillRect l="-71" t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248400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6.3 6.14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9DDF6FE-7A87-4A88-82E2-3E2C9AD92BD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6.5 </a:t>
            </a:r>
            <a:r>
              <a:rPr lang="zh-CN" altLang="en-US" kern="0" dirty="0">
                <a:latin typeface="MSTT31c62400" charset="0"/>
              </a:rPr>
              <a:t>特殊矩阵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37ACD156-7280-4704-A867-E2F4207A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8679735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零矩阵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所有元素都为</a:t>
                </a:r>
                <a:r>
                  <a:rPr lang="en-US" altLang="zh-CN" sz="2200" dirty="0">
                    <a:latin typeface="+mn-ea"/>
                  </a:rPr>
                  <a:t>0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写为</a:t>
                </a:r>
                <a:r>
                  <a:rPr lang="en-US" altLang="zh-CN" sz="2200" dirty="0">
                    <a:latin typeface="+mn-ea"/>
                  </a:rPr>
                  <a:t>0</a:t>
                </a:r>
                <a:r>
                  <a:rPr lang="zh-CN" altLang="en-US" sz="2200" dirty="0">
                    <a:latin typeface="+mn-ea"/>
                  </a:rPr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7ACD156-7280-4704-A867-E2F4207A6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8679735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1827" t="-6306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id="{CD42C1C7-CB45-4503-A586-366303A9A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26" y="3048000"/>
                <a:ext cx="8679735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单位矩阵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为方形矩阵，其中对角线元素为</a:t>
                </a:r>
                <a:r>
                  <a:rPr lang="en-US" altLang="zh-CN" sz="2200" dirty="0">
                    <a:latin typeface="+mn-ea"/>
                  </a:rPr>
                  <a:t>1</a:t>
                </a:r>
                <a:r>
                  <a:rPr lang="zh-CN" altLang="en-US" sz="2200" dirty="0">
                    <a:latin typeface="+mn-ea"/>
                  </a:rPr>
                  <a:t>，其它元素为</a:t>
                </a:r>
                <a:r>
                  <a:rPr lang="en-US" altLang="zh-CN" sz="2200" dirty="0">
                    <a:latin typeface="+mn-ea"/>
                  </a:rPr>
                  <a:t>0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写为：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每一列是一个单位向量，例如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D42C1C7-CB45-4503-A586-366303A9A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6" y="3048000"/>
                <a:ext cx="8679735" cy="1862048"/>
              </a:xfrm>
              <a:prstGeom prst="rect">
                <a:avLst/>
              </a:prstGeom>
              <a:blipFill rotWithShape="0">
                <a:blip r:embed="rId4"/>
                <a:stretch>
                  <a:fillRect l="-1826" t="-4590" b="-85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12DD580D-99E4-4246-97A5-BB19EC765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940609"/>
              </p:ext>
            </p:extLst>
          </p:nvPr>
        </p:nvGraphicFramePr>
        <p:xfrm>
          <a:off x="2743200" y="5181600"/>
          <a:ext cx="2596101" cy="100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5" imgW="1841400" imgH="711000" progId="Equation.DSMT4">
                  <p:embed/>
                </p:oleObj>
              </mc:Choice>
              <mc:Fallback>
                <p:oleObj name="Equation" r:id="rId5" imgW="1841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5181600"/>
                        <a:ext cx="2596101" cy="1002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12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A6D74C1-4CF9-4D9B-BD0F-A3E8D91000F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6.6 </a:t>
            </a:r>
            <a:r>
              <a:rPr lang="zh-CN" altLang="en-US" kern="0" dirty="0">
                <a:latin typeface="MSTT31c62400" charset="0"/>
              </a:rPr>
              <a:t>对称和</a:t>
            </a:r>
            <a:r>
              <a:rPr lang="en-US" altLang="zh-CN" kern="0" dirty="0">
                <a:latin typeface="MSTT31c62400" charset="0"/>
              </a:rPr>
              <a:t>Hermitian</a:t>
            </a:r>
            <a:r>
              <a:rPr lang="zh-CN" altLang="en-US" kern="0" dirty="0">
                <a:latin typeface="MSTT31c62400" charset="0"/>
              </a:rPr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DA75E7AE-8B88-4FD8-B659-8CADFA06A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27" y="875463"/>
                <a:ext cx="8679735" cy="365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对称矩阵：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DA75E7AE-8B88-4FD8-B659-8CADFA06A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7" y="875463"/>
                <a:ext cx="8679735" cy="365678"/>
              </a:xfrm>
              <a:prstGeom prst="rect">
                <a:avLst/>
              </a:prstGeom>
              <a:blipFill>
                <a:blip r:embed="rId3"/>
                <a:stretch>
                  <a:fillRect l="-1826" t="-25000" b="-38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FB914CC6-65F7-4B0A-99B4-73E997606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30996"/>
              </p:ext>
            </p:extLst>
          </p:nvPr>
        </p:nvGraphicFramePr>
        <p:xfrm>
          <a:off x="2514600" y="1524000"/>
          <a:ext cx="282733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6" name="Equation" r:id="rId4" imgW="1714320" imgH="711000" progId="Equation.DSMT4">
                  <p:embed/>
                </p:oleObj>
              </mc:Choice>
              <mc:Fallback>
                <p:oleObj name="Equation" r:id="rId4" imgW="1714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1524000"/>
                        <a:ext cx="2827337" cy="117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081E52C6-837B-4DFF-8ED5-D8C3605F7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26" y="3246161"/>
                <a:ext cx="8679735" cy="374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latin typeface="+mn-ea"/>
                  </a:rPr>
                  <a:t>Hermitian</a:t>
                </a:r>
                <a:r>
                  <a:rPr lang="zh-CN" altLang="en-US" sz="2200" dirty="0">
                    <a:latin typeface="+mn-ea"/>
                  </a:rPr>
                  <a:t>矩阵：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+mn-ea"/>
                  </a:rPr>
                  <a:t>(</a:t>
                </a:r>
                <a:r>
                  <a:rPr lang="zh-CN" altLang="en-US" sz="2200" dirty="0">
                    <a:latin typeface="+mn-ea"/>
                  </a:rPr>
                  <a:t>共轭复数</a:t>
                </a:r>
                <a:r>
                  <a:rPr lang="en-US" altLang="zh-CN" sz="2200" dirty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1E52C6-837B-4DFF-8ED5-D8C3605F7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726" y="3246161"/>
                <a:ext cx="8679735" cy="374270"/>
              </a:xfrm>
              <a:prstGeom prst="rect">
                <a:avLst/>
              </a:prstGeom>
              <a:blipFill>
                <a:blip r:embed="rId6"/>
                <a:stretch>
                  <a:fillRect l="-1826" t="-22951" b="-377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068DBD19-41D6-435C-9F77-29A27F6E4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105891"/>
              </p:ext>
            </p:extLst>
          </p:nvPr>
        </p:nvGraphicFramePr>
        <p:xfrm>
          <a:off x="2743200" y="4014469"/>
          <a:ext cx="2487112" cy="122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" name="Equation" r:id="rId7" imgW="1447560" imgH="711000" progId="Equation.DSMT4">
                  <p:embed/>
                </p:oleObj>
              </mc:Choice>
              <mc:Fallback>
                <p:oleObj name="Equation" r:id="rId7" imgW="1447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4014469"/>
                        <a:ext cx="2487112" cy="1221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22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A8717BD-14A7-4D8D-A923-C3D6FD45E96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6.7 </a:t>
            </a:r>
            <a:r>
              <a:rPr lang="zh-CN" altLang="en-US" kern="0" dirty="0">
                <a:latin typeface="MSTT31c62400" charset="0"/>
              </a:rPr>
              <a:t>对角矩阵，三角矩阵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B6849438-20F2-4744-AFD6-C4D447F0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98" y="1066800"/>
            <a:ext cx="86797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对角矩阵：对角线上元素不全为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en-US" sz="2200" dirty="0">
                <a:latin typeface="+mn-ea"/>
              </a:rPr>
              <a:t>，其余元素全为</a:t>
            </a:r>
            <a:r>
              <a:rPr lang="en-US" altLang="zh-CN" sz="2200" dirty="0">
                <a:latin typeface="+mn-ea"/>
              </a:rPr>
              <a:t>0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0AE4F9EE-6C99-48AC-828D-C65D7D1CC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449715"/>
              </p:ext>
            </p:extLst>
          </p:nvPr>
        </p:nvGraphicFramePr>
        <p:xfrm>
          <a:off x="2962275" y="1565275"/>
          <a:ext cx="2546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9" name="Equation" r:id="rId3" imgW="1625400" imgH="711000" progId="Equation.DSMT4">
                  <p:embed/>
                </p:oleObj>
              </mc:Choice>
              <mc:Fallback>
                <p:oleObj name="Equation" r:id="rId3" imgW="1625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2275" y="1565275"/>
                        <a:ext cx="2546350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2D4B4D2D-98B5-4734-AD90-B8A335C3D85D}"/>
                  </a:ext>
                </a:extLst>
              </p:cNvPr>
              <p:cNvSpPr/>
              <p:nvPr/>
            </p:nvSpPr>
            <p:spPr>
              <a:xfrm>
                <a:off x="455798" y="2891080"/>
                <a:ext cx="6630802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下三角矩阵：方形矩阵且当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+mn-ea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D4B4D2D-98B5-4734-AD90-B8A335C3D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98" y="2891080"/>
                <a:ext cx="6630802" cy="391646"/>
              </a:xfrm>
              <a:prstGeom prst="rect">
                <a:avLst/>
              </a:prstGeom>
              <a:blipFill>
                <a:blip r:embed="rId5"/>
                <a:stretch>
                  <a:fillRect l="-643"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F6264D41-5081-46DD-BFF6-F93733BD2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914023"/>
              </p:ext>
            </p:extLst>
          </p:nvPr>
        </p:nvGraphicFramePr>
        <p:xfrm>
          <a:off x="2971800" y="3429000"/>
          <a:ext cx="2527300" cy="113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0" name="Equation" r:id="rId6" imgW="1587240" imgH="711000" progId="Equation.DSMT4">
                  <p:embed/>
                </p:oleObj>
              </mc:Choice>
              <mc:Fallback>
                <p:oleObj name="Equation" r:id="rId6" imgW="1587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1800" y="3429000"/>
                        <a:ext cx="2527300" cy="113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7A759C00-A2DC-4C63-9AA3-5EB0BB66C0A9}"/>
                  </a:ext>
                </a:extLst>
              </p:cNvPr>
              <p:cNvSpPr/>
              <p:nvPr/>
            </p:nvSpPr>
            <p:spPr>
              <a:xfrm>
                <a:off x="480311" y="4707504"/>
                <a:ext cx="6630802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上三角矩阵：方形矩阵且当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+mn-ea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759C00-A2DC-4C63-9AA3-5EB0BB66C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11" y="4707504"/>
                <a:ext cx="6630802" cy="391646"/>
              </a:xfrm>
              <a:prstGeom prst="rect">
                <a:avLst/>
              </a:prstGeom>
              <a:blipFill>
                <a:blip r:embed="rId8"/>
                <a:stretch>
                  <a:fillRect l="-643" t="-781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51ADA991-CB3D-402B-8E45-BE5214D17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987075"/>
              </p:ext>
            </p:extLst>
          </p:nvPr>
        </p:nvGraphicFramePr>
        <p:xfrm>
          <a:off x="2971800" y="5245424"/>
          <a:ext cx="2527300" cy="11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1" name="Equation" r:id="rId9" imgW="1612800" imgH="711000" progId="Equation.DSMT4">
                  <p:embed/>
                </p:oleObj>
              </mc:Choice>
              <mc:Fallback>
                <p:oleObj name="Equation" r:id="rId9" imgW="1612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1800" y="5245424"/>
                        <a:ext cx="2527300" cy="11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45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4A5A204-2B3C-48B8-8C18-B160A2CA629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6.8 </a:t>
            </a:r>
            <a:r>
              <a:rPr lang="zh-CN" altLang="en-US" kern="0" dirty="0">
                <a:latin typeface="MSTT31c62400" charset="0"/>
              </a:rPr>
              <a:t>矩阵数乘和加法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81DB04FF-EC46-4AF0-85DC-70AEA51FE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65" y="1066800"/>
                <a:ext cx="867973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矩阵数乘：矩阵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81DB04FF-EC46-4AF0-85DC-70AEA51FE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65" y="1066800"/>
                <a:ext cx="867973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26" t="-14754" b="-44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261589D0-4E78-43B3-823D-E293C11AD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628409"/>
              </p:ext>
            </p:extLst>
          </p:nvPr>
        </p:nvGraphicFramePr>
        <p:xfrm>
          <a:off x="2243138" y="1584325"/>
          <a:ext cx="4022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2" name="Equation" r:id="rId4" imgW="2501640" imgH="711000" progId="Equation.DSMT4">
                  <p:embed/>
                </p:oleObj>
              </mc:Choice>
              <mc:Fallback>
                <p:oleObj name="Equation" r:id="rId4" imgW="25016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3138" y="1584325"/>
                        <a:ext cx="4022725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id="{5EF7FF08-61BE-4BB4-BC20-9C298B3AD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64" y="3065046"/>
                <a:ext cx="86797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矩阵加法：矩阵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的和为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EF7FF08-61BE-4BB4-BC20-9C298B3AD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64" y="3065046"/>
                <a:ext cx="8679735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1826" t="-2545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3F409FA7-722D-46FE-B7BB-18F5FEFFD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176537"/>
              </p:ext>
            </p:extLst>
          </p:nvPr>
        </p:nvGraphicFramePr>
        <p:xfrm>
          <a:off x="1524000" y="3886200"/>
          <a:ext cx="5614905" cy="1355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3" name="Equation" r:id="rId7" imgW="2946240" imgH="711000" progId="Equation.DSMT4">
                  <p:embed/>
                </p:oleObj>
              </mc:Choice>
              <mc:Fallback>
                <p:oleObj name="Equation" r:id="rId7" imgW="2946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3886200"/>
                        <a:ext cx="5614905" cy="1355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3A61F4E1-48EF-4203-8549-7064681D909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1124"/>
            <a:ext cx="7591425" cy="762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>
                <a:latin typeface="MSTT31c62400" charset="0"/>
              </a:rPr>
              <a:t>6.9 </a:t>
            </a:r>
            <a:r>
              <a:rPr lang="zh-CN" altLang="en-US" kern="0" dirty="0">
                <a:latin typeface="MSTT31c62400" charset="0"/>
              </a:rPr>
              <a:t>矩阵转置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5F36345A-0745-4ECE-808D-55A6A74158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956191"/>
                <a:ext cx="8686800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的转置表示为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若</a:t>
                </a:r>
                <a:r>
                  <a:rPr lang="en-US" altLang="zh-CN" sz="2200" b="0" kern="0" dirty="0" smtClean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，其被定义为：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例如，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转置将原矩阵的行向量转化为</a:t>
                </a:r>
                <a:r>
                  <a:rPr lang="zh-CN" altLang="en-US" sz="2200" b="0" kern="0" dirty="0" smtClean="0"/>
                  <a:t>列向量</a:t>
                </a:r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latin typeface="+mn-ea"/>
                  </a:rPr>
                  <a:t>对称矩阵满足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200" b="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36345A-0745-4ECE-808D-55A6A7415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56191"/>
                <a:ext cx="8686800" cy="4972050"/>
              </a:xfrm>
              <a:prstGeom prst="rect">
                <a:avLst/>
              </a:prstGeom>
              <a:blipFill rotWithShape="0">
                <a:blip r:embed="rId3"/>
                <a:stretch>
                  <a:fillRect l="-70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248B4491-3F79-41C5-ADDF-F08BE245C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606370"/>
              </p:ext>
            </p:extLst>
          </p:nvPr>
        </p:nvGraphicFramePr>
        <p:xfrm>
          <a:off x="3124200" y="2209800"/>
          <a:ext cx="2046287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7" name="Equation" r:id="rId4" imgW="2046753" imgH="1118920" progId="Equation.DSMT4">
                  <p:embed/>
                </p:oleObj>
              </mc:Choice>
              <mc:Fallback>
                <p:oleObj name="Equation" r:id="rId4" imgW="2046753" imgH="1118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2209800"/>
                        <a:ext cx="2046287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4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4630</TotalTime>
  <Words>1166</Words>
  <Application>Microsoft Office PowerPoint</Application>
  <PresentationFormat>全屏显示(4:3)</PresentationFormat>
  <Paragraphs>264</Paragraphs>
  <Slides>42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ＭＳ Ｐゴシック</vt:lpstr>
      <vt:lpstr>MSTT31c62400</vt:lpstr>
      <vt:lpstr>黑体</vt:lpstr>
      <vt:lpstr>隶书</vt:lpstr>
      <vt:lpstr>宋体</vt:lpstr>
      <vt:lpstr>微软雅黑</vt:lpstr>
      <vt:lpstr>Arial</vt:lpstr>
      <vt:lpstr>Arial Narrow</vt:lpstr>
      <vt:lpstr>Arial Rounded MT Bold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szu</cp:lastModifiedBy>
  <cp:revision>351</cp:revision>
  <dcterms:created xsi:type="dcterms:W3CDTF">2018-04-21T22:14:36Z</dcterms:created>
  <dcterms:modified xsi:type="dcterms:W3CDTF">2020-10-14T13:07:57Z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