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4"/>
  </p:notesMasterIdLst>
  <p:sldIdLst>
    <p:sldId id="310" r:id="rId2"/>
    <p:sldId id="313" r:id="rId3"/>
    <p:sldId id="314" r:id="rId4"/>
    <p:sldId id="331" r:id="rId5"/>
    <p:sldId id="332" r:id="rId6"/>
    <p:sldId id="333" r:id="rId7"/>
    <p:sldId id="334" r:id="rId8"/>
    <p:sldId id="335" r:id="rId9"/>
    <p:sldId id="336" r:id="rId10"/>
    <p:sldId id="351" r:id="rId11"/>
    <p:sldId id="338" r:id="rId12"/>
    <p:sldId id="339" r:id="rId13"/>
    <p:sldId id="340" r:id="rId14"/>
    <p:sldId id="341" r:id="rId15"/>
    <p:sldId id="342" r:id="rId16"/>
    <p:sldId id="343" r:id="rId17"/>
    <p:sldId id="345" r:id="rId18"/>
    <p:sldId id="346" r:id="rId19"/>
    <p:sldId id="347" r:id="rId20"/>
    <p:sldId id="348" r:id="rId21"/>
    <p:sldId id="350" r:id="rId22"/>
    <p:sldId id="349" r:id="rId23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60" autoAdjust="0"/>
    <p:restoredTop sz="91366" autoAdjust="0"/>
  </p:normalViewPr>
  <p:slideViewPr>
    <p:cSldViewPr>
      <p:cViewPr varScale="1">
        <p:scale>
          <a:sx n="106" d="100"/>
          <a:sy n="106" d="100"/>
        </p:scale>
        <p:origin x="162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2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AAD67-5980-437B-8B70-F40621AFE14F}" type="datetimeFigureOut">
              <a:rPr lang="zh-CN" altLang="en-US" smtClean="0"/>
              <a:pPr/>
              <a:t>2020/11/4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FF85A-4F35-487D-82C6-A10282DF95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708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 dirty="0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fld id="{9DDF5B7C-F785-49AB-A1B6-643076120324}" type="slidenum">
              <a:rPr lang="en-US" altLang="zh-CN" sz="1200" b="0">
                <a:solidFill>
                  <a:prstClr val="black"/>
                </a:solidFill>
                <a:latin typeface="Times New Roman" pitchFamily="18" charset="0"/>
              </a:rPr>
              <a:pPr/>
              <a:t>1</a:t>
            </a:fld>
            <a:endParaRPr lang="en-US" altLang="zh-CN" sz="1200" b="0" dirty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891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16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9065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17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447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18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4520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19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9643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20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8233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21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3323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22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2061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461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FF85A-4F35-487D-82C6-A10282DF957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201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10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4891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11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532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12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7845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13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0961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14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682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15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489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5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7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71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635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1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04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4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6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2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62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40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270750" y="-26988"/>
            <a:ext cx="1936750" cy="27622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Shenzhen University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8831263" y="6611938"/>
            <a:ext cx="3127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3DE8C20-FF95-4B18-90DC-C6B5F890F76A}" type="slidenum">
              <a:rPr lang="en-US" altLang="zh-CN" sz="1000" b="1">
                <a:solidFill>
                  <a:srgbClr val="000000"/>
                </a:solidFill>
                <a:ea typeface="ＭＳ Ｐゴシック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0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-15875" y="6629400"/>
            <a:ext cx="6569075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Stephen Boyd and </a:t>
            </a:r>
            <a:r>
              <a:rPr lang="en-US" altLang="zh-CN" sz="1000" b="0" dirty="0" err="1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Lieven</a:t>
            </a: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sz="1000" b="0" dirty="0" err="1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Vandenberghe</a:t>
            </a: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, Introduction to Applied Linear Algebra: Vectors, Matrices, and Least Squares</a:t>
            </a:r>
          </a:p>
        </p:txBody>
      </p:sp>
    </p:spTree>
    <p:extLst>
      <p:ext uri="{BB962C8B-B14F-4D97-AF65-F5344CB8AC3E}">
        <p14:creationId xmlns:p14="http://schemas.microsoft.com/office/powerpoint/2010/main" val="20471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png"/><Relationship Id="rId5" Type="http://schemas.openxmlformats.org/officeDocument/2006/relationships/image" Target="../media/image19.wmf"/><Relationship Id="rId10" Type="http://schemas.openxmlformats.org/officeDocument/2006/relationships/image" Target="../media/image21.wmf"/><Relationship Id="rId4" Type="http://schemas.openxmlformats.org/officeDocument/2006/relationships/oleObject" Target="../embeddings/oleObject25.bin"/><Relationship Id="rId9" Type="http://schemas.openxmlformats.org/officeDocument/2006/relationships/oleObject" Target="../embeddings/oleObject2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38.png"/><Relationship Id="rId18" Type="http://schemas.openxmlformats.org/officeDocument/2006/relationships/image" Target="../media/image31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5.png"/><Relationship Id="rId12" Type="http://schemas.openxmlformats.org/officeDocument/2006/relationships/image" Target="../media/image22.wmf"/><Relationship Id="rId1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0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4.png"/><Relationship Id="rId11" Type="http://schemas.openxmlformats.org/officeDocument/2006/relationships/oleObject" Target="../embeddings/oleObject28.bin"/><Relationship Id="rId5" Type="http://schemas.openxmlformats.org/officeDocument/2006/relationships/image" Target="../media/image43.png"/><Relationship Id="rId15" Type="http://schemas.openxmlformats.org/officeDocument/2006/relationships/image" Target="../media/image23.wmf"/><Relationship Id="rId10" Type="http://schemas.openxmlformats.org/officeDocument/2006/relationships/image" Target="../media/image48.png"/><Relationship Id="rId4" Type="http://schemas.openxmlformats.org/officeDocument/2006/relationships/image" Target="../media/image37.png"/><Relationship Id="rId9" Type="http://schemas.openxmlformats.org/officeDocument/2006/relationships/image" Target="../media/image47.png"/><Relationship Id="rId14" Type="http://schemas.openxmlformats.org/officeDocument/2006/relationships/oleObject" Target="../embeddings/oleObject2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4.png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9.png"/><Relationship Id="rId4" Type="http://schemas.openxmlformats.org/officeDocument/2006/relationships/image" Target="../media/image42.png"/><Relationship Id="rId9" Type="http://schemas.openxmlformats.org/officeDocument/2006/relationships/image" Target="../media/image2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3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36.wmf"/><Relationship Id="rId4" Type="http://schemas.openxmlformats.org/officeDocument/2006/relationships/image" Target="../media/image61.png"/><Relationship Id="rId9" Type="http://schemas.openxmlformats.org/officeDocument/2006/relationships/oleObject" Target="../embeddings/oleObject4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41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65.png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3.png"/><Relationship Id="rId11" Type="http://schemas.openxmlformats.org/officeDocument/2006/relationships/oleObject" Target="../embeddings/oleObject44.bin"/><Relationship Id="rId5" Type="http://schemas.openxmlformats.org/officeDocument/2006/relationships/image" Target="../media/image62.png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37.wmf"/><Relationship Id="rId19" Type="http://schemas.openxmlformats.org/officeDocument/2006/relationships/image" Target="../media/image67.png"/><Relationship Id="rId4" Type="http://schemas.openxmlformats.org/officeDocument/2006/relationships/image" Target="../media/image60.png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3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76.png"/><Relationship Id="rId4" Type="http://schemas.openxmlformats.org/officeDocument/2006/relationships/image" Target="../media/image39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5.png"/><Relationship Id="rId5" Type="http://schemas.openxmlformats.org/officeDocument/2006/relationships/image" Target="../media/image44.wmf"/><Relationship Id="rId4" Type="http://schemas.openxmlformats.org/officeDocument/2006/relationships/oleObject" Target="../embeddings/oleObject5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79.png"/><Relationship Id="rId10" Type="http://schemas.openxmlformats.org/officeDocument/2006/relationships/image" Target="../media/image80.png"/><Relationship Id="rId4" Type="http://schemas.openxmlformats.org/officeDocument/2006/relationships/image" Target="../media/image78.png"/><Relationship Id="rId9" Type="http://schemas.openxmlformats.org/officeDocument/2006/relationships/image" Target="../media/image4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7.wmf"/><Relationship Id="rId11" Type="http://schemas.openxmlformats.org/officeDocument/2006/relationships/image" Target="../media/image92.png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49.wmf"/><Relationship Id="rId4" Type="http://schemas.openxmlformats.org/officeDocument/2006/relationships/image" Target="../media/image68.png"/><Relationship Id="rId9" Type="http://schemas.openxmlformats.org/officeDocument/2006/relationships/oleObject" Target="../embeddings/oleObject5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8.wmf"/><Relationship Id="rId3" Type="http://schemas.openxmlformats.org/officeDocument/2006/relationships/image" Target="../media/image10.png"/><Relationship Id="rId7" Type="http://schemas.openxmlformats.org/officeDocument/2006/relationships/image" Target="../media/image5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7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9.wmf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5.png"/><Relationship Id="rId5" Type="http://schemas.openxmlformats.org/officeDocument/2006/relationships/image" Target="../media/image2.wmf"/><Relationship Id="rId10" Type="http://schemas.openxmlformats.org/officeDocument/2006/relationships/image" Target="../media/image10.wmf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2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.wmf"/><Relationship Id="rId10" Type="http://schemas.openxmlformats.org/officeDocument/2006/relationships/image" Target="../media/image20.png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21.png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oleObject" Target="../embeddings/oleObject19.bin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wmf"/><Relationship Id="rId11" Type="http://schemas.openxmlformats.org/officeDocument/2006/relationships/image" Target="../media/image16.wmf"/><Relationship Id="rId5" Type="http://schemas.openxmlformats.org/officeDocument/2006/relationships/oleObject" Target="../embeddings/oleObject20.bin"/><Relationship Id="rId10" Type="http://schemas.openxmlformats.org/officeDocument/2006/relationships/oleObject" Target="../embeddings/oleObject22.bin"/><Relationship Id="rId4" Type="http://schemas.openxmlformats.org/officeDocument/2006/relationships/image" Target="../media/image14.wmf"/><Relationship Id="rId9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7.png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wmf"/><Relationship Id="rId11" Type="http://schemas.openxmlformats.org/officeDocument/2006/relationships/image" Target="../media/image18.wmf"/><Relationship Id="rId5" Type="http://schemas.openxmlformats.org/officeDocument/2006/relationships/oleObject" Target="../embeddings/oleObject23.bin"/><Relationship Id="rId10" Type="http://schemas.openxmlformats.org/officeDocument/2006/relationships/oleObject" Target="../embeddings/oleObject24.bin"/><Relationship Id="rId4" Type="http://schemas.openxmlformats.org/officeDocument/2006/relationships/image" Target="../media/image28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473532"/>
              </p:ext>
            </p:extLst>
          </p:nvPr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8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707105"/>
              </p:ext>
            </p:extLst>
          </p:nvPr>
        </p:nvGraphicFramePr>
        <p:xfrm>
          <a:off x="4203700" y="27559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9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03700" y="27559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24566"/>
              </p:ext>
            </p:extLst>
          </p:nvPr>
        </p:nvGraphicFramePr>
        <p:xfrm>
          <a:off x="4203700" y="27559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0"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03700" y="27559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>
            <a:extLst>
              <a:ext uri="{FF2B5EF4-FFF2-40B4-BE49-F238E27FC236}">
                <a16:creationId xmlns="" xmlns:a16="http://schemas.microsoft.com/office/drawing/2014/main" id="{33930377-A92B-40E9-B67D-84BD626B3BFA}"/>
              </a:ext>
            </a:extLst>
          </p:cNvPr>
          <p:cNvSpPr txBox="1">
            <a:spLocks/>
          </p:cNvSpPr>
          <p:nvPr/>
        </p:nvSpPr>
        <p:spPr bwMode="auto">
          <a:xfrm>
            <a:off x="3200400" y="2286000"/>
            <a:ext cx="2438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Part II </a:t>
            </a:r>
            <a:r>
              <a:rPr lang="zh-CN" altLang="en-US" kern="0" dirty="0" smtClean="0"/>
              <a:t>矩阵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4213959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376989" y="1100723"/>
            <a:ext cx="57355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400" kern="0" dirty="0" smtClean="0"/>
              <a:t>反射算子</a:t>
            </a:r>
            <a:r>
              <a:rPr lang="en-US" altLang="zh-CN" sz="2400" kern="0" dirty="0" smtClean="0"/>
              <a:t>(reflector)</a:t>
            </a:r>
            <a:r>
              <a:rPr lang="zh-CN" altLang="en-US" sz="2400" kern="0" dirty="0" smtClean="0"/>
              <a:t>：一个矩阵的形式为：</a:t>
            </a:r>
            <a:endParaRPr lang="zh-CN" altLang="en-US" sz="2200" dirty="0">
              <a:ea typeface="微软雅黑" pitchFamily="34" charset="-122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05564" y="3429000"/>
            <a:ext cx="4687181" cy="1286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性质：</a:t>
            </a:r>
            <a:endParaRPr lang="en-US" altLang="zh-CN" sz="2200" dirty="0" smtClean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742950" lvl="1" indent="-28575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反射矩阵</a:t>
            </a:r>
            <a:r>
              <a:rPr lang="en-US" altLang="zh-CN" sz="2200" dirty="0">
                <a:solidFill>
                  <a:srgbClr val="000000"/>
                </a:solidFill>
                <a:ea typeface="微软雅黑" pitchFamily="34" charset="-122"/>
              </a:rPr>
              <a:t>(reflector matrix)</a:t>
            </a: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是</a:t>
            </a:r>
            <a:r>
              <a:rPr lang="zh-CN" altLang="en-US" sz="2200" dirty="0">
                <a:solidFill>
                  <a:srgbClr val="000000"/>
                </a:solidFill>
                <a:ea typeface="微软雅黑" pitchFamily="34" charset="-122"/>
              </a:rPr>
              <a:t>对称</a:t>
            </a: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的</a:t>
            </a:r>
            <a:endParaRPr lang="en-US" altLang="zh-CN" sz="22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742950" lvl="1" indent="-28575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zh-CN" altLang="en-US" sz="2200" dirty="0">
                <a:solidFill>
                  <a:srgbClr val="000000"/>
                </a:solidFill>
                <a:ea typeface="微软雅黑" pitchFamily="34" charset="-122"/>
              </a:rPr>
              <a:t>反射矩阵</a:t>
            </a:r>
            <a:r>
              <a:rPr lang="en-US" altLang="zh-CN" sz="2200" dirty="0">
                <a:solidFill>
                  <a:srgbClr val="000000"/>
                </a:solidFill>
                <a:ea typeface="微软雅黑" pitchFamily="34" charset="-122"/>
              </a:rPr>
              <a:t>(reflector matrix)</a:t>
            </a: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是正交的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8.8 </a:t>
            </a:r>
            <a:r>
              <a:rPr lang="zh-CN" altLang="en-US" kern="0" dirty="0" smtClean="0"/>
              <a:t>反射算子</a:t>
            </a:r>
            <a:endParaRPr lang="zh-CN" altLang="en-US" kern="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3753451" y="1726297"/>
          <a:ext cx="1807370" cy="451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2" name="Equation" r:id="rId4" imgW="812520" imgH="203040" progId="Equation.DSMT4">
                  <p:embed/>
                </p:oleObj>
              </mc:Choice>
              <mc:Fallback>
                <p:oleObj name="Equation" r:id="rId4" imgW="812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53451" y="1726297"/>
                        <a:ext cx="1807370" cy="4518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31591" y="2551138"/>
                <a:ext cx="41104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kern="0" dirty="0" smtClean="0"/>
                  <a:t>其中，向量</a:t>
                </a:r>
                <a14:m>
                  <m:oMath xmlns:m="http://schemas.openxmlformats.org/officeDocument/2006/math">
                    <m:r>
                      <a:rPr lang="en-US" altLang="zh-CN" sz="2400" ker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ker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kern="0" dirty="0" smtClean="0"/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ker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400" i="1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ker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sz="2400" ker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sz="2400" kern="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91" y="2551138"/>
                <a:ext cx="4110421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2222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617040"/>
              </p:ext>
            </p:extLst>
          </p:nvPr>
        </p:nvGraphicFramePr>
        <p:xfrm>
          <a:off x="685800" y="5105400"/>
          <a:ext cx="7173405" cy="602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3" name="Equation" r:id="rId7" imgW="3327120" imgH="279360" progId="Equation.DSMT4">
                  <p:embed/>
                </p:oleObj>
              </mc:Choice>
              <mc:Fallback>
                <p:oleObj name="Equation" r:id="rId7" imgW="33271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5800" y="5105400"/>
                        <a:ext cx="7173405" cy="6023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202720"/>
              </p:ext>
            </p:extLst>
          </p:nvPr>
        </p:nvGraphicFramePr>
        <p:xfrm>
          <a:off x="5410200" y="3810000"/>
          <a:ext cx="103981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4" name="Equation" r:id="rId9" imgW="482400" imgH="190440" progId="Equation.DSMT4">
                  <p:embed/>
                </p:oleObj>
              </mc:Choice>
              <mc:Fallback>
                <p:oleObj name="Equation" r:id="rId9" imgW="4824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10200" y="3810000"/>
                        <a:ext cx="1039813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694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/>
      <p:bldP spid="18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06068" y="3863262"/>
                <a:ext cx="6106993" cy="8797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𝐻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𝑢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𝑢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=0</m:t>
                        </m:r>
                      </m:e>
                    </m:d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是与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正交的向量的</a:t>
                </a:r>
                <a:r>
                  <a:rPr lang="en-US" altLang="zh-CN" sz="2200" dirty="0">
                    <a:ea typeface="微软雅黑" pitchFamily="34" charset="-122"/>
                  </a:rPr>
                  <a:t>(</a:t>
                </a:r>
                <a:r>
                  <a:rPr lang="zh-CN" altLang="en-US" sz="2200" dirty="0">
                    <a:ea typeface="微软雅黑" pitchFamily="34" charset="-122"/>
                  </a:rPr>
                  <a:t>超</a:t>
                </a:r>
                <a:r>
                  <a:rPr lang="en-US" altLang="zh-CN" sz="2200" dirty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平面。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000" i="1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=1</a:t>
                </a:r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:r>
                  <a:rPr lang="en-US" altLang="zh-CN" sz="2200" dirty="0" smtClean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𝐻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上的投影</a:t>
                </a:r>
                <a:r>
                  <a:rPr lang="zh-CN" altLang="en-US" sz="2200" dirty="0" smtClean="0">
                    <a:ea typeface="微软雅黑" pitchFamily="34" charset="-122"/>
                  </a:rPr>
                  <a:t>由下式决定：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6068" y="3863262"/>
                <a:ext cx="6106993" cy="879793"/>
              </a:xfrm>
              <a:prstGeom prst="rect">
                <a:avLst/>
              </a:prstGeom>
              <a:blipFill rotWithShape="0">
                <a:blip r:embed="rId4"/>
                <a:stretch>
                  <a:fillRect l="-2595" t="-10417" r="-2096" b="-1527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8.8.1 </a:t>
            </a:r>
            <a:r>
              <a:rPr lang="zh-CN" altLang="en-US" kern="0" dirty="0" smtClean="0"/>
              <a:t>反射</a:t>
            </a:r>
            <a:r>
              <a:rPr lang="zh-CN" altLang="en-US" kern="0" dirty="0"/>
              <a:t>算子</a:t>
            </a:r>
            <a:r>
              <a:rPr lang="zh-CN" altLang="en-US" kern="0" dirty="0" smtClean="0"/>
              <a:t>的几何解释</a:t>
            </a:r>
            <a:endParaRPr lang="zh-CN" altLang="en-US" kern="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1304198" y="823796"/>
            <a:ext cx="6654655" cy="2747764"/>
            <a:chOff x="1066800" y="1090890"/>
            <a:chExt cx="6654655" cy="2747764"/>
          </a:xfrm>
        </p:grpSpPr>
        <p:sp>
          <p:nvSpPr>
            <p:cNvPr id="2" name="平行四边形 1"/>
            <p:cNvSpPr/>
            <p:nvPr/>
          </p:nvSpPr>
          <p:spPr bwMode="auto">
            <a:xfrm>
              <a:off x="1066800" y="1752600"/>
              <a:ext cx="6646069" cy="1295400"/>
            </a:xfrm>
            <a:prstGeom prst="parallelogram">
              <a:avLst>
                <a:gd name="adj" fmla="val 125392"/>
              </a:avLst>
            </a:prstGeom>
            <a:solidFill>
              <a:schemeClr val="accent3">
                <a:lumMod val="85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sp>
          <p:nvSpPr>
            <p:cNvPr id="3" name="椭圆 2"/>
            <p:cNvSpPr/>
            <p:nvPr/>
          </p:nvSpPr>
          <p:spPr bwMode="auto">
            <a:xfrm flipH="1">
              <a:off x="3653842" y="2362200"/>
              <a:ext cx="45719" cy="45719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 bwMode="auto">
            <a:xfrm>
              <a:off x="3668130" y="1141413"/>
              <a:ext cx="8571" cy="1219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直接连接符 7"/>
            <p:cNvCxnSpPr/>
            <p:nvPr/>
          </p:nvCxnSpPr>
          <p:spPr bwMode="auto">
            <a:xfrm flipH="1">
              <a:off x="3676701" y="3048000"/>
              <a:ext cx="2937" cy="533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" name="椭圆 11"/>
            <p:cNvSpPr/>
            <p:nvPr/>
          </p:nvSpPr>
          <p:spPr bwMode="auto">
            <a:xfrm flipH="1">
              <a:off x="5243512" y="2625090"/>
              <a:ext cx="45719" cy="45719"/>
            </a:xfrm>
            <a:prstGeom prst="ellipse">
              <a:avLst/>
            </a:prstGeom>
            <a:solidFill>
              <a:srgbClr val="0070C0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 bwMode="auto">
            <a:xfrm>
              <a:off x="5257800" y="1404303"/>
              <a:ext cx="8571" cy="1219200"/>
            </a:xfrm>
            <a:prstGeom prst="lin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椭圆 14"/>
            <p:cNvSpPr/>
            <p:nvPr/>
          </p:nvSpPr>
          <p:spPr bwMode="auto">
            <a:xfrm flipH="1">
              <a:off x="5243511" y="3662520"/>
              <a:ext cx="45719" cy="45719"/>
            </a:xfrm>
            <a:prstGeom prst="ellipse">
              <a:avLst/>
            </a:prstGeom>
            <a:solidFill>
              <a:srgbClr val="0070C0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 bwMode="auto">
            <a:xfrm flipH="1">
              <a:off x="5262085" y="3048000"/>
              <a:ext cx="1894" cy="611187"/>
            </a:xfrm>
            <a:prstGeom prst="lin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" name="椭圆 19"/>
            <p:cNvSpPr/>
            <p:nvPr/>
          </p:nvSpPr>
          <p:spPr bwMode="auto">
            <a:xfrm flipH="1">
              <a:off x="5234940" y="1363981"/>
              <a:ext cx="45719" cy="45719"/>
            </a:xfrm>
            <a:prstGeom prst="ellipse">
              <a:avLst/>
            </a:prstGeom>
            <a:solidFill>
              <a:srgbClr val="0070C0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/>
                <p:cNvSpPr/>
                <p:nvPr/>
              </p:nvSpPr>
              <p:spPr>
                <a:xfrm>
                  <a:off x="1371600" y="2659378"/>
                  <a:ext cx="41261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2659378"/>
                  <a:ext cx="41261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/>
                <p:cNvSpPr/>
                <p:nvPr/>
              </p:nvSpPr>
              <p:spPr>
                <a:xfrm>
                  <a:off x="3505200" y="2407919"/>
                  <a:ext cx="339606" cy="38100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矩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00" y="2407919"/>
                  <a:ext cx="339606" cy="3810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/>
                <p:cNvSpPr/>
                <p:nvPr/>
              </p:nvSpPr>
              <p:spPr>
                <a:xfrm>
                  <a:off x="5234940" y="1090890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4940" y="1090890"/>
                  <a:ext cx="36798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/>
                <p:cNvSpPr/>
                <p:nvPr/>
              </p:nvSpPr>
              <p:spPr>
                <a:xfrm>
                  <a:off x="5181600" y="2598419"/>
                  <a:ext cx="17525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7" name="矩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2598419"/>
                  <a:ext cx="1752531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/>
                <p:cNvSpPr/>
                <p:nvPr/>
              </p:nvSpPr>
              <p:spPr>
                <a:xfrm>
                  <a:off x="5280659" y="3469322"/>
                  <a:ext cx="24407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0659" y="3469322"/>
                  <a:ext cx="244079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1506288" y="3240164"/>
                  <a:ext cx="216520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dirty="0" smtClean="0"/>
                    <a:t>经过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</m:oMath>
                  </a14:m>
                  <a:r>
                    <a:rPr lang="zh-CN" altLang="en-US" dirty="0" smtClean="0"/>
                    <a:t>和</a:t>
                  </a:r>
                  <a:r>
                    <a:rPr lang="zh-CN" altLang="en-US" dirty="0"/>
                    <a:t>原点的直线</a:t>
                  </a:r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6288" y="3240164"/>
                  <a:ext cx="2165208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254" t="-10000" r="-2535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55956"/>
              </p:ext>
            </p:extLst>
          </p:nvPr>
        </p:nvGraphicFramePr>
        <p:xfrm>
          <a:off x="1938146" y="4806686"/>
          <a:ext cx="5386763" cy="589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9" name="Equation" r:id="rId11" imgW="2552400" imgH="279360" progId="Equation.DSMT4">
                  <p:embed/>
                </p:oleObj>
              </mc:Choice>
              <mc:Fallback>
                <p:oleObj name="Equation" r:id="rId11" imgW="25524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38146" y="4806686"/>
                        <a:ext cx="5386763" cy="589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5"/>
              <p:cNvSpPr>
                <a:spLocks noChangeArrowheads="1"/>
              </p:cNvSpPr>
              <p:nvPr/>
            </p:nvSpPr>
            <p:spPr bwMode="auto">
              <a:xfrm>
                <a:off x="609600" y="5638800"/>
                <a:ext cx="586590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通过超平面的反射由反射算子的乘积给出：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2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5638800"/>
                <a:ext cx="5865901" cy="338554"/>
              </a:xfrm>
              <a:prstGeom prst="rect">
                <a:avLst/>
              </a:prstGeom>
              <a:blipFill rotWithShape="0">
                <a:blip r:embed="rId13"/>
                <a:stretch>
                  <a:fillRect l="-2703" t="-25000" r="-2287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381959"/>
              </p:ext>
            </p:extLst>
          </p:nvPr>
        </p:nvGraphicFramePr>
        <p:xfrm>
          <a:off x="2852076" y="5979686"/>
          <a:ext cx="3558901" cy="551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0" name="Equation" r:id="rId14" imgW="1803240" imgH="279360" progId="Equation.DSMT4">
                  <p:embed/>
                </p:oleObj>
              </mc:Choice>
              <mc:Fallback>
                <p:oleObj name="Equation" r:id="rId14" imgW="18032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852076" y="5979686"/>
                        <a:ext cx="3558901" cy="5513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905000" y="5257800"/>
            <a:ext cx="2327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 smtClean="0">
                <a:solidFill>
                  <a:srgbClr val="FF0000"/>
                </a:solidFill>
              </a:rPr>
              <a:t>Gram-Schmidt</a:t>
            </a:r>
            <a:r>
              <a:rPr lang="zh-CN" altLang="en-US" kern="0" dirty="0" smtClean="0">
                <a:solidFill>
                  <a:srgbClr val="FF0000"/>
                </a:solidFill>
              </a:rPr>
              <a:t>正交算法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接连接符 6"/>
          <p:cNvCxnSpPr>
            <a:endCxn id="20" idx="5"/>
          </p:cNvCxnSpPr>
          <p:nvPr/>
        </p:nvCxnSpPr>
        <p:spPr bwMode="auto">
          <a:xfrm flipV="1">
            <a:off x="3886200" y="1135911"/>
            <a:ext cx="1592833" cy="1004779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</p:spPr>
      </p:cxnSp>
      <p:cxnSp>
        <p:nvCxnSpPr>
          <p:cNvPr id="14" name="直接连接符 13"/>
          <p:cNvCxnSpPr>
            <a:endCxn id="20" idx="6"/>
          </p:cNvCxnSpPr>
          <p:nvPr/>
        </p:nvCxnSpPr>
        <p:spPr bwMode="auto">
          <a:xfrm>
            <a:off x="3962400" y="914400"/>
            <a:ext cx="1509938" cy="205347"/>
          </a:xfrm>
          <a:prstGeom prst="line">
            <a:avLst/>
          </a:prstGeom>
          <a:noFill/>
          <a:ln w="25400" cap="flat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42" name="直接连接符 41"/>
          <p:cNvCxnSpPr/>
          <p:nvPr/>
        </p:nvCxnSpPr>
        <p:spPr bwMode="auto">
          <a:xfrm>
            <a:off x="3962400" y="2133600"/>
            <a:ext cx="1524000" cy="22860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</p:spPr>
      </p:cxnSp>
      <p:graphicFrame>
        <p:nvGraphicFramePr>
          <p:cNvPr id="58" name="对象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639686"/>
              </p:ext>
            </p:extLst>
          </p:nvPr>
        </p:nvGraphicFramePr>
        <p:xfrm>
          <a:off x="1143000" y="1219200"/>
          <a:ext cx="15748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1" name="Equation" r:id="rId16" imgW="787320" imgH="317160" progId="Equation.DSMT4">
                  <p:embed/>
                </p:oleObj>
              </mc:Choice>
              <mc:Fallback>
                <p:oleObj name="Equation" r:id="rId16" imgW="78732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143000" y="1219200"/>
                        <a:ext cx="1574800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581400" y="1066800"/>
                <a:ext cx="371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066800"/>
                <a:ext cx="371448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/>
          <p:cNvCxnSpPr/>
          <p:nvPr/>
        </p:nvCxnSpPr>
        <p:spPr bwMode="auto">
          <a:xfrm>
            <a:off x="5486400" y="1143000"/>
            <a:ext cx="0" cy="1219200"/>
          </a:xfrm>
          <a:prstGeom prst="line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7896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09600" y="990600"/>
                <a:ext cx="7388241" cy="541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ker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400" i="1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=1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微软雅黑" pitchFamily="34" charset="-122"/>
                      </a:rPr>
                      <m:t>；</m:t>
                    </m:r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:r>
                  <a:rPr lang="zh-CN" altLang="en-US" sz="2200" dirty="0" smtClean="0">
                    <a:ea typeface="微软雅黑" pitchFamily="34" charset="-122"/>
                  </a:rPr>
                  <a:t>给出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𝐻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𝑢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𝑢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=0</m:t>
                        </m:r>
                      </m:e>
                    </m:d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上的</a:t>
                </a:r>
                <a:r>
                  <a:rPr lang="zh-CN" altLang="en-US" sz="2200" dirty="0" smtClean="0">
                    <a:ea typeface="微软雅黑" pitchFamily="34" charset="-122"/>
                  </a:rPr>
                  <a:t>投影为：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990600"/>
                <a:ext cx="7388241" cy="541238"/>
              </a:xfrm>
              <a:prstGeom prst="rect">
                <a:avLst/>
              </a:prstGeom>
              <a:blipFill rotWithShape="0">
                <a:blip r:embed="rId4"/>
                <a:stretch>
                  <a:fillRect l="-2145" r="-1403" b="-181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8.8.2 </a:t>
            </a:r>
            <a:r>
              <a:rPr lang="zh-CN" altLang="en-US" kern="0" dirty="0" smtClean="0"/>
              <a:t>练习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238314"/>
              </p:ext>
            </p:extLst>
          </p:nvPr>
        </p:nvGraphicFramePr>
        <p:xfrm>
          <a:off x="3606294" y="1676400"/>
          <a:ext cx="205047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6" name="Equation" r:id="rId5" imgW="939600" imgH="279360" progId="Equation.DSMT4">
                  <p:embed/>
                </p:oleObj>
              </mc:Choice>
              <mc:Fallback>
                <p:oleObj name="Equation" r:id="rId5" imgW="939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06294" y="1676400"/>
                        <a:ext cx="2050473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609600" y="2220913"/>
                <a:ext cx="265765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>
                    <a:ea typeface="微软雅黑" pitchFamily="34" charset="-122"/>
                  </a:rPr>
                  <a:t>1</a:t>
                </a:r>
                <a:r>
                  <a:rPr lang="zh-CN" altLang="en-US" sz="2200" dirty="0" smtClean="0">
                    <a:ea typeface="微软雅黑" pitchFamily="34" charset="-122"/>
                  </a:rPr>
                  <a:t>、证明：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220913"/>
                <a:ext cx="2657651" cy="338554"/>
              </a:xfrm>
              <a:prstGeom prst="rect">
                <a:avLst/>
              </a:prstGeom>
              <a:blipFill>
                <a:blip r:embed="rId7"/>
                <a:stretch>
                  <a:fillRect l="-5963" t="-25000" r="-5505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501623"/>
              </p:ext>
            </p:extLst>
          </p:nvPr>
        </p:nvGraphicFramePr>
        <p:xfrm>
          <a:off x="1371600" y="2830513"/>
          <a:ext cx="6982348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7" name="Equation" r:id="rId8" imgW="3555720" imgH="304560" progId="Equation.DSMT4">
                  <p:embed/>
                </p:oleObj>
              </mc:Choice>
              <mc:Fallback>
                <p:oleObj name="Equation" r:id="rId8" imgW="35557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71600" y="2830513"/>
                        <a:ext cx="6982348" cy="598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598934" y="3581400"/>
                <a:ext cx="682379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>
                    <a:ea typeface="微软雅黑" pitchFamily="34" charset="-122"/>
                  </a:rPr>
                  <a:t>2</a:t>
                </a:r>
                <a:r>
                  <a:rPr lang="zh-CN" altLang="en-US" sz="2200" dirty="0" smtClean="0">
                    <a:ea typeface="微软雅黑" pitchFamily="34" charset="-122"/>
                  </a:rPr>
                  <a:t>、考虑任意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，证明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</m:d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934" y="3581400"/>
                <a:ext cx="6823791" cy="338554"/>
              </a:xfrm>
              <a:prstGeom prst="rect">
                <a:avLst/>
              </a:prstGeom>
              <a:blipFill rotWithShape="0">
                <a:blip r:embed="rId10"/>
                <a:stretch>
                  <a:fillRect l="-2321" t="-27273" r="-2054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827839"/>
              </p:ext>
            </p:extLst>
          </p:nvPr>
        </p:nvGraphicFramePr>
        <p:xfrm>
          <a:off x="2133600" y="3962400"/>
          <a:ext cx="60960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8" name="Equation" r:id="rId11" imgW="3466800" imgH="1473120" progId="Equation.DSMT4">
                  <p:embed/>
                </p:oleObj>
              </mc:Choice>
              <mc:Fallback>
                <p:oleObj name="Equation" r:id="rId11" imgW="3466800" imgH="1473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33600" y="3962400"/>
                        <a:ext cx="6096000" cy="259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247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09600" y="1115581"/>
                <a:ext cx="7004546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是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正交矩阵，那么它们的乘积为：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115581"/>
                <a:ext cx="7004546" cy="507831"/>
              </a:xfrm>
              <a:prstGeom prst="rect">
                <a:avLst/>
              </a:prstGeom>
              <a:blipFill rotWithShape="0">
                <a:blip r:embed="rId4"/>
                <a:stretch>
                  <a:fillRect l="-2263" r="-1654" b="-216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8.9 </a:t>
            </a:r>
            <a:r>
              <a:rPr lang="zh-CN" altLang="en-US" kern="0" dirty="0" smtClean="0"/>
              <a:t>正交矩阵</a:t>
            </a:r>
            <a:r>
              <a:rPr lang="zh-CN" altLang="en-US" kern="0" dirty="0"/>
              <a:t>乘积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437875"/>
              </p:ext>
            </p:extLst>
          </p:nvPr>
        </p:nvGraphicFramePr>
        <p:xfrm>
          <a:off x="3276600" y="1752600"/>
          <a:ext cx="2179283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2" name="Equation" r:id="rId5" imgW="888840" imgH="228600" progId="Equation.DSMT4">
                  <p:embed/>
                </p:oleObj>
              </mc:Choice>
              <mc:Fallback>
                <p:oleObj name="Equation" r:id="rId5" imgW="888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6600" y="1752600"/>
                        <a:ext cx="2179283" cy="560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143000" y="2590800"/>
            <a:ext cx="1128514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</a:pPr>
            <a:r>
              <a:rPr lang="zh-CN" altLang="en-US" sz="2200" dirty="0" smtClean="0">
                <a:ea typeface="微软雅黑" pitchFamily="34" charset="-122"/>
              </a:rPr>
              <a:t>正交性：</a:t>
            </a:r>
            <a:endParaRPr lang="en-US" altLang="zh-CN" sz="2200" dirty="0" smtClean="0">
              <a:ea typeface="微软雅黑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185402"/>
              </p:ext>
            </p:extLst>
          </p:nvPr>
        </p:nvGraphicFramePr>
        <p:xfrm>
          <a:off x="2004041" y="3429000"/>
          <a:ext cx="4724400" cy="1704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3" name="Equation" r:id="rId7" imgW="2006280" imgH="723600" progId="Equation.DSMT4">
                  <p:embed/>
                </p:oleObj>
              </mc:Choice>
              <mc:Fallback>
                <p:oleObj name="Equation" r:id="rId7" imgW="2006280" imgH="72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04041" y="3429000"/>
                        <a:ext cx="4724400" cy="1704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026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1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76989" y="1100723"/>
                <a:ext cx="5041765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系数正交矩阵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</a:t>
                </a:r>
                <a:r>
                  <a:rPr lang="zh-CN" altLang="en-US" sz="2200" dirty="0">
                    <a:ea typeface="微软雅黑" pitchFamily="34" charset="-122"/>
                  </a:rPr>
                  <a:t>线性方程：</a:t>
                </a: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1100723"/>
                <a:ext cx="5041765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3144" t="-27273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947906" y="2286000"/>
            <a:ext cx="11285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rgbClr val="990000"/>
              </a:buClr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的解为：</a:t>
            </a:r>
            <a:endParaRPr lang="zh-CN" altLang="en-US" sz="22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8.10 </a:t>
            </a:r>
            <a:r>
              <a:rPr lang="zh-CN" altLang="en-US" kern="0" dirty="0" smtClean="0"/>
              <a:t>具有</a:t>
            </a:r>
            <a:r>
              <a:rPr lang="zh-CN" altLang="en-US" kern="0" dirty="0"/>
              <a:t>正交矩阵的线性方程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76989" y="3407837"/>
            <a:ext cx="5863785" cy="2776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可以在</a:t>
            </a:r>
            <a:r>
              <a:rPr lang="en-US" altLang="zh-CN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2n</a:t>
            </a:r>
            <a:r>
              <a:rPr lang="en-US" altLang="zh-CN" sz="2200" baseline="300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个</a:t>
            </a:r>
            <a:r>
              <a:rPr lang="en-US" altLang="zh-CN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flop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内</a:t>
            </a:r>
            <a:r>
              <a:rPr lang="zh-CN" altLang="en-US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计算矩阵向量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乘法。</a:t>
            </a:r>
            <a:endParaRPr lang="en-US" altLang="zh-CN" sz="2200" dirty="0" smtClean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有特殊性质，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代价将会小于</a:t>
            </a:r>
            <a:r>
              <a:rPr lang="en-US" altLang="zh-CN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200" baseline="300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。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例如，</a:t>
            </a:r>
            <a:endParaRPr lang="en-US" altLang="zh-CN" sz="2200" dirty="0" smtClean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742950" lvl="1" indent="-28575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置换矩阵：</a:t>
            </a:r>
            <a:r>
              <a:rPr lang="en-US" altLang="zh-CN" sz="2200" dirty="0" smtClean="0">
                <a:solidFill>
                  <a:srgbClr val="000000"/>
                </a:solidFill>
                <a:ea typeface="微软雅黑" pitchFamily="34" charset="-122"/>
              </a:rPr>
              <a:t>0 flop</a:t>
            </a: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。</a:t>
            </a: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742950" lvl="1" indent="-28575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反射</a:t>
            </a:r>
            <a:r>
              <a:rPr lang="zh-CN" altLang="en-US" sz="2200" dirty="0">
                <a:solidFill>
                  <a:srgbClr val="000000"/>
                </a:solidFill>
                <a:ea typeface="微软雅黑" pitchFamily="34" charset="-122"/>
              </a:rPr>
              <a:t>算子</a:t>
            </a:r>
            <a:r>
              <a:rPr lang="en-US" altLang="zh-CN" sz="2200" dirty="0" smtClean="0">
                <a:solidFill>
                  <a:srgbClr val="000000"/>
                </a:solidFill>
                <a:ea typeface="微软雅黑" pitchFamily="34" charset="-122"/>
              </a:rPr>
              <a:t>(</a:t>
            </a: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给定</a:t>
            </a:r>
            <a:r>
              <a:rPr lang="en-US" altLang="zh-CN" sz="2200" dirty="0" smtClean="0">
                <a:solidFill>
                  <a:srgbClr val="000000"/>
                </a:solidFill>
                <a:ea typeface="微软雅黑" pitchFamily="34" charset="-122"/>
              </a:rPr>
              <a:t>a)</a:t>
            </a: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 ：</a:t>
            </a:r>
            <a:r>
              <a:rPr lang="en-US" altLang="zh-CN" sz="2200" dirty="0" smtClean="0">
                <a:solidFill>
                  <a:srgbClr val="000000"/>
                </a:solidFill>
                <a:ea typeface="微软雅黑" pitchFamily="34" charset="-122"/>
              </a:rPr>
              <a:t>4n</a:t>
            </a: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ea typeface="微软雅黑" pitchFamily="34" charset="-122"/>
              </a:rPr>
              <a:t>flops</a:t>
            </a: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。</a:t>
            </a:r>
            <a:endParaRPr lang="en-US" altLang="zh-CN" sz="2200" dirty="0" smtClean="0">
              <a:solidFill>
                <a:srgbClr val="000000"/>
              </a:solidFill>
              <a:ea typeface="微软雅黑" pitchFamily="34" charset="-122"/>
            </a:endParaRPr>
          </a:p>
          <a:p>
            <a:pPr marL="742950" lvl="1" indent="-28575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平面旋转：</a:t>
            </a:r>
            <a:r>
              <a:rPr lang="en-US" altLang="zh-CN" sz="2200" dirty="0" smtClean="0">
                <a:solidFill>
                  <a:srgbClr val="000000"/>
                </a:solidFill>
                <a:ea typeface="微软雅黑" pitchFamily="34" charset="-122"/>
              </a:rPr>
              <a:t>1 flop</a:t>
            </a: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。</a:t>
            </a:r>
            <a:endParaRPr lang="zh-CN" altLang="en-US" sz="2200" dirty="0">
              <a:solidFill>
                <a:srgbClr val="000000"/>
              </a:solidFill>
              <a:ea typeface="微软雅黑" pitchFamily="34" charset="-122"/>
            </a:endParaRPr>
          </a:p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endParaRPr lang="zh-CN" altLang="en-US" sz="22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379340"/>
              </p:ext>
            </p:extLst>
          </p:nvPr>
        </p:nvGraphicFramePr>
        <p:xfrm>
          <a:off x="4060031" y="1618435"/>
          <a:ext cx="1143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2" name="Equation" r:id="rId5" imgW="444240" imgH="177480" progId="Equation.DSMT4">
                  <p:embed/>
                </p:oleObj>
              </mc:Choice>
              <mc:Fallback>
                <p:oleObj name="Equation" r:id="rId5" imgW="4442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0031" y="1618435"/>
                        <a:ext cx="11430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065414"/>
              </p:ext>
            </p:extLst>
          </p:nvPr>
        </p:nvGraphicFramePr>
        <p:xfrm>
          <a:off x="3541217" y="2624554"/>
          <a:ext cx="2180627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3" name="Equation" r:id="rId7" imgW="939600" imgH="203040" progId="Equation.DSMT4">
                  <p:embed/>
                </p:oleObj>
              </mc:Choice>
              <mc:Fallback>
                <p:oleObj name="Equation" r:id="rId7" imgW="939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41217" y="2624554"/>
                        <a:ext cx="2180627" cy="471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540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/>
      <p:bldP spid="18" grpId="0"/>
      <p:bldP spid="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3400" y="1143000"/>
                <a:ext cx="7595349" cy="15234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假设矩阵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是高的</a:t>
                </a:r>
                <a:r>
                  <a:rPr lang="en-US" altLang="zh-CN" sz="2200" dirty="0">
                    <a:ea typeface="微软雅黑" pitchFamily="34" charset="-122"/>
                  </a:rPr>
                  <a:t>(</a:t>
                </a:r>
                <a:r>
                  <a:rPr lang="en-US" altLang="zh-CN" sz="2200" dirty="0">
                    <a:solidFill>
                      <a:srgbClr val="FF0000"/>
                    </a:solidFill>
                    <a:ea typeface="微软雅黑" pitchFamily="34" charset="-122"/>
                  </a:rPr>
                  <a:t>m&gt;n</a:t>
                </a:r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，具有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标准正交列</a:t>
                </a:r>
                <a:r>
                  <a:rPr lang="en-US" altLang="zh-CN" sz="2200" dirty="0" smtClean="0">
                    <a:ea typeface="微软雅黑" pitchFamily="34" charset="-122"/>
                  </a:rPr>
                  <a:t>,</a:t>
                </a:r>
                <a:r>
                  <a:rPr lang="zh-CN" altLang="en-US" sz="2200" dirty="0" smtClean="0">
                    <a:ea typeface="微软雅黑" pitchFamily="34" charset="-122"/>
                  </a:rPr>
                  <a:t>则有：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20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是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的一个左逆：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143000"/>
                <a:ext cx="7595349" cy="1523494"/>
              </a:xfrm>
              <a:prstGeom prst="rect">
                <a:avLst/>
              </a:prstGeom>
              <a:blipFill rotWithShape="0">
                <a:blip r:embed="rId4"/>
                <a:stretch>
                  <a:fillRect l="-2088" b="-36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8.11 </a:t>
            </a:r>
            <a:r>
              <a:rPr lang="zh-CN" altLang="en-US" kern="0" dirty="0" smtClean="0"/>
              <a:t>标准</a:t>
            </a:r>
            <a:r>
              <a:rPr lang="zh-CN" altLang="en-US" kern="0" dirty="0"/>
              <a:t>列</a:t>
            </a:r>
            <a:r>
              <a:rPr lang="zh-CN" altLang="en-US" kern="0" dirty="0" smtClean="0"/>
              <a:t>正交的</a:t>
            </a:r>
            <a:r>
              <a:rPr lang="zh-CN" altLang="en-US" kern="0" dirty="0"/>
              <a:t>高矩阵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3400" y="4800600"/>
            <a:ext cx="7239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ea typeface="微软雅黑" pitchFamily="34" charset="-122"/>
              </a:rPr>
              <a:t>注：这些</a:t>
            </a:r>
            <a:r>
              <a:rPr lang="zh-CN" altLang="en-US" sz="2200" dirty="0">
                <a:ea typeface="微软雅黑" pitchFamily="34" charset="-122"/>
              </a:rPr>
              <a:t>方程看起来很简单，但一定要完全理解它们</a:t>
            </a:r>
            <a:r>
              <a:rPr lang="zh-CN" altLang="en-US" sz="2200" dirty="0" smtClean="0">
                <a:ea typeface="微软雅黑" pitchFamily="34" charset="-122"/>
              </a:rPr>
              <a:t>！！</a:t>
            </a:r>
            <a:endParaRPr lang="zh-CN" altLang="en-US" sz="2200" dirty="0">
              <a:ea typeface="微软雅黑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086726"/>
              </p:ext>
            </p:extLst>
          </p:nvPr>
        </p:nvGraphicFramePr>
        <p:xfrm>
          <a:off x="3627438" y="2717800"/>
          <a:ext cx="12192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0" name="Equation" r:id="rId5" imgW="545760" imgH="190440" progId="Equation.DSMT4">
                  <p:embed/>
                </p:oleObj>
              </mc:Choice>
              <mc:Fallback>
                <p:oleObj name="Equation" r:id="rId5" imgW="5457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27438" y="2717800"/>
                        <a:ext cx="121920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533400" y="3394993"/>
                <a:ext cx="2846485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没有右逆，因为：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3394993"/>
                <a:ext cx="2846485" cy="338554"/>
              </a:xfrm>
              <a:prstGeom prst="rect">
                <a:avLst/>
              </a:prstGeom>
              <a:blipFill>
                <a:blip r:embed="rId7"/>
                <a:stretch>
                  <a:fillRect l="-5579" t="-25455" r="-5365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073770"/>
              </p:ext>
            </p:extLst>
          </p:nvPr>
        </p:nvGraphicFramePr>
        <p:xfrm>
          <a:off x="3505200" y="3886200"/>
          <a:ext cx="1268315" cy="442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1" name="Equation" r:id="rId8" imgW="545760" imgH="190440" progId="Equation.DSMT4">
                  <p:embed/>
                </p:oleObj>
              </mc:Choice>
              <mc:Fallback>
                <p:oleObj name="Equation" r:id="rId8" imgW="5457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05200" y="3886200"/>
                        <a:ext cx="1268315" cy="442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429000" y="1752600"/>
                <a:ext cx="247933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zh-CN" altLang="en-US" sz="2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p>
                        <m:r>
                          <a:rPr lang="zh-CN" altLang="en-US" sz="2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具有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标准正交行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752600"/>
                <a:ext cx="2479333" cy="430887"/>
              </a:xfrm>
              <a:prstGeom prst="rect">
                <a:avLst/>
              </a:prstGeom>
              <a:blipFill rotWithShape="0">
                <a:blip r:embed="rId10"/>
                <a:stretch>
                  <a:fillRect l="-246" t="-10000" r="-2463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63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4" grpId="0"/>
      <p:bldP spid="7" grpId="0"/>
      <p:bldP spid="5" grpId="0" uiExpan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533400" y="1034583"/>
            <a:ext cx="6835204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ea typeface="微软雅黑" pitchFamily="34" charset="-122"/>
              </a:rPr>
              <a:t>一个</a:t>
            </a:r>
            <a:r>
              <a:rPr lang="zh-CN" altLang="en-US" sz="2200" dirty="0">
                <a:solidFill>
                  <a:srgbClr val="FF0000"/>
                </a:solidFill>
                <a:ea typeface="微软雅黑" pitchFamily="34" charset="-122"/>
              </a:rPr>
              <a:t>向量集合张成的空间</a:t>
            </a:r>
            <a:r>
              <a:rPr lang="zh-CN" altLang="en-US" sz="2200" dirty="0">
                <a:ea typeface="微软雅黑" pitchFamily="34" charset="-122"/>
              </a:rPr>
              <a:t>是其所有线性组合的</a:t>
            </a:r>
            <a:r>
              <a:rPr lang="zh-CN" altLang="en-US" sz="2200" dirty="0" smtClean="0">
                <a:ea typeface="微软雅黑" pitchFamily="34" charset="-122"/>
              </a:rPr>
              <a:t>集合：</a:t>
            </a:r>
            <a:endParaRPr lang="en-US" altLang="zh-CN" sz="2200" dirty="0" smtClean="0">
              <a:ea typeface="微软雅黑" pitchFamily="34" charset="-122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8.12 </a:t>
            </a:r>
            <a:r>
              <a:rPr lang="zh-CN" altLang="en-US" kern="0" dirty="0" smtClean="0"/>
              <a:t>值域范围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533400" y="2514600"/>
                <a:ext cx="6075702" cy="677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的范围为其列向量张成的</a:t>
                </a:r>
                <a:r>
                  <a:rPr lang="zh-CN" altLang="en-US" sz="2200" dirty="0" smtClean="0">
                    <a:ea typeface="微软雅黑" pitchFamily="34" charset="-122"/>
                  </a:rPr>
                  <a:t>空间</a:t>
                </a:r>
                <a:r>
                  <a:rPr lang="zh-CN" altLang="en-US" sz="2200" dirty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2514600"/>
                <a:ext cx="6075702" cy="677108"/>
              </a:xfrm>
              <a:prstGeom prst="rect">
                <a:avLst/>
              </a:prstGeom>
              <a:blipFill rotWithShape="0">
                <a:blip r:embed="rId4"/>
                <a:stretch>
                  <a:fillRect l="-2610" r="-2008" b="-90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391249"/>
              </p:ext>
            </p:extLst>
          </p:nvPr>
        </p:nvGraphicFramePr>
        <p:xfrm>
          <a:off x="1751013" y="1924050"/>
          <a:ext cx="62547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7" name="Equation" r:id="rId5" imgW="3238200" imgH="279360" progId="Equation.DSMT4">
                  <p:embed/>
                </p:oleObj>
              </mc:Choice>
              <mc:Fallback>
                <p:oleObj name="Equation" r:id="rId5" imgW="32382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51013" y="1924050"/>
                        <a:ext cx="625475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197859"/>
              </p:ext>
            </p:extLst>
          </p:nvPr>
        </p:nvGraphicFramePr>
        <p:xfrm>
          <a:off x="2960738" y="3292044"/>
          <a:ext cx="3341586" cy="59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8" name="Equation" r:id="rId7" imgW="1574640" imgH="279360" progId="Equation.DSMT4">
                  <p:embed/>
                </p:oleObj>
              </mc:Choice>
              <mc:Fallback>
                <p:oleObj name="Equation" r:id="rId7" imgW="1574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60738" y="3292044"/>
                        <a:ext cx="3341586" cy="592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33400" y="3884906"/>
            <a:ext cx="1192634" cy="574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ea typeface="微软雅黑" pitchFamily="34" charset="-122"/>
              </a:rPr>
              <a:t>例子</a:t>
            </a:r>
            <a:r>
              <a:rPr lang="zh-CN" altLang="en-US" sz="2200" dirty="0" smtClean="0">
                <a:ea typeface="微软雅黑" pitchFamily="34" charset="-122"/>
              </a:rPr>
              <a:t>：</a:t>
            </a:r>
            <a:endParaRPr lang="en-US" altLang="zh-CN" sz="2200" dirty="0" smtClean="0">
              <a:ea typeface="微软雅黑" pitchFamily="34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092457"/>
              </p:ext>
            </p:extLst>
          </p:nvPr>
        </p:nvGraphicFramePr>
        <p:xfrm>
          <a:off x="1752600" y="4495800"/>
          <a:ext cx="519211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9" name="Equation" r:id="rId9" imgW="2641320" imgH="736560" progId="Equation.DSMT4">
                  <p:embed/>
                </p:oleObj>
              </mc:Choice>
              <mc:Fallback>
                <p:oleObj name="Equation" r:id="rId9" imgW="264132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52600" y="4495800"/>
                        <a:ext cx="5192110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56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6" grpId="0" build="p"/>
      <p:bldP spid="1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3400" y="990600"/>
                <a:ext cx="76962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假设矩阵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具有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标准正交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列</a:t>
                </a:r>
                <a:r>
                  <a:rPr lang="en-US" altLang="zh-CN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zh-CN" altLang="en-US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向量</m:t>
                    </m:r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𝐴𝑥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与</a:t>
                </a:r>
                <a:r>
                  <a:rPr lang="en-US" altLang="zh-CN" sz="2200" dirty="0" smtClean="0">
                    <a:ea typeface="微软雅黑" pitchFamily="34" charset="-122"/>
                  </a:rPr>
                  <a:t>b</a:t>
                </a:r>
                <a:r>
                  <a:rPr lang="zh-CN" altLang="en-US" sz="2200" dirty="0" smtClean="0">
                    <a:ea typeface="微软雅黑" pitchFamily="34" charset="-122"/>
                  </a:rPr>
                  <a:t>的最短距离：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990600"/>
                <a:ext cx="7696200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2060" t="-27273" r="-1823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8.13 </a:t>
            </a:r>
            <a:r>
              <a:rPr lang="zh-CN" altLang="en-US" kern="0" dirty="0" smtClean="0"/>
              <a:t>值域投影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609600" y="5334000"/>
                <a:ext cx="6922601" cy="5741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𝑏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满足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  <m:acc>
                          <m:accPr>
                            <m:chr m:val="̂"/>
                            <m:ctrlPr>
                              <a:rPr lang="zh-CN" altLang="en-US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𝑏</m:t>
                        </m:r>
                      </m:e>
                    </m:d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，对于所有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acc>
                      <m:accPr>
                        <m:chr m:val="̂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5334000"/>
                <a:ext cx="6922601" cy="574132"/>
              </a:xfrm>
              <a:prstGeom prst="rect">
                <a:avLst/>
              </a:prstGeom>
              <a:blipFill rotWithShape="0">
                <a:blip r:embed="rId5"/>
                <a:stretch>
                  <a:fillRect l="-2289" r="-1496" b="-297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平行四边形 8"/>
          <p:cNvSpPr/>
          <p:nvPr/>
        </p:nvSpPr>
        <p:spPr bwMode="auto">
          <a:xfrm>
            <a:off x="1302473" y="4038600"/>
            <a:ext cx="6646069" cy="1295400"/>
          </a:xfrm>
          <a:prstGeom prst="parallelogram">
            <a:avLst>
              <a:gd name="adj" fmla="val 125392"/>
            </a:avLst>
          </a:prstGeom>
          <a:solidFill>
            <a:schemeClr val="accent3">
              <a:lumMod val="8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13" name="椭圆 12"/>
          <p:cNvSpPr/>
          <p:nvPr/>
        </p:nvSpPr>
        <p:spPr bwMode="auto">
          <a:xfrm flipH="1">
            <a:off x="5479185" y="4911090"/>
            <a:ext cx="45719" cy="45719"/>
          </a:xfrm>
          <a:prstGeom prst="ellipse">
            <a:avLst/>
          </a:prstGeom>
          <a:solidFill>
            <a:srgbClr val="0070C0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5493473" y="3690303"/>
            <a:ext cx="8571" cy="1219200"/>
          </a:xfrm>
          <a:prstGeom prst="lin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椭圆 16"/>
          <p:cNvSpPr/>
          <p:nvPr/>
        </p:nvSpPr>
        <p:spPr bwMode="auto">
          <a:xfrm flipH="1">
            <a:off x="5470613" y="3649981"/>
            <a:ext cx="45719" cy="45719"/>
          </a:xfrm>
          <a:prstGeom prst="ellipse">
            <a:avLst/>
          </a:prstGeom>
          <a:solidFill>
            <a:srgbClr val="0070C0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607273" y="4945378"/>
                <a:ext cx="10454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𝑟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微软雅黑" pitchFamily="34" charset="-122"/>
                      </a:rPr>
                      <m:t>ange</m:t>
                    </m:r>
                  </m:oMath>
                </a14:m>
                <a:r>
                  <a:rPr lang="en-US" altLang="zh-CN" dirty="0" smtClean="0"/>
                  <a:t>(A)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273" y="4945378"/>
                <a:ext cx="1045479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6557" r="-58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105400" y="3429000"/>
                <a:ext cx="40729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3429000"/>
                <a:ext cx="407291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5181600" y="4953000"/>
                <a:ext cx="907749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953000"/>
                <a:ext cx="907749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59644"/>
              </p:ext>
            </p:extLst>
          </p:nvPr>
        </p:nvGraphicFramePr>
        <p:xfrm>
          <a:off x="3276600" y="1295400"/>
          <a:ext cx="1676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5" name="Equation" r:id="rId9" imgW="838080" imgH="317160" progId="Equation.DSMT4">
                  <p:embed/>
                </p:oleObj>
              </mc:Choice>
              <mc:Fallback>
                <p:oleObj name="Equation" r:id="rId9" imgW="83808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76600" y="1295400"/>
                        <a:ext cx="1676400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117290"/>
              </p:ext>
            </p:extLst>
          </p:nvPr>
        </p:nvGraphicFramePr>
        <p:xfrm>
          <a:off x="825500" y="1752600"/>
          <a:ext cx="7670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6" name="Equation" r:id="rId11" imgW="3835080" imgH="279360" progId="Equation.DSMT4">
                  <p:embed/>
                </p:oleObj>
              </mc:Choice>
              <mc:Fallback>
                <p:oleObj name="Equation" r:id="rId11" imgW="38350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25500" y="1752600"/>
                        <a:ext cx="76708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620844"/>
              </p:ext>
            </p:extLst>
          </p:nvPr>
        </p:nvGraphicFramePr>
        <p:xfrm>
          <a:off x="1435100" y="2362200"/>
          <a:ext cx="44465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7" name="Equation" r:id="rId13" imgW="2019240" imgH="228600" progId="Equation.DSMT4">
                  <p:embed/>
                </p:oleObj>
              </mc:Choice>
              <mc:Fallback>
                <p:oleObj name="Equation" r:id="rId13" imgW="2019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35100" y="2362200"/>
                        <a:ext cx="4446588" cy="50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084850"/>
              </p:ext>
            </p:extLst>
          </p:nvPr>
        </p:nvGraphicFramePr>
        <p:xfrm>
          <a:off x="609600" y="2895600"/>
          <a:ext cx="419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8" name="Equation" r:id="rId15" imgW="2095200" imgH="228600" progId="Equation.DSMT4">
                  <p:embed/>
                </p:oleObj>
              </mc:Choice>
              <mc:Fallback>
                <p:oleObj name="Equation" r:id="rId15" imgW="2095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9600" y="2895600"/>
                        <a:ext cx="41910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822066"/>
              </p:ext>
            </p:extLst>
          </p:nvPr>
        </p:nvGraphicFramePr>
        <p:xfrm>
          <a:off x="990600" y="3429000"/>
          <a:ext cx="2971800" cy="477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9" name="Equation" r:id="rId17" imgW="1422360" imgH="228600" progId="Equation.DSMT4">
                  <p:embed/>
                </p:oleObj>
              </mc:Choice>
              <mc:Fallback>
                <p:oleObj name="Equation" r:id="rId17" imgW="1422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90600" y="3429000"/>
                        <a:ext cx="2971800" cy="4775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638800" y="3048000"/>
                <a:ext cx="3276600" cy="799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称为向量</a:t>
                </a:r>
                <a:r>
                  <a:rPr lang="en-US" altLang="zh-CN" sz="2200" dirty="0">
                    <a:ea typeface="微软雅黑" pitchFamily="34" charset="-122"/>
                  </a:rPr>
                  <a:t>b</a:t>
                </a:r>
                <a:r>
                  <a:rPr lang="en-US" altLang="zh-CN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在</a:t>
                </a:r>
                <a:r>
                  <a:rPr lang="en-US" altLang="zh-CN" sz="2200" dirty="0">
                    <a:ea typeface="微软雅黑" pitchFamily="34" charset="-122"/>
                  </a:rPr>
                  <a:t>range</a:t>
                </a:r>
                <a:r>
                  <a:rPr lang="en-US" altLang="zh-CN" sz="2200" dirty="0" smtClean="0">
                    <a:ea typeface="微软雅黑" pitchFamily="34" charset="-122"/>
                  </a:rPr>
                  <a:t>(A</a:t>
                </a:r>
                <a:r>
                  <a:rPr lang="en-US" altLang="zh-CN" sz="2200" dirty="0">
                    <a:ea typeface="微软雅黑" pitchFamily="34" charset="-122"/>
                  </a:rPr>
                  <a:t>)</a:t>
                </a:r>
                <a:r>
                  <a:rPr lang="zh-CN" altLang="en-US" sz="2200" dirty="0">
                    <a:ea typeface="微软雅黑" pitchFamily="34" charset="-122"/>
                  </a:rPr>
                  <a:t>上的</a:t>
                </a:r>
                <a:r>
                  <a:rPr lang="zh-CN" altLang="en-US" sz="2200" b="1" dirty="0">
                    <a:ea typeface="微软雅黑" pitchFamily="34" charset="-122"/>
                  </a:rPr>
                  <a:t>正交投影</a:t>
                </a:r>
                <a:r>
                  <a:rPr lang="zh-CN" altLang="en-US" sz="2200" dirty="0">
                    <a:ea typeface="微软雅黑" pitchFamily="34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3048000"/>
                <a:ext cx="3276600" cy="799321"/>
              </a:xfrm>
              <a:prstGeom prst="rect">
                <a:avLst/>
              </a:prstGeom>
              <a:blipFill rotWithShape="0">
                <a:blip r:embed="rId19"/>
                <a:stretch>
                  <a:fillRect l="-2416" t="-1527" r="-372" b="-14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513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76989" y="1100723"/>
                <a:ext cx="57216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>
                    <a:ea typeface="微软雅黑" pitchFamily="34" charset="-122"/>
                  </a:rPr>
                  <a:t>b</a:t>
                </a:r>
                <a:r>
                  <a:rPr lang="zh-CN" altLang="en-US" sz="2200" dirty="0" smtClean="0">
                    <a:ea typeface="微软雅黑" pitchFamily="34" charset="-122"/>
                  </a:rPr>
                  <a:t>到</a:t>
                </a:r>
                <a:r>
                  <a:rPr lang="en-US" altLang="zh-CN" sz="2200" dirty="0" smtClean="0">
                    <a:ea typeface="微软雅黑" pitchFamily="34" charset="-122"/>
                  </a:rPr>
                  <a:t>range(A</a:t>
                </a:r>
                <a:r>
                  <a:rPr lang="en-US" altLang="zh-CN" sz="2200" dirty="0">
                    <a:ea typeface="微软雅黑" pitchFamily="34" charset="-122"/>
                  </a:rPr>
                  <a:t>)</a:t>
                </a:r>
                <a:r>
                  <a:rPr lang="zh-CN" altLang="en-US" sz="2200" dirty="0">
                    <a:ea typeface="微软雅黑" pitchFamily="34" charset="-122"/>
                  </a:rPr>
                  <a:t>内任意</a:t>
                </a:r>
                <a:r>
                  <a:rPr lang="zh-CN" altLang="en-US" sz="2200" dirty="0" smtClean="0">
                    <a:ea typeface="微软雅黑" pitchFamily="34" charset="-122"/>
                  </a:rPr>
                  <a:t>点</a:t>
                </a:r>
                <a:r>
                  <a:rPr lang="en-US" altLang="zh-CN" sz="2200" dirty="0" smtClean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A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</a:t>
                </a:r>
                <a:r>
                  <a:rPr lang="zh-CN" altLang="en-US" sz="2200" dirty="0">
                    <a:ea typeface="微软雅黑" pitchFamily="34" charset="-122"/>
                  </a:rPr>
                  <a:t>距离的</a:t>
                </a:r>
                <a:r>
                  <a:rPr lang="zh-CN" altLang="en-US" sz="2200" dirty="0" smtClean="0">
                    <a:ea typeface="微软雅黑" pitchFamily="34" charset="-122"/>
                  </a:rPr>
                  <a:t>平方</a:t>
                </a:r>
                <a:r>
                  <a:rPr lang="zh-CN" altLang="en-US" sz="2200" dirty="0">
                    <a:ea typeface="微软雅黑" pitchFamily="34" charset="-122"/>
                  </a:rPr>
                  <a:t>和</a:t>
                </a:r>
                <a:r>
                  <a:rPr lang="zh-CN" altLang="en-US" sz="2200" dirty="0" smtClean="0">
                    <a:ea typeface="微软雅黑" pitchFamily="34" charset="-122"/>
                  </a:rPr>
                  <a:t>为：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1100723"/>
                <a:ext cx="5721631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2772" t="-27273" r="-2239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8.13.1 </a:t>
            </a:r>
            <a:r>
              <a:rPr lang="zh-CN" altLang="en-US" kern="0" dirty="0" smtClean="0"/>
              <a:t>验证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376989" y="5081564"/>
                <a:ext cx="5993885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第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行成立是因为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  <m:acc>
                          <m:accPr>
                            <m:chr m:val="̂"/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=0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。</m:t>
                    </m:r>
                  </m:oMath>
                </a14:m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5081564"/>
                <a:ext cx="5993885" cy="338554"/>
              </a:xfrm>
              <a:prstGeom prst="rect">
                <a:avLst/>
              </a:prstGeom>
              <a:blipFill>
                <a:blip r:embed="rId5"/>
                <a:stretch>
                  <a:fillRect l="-2645" t="-27273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531108"/>
              </p:ext>
            </p:extLst>
          </p:nvPr>
        </p:nvGraphicFramePr>
        <p:xfrm>
          <a:off x="1524000" y="1577975"/>
          <a:ext cx="6208713" cy="272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1" name="Equation" r:id="rId6" imgW="3530520" imgH="1549080" progId="Equation.DSMT4">
                  <p:embed/>
                </p:oleObj>
              </mc:Choice>
              <mc:Fallback>
                <p:oleObj name="Equation" r:id="rId6" imgW="3530520" imgH="1549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4000" y="1577975"/>
                        <a:ext cx="6208713" cy="272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38200" y="4386802"/>
                <a:ext cx="369107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>
                    <a:ea typeface="微软雅黑" pitchFamily="34" charset="-122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acc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，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等号成立。</a:t>
                </a: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86802"/>
                <a:ext cx="3691075" cy="430887"/>
              </a:xfrm>
              <a:prstGeom prst="rect">
                <a:avLst/>
              </a:prstGeom>
              <a:blipFill>
                <a:blip r:embed="rId8"/>
                <a:stretch>
                  <a:fillRect l="-2149" t="-10000" r="-1322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15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408075" y="936876"/>
                <a:ext cx="7357655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</a:t>
                </a:r>
                <a:r>
                  <a:rPr lang="en-US" altLang="zh-CN" sz="2200" dirty="0">
                    <a:ea typeface="微软雅黑" pitchFamily="34" charset="-122"/>
                  </a:rPr>
                  <a:t>Gram</a:t>
                </a:r>
                <a:r>
                  <a:rPr lang="zh-CN" altLang="en-US" sz="2200" dirty="0">
                    <a:ea typeface="微软雅黑" pitchFamily="34" charset="-122"/>
                  </a:rPr>
                  <a:t>矩阵为单位矩阵，则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具有</a:t>
                </a:r>
                <a:r>
                  <a:rPr lang="zh-CN" altLang="en-US" sz="2200" dirty="0">
                    <a:ea typeface="微软雅黑" pitchFamily="34" charset="-122"/>
                  </a:rPr>
                  <a:t>正交</a:t>
                </a:r>
                <a:r>
                  <a:rPr lang="zh-CN" altLang="en-US" sz="2200" dirty="0" smtClean="0">
                    <a:ea typeface="微软雅黑" pitchFamily="34" charset="-122"/>
                  </a:rPr>
                  <a:t>列：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8075" y="936876"/>
                <a:ext cx="7357655" cy="507831"/>
              </a:xfrm>
              <a:prstGeom prst="rect">
                <a:avLst/>
              </a:prstGeom>
              <a:blipFill rotWithShape="0">
                <a:blip r:embed="rId4"/>
                <a:stretch>
                  <a:fillRect l="-2154" r="-1574" b="-216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408075" y="5334000"/>
                <a:ext cx="5512663" cy="9516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列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有单位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范数：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𝐻</m:t>
                        </m:r>
                      </m:sup>
                    </m:sSubSup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=1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。</m:t>
                    </m:r>
                  </m:oMath>
                </a14:m>
                <a:endParaRPr lang="en-US" altLang="zh-CN" sz="2200" baseline="300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列是相互正交的：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对于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≠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zh-CN" alt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，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𝐻</m:t>
                        </m:r>
                      </m:sup>
                    </m:sSubSup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=0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。</m:t>
                    </m:r>
                  </m:oMath>
                </a14:m>
                <a:endParaRPr lang="en-US" altLang="zh-CN" sz="2200" baseline="300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8075" y="5334000"/>
                <a:ext cx="5512663" cy="951671"/>
              </a:xfrm>
              <a:prstGeom prst="rect">
                <a:avLst/>
              </a:prstGeom>
              <a:blipFill rotWithShape="0">
                <a:blip r:embed="rId5"/>
                <a:stretch>
                  <a:fillRect l="-2876" t="-7051" b="-1217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8.14 Gram</a:t>
            </a:r>
            <a:r>
              <a:rPr lang="zh-CN" altLang="en-US" kern="0" dirty="0" smtClean="0"/>
              <a:t>矩阵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51902"/>
              </p:ext>
            </p:extLst>
          </p:nvPr>
        </p:nvGraphicFramePr>
        <p:xfrm>
          <a:off x="2514599" y="1522413"/>
          <a:ext cx="4579333" cy="365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3" name="Equation" r:id="rId6" imgW="2717640" imgH="2171520" progId="Equation.DSMT4">
                  <p:embed/>
                </p:oleObj>
              </mc:Choice>
              <mc:Fallback>
                <p:oleObj name="Equation" r:id="rId6" imgW="2717640" imgH="2171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14599" y="1522413"/>
                        <a:ext cx="4579333" cy="3659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157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1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81000" y="1058614"/>
                <a:ext cx="6344109" cy="1350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如果一个向量集合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满足：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向量有单位范数：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=1</m:t>
                    </m:r>
                    <m:r>
                      <a:rPr lang="zh-CN" alt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。</m:t>
                    </m:r>
                  </m:oMath>
                </a14:m>
                <a:endParaRPr lang="en-US" altLang="zh-CN" sz="2200" kern="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向量之间相互正交：如果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  <m:r>
                      <a:rPr lang="en-US" altLang="zh-CN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zh-CN" alt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altLang="zh-CN" sz="22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2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20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𝑗</m:t>
                        </m:r>
                      </m:sub>
                    </m:sSub>
                    <m:r>
                      <a:rPr lang="en-US" altLang="zh-CN" sz="2200" b="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Arial" pitchFamily="34" charset="0"/>
                      </a:rPr>
                      <m:t>=0</m:t>
                    </m:r>
                    <m:r>
                      <a:rPr lang="zh-CN" altLang="en-US" sz="22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Arial" pitchFamily="34" charset="0"/>
                      </a:rPr>
                      <m:t>。</m:t>
                    </m:r>
                  </m:oMath>
                </a14:m>
                <a:endParaRPr lang="en-US" altLang="zh-CN" sz="22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058614"/>
                <a:ext cx="6344109" cy="1350241"/>
              </a:xfrm>
              <a:prstGeom prst="rect">
                <a:avLst/>
              </a:prstGeom>
              <a:blipFill rotWithShape="0">
                <a:blip r:embed="rId4"/>
                <a:stretch>
                  <a:fillRect l="-2500" t="-6787" b="-905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381000" y="3276600"/>
            <a:ext cx="11926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例子：</a:t>
            </a:r>
            <a:endParaRPr lang="zh-CN" altLang="en-US" sz="22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8.1 </a:t>
            </a:r>
            <a:r>
              <a:rPr lang="zh-CN" altLang="en-US" kern="0" dirty="0" smtClean="0"/>
              <a:t>正交单位向量</a:t>
            </a:r>
            <a:endParaRPr lang="zh-CN" altLang="en-US" kern="0" dirty="0"/>
          </a:p>
        </p:txBody>
      </p:sp>
      <p:sp>
        <p:nvSpPr>
          <p:cNvPr id="2" name="矩形 1"/>
          <p:cNvSpPr/>
          <p:nvPr/>
        </p:nvSpPr>
        <p:spPr>
          <a:xfrm>
            <a:off x="609600" y="2514600"/>
            <a:ext cx="385233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ea typeface="微软雅黑" pitchFamily="34" charset="-122"/>
              </a:rPr>
              <a:t>则称这些向量是</a:t>
            </a:r>
            <a:r>
              <a:rPr lang="zh-CN" altLang="en-US" sz="2200" b="1" dirty="0">
                <a:ea typeface="微软雅黑" pitchFamily="34" charset="-122"/>
              </a:rPr>
              <a:t>标准</a:t>
            </a:r>
            <a:r>
              <a:rPr lang="zh-CN" altLang="en-US" sz="2200" b="1" dirty="0" smtClean="0">
                <a:ea typeface="微软雅黑" pitchFamily="34" charset="-122"/>
              </a:rPr>
              <a:t>正交</a:t>
            </a:r>
            <a:r>
              <a:rPr lang="zh-CN" altLang="en-US" sz="2200" dirty="0" smtClean="0">
                <a:ea typeface="微软雅黑" pitchFamily="34" charset="-122"/>
              </a:rPr>
              <a:t>的</a:t>
            </a:r>
            <a:r>
              <a:rPr lang="zh-CN" altLang="en-US" sz="2200" dirty="0">
                <a:ea typeface="微软雅黑" pitchFamily="34" charset="-122"/>
              </a:rPr>
              <a:t>。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411958"/>
              </p:ext>
            </p:extLst>
          </p:nvPr>
        </p:nvGraphicFramePr>
        <p:xfrm>
          <a:off x="2345531" y="4038600"/>
          <a:ext cx="4572000" cy="1729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" name="Equation" r:id="rId5" imgW="1879560" imgH="711000" progId="Equation.DSMT4">
                  <p:embed/>
                </p:oleObj>
              </mc:Choice>
              <mc:Fallback>
                <p:oleObj name="Equation" r:id="rId5" imgW="18795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45531" y="4038600"/>
                        <a:ext cx="4572000" cy="1729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18" grpId="0" build="p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609600" y="1143000"/>
            <a:ext cx="5732338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ea typeface="微软雅黑" pitchFamily="34" charset="-122"/>
              </a:rPr>
              <a:t>定义：列正交的</a:t>
            </a:r>
            <a:r>
              <a:rPr lang="zh-CN" altLang="en-US" sz="2200" dirty="0" smtClean="0">
                <a:ea typeface="微软雅黑" pitchFamily="34" charset="-122"/>
              </a:rPr>
              <a:t>方形复数矩阵称为</a:t>
            </a:r>
            <a:r>
              <a:rPr lang="zh-CN" altLang="en-US" sz="2400" b="1" kern="0" dirty="0"/>
              <a:t>酉</a:t>
            </a:r>
            <a:r>
              <a:rPr lang="zh-CN" altLang="en-US" sz="2200" b="1" dirty="0" smtClean="0">
                <a:ea typeface="微软雅黑" pitchFamily="34" charset="-122"/>
              </a:rPr>
              <a:t>矩阵</a:t>
            </a:r>
            <a:r>
              <a:rPr lang="zh-CN" altLang="en-US" sz="2200" dirty="0" smtClean="0">
                <a:ea typeface="微软雅黑" pitchFamily="34" charset="-122"/>
              </a:rPr>
              <a:t>。</a:t>
            </a:r>
            <a:endParaRPr lang="en-US" altLang="zh-CN" sz="2200" dirty="0" smtClean="0"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kern="0" dirty="0"/>
              <a:t>酉</a:t>
            </a:r>
            <a:r>
              <a:rPr lang="zh-CN" altLang="en-US" sz="2200" dirty="0" smtClean="0">
                <a:ea typeface="微软雅黑" pitchFamily="34" charset="-122"/>
              </a:rPr>
              <a:t>矩阵的逆：</a:t>
            </a:r>
            <a:endParaRPr lang="en-US" altLang="zh-CN" sz="2200" dirty="0" smtClean="0">
              <a:ea typeface="微软雅黑" pitchFamily="34" charset="-122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8.15 Unitary</a:t>
            </a:r>
            <a:r>
              <a:rPr lang="zh-CN" altLang="en-US" kern="0" dirty="0"/>
              <a:t>矩阵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141137"/>
              </p:ext>
            </p:extLst>
          </p:nvPr>
        </p:nvGraphicFramePr>
        <p:xfrm>
          <a:off x="2362200" y="2718593"/>
          <a:ext cx="3793669" cy="1015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4" name="Equation" r:id="rId4" imgW="1803240" imgH="482400" progId="Equation.DSMT4">
                  <p:embed/>
                </p:oleObj>
              </mc:Choice>
              <mc:Fallback>
                <p:oleObj name="Equation" r:id="rId4" imgW="18032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62200" y="2718593"/>
                        <a:ext cx="3793669" cy="10152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609600" y="3962400"/>
                <a:ext cx="5106783" cy="11849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酉矩阵是具有</a:t>
                </a:r>
                <a:r>
                  <a:rPr lang="zh-CN" altLang="en-US" sz="2200" dirty="0" smtClean="0">
                    <a:ea typeface="微软雅黑" pitchFamily="34" charset="-122"/>
                  </a:rPr>
                  <a:t>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的非奇异矩阵。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kern="0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</a:t>
                </a:r>
                <a:r>
                  <a:rPr lang="zh-CN" altLang="en-US" sz="2200" kern="0" dirty="0"/>
                  <a:t>酉</a:t>
                </a:r>
                <a:r>
                  <a:rPr lang="zh-CN" altLang="en-US" sz="2200" dirty="0" smtClean="0">
                    <a:ea typeface="微软雅黑" pitchFamily="34" charset="-122"/>
                  </a:rPr>
                  <a:t>矩阵，那么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也是</a:t>
                </a:r>
                <a:r>
                  <a:rPr lang="zh-CN" altLang="en-US" sz="2200" kern="0" dirty="0"/>
                  <a:t>酉</a:t>
                </a:r>
                <a:r>
                  <a:rPr lang="zh-CN" altLang="en-US" sz="2200" dirty="0" smtClean="0">
                    <a:ea typeface="微软雅黑" pitchFamily="34" charset="-122"/>
                  </a:rPr>
                  <a:t>矩阵。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962400"/>
                <a:ext cx="5106783" cy="1184940"/>
              </a:xfrm>
              <a:prstGeom prst="rect">
                <a:avLst/>
              </a:prstGeom>
              <a:blipFill rotWithShape="0">
                <a:blip r:embed="rId6"/>
                <a:stretch>
                  <a:fillRect l="-3103" r="-2625" b="-87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25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3400" y="990600"/>
                <a:ext cx="5817298" cy="5066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000" kern="0" dirty="0" smtClean="0"/>
                  <a:t>离散傅里叶变换矩阵</a:t>
                </a:r>
                <a:r>
                  <a:rPr lang="en-US" altLang="zh-CN" sz="2000" kern="0" dirty="0" smtClean="0"/>
                  <a:t>W</a:t>
                </a:r>
                <a:r>
                  <a:rPr lang="zh-CN" altLang="en-US" sz="2000" kern="0" dirty="0" smtClean="0"/>
                  <a:t>：</a:t>
                </a:r>
                <a:r>
                  <a:rPr lang="en-US" altLang="zh-CN" sz="2000" kern="0" dirty="0" smtClean="0"/>
                  <a:t>(</a:t>
                </a:r>
                <a14:m>
                  <m:oMath xmlns:m="http://schemas.openxmlformats.org/officeDocument/2006/math">
                    <m:r>
                      <a:rPr lang="zh-CN" altLang="en-US" sz="2000" i="1" kern="0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2000" b="0" i="1" kern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altLang="zh-CN" sz="2000" b="0" i="1" kern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kern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2000" b="0" i="1" kern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sz="2000" b="0" i="1" kern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r>
                              <a:rPr lang="en-US" altLang="zh-CN" sz="2000" b="0" i="1" kern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  <m:r>
                      <a:rPr lang="zh-CN" altLang="en-US" sz="2000" i="1" ker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000" i="1" ker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kern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000" b="0" i="1" kern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r>
                  <a:rPr lang="en-US" altLang="zh-CN" sz="2000" kern="0" dirty="0" smtClean="0"/>
                  <a:t>)</a:t>
                </a:r>
                <a:endParaRPr lang="zh-CN" altLang="en-US" sz="2000" kern="0" dirty="0"/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990600"/>
                <a:ext cx="5817298" cy="506677"/>
              </a:xfrm>
              <a:prstGeom prst="rect">
                <a:avLst/>
              </a:prstGeom>
              <a:blipFill rotWithShape="0">
                <a:blip r:embed="rId4"/>
                <a:stretch>
                  <a:fillRect l="-2516" t="-56627" b="-8072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8.16 </a:t>
            </a:r>
            <a:r>
              <a:rPr lang="zh-CN" altLang="en-US" kern="0" dirty="0" smtClean="0"/>
              <a:t>离散傅里叶变换</a:t>
            </a:r>
            <a:r>
              <a:rPr lang="zh-CN" altLang="en-US" kern="0" dirty="0"/>
              <a:t>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571500" y="3857998"/>
                <a:ext cx="7848600" cy="5136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矩阵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20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𝑊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是酉矩阵：</a:t>
                </a:r>
                <a:endParaRPr lang="en-US" altLang="zh-CN" sz="2200" b="1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" y="3857998"/>
                <a:ext cx="7848600" cy="513602"/>
              </a:xfrm>
              <a:prstGeom prst="rect">
                <a:avLst/>
              </a:prstGeom>
              <a:blipFill rotWithShape="0">
                <a:blip r:embed="rId5"/>
                <a:stretch>
                  <a:fillRect l="-2020" t="-88095" b="-15476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445569"/>
              </p:ext>
            </p:extLst>
          </p:nvPr>
        </p:nvGraphicFramePr>
        <p:xfrm>
          <a:off x="2258788" y="1646612"/>
          <a:ext cx="4474024" cy="2149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9" name="Equation" r:id="rId6" imgW="2590560" imgH="1244520" progId="Equation.DSMT4">
                  <p:embed/>
                </p:oleObj>
              </mc:Choice>
              <mc:Fallback>
                <p:oleObj name="Equation" r:id="rId6" imgW="2590560" imgH="1244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58788" y="1646612"/>
                        <a:ext cx="4474024" cy="21492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413038"/>
              </p:ext>
            </p:extLst>
          </p:nvPr>
        </p:nvGraphicFramePr>
        <p:xfrm>
          <a:off x="3276600" y="4490462"/>
          <a:ext cx="2438400" cy="693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0" name="Equation" r:id="rId8" imgW="1384200" imgH="393480" progId="Equation.DSMT4">
                  <p:embed/>
                </p:oleObj>
              </mc:Choice>
              <mc:Fallback>
                <p:oleObj name="Equation" r:id="rId8" imgW="13842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76600" y="4490462"/>
                        <a:ext cx="2438400" cy="693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571500" y="5183952"/>
                <a:ext cx="7848600" cy="1185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𝑊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的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𝑊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</m:t>
                        </m:r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𝑛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𝑊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维向量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的离散</a:t>
                </a:r>
                <a:r>
                  <a:rPr lang="zh-CN" altLang="en-US" sz="2200" dirty="0">
                    <a:ea typeface="微软雅黑" pitchFamily="34" charset="-122"/>
                  </a:rPr>
                  <a:t>傅里</a:t>
                </a:r>
                <a:r>
                  <a:rPr lang="zh-CN" altLang="en-US" sz="2200" dirty="0" smtClean="0">
                    <a:ea typeface="微软雅黑" pitchFamily="34" charset="-122"/>
                  </a:rPr>
                  <a:t>叶</a:t>
                </a:r>
                <a:r>
                  <a:rPr lang="zh-CN" altLang="en-US" sz="2200" dirty="0">
                    <a:ea typeface="微软雅黑" pitchFamily="34" charset="-122"/>
                  </a:rPr>
                  <a:t>反</a:t>
                </a:r>
                <a:r>
                  <a:rPr lang="zh-CN" altLang="en-US" sz="2200" dirty="0" smtClean="0">
                    <a:ea typeface="微软雅黑" pitchFamily="34" charset="-122"/>
                  </a:rPr>
                  <a:t>变换是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𝑊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𝑛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𝑊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2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" y="5183952"/>
                <a:ext cx="7848600" cy="1185133"/>
              </a:xfrm>
              <a:prstGeom prst="rect">
                <a:avLst/>
              </a:prstGeom>
              <a:blipFill rotWithShape="0">
                <a:blip r:embed="rId10"/>
                <a:stretch>
                  <a:fillRect l="-2020" t="-37949" b="-6615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211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11" grpId="0" build="p"/>
      <p:bldP spid="1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09600" y="948660"/>
                <a:ext cx="7696200" cy="11849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证明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𝑊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sup>
                    </m:sSup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𝑊</m:t>
                    </m:r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𝑛𝐼</m:t>
                    </m:r>
                    <m:r>
                      <a:rPr lang="zh-CN" altLang="en-US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。</m:t>
                    </m:r>
                  </m:oMath>
                </a14:m>
                <a:endParaRPr lang="en-US" altLang="zh-CN" sz="2200" dirty="0" smtClean="0">
                  <a:solidFill>
                    <a:srgbClr val="FF0000"/>
                  </a:solidFill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>
                    <a:ea typeface="微软雅黑" pitchFamily="34" charset="-122"/>
                  </a:rPr>
                  <a:t>W</a:t>
                </a:r>
                <a:r>
                  <a:rPr lang="zh-CN" altLang="en-US" sz="2200" dirty="0">
                    <a:ea typeface="微软雅黑" pitchFamily="34" charset="-122"/>
                  </a:rPr>
                  <a:t>的共轭</a:t>
                </a:r>
                <a:r>
                  <a:rPr lang="zh-CN" altLang="en-US" sz="2200" dirty="0" smtClean="0">
                    <a:ea typeface="微软雅黑" pitchFamily="34" charset="-122"/>
                  </a:rPr>
                  <a:t>转置为：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948660"/>
                <a:ext cx="7696200" cy="1184940"/>
              </a:xfrm>
              <a:prstGeom prst="rect">
                <a:avLst/>
              </a:prstGeom>
              <a:blipFill rotWithShape="0">
                <a:blip r:embed="rId4"/>
                <a:stretch>
                  <a:fillRect l="-2217" b="-87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8.17 DFT</a:t>
            </a:r>
            <a:r>
              <a:rPr lang="zh-CN" altLang="en-US" kern="0" dirty="0" smtClean="0"/>
              <a:t>矩阵的</a:t>
            </a:r>
            <a:r>
              <a:rPr lang="en-US" altLang="zh-CN" kern="0" dirty="0" smtClean="0"/>
              <a:t>Gram</a:t>
            </a:r>
            <a:r>
              <a:rPr lang="zh-CN" altLang="en-US" kern="0" dirty="0" smtClean="0"/>
              <a:t>矩阵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448345"/>
              </p:ext>
            </p:extLst>
          </p:nvPr>
        </p:nvGraphicFramePr>
        <p:xfrm>
          <a:off x="2895600" y="1431756"/>
          <a:ext cx="4968448" cy="2446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2" name="Equation" r:id="rId5" imgW="2476440" imgH="1218960" progId="Equation.DSMT4">
                  <p:embed/>
                </p:oleObj>
              </mc:Choice>
              <mc:Fallback>
                <p:oleObj name="Equation" r:id="rId5" imgW="2476440" imgH="1218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95600" y="1431756"/>
                        <a:ext cx="4968448" cy="2446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9600" y="3962400"/>
            <a:ext cx="76962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ea typeface="微软雅黑" pitchFamily="34" charset="-122"/>
              </a:rPr>
              <a:t>Gram</a:t>
            </a:r>
            <a:r>
              <a:rPr lang="zh-CN" altLang="en-US" sz="2200" dirty="0" smtClean="0">
                <a:ea typeface="微软雅黑" pitchFamily="34" charset="-122"/>
              </a:rPr>
              <a:t>矩阵的第</a:t>
            </a:r>
            <a:r>
              <a:rPr lang="en-US" altLang="zh-CN" sz="2200" dirty="0" err="1" smtClean="0">
                <a:ea typeface="微软雅黑" pitchFamily="34" charset="-122"/>
              </a:rPr>
              <a:t>i</a:t>
            </a:r>
            <a:r>
              <a:rPr lang="zh-CN" altLang="en-US" sz="2200" dirty="0" smtClean="0">
                <a:ea typeface="微软雅黑" pitchFamily="34" charset="-122"/>
              </a:rPr>
              <a:t>，</a:t>
            </a:r>
            <a:r>
              <a:rPr lang="en-US" altLang="zh-CN" sz="2200" dirty="0" smtClean="0">
                <a:ea typeface="微软雅黑" pitchFamily="34" charset="-122"/>
              </a:rPr>
              <a:t>j</a:t>
            </a:r>
            <a:r>
              <a:rPr lang="zh-CN" altLang="en-US" sz="2200" dirty="0" smtClean="0">
                <a:ea typeface="微软雅黑" pitchFamily="34" charset="-122"/>
              </a:rPr>
              <a:t>个元素为：</a:t>
            </a:r>
            <a:endParaRPr lang="en-US" altLang="zh-CN" sz="2200" dirty="0" smtClean="0">
              <a:ea typeface="微软雅黑" pitchFamily="34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404073"/>
              </p:ext>
            </p:extLst>
          </p:nvPr>
        </p:nvGraphicFramePr>
        <p:xfrm>
          <a:off x="2514600" y="4554870"/>
          <a:ext cx="4862707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3" name="Equation" r:id="rId7" imgW="2476440" imgH="304560" progId="Equation.DSMT4">
                  <p:embed/>
                </p:oleObj>
              </mc:Choice>
              <mc:Fallback>
                <p:oleObj name="Equation" r:id="rId7" imgW="24764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4600" y="4554870"/>
                        <a:ext cx="4862707" cy="598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948155"/>
              </p:ext>
            </p:extLst>
          </p:nvPr>
        </p:nvGraphicFramePr>
        <p:xfrm>
          <a:off x="1813996" y="5115257"/>
          <a:ext cx="6491804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4" name="Equation" r:id="rId9" imgW="3263760" imgH="431640" progId="Equation.DSMT4">
                  <p:embed/>
                </p:oleObj>
              </mc:Choice>
              <mc:Fallback>
                <p:oleObj name="Equation" r:id="rId9" imgW="3263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13996" y="5115257"/>
                        <a:ext cx="6491804" cy="858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09600" y="5930979"/>
                <a:ext cx="302704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>
                    <a:ea typeface="微软雅黑" pitchFamily="34" charset="-122"/>
                  </a:rPr>
                  <a:t>最后一步因为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𝜔</m:t>
                        </m:r>
                      </m:e>
                      <m:sup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=1</m:t>
                    </m:r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。</m:t>
                    </m:r>
                  </m:oMath>
                </a14:m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930979"/>
                <a:ext cx="3027047" cy="430887"/>
              </a:xfrm>
              <a:prstGeom prst="rect">
                <a:avLst/>
              </a:prstGeom>
              <a:blipFill>
                <a:blip r:embed="rId11"/>
                <a:stretch>
                  <a:fillRect l="-2616" t="-9859" b="-26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2971800" y="990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FF0000"/>
                </a:solidFill>
                <a:latin typeface="Calibri" pitchFamily="34" charset="0"/>
              </a:rPr>
              <a:t>作业 </a:t>
            </a:r>
            <a:r>
              <a:rPr lang="en-US" altLang="zh-CN" sz="1800" dirty="0" smtClean="0">
                <a:solidFill>
                  <a:srgbClr val="FF0000"/>
                </a:solidFill>
                <a:latin typeface="Calibri" pitchFamily="34" charset="0"/>
              </a:rPr>
              <a:t>11.4</a:t>
            </a:r>
            <a:endParaRPr lang="zh-CN" altLang="en-US" sz="18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19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5" grpId="0" build="p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8.2 </a:t>
            </a:r>
            <a:r>
              <a:rPr lang="zh-CN" altLang="en-US" dirty="0"/>
              <a:t>标准列</a:t>
            </a:r>
            <a:r>
              <a:rPr lang="zh-CN" altLang="en-US" dirty="0" smtClean="0"/>
              <a:t>正交矩阵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642173" y="1212497"/>
                <a:ext cx="81323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如果</a:t>
                </a:r>
                <a:r>
                  <a:rPr lang="en-US" altLang="zh-CN" sz="2200" dirty="0">
                    <a:ea typeface="微软雅黑" pitchFamily="34" charset="-122"/>
                  </a:rPr>
                  <a:t>A</a:t>
                </a:r>
                <a:r>
                  <a:rPr lang="zh-CN" altLang="en-US" sz="2200" dirty="0">
                    <a:ea typeface="微软雅黑" pitchFamily="34" charset="-122"/>
                  </a:rPr>
                  <a:t>的</a:t>
                </a:r>
                <a:r>
                  <a:rPr lang="en-US" altLang="zh-CN" sz="2200" dirty="0">
                    <a:ea typeface="微软雅黑" pitchFamily="34" charset="-122"/>
                  </a:rPr>
                  <a:t>Gram</a:t>
                </a:r>
                <a:r>
                  <a:rPr lang="zh-CN" altLang="en-US" sz="2200" dirty="0">
                    <a:ea typeface="微软雅黑" pitchFamily="34" charset="-122"/>
                  </a:rPr>
                  <a:t>矩阵为单位矩阵，</a:t>
                </a:r>
                <a:r>
                  <a:rPr lang="zh-CN" altLang="en-US" sz="2200" dirty="0" smtClean="0">
                    <a:ea typeface="微软雅黑" pitchFamily="34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具有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标准正交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列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2173" y="1212497"/>
                <a:ext cx="8132354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1949" t="-25455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866237"/>
              </p:ext>
            </p:extLst>
          </p:nvPr>
        </p:nvGraphicFramePr>
        <p:xfrm>
          <a:off x="4064000" y="2616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8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4000" y="2616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818230"/>
              </p:ext>
            </p:extLst>
          </p:nvPr>
        </p:nvGraphicFramePr>
        <p:xfrm>
          <a:off x="2057400" y="1752600"/>
          <a:ext cx="5312569" cy="4325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9" name="Equation" r:id="rId7" imgW="2666880" imgH="2171520" progId="Equation.DSMT4">
                  <p:embed/>
                </p:oleObj>
              </mc:Choice>
              <mc:Fallback>
                <p:oleObj name="Equation" r:id="rId7" imgW="2666880" imgH="2171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7400" y="1752600"/>
                        <a:ext cx="5312569" cy="43259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8.3 </a:t>
            </a:r>
            <a:r>
              <a:rPr lang="zh-CN" altLang="en-US" dirty="0" smtClean="0"/>
              <a:t>矩阵</a:t>
            </a:r>
            <a:r>
              <a:rPr lang="en-US" altLang="zh-CN" dirty="0" smtClean="0"/>
              <a:t>-</a:t>
            </a:r>
            <a:r>
              <a:rPr lang="zh-CN" altLang="en-US" dirty="0" smtClean="0"/>
              <a:t>向量乘积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381000" y="1066800"/>
                <a:ext cx="7327327" cy="812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具有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标准正交列</a:t>
                </a:r>
                <a:r>
                  <a:rPr lang="zh-CN" altLang="en-US" sz="2200" dirty="0">
                    <a:ea typeface="微软雅黑" pitchFamily="34" charset="-122"/>
                  </a:rPr>
                  <a:t>，则线性</a:t>
                </a:r>
                <a:r>
                  <a:rPr lang="zh-CN" altLang="en-US" sz="2200" dirty="0" smtClean="0">
                    <a:ea typeface="微软雅黑" pitchFamily="34" charset="-122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 = </a:t>
                </a:r>
                <a:r>
                  <a:rPr lang="en-US" altLang="zh-CN" sz="2200" dirty="0" smtClean="0">
                    <a:ea typeface="微软雅黑" pitchFamily="34" charset="-122"/>
                  </a:rPr>
                  <a:t>A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保持原内积：</a:t>
                </a:r>
                <a:endParaRPr lang="en-US" altLang="zh-CN" sz="2200" dirty="0" smtClean="0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066800"/>
                <a:ext cx="7327327" cy="812530"/>
              </a:xfrm>
              <a:prstGeom prst="rect">
                <a:avLst/>
              </a:prstGeom>
              <a:blipFill rotWithShape="0">
                <a:blip r:embed="rId3"/>
                <a:stretch>
                  <a:fillRect l="-2165" t="-10526" r="-999" b="-1729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866237"/>
              </p:ext>
            </p:extLst>
          </p:nvPr>
        </p:nvGraphicFramePr>
        <p:xfrm>
          <a:off x="4064000" y="2616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4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4000" y="2616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01798"/>
              </p:ext>
            </p:extLst>
          </p:nvPr>
        </p:nvGraphicFramePr>
        <p:xfrm>
          <a:off x="2012950" y="1985963"/>
          <a:ext cx="489108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5" name="Equation" r:id="rId6" imgW="2438280" imgH="279360" progId="Equation.DSMT4">
                  <p:embed/>
                </p:oleObj>
              </mc:Choice>
              <mc:Fallback>
                <p:oleObj name="Equation" r:id="rId6" imgW="24382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12950" y="1985963"/>
                        <a:ext cx="4891088" cy="560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70840" y="2631334"/>
            <a:ext cx="2571217" cy="372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742950" lvl="1" indent="-28575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保持原范数 ：</a:t>
            </a:r>
            <a:endParaRPr lang="en-US" altLang="zh-CN" sz="22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591154"/>
              </p:ext>
            </p:extLst>
          </p:nvPr>
        </p:nvGraphicFramePr>
        <p:xfrm>
          <a:off x="2020888" y="3124200"/>
          <a:ext cx="522128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6" name="Equation" r:id="rId8" imgW="2438280" imgH="355320" progId="Equation.DSMT4">
                  <p:embed/>
                </p:oleObj>
              </mc:Choice>
              <mc:Fallback>
                <p:oleObj name="Equation" r:id="rId8" imgW="243828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20888" y="3124200"/>
                        <a:ext cx="5221287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81000" y="5105400"/>
            <a:ext cx="2442976" cy="346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742950" lvl="1" indent="-28575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保持原角度：</a:t>
            </a:r>
            <a:endParaRPr lang="en-US" altLang="zh-CN" sz="22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065868"/>
              </p:ext>
            </p:extLst>
          </p:nvPr>
        </p:nvGraphicFramePr>
        <p:xfrm>
          <a:off x="914400" y="5181600"/>
          <a:ext cx="71755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7" name="Equation" r:id="rId10" imgW="3974760" imgH="533160" progId="Equation.DSMT4">
                  <p:embed/>
                </p:oleObj>
              </mc:Choice>
              <mc:Fallback>
                <p:oleObj name="Equation" r:id="rId10" imgW="397476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14400" y="5181600"/>
                        <a:ext cx="7175500" cy="96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81000" y="4114800"/>
            <a:ext cx="2442976" cy="346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742950" lvl="1" indent="-28575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保持原</a:t>
            </a:r>
            <a:r>
              <a:rPr lang="zh-CN" altLang="en-US" sz="2200" dirty="0">
                <a:solidFill>
                  <a:srgbClr val="000000"/>
                </a:solidFill>
                <a:ea typeface="微软雅黑" pitchFamily="34" charset="-122"/>
              </a:rPr>
              <a:t>距离</a:t>
            </a: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：</a:t>
            </a:r>
            <a:endParaRPr lang="en-US" altLang="zh-CN" sz="22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889640"/>
              </p:ext>
            </p:extLst>
          </p:nvPr>
        </p:nvGraphicFramePr>
        <p:xfrm>
          <a:off x="1371600" y="4419600"/>
          <a:ext cx="731930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8" name="Equation" r:id="rId12" imgW="4267080" imgH="355320" progId="Equation.DSMT4">
                  <p:embed/>
                </p:oleObj>
              </mc:Choice>
              <mc:Fallback>
                <p:oleObj name="Equation" r:id="rId12" imgW="426708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371600" y="4419600"/>
                        <a:ext cx="7319308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5347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8.4 </a:t>
            </a:r>
            <a:r>
              <a:rPr lang="zh-CN" altLang="en-US" dirty="0" smtClean="0"/>
              <a:t>左可逆性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381000" y="1143000"/>
                <a:ext cx="5827236" cy="812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如果矩阵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有标准正交列，</a:t>
                </a:r>
                <a:r>
                  <a:rPr lang="zh-CN" altLang="en-US" sz="2200" dirty="0" smtClean="0">
                    <a:ea typeface="微软雅黑" pitchFamily="34" charset="-122"/>
                  </a:rPr>
                  <a:t>则：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是左可逆的，其左逆为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，</m:t>
                    </m:r>
                  </m:oMath>
                </a14:m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根据定义：</a:t>
                </a:r>
                <a:endParaRPr lang="en-US" altLang="zh-CN" sz="22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143000"/>
                <a:ext cx="5827236" cy="812530"/>
              </a:xfrm>
              <a:prstGeom prst="rect">
                <a:avLst/>
              </a:prstGeom>
              <a:blipFill rotWithShape="0">
                <a:blip r:embed="rId3"/>
                <a:stretch>
                  <a:fillRect l="-2723" t="-11278" r="-2199" b="-1729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994597"/>
              </p:ext>
            </p:extLst>
          </p:nvPr>
        </p:nvGraphicFramePr>
        <p:xfrm>
          <a:off x="4064000" y="26924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1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4000" y="26924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380793"/>
              </p:ext>
            </p:extLst>
          </p:nvPr>
        </p:nvGraphicFramePr>
        <p:xfrm>
          <a:off x="3911706" y="2145735"/>
          <a:ext cx="1439649" cy="502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2" name="Equation" r:id="rId6" imgW="545760" imgH="190440" progId="Equation.DSMT4">
                  <p:embed/>
                </p:oleObj>
              </mc:Choice>
              <mc:Fallback>
                <p:oleObj name="Equation" r:id="rId6" imgW="5457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11706" y="2145735"/>
                        <a:ext cx="1439649" cy="502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381000" y="2913791"/>
                <a:ext cx="3725379" cy="3456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有线性无关的列向量：</a:t>
                </a:r>
                <a:endParaRPr lang="en-US" altLang="zh-CN" sz="22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2913791"/>
                <a:ext cx="3725379" cy="345607"/>
              </a:xfrm>
              <a:prstGeom prst="rect">
                <a:avLst/>
              </a:prstGeom>
              <a:blipFill>
                <a:blip r:embed="rId8"/>
                <a:stretch>
                  <a:fillRect t="-26316" r="-4419" b="-473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265113"/>
              </p:ext>
            </p:extLst>
          </p:nvPr>
        </p:nvGraphicFramePr>
        <p:xfrm>
          <a:off x="2448209" y="3525251"/>
          <a:ext cx="4366641" cy="468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3" name="Equation" r:id="rId9" imgW="1892160" imgH="203040" progId="Equation.DSMT4">
                  <p:embed/>
                </p:oleObj>
              </mc:Choice>
              <mc:Fallback>
                <p:oleObj name="Equation" r:id="rId9" imgW="1892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48209" y="3525251"/>
                        <a:ext cx="4366641" cy="4689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381000" y="4433264"/>
                <a:ext cx="4500848" cy="3724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是</m:t>
                    </m:r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高的或者方的，即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𝑚</m:t>
                    </m:r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。</a:t>
                </a:r>
                <a:endParaRPr lang="en-US" altLang="zh-CN" sz="22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4433264"/>
                <a:ext cx="4500848" cy="372410"/>
              </a:xfrm>
              <a:prstGeom prst="rect">
                <a:avLst/>
              </a:prstGeom>
              <a:blipFill>
                <a:blip r:embed="rId11"/>
                <a:stretch>
                  <a:fillRect t="-22951" r="-3523" b="-3934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057400" y="4953000"/>
                <a:ext cx="5362494" cy="4340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列向量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2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ℝ</m:t>
                        </m:r>
                      </m:e>
                      <m:sup>
                        <m:r>
                          <a:rPr lang="en-US" altLang="zh-CN" sz="2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</m:sup>
                    </m:sSup>
                    <m:r>
                      <a:rPr lang="zh-CN" altLang="en-US" sz="2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，维度定理</m:t>
                    </m:r>
                    <m:r>
                      <a:rPr lang="en-US" altLang="zh-CN" sz="2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𝑛</m:t>
                    </m:r>
                    <m:r>
                      <a:rPr lang="en-US" altLang="zh-CN" sz="2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≤</m:t>
                    </m:r>
                    <m:r>
                      <a:rPr lang="en-US" altLang="zh-CN" sz="2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𝑚</m:t>
                    </m:r>
                  </m:oMath>
                </a14:m>
                <a:endParaRPr lang="zh-CN" altLang="en-US" sz="2200" dirty="0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953000"/>
                <a:ext cx="5362494" cy="434030"/>
              </a:xfrm>
              <a:prstGeom prst="rect">
                <a:avLst/>
              </a:prstGeom>
              <a:blipFill rotWithShape="0">
                <a:blip r:embed="rId12"/>
                <a:stretch>
                  <a:fillRect l="-1479" t="-8451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629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8.5 </a:t>
            </a:r>
            <a:r>
              <a:rPr lang="zh-CN" altLang="en-US" dirty="0" smtClean="0"/>
              <a:t>正交矩阵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457200" y="1310859"/>
                <a:ext cx="7399462" cy="13203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定义</a:t>
                </a:r>
                <a:r>
                  <a:rPr lang="zh-CN" altLang="en-US" sz="2200" dirty="0" smtClean="0">
                    <a:ea typeface="微软雅黑" pitchFamily="34" charset="-122"/>
                  </a:rPr>
                  <a:t>：所有列两两相互正交的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方形</a:t>
                </a:r>
                <a:r>
                  <a:rPr lang="zh-CN" altLang="en-US" sz="2200" dirty="0" smtClean="0">
                    <a:ea typeface="微软雅黑" pitchFamily="34" charset="-122"/>
                  </a:rPr>
                  <a:t>实矩阵</a:t>
                </a:r>
                <a:r>
                  <a:rPr lang="zh-CN" altLang="en-US" sz="2200" dirty="0">
                    <a:ea typeface="微软雅黑" pitchFamily="34" charset="-122"/>
                  </a:rPr>
                  <a:t>称为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正交矩阵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正交矩阵满足非奇异性，即如果矩阵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是正交的，则：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是可逆的，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左逆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等于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右逆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，且它的逆为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：</a:t>
                </a:r>
                <a:endParaRPr lang="en-US" altLang="zh-CN" sz="22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310859"/>
                <a:ext cx="7399462" cy="1320361"/>
              </a:xfrm>
              <a:prstGeom prst="rect">
                <a:avLst/>
              </a:prstGeom>
              <a:blipFill rotWithShape="0">
                <a:blip r:embed="rId3"/>
                <a:stretch>
                  <a:fillRect l="-2142" t="-6452" r="-1565" b="-1013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866237"/>
              </p:ext>
            </p:extLst>
          </p:nvPr>
        </p:nvGraphicFramePr>
        <p:xfrm>
          <a:off x="4064000" y="2616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4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4000" y="2616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953325"/>
              </p:ext>
            </p:extLst>
          </p:nvPr>
        </p:nvGraphicFramePr>
        <p:xfrm>
          <a:off x="2590800" y="2814638"/>
          <a:ext cx="3886200" cy="1054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5" name="Equation" r:id="rId6" imgW="1777680" imgH="482400" progId="Equation.DSMT4">
                  <p:embed/>
                </p:oleObj>
              </mc:Choice>
              <mc:Fallback>
                <p:oleObj name="Equation" r:id="rId6" imgW="17776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90800" y="2814638"/>
                        <a:ext cx="3886200" cy="1054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457200" y="4047802"/>
                <a:ext cx="3609130" cy="447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742950" lvl="1" indent="-285750" fontAlgn="base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也是一个正交矩阵。</a:t>
                </a:r>
                <a:endParaRPr lang="en-US" altLang="zh-CN" sz="2200" dirty="0" smtClean="0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047802"/>
                <a:ext cx="3609130" cy="447174"/>
              </a:xfrm>
              <a:prstGeom prst="rect">
                <a:avLst/>
              </a:prstGeom>
              <a:blipFill>
                <a:blip r:embed="rId8"/>
                <a:stretch>
                  <a:fillRect r="-4054" b="-3972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457200" y="5410200"/>
                <a:ext cx="783631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注意：如果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有</a:t>
                </a:r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标准正交列以及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𝑚</m:t>
                    </m:r>
                    <m:r>
                      <a:rPr lang="en-US" altLang="zh-CN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sSup>
                      <m:sSup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≠</m:t>
                    </m:r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𝐼</m:t>
                    </m:r>
                  </m:oMath>
                </a14:m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。</a:t>
                </a:r>
                <a:endParaRPr lang="en-US" altLang="zh-CN" sz="22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5410200"/>
                <a:ext cx="7836312" cy="338554"/>
              </a:xfrm>
              <a:prstGeom prst="rect">
                <a:avLst/>
              </a:prstGeom>
              <a:blipFill rotWithShape="0">
                <a:blip r:embed="rId9"/>
                <a:stretch>
                  <a:fillRect l="-2023" t="-27273" r="-1401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454870" y="4647090"/>
                <a:ext cx="6444072" cy="5112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742950" lvl="1" indent="-285750" fontAlgn="base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的行是标准正交的，即范数为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1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且相互正交</m:t>
                    </m:r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870" y="4647090"/>
                <a:ext cx="6444072" cy="511294"/>
              </a:xfrm>
              <a:prstGeom prst="rect">
                <a:avLst/>
              </a:prstGeom>
              <a:blipFill>
                <a:blip r:embed="rId10"/>
                <a:stretch>
                  <a:fillRect r="-1703" b="-2142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9506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8.6 </a:t>
            </a:r>
            <a:r>
              <a:rPr lang="zh-CN" altLang="en-US" dirty="0" smtClean="0"/>
              <a:t>置换矩阵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381000" y="1066800"/>
                <a:ext cx="7376315" cy="8686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让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= 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,…,</a:t>
                </a:r>
                <a:r>
                  <a:rPr lang="en-US" altLang="zh-CN" sz="2200" dirty="0">
                    <a:ea typeface="微软雅黑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1,2,…,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的一个重新排序的排列。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将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与一个置换矩阵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联系起来：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066800"/>
                <a:ext cx="7376315" cy="868636"/>
              </a:xfrm>
              <a:prstGeom prst="rect">
                <a:avLst/>
              </a:prstGeom>
              <a:blipFill rotWithShape="0">
                <a:blip r:embed="rId3"/>
                <a:stretch>
                  <a:fillRect l="-2149" t="-7042" r="-1488" b="-190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089042"/>
              </p:ext>
            </p:extLst>
          </p:nvPr>
        </p:nvGraphicFramePr>
        <p:xfrm>
          <a:off x="2917031" y="2145228"/>
          <a:ext cx="3429000" cy="489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9" name="Equation" r:id="rId4" imgW="1688760" imgH="241200" progId="Equation.DSMT4">
                  <p:embed/>
                </p:oleObj>
              </mc:Choice>
              <mc:Fallback>
                <p:oleObj name="Equation" r:id="rId4" imgW="16887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17031" y="2145228"/>
                        <a:ext cx="3429000" cy="4898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5"/>
              <p:cNvSpPr>
                <a:spLocks noChangeArrowheads="1"/>
              </p:cNvSpPr>
              <p:nvPr/>
            </p:nvSpPr>
            <p:spPr bwMode="auto">
              <a:xfrm>
                <a:off x="381000" y="2844877"/>
                <a:ext cx="6835204" cy="19594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zh-CN" altLang="en-US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的一个置换：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𝐴𝑥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= </m:t>
                    </m:r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>
                    <a:ea typeface="微软雅黑" pitchFamily="34" charset="-122"/>
                  </a:rPr>
                  <a:t>A</a:t>
                </a:r>
                <a:r>
                  <a:rPr lang="zh-CN" altLang="en-US" sz="2200" dirty="0">
                    <a:ea typeface="微软雅黑" pitchFamily="34" charset="-122"/>
                  </a:rPr>
                  <a:t>在每一行和每一列中都有一个等于</a:t>
                </a:r>
                <a:r>
                  <a:rPr lang="en-US" altLang="zh-CN" sz="2200" dirty="0">
                    <a:ea typeface="微软雅黑" pitchFamily="34" charset="-122"/>
                  </a:rPr>
                  <a:t>1</a:t>
                </a:r>
                <a:r>
                  <a:rPr lang="zh-CN" altLang="en-US" sz="2200" dirty="0">
                    <a:ea typeface="微软雅黑" pitchFamily="34" charset="-122"/>
                  </a:rPr>
                  <a:t>的</a:t>
                </a:r>
                <a:r>
                  <a:rPr lang="zh-CN" altLang="en-US" sz="2200" dirty="0" smtClean="0">
                    <a:ea typeface="微软雅黑" pitchFamily="34" charset="-122"/>
                  </a:rPr>
                  <a:t>元素。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置换矩阵满足正交性，即所有置换矩阵都是正交的：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𝐼</m:t>
                    </m:r>
                    <m:r>
                      <a:rPr lang="zh-CN" alt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，</m:t>
                    </m:r>
                  </m:oMath>
                </a14:m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因为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A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的每</a:t>
                </a: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一行有一个元素等于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1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：</a:t>
                </a:r>
                <a:endParaRPr lang="en-US" altLang="zh-CN" sz="22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2844877"/>
                <a:ext cx="6835204" cy="1959447"/>
              </a:xfrm>
              <a:prstGeom prst="rect">
                <a:avLst/>
              </a:prstGeom>
              <a:blipFill rotWithShape="0">
                <a:blip r:embed="rId6"/>
                <a:stretch>
                  <a:fillRect l="-2319" t="-1246" r="-1695" b="-654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259688"/>
              </p:ext>
            </p:extLst>
          </p:nvPr>
        </p:nvGraphicFramePr>
        <p:xfrm>
          <a:off x="2797023" y="4906680"/>
          <a:ext cx="3669015" cy="929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0" name="Equation" r:id="rId7" imgW="1904760" imgH="482400" progId="Equation.DSMT4">
                  <p:embed/>
                </p:oleObj>
              </mc:Choice>
              <mc:Fallback>
                <p:oleObj name="Equation" r:id="rId7" imgW="19047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97023" y="4906680"/>
                        <a:ext cx="3669015" cy="9294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5"/>
              <p:cNvSpPr>
                <a:spLocks noChangeArrowheads="1"/>
              </p:cNvSpPr>
              <p:nvPr/>
            </p:nvSpPr>
            <p:spPr bwMode="auto">
              <a:xfrm>
                <a:off x="381000" y="5938520"/>
                <a:ext cx="3866187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742950" lvl="1" indent="-285750" fontAlgn="base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是逆置换矩阵。</a:t>
                </a:r>
                <a:endParaRPr lang="en-US" altLang="zh-CN" sz="2200" dirty="0" smtClean="0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2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5938520"/>
                <a:ext cx="3866187" cy="507831"/>
              </a:xfrm>
              <a:prstGeom prst="rect">
                <a:avLst/>
              </a:prstGeom>
              <a:blipFill>
                <a:blip r:embed="rId9"/>
                <a:stretch>
                  <a:fillRect r="-3470" b="-2289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7009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8.6.1 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550863" y="1219200"/>
            <a:ext cx="8458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若</a:t>
            </a:r>
            <a:r>
              <a:rPr lang="en-US" altLang="zh-CN" sz="2200" dirty="0" smtClean="0">
                <a:ea typeface="微软雅黑" pitchFamily="34" charset="-122"/>
              </a:rPr>
              <a:t>{1</a:t>
            </a:r>
            <a:r>
              <a:rPr lang="zh-CN" altLang="en-US" sz="2200" dirty="0" smtClean="0">
                <a:ea typeface="微软雅黑" pitchFamily="34" charset="-122"/>
              </a:rPr>
              <a:t>，</a:t>
            </a:r>
            <a:r>
              <a:rPr lang="en-US" altLang="zh-CN" sz="2200" dirty="0" smtClean="0">
                <a:ea typeface="微软雅黑" pitchFamily="34" charset="-122"/>
              </a:rPr>
              <a:t>2</a:t>
            </a:r>
            <a:r>
              <a:rPr lang="zh-CN" altLang="en-US" sz="2200" dirty="0" smtClean="0">
                <a:ea typeface="微软雅黑" pitchFamily="34" charset="-122"/>
              </a:rPr>
              <a:t>，</a:t>
            </a:r>
            <a:r>
              <a:rPr lang="en-US" altLang="zh-CN" sz="2200" dirty="0" smtClean="0">
                <a:ea typeface="微软雅黑" pitchFamily="34" charset="-122"/>
              </a:rPr>
              <a:t>3</a:t>
            </a:r>
            <a:r>
              <a:rPr lang="zh-CN" altLang="en-US" sz="2200" dirty="0" smtClean="0">
                <a:ea typeface="微软雅黑" pitchFamily="34" charset="-122"/>
              </a:rPr>
              <a:t>，</a:t>
            </a:r>
            <a:r>
              <a:rPr lang="en-US" altLang="zh-CN" sz="2200" dirty="0" smtClean="0">
                <a:ea typeface="微软雅黑" pitchFamily="34" charset="-122"/>
              </a:rPr>
              <a:t>4}</a:t>
            </a:r>
            <a:r>
              <a:rPr lang="zh-CN" altLang="en-US" sz="2200" dirty="0" smtClean="0">
                <a:ea typeface="微软雅黑" pitchFamily="34" charset="-122"/>
              </a:rPr>
              <a:t>的置换为：</a:t>
            </a:r>
            <a:endParaRPr lang="en-US" altLang="zh-CN" sz="2200" dirty="0">
              <a:ea typeface="微软雅黑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466828"/>
              </p:ext>
            </p:extLst>
          </p:nvPr>
        </p:nvGraphicFramePr>
        <p:xfrm>
          <a:off x="2438400" y="1828800"/>
          <a:ext cx="3985254" cy="627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4" name="Equation" r:id="rId3" imgW="1612800" imgH="253800" progId="Equation.DSMT4">
                  <p:embed/>
                </p:oleObj>
              </mc:Choice>
              <mc:Fallback>
                <p:oleObj name="Equation" r:id="rId3" imgW="16128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1828800"/>
                        <a:ext cx="3985254" cy="627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50863" y="2727445"/>
            <a:ext cx="8458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ea typeface="微软雅黑" pitchFamily="34" charset="-122"/>
              </a:rPr>
              <a:t>相应的置换矩阵及其逆</a:t>
            </a:r>
            <a:r>
              <a:rPr lang="zh-CN" altLang="en-US" sz="2200" dirty="0" smtClean="0">
                <a:ea typeface="微软雅黑" pitchFamily="34" charset="-122"/>
              </a:rPr>
              <a:t>矩阵</a:t>
            </a:r>
            <a:r>
              <a:rPr lang="zh-CN" altLang="en-US" sz="2200" dirty="0">
                <a:ea typeface="微软雅黑" pitchFamily="34" charset="-122"/>
              </a:rPr>
              <a:t>为</a:t>
            </a:r>
            <a:r>
              <a:rPr lang="zh-CN" altLang="en-US" sz="2200" dirty="0" smtClean="0">
                <a:ea typeface="微软雅黑" pitchFamily="34" charset="-122"/>
              </a:rPr>
              <a:t>：</a:t>
            </a:r>
            <a:endParaRPr lang="en-US" altLang="zh-CN" sz="2200" dirty="0">
              <a:ea typeface="微软雅黑" pitchFamily="34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493090"/>
              </p:ext>
            </p:extLst>
          </p:nvPr>
        </p:nvGraphicFramePr>
        <p:xfrm>
          <a:off x="1447800" y="3276600"/>
          <a:ext cx="5623584" cy="168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5" name="Equation" r:id="rId5" imgW="3047760" imgH="914400" progId="Equation.DSMT4">
                  <p:embed/>
                </p:oleObj>
              </mc:Choice>
              <mc:Fallback>
                <p:oleObj name="Equation" r:id="rId5" imgW="304776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7800" y="3276600"/>
                        <a:ext cx="5623584" cy="1687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550863" y="5325646"/>
                <a:ext cx="84582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是与置换相关的</a:t>
                </a:r>
                <a:r>
                  <a:rPr lang="zh-CN" altLang="en-US" sz="2200" dirty="0" smtClean="0">
                    <a:ea typeface="微软雅黑" pitchFamily="34" charset="-122"/>
                  </a:rPr>
                  <a:t>置换矩阵：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863" y="5325646"/>
                <a:ext cx="8458200" cy="338554"/>
              </a:xfrm>
              <a:prstGeom prst="rect">
                <a:avLst/>
              </a:prstGeom>
              <a:blipFill>
                <a:blip r:embed="rId7"/>
                <a:stretch>
                  <a:fillRect l="-1873" t="-27273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625647"/>
              </p:ext>
            </p:extLst>
          </p:nvPr>
        </p:nvGraphicFramePr>
        <p:xfrm>
          <a:off x="4076700" y="3035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6"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76700" y="30353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052521"/>
              </p:ext>
            </p:extLst>
          </p:nvPr>
        </p:nvGraphicFramePr>
        <p:xfrm>
          <a:off x="2308854" y="5791200"/>
          <a:ext cx="4114800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7" name="Equation" r:id="rId10" imgW="1612800" imgH="253800" progId="Equation.DSMT4">
                  <p:embed/>
                </p:oleObj>
              </mc:Choice>
              <mc:Fallback>
                <p:oleObj name="Equation" r:id="rId10" imgW="16128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08854" y="5791200"/>
                        <a:ext cx="4114800" cy="6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84454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8.7 </a:t>
            </a:r>
            <a:r>
              <a:rPr lang="zh-CN" altLang="en-US" dirty="0" smtClean="0"/>
              <a:t>平面</a:t>
            </a:r>
            <a:r>
              <a:rPr lang="zh-CN" altLang="en-US" dirty="0"/>
              <a:t>旋转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381000" y="1436172"/>
            <a:ext cx="51424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在一个平面的旋转可以用矩阵表示为：</a:t>
            </a:r>
            <a:endParaRPr lang="en-US" altLang="zh-CN" sz="2200" dirty="0"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380999" y="3772401"/>
                <a:ext cx="437222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的坐标平面上</a:t>
                </a:r>
                <a:r>
                  <a:rPr lang="zh-CN" altLang="en-US" sz="2200" dirty="0" smtClean="0">
                    <a:ea typeface="微软雅黑" pitchFamily="34" charset="-122"/>
                  </a:rPr>
                  <a:t>旋转：例如，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0999" y="3772401"/>
                <a:ext cx="4372223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3482" t="-25455" r="-3064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932047" y="5982801"/>
                <a:ext cx="422205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 smtClean="0">
                    <a:ea typeface="微软雅黑" pitchFamily="34" charset="-122"/>
                  </a:rPr>
                  <a:t>描述了在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中</a:t>
                </a:r>
                <a:r>
                  <a:rPr lang="en-US" altLang="zh-CN" sz="2200" dirty="0" smtClean="0">
                    <a:ea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,x</a:t>
                </a:r>
                <a:r>
                  <a:rPr lang="en-US" altLang="zh-CN" sz="2200" baseline="-25000" dirty="0" smtClean="0">
                    <a:ea typeface="微软雅黑" pitchFamily="34" charset="-122"/>
                  </a:rPr>
                  <a:t>3</a:t>
                </a:r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>
                    <a:ea typeface="微软雅黑" pitchFamily="34" charset="-122"/>
                  </a:rPr>
                  <a:t>平面的</a:t>
                </a:r>
                <a:r>
                  <a:rPr lang="zh-CN" altLang="en-US" sz="2200" dirty="0" smtClean="0">
                    <a:ea typeface="微软雅黑" pitchFamily="34" charset="-122"/>
                  </a:rPr>
                  <a:t>旋转。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2047" y="5982801"/>
                <a:ext cx="4222053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4046" t="-25000" r="-1445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751575"/>
              </p:ext>
            </p:extLst>
          </p:nvPr>
        </p:nvGraphicFramePr>
        <p:xfrm>
          <a:off x="1447800" y="2204044"/>
          <a:ext cx="2667000" cy="950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2" name="Equation" r:id="rId5" imgW="1282680" imgH="457200" progId="Equation.DSMT4">
                  <p:embed/>
                </p:oleObj>
              </mc:Choice>
              <mc:Fallback>
                <p:oleObj name="Equation" r:id="rId5" imgW="12826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7800" y="2204044"/>
                        <a:ext cx="2667000" cy="9506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1676400" y="26793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800" dirty="0" smtClean="0">
              <a:latin typeface="Calibri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475675" y="1505446"/>
            <a:ext cx="2349185" cy="2137972"/>
            <a:chOff x="5715000" y="1121960"/>
            <a:chExt cx="2349185" cy="2137972"/>
          </a:xfrm>
        </p:grpSpPr>
        <p:cxnSp>
          <p:nvCxnSpPr>
            <p:cNvPr id="7" name="直接箭头连接符 6"/>
            <p:cNvCxnSpPr/>
            <p:nvPr/>
          </p:nvCxnSpPr>
          <p:spPr bwMode="auto">
            <a:xfrm flipV="1">
              <a:off x="5715000" y="1436172"/>
              <a:ext cx="1143000" cy="1611828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12" name="直接箭头连接符 11"/>
            <p:cNvCxnSpPr/>
            <p:nvPr/>
          </p:nvCxnSpPr>
          <p:spPr bwMode="auto">
            <a:xfrm flipV="1">
              <a:off x="5715000" y="2457634"/>
              <a:ext cx="1981200" cy="602938"/>
            </a:xfrm>
            <a:prstGeom prst="straightConnector1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/>
                <p:cNvSpPr/>
                <p:nvPr/>
              </p:nvSpPr>
              <p:spPr>
                <a:xfrm>
                  <a:off x="6792637" y="1121960"/>
                  <a:ext cx="5138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2637" y="1121960"/>
                  <a:ext cx="51385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/>
                <p:cNvSpPr/>
                <p:nvPr/>
              </p:nvSpPr>
              <p:spPr>
                <a:xfrm>
                  <a:off x="7696200" y="2310019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00" y="2310019"/>
                  <a:ext cx="36798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弧形 29"/>
            <p:cNvSpPr/>
            <p:nvPr/>
          </p:nvSpPr>
          <p:spPr bwMode="auto">
            <a:xfrm>
              <a:off x="5831497" y="2242086"/>
              <a:ext cx="910005" cy="1017846"/>
            </a:xfrm>
            <a:prstGeom prst="arc">
              <a:avLst>
                <a:gd name="adj1" fmla="val 16471555"/>
                <a:gd name="adj2" fmla="val 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/>
                <p:cNvSpPr/>
                <p:nvPr/>
              </p:nvSpPr>
              <p:spPr>
                <a:xfrm>
                  <a:off x="6601070" y="2125353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矩形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1070" y="2125353"/>
                  <a:ext cx="37414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328433"/>
              </p:ext>
            </p:extLst>
          </p:nvPr>
        </p:nvGraphicFramePr>
        <p:xfrm>
          <a:off x="2952216" y="4350351"/>
          <a:ext cx="2935364" cy="1393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3" name="Equation" r:id="rId10" imgW="1498320" imgH="711000" progId="Equation.DSMT4">
                  <p:embed/>
                </p:oleObj>
              </mc:Choice>
              <mc:Fallback>
                <p:oleObj name="Equation" r:id="rId10" imgW="149832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52216" y="4350351"/>
                        <a:ext cx="2935364" cy="1393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70908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rtlCol="0" anchor="ctr" anchorCtr="1" compatLnSpc="1"/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5744</TotalTime>
  <Words>599</Words>
  <Application>Microsoft Office PowerPoint</Application>
  <PresentationFormat>全屏显示(4:3)</PresentationFormat>
  <Paragraphs>137</Paragraphs>
  <Slides>22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ＭＳ Ｐゴシック</vt:lpstr>
      <vt:lpstr>隶书</vt:lpstr>
      <vt:lpstr>宋体</vt:lpstr>
      <vt:lpstr>微软雅黑</vt:lpstr>
      <vt:lpstr>Arial</vt:lpstr>
      <vt:lpstr>Arial Narrow</vt:lpstr>
      <vt:lpstr>Calibri</vt:lpstr>
      <vt:lpstr>Cambria Math</vt:lpstr>
      <vt:lpstr>Times New Roman</vt:lpstr>
      <vt:lpstr>Wingdings</vt:lpstr>
      <vt:lpstr>Wingdings 2</vt:lpstr>
      <vt:lpstr>template2007</vt:lpstr>
      <vt:lpstr>Equation</vt:lpstr>
      <vt:lpstr>MathType 6.0 Equation</vt:lpstr>
      <vt:lpstr>PowerPoint 演示文稿</vt:lpstr>
      <vt:lpstr>PowerPoint 演示文稿</vt:lpstr>
      <vt:lpstr>8.2 标准列正交矩阵</vt:lpstr>
      <vt:lpstr>8.3 矩阵-向量乘积</vt:lpstr>
      <vt:lpstr>8.4 左可逆性</vt:lpstr>
      <vt:lpstr>8.5 正交矩阵</vt:lpstr>
      <vt:lpstr>8.6 置换矩阵</vt:lpstr>
      <vt:lpstr>8.6.1 例子</vt:lpstr>
      <vt:lpstr>8.7 平面旋转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cp:lastModifiedBy>Galaxy</cp:lastModifiedBy>
  <cp:revision>313</cp:revision>
  <dcterms:created xsi:type="dcterms:W3CDTF">2018-04-21T22:14:36Z</dcterms:created>
  <dcterms:modified xsi:type="dcterms:W3CDTF">2020-11-04T06:23:02Z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2017-02-23T00:00:00Z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2018-04-21T00:00:00Z</vt:filetime>
  </property>
</Properties>
</file>