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5"/>
  </p:notesMasterIdLst>
  <p:sldIdLst>
    <p:sldId id="310" r:id="rId2"/>
    <p:sldId id="313" r:id="rId3"/>
    <p:sldId id="314" r:id="rId4"/>
    <p:sldId id="331" r:id="rId5"/>
    <p:sldId id="332" r:id="rId6"/>
    <p:sldId id="333" r:id="rId7"/>
    <p:sldId id="334" r:id="rId8"/>
    <p:sldId id="352" r:id="rId9"/>
    <p:sldId id="353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54" r:id="rId18"/>
    <p:sldId id="355" r:id="rId19"/>
    <p:sldId id="345" r:id="rId20"/>
    <p:sldId id="356" r:id="rId21"/>
    <p:sldId id="357" r:id="rId22"/>
    <p:sldId id="358" r:id="rId23"/>
    <p:sldId id="346" r:id="rId24"/>
    <p:sldId id="341" r:id="rId25"/>
    <p:sldId id="347" r:id="rId26"/>
    <p:sldId id="359" r:id="rId27"/>
    <p:sldId id="348" r:id="rId28"/>
    <p:sldId id="350" r:id="rId29"/>
    <p:sldId id="373" r:id="rId30"/>
    <p:sldId id="349" r:id="rId31"/>
    <p:sldId id="351" r:id="rId32"/>
    <p:sldId id="360" r:id="rId33"/>
    <p:sldId id="375" r:id="rId34"/>
    <p:sldId id="361" r:id="rId35"/>
    <p:sldId id="362" r:id="rId36"/>
    <p:sldId id="365" r:id="rId37"/>
    <p:sldId id="366" r:id="rId38"/>
    <p:sldId id="367" r:id="rId39"/>
    <p:sldId id="368" r:id="rId40"/>
    <p:sldId id="369" r:id="rId41"/>
    <p:sldId id="371" r:id="rId42"/>
    <p:sldId id="370" r:id="rId43"/>
    <p:sldId id="372" r:id="rId4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1366" autoAdjust="0"/>
  </p:normalViewPr>
  <p:slideViewPr>
    <p:cSldViewPr>
      <p:cViewPr varScale="1">
        <p:scale>
          <a:sx n="112" d="100"/>
          <a:sy n="112" d="100"/>
        </p:scale>
        <p:origin x="7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9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2.wmf"/><Relationship Id="rId1" Type="http://schemas.openxmlformats.org/officeDocument/2006/relationships/image" Target="../media/image97.wmf"/><Relationship Id="rId4" Type="http://schemas.openxmlformats.org/officeDocument/2006/relationships/image" Target="../media/image9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2.wmf"/><Relationship Id="rId1" Type="http://schemas.openxmlformats.org/officeDocument/2006/relationships/image" Target="../media/image10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17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4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333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51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579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16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174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010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699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095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756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328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06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678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191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595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013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97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05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2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1.png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11" Type="http://schemas.openxmlformats.org/officeDocument/2006/relationships/image" Target="../media/image340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png"/><Relationship Id="rId4" Type="http://schemas.openxmlformats.org/officeDocument/2006/relationships/image" Target="../media/image40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51.png"/><Relationship Id="rId9" Type="http://schemas.openxmlformats.org/officeDocument/2006/relationships/image" Target="../media/image48.png"/><Relationship Id="rId1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8.png"/><Relationship Id="rId10" Type="http://schemas.openxmlformats.org/officeDocument/2006/relationships/image" Target="../media/image69.png"/><Relationship Id="rId4" Type="http://schemas.openxmlformats.org/officeDocument/2006/relationships/image" Target="../media/image67.png"/><Relationship Id="rId9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8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57.wmf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1.bin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6.wmf"/><Relationship Id="rId4" Type="http://schemas.openxmlformats.org/officeDocument/2006/relationships/image" Target="../media/image75.png"/><Relationship Id="rId9" Type="http://schemas.openxmlformats.org/officeDocument/2006/relationships/image" Target="../media/image60.png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8.png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6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5.png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86.png"/><Relationship Id="rId4" Type="http://schemas.openxmlformats.org/officeDocument/2006/relationships/image" Target="../media/image84.png"/><Relationship Id="rId9" Type="http://schemas.openxmlformats.org/officeDocument/2006/relationships/image" Target="../media/image63.wmf"/><Relationship Id="rId14" Type="http://schemas.openxmlformats.org/officeDocument/2006/relationships/image" Target="../media/image6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0.png"/><Relationship Id="rId11" Type="http://schemas.openxmlformats.org/officeDocument/2006/relationships/image" Target="../media/image72.png"/><Relationship Id="rId5" Type="http://schemas.openxmlformats.org/officeDocument/2006/relationships/image" Target="../media/image840.png"/><Relationship Id="rId10" Type="http://schemas.openxmlformats.org/officeDocument/2006/relationships/image" Target="../media/image66.wmf"/><Relationship Id="rId4" Type="http://schemas.openxmlformats.org/officeDocument/2006/relationships/image" Target="../media/image71.png"/><Relationship Id="rId9" Type="http://schemas.openxmlformats.org/officeDocument/2006/relationships/oleObject" Target="../embeddings/oleObject6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7.wmf"/><Relationship Id="rId11" Type="http://schemas.openxmlformats.org/officeDocument/2006/relationships/image" Target="../media/image104.png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103.png"/><Relationship Id="rId4" Type="http://schemas.openxmlformats.org/officeDocument/2006/relationships/image" Target="../media/image91.png"/><Relationship Id="rId9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11" Type="http://schemas.openxmlformats.org/officeDocument/2006/relationships/image" Target="../media/image74.png"/><Relationship Id="rId10" Type="http://schemas.openxmlformats.org/officeDocument/2006/relationships/image" Target="../media/image920.png"/><Relationship Id="rId4" Type="http://schemas.openxmlformats.org/officeDocument/2006/relationships/image" Target="../media/image76.png"/><Relationship Id="rId9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png"/><Relationship Id="rId4" Type="http://schemas.openxmlformats.org/officeDocument/2006/relationships/image" Target="../media/image80.png"/><Relationship Id="rId9" Type="http://schemas.openxmlformats.org/officeDocument/2006/relationships/image" Target="../media/image7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590.png"/><Relationship Id="rId18" Type="http://schemas.openxmlformats.org/officeDocument/2006/relationships/oleObject" Target="../embeddings/oleObject78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83.wmf"/><Relationship Id="rId7" Type="http://schemas.openxmlformats.org/officeDocument/2006/relationships/image" Target="../media/image105.png"/><Relationship Id="rId12" Type="http://schemas.openxmlformats.org/officeDocument/2006/relationships/image" Target="../media/image79.wmf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80.wmf"/><Relationship Id="rId10" Type="http://schemas.openxmlformats.org/officeDocument/2006/relationships/image" Target="../media/image106.png"/><Relationship Id="rId19" Type="http://schemas.openxmlformats.org/officeDocument/2006/relationships/image" Target="../media/image82.wmf"/><Relationship Id="rId4" Type="http://schemas.openxmlformats.org/officeDocument/2006/relationships/image" Target="../media/image81.png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7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8.wmf"/><Relationship Id="rId5" Type="http://schemas.openxmlformats.org/officeDocument/2006/relationships/image" Target="../media/image1090.png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1080.png"/><Relationship Id="rId9" Type="http://schemas.openxmlformats.org/officeDocument/2006/relationships/image" Target="../media/image8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1.wmf"/><Relationship Id="rId5" Type="http://schemas.openxmlformats.org/officeDocument/2006/relationships/image" Target="../media/image1130.png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112.png"/><Relationship Id="rId9" Type="http://schemas.openxmlformats.org/officeDocument/2006/relationships/image" Target="../media/image9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4.wmf"/><Relationship Id="rId5" Type="http://schemas.openxmlformats.org/officeDocument/2006/relationships/image" Target="../media/image1170.png"/><Relationship Id="rId10" Type="http://schemas.openxmlformats.org/officeDocument/2006/relationships/oleObject" Target="../embeddings/oleObject90.bin"/><Relationship Id="rId4" Type="http://schemas.openxmlformats.org/officeDocument/2006/relationships/image" Target="../media/image116.png"/><Relationship Id="rId9" Type="http://schemas.openxmlformats.org/officeDocument/2006/relationships/image" Target="../media/image9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710.png"/><Relationship Id="rId10" Type="http://schemas.openxmlformats.org/officeDocument/2006/relationships/image" Target="../media/image77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9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9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8.wmf"/><Relationship Id="rId5" Type="http://schemas.openxmlformats.org/officeDocument/2006/relationships/image" Target="../media/image107.png"/><Relationship Id="rId10" Type="http://schemas.openxmlformats.org/officeDocument/2006/relationships/oleObject" Target="../embeddings/oleObject96.bin"/><Relationship Id="rId4" Type="http://schemas.openxmlformats.org/officeDocument/2006/relationships/image" Target="../media/image760.png"/><Relationship Id="rId9" Type="http://schemas.openxmlformats.org/officeDocument/2006/relationships/image" Target="../media/image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0.wmf"/><Relationship Id="rId11" Type="http://schemas.openxmlformats.org/officeDocument/2006/relationships/image" Target="../media/image101.wmf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0.bin"/><Relationship Id="rId4" Type="http://schemas.openxmlformats.org/officeDocument/2006/relationships/image" Target="../media/image820.png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9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60.png"/><Relationship Id="rId7" Type="http://schemas.openxmlformats.org/officeDocument/2006/relationships/image" Target="../media/image12.wmf"/><Relationship Id="rId12" Type="http://schemas.openxmlformats.org/officeDocument/2006/relationships/image" Target="../media/image2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png"/><Relationship Id="rId5" Type="http://schemas.openxmlformats.org/officeDocument/2006/relationships/image" Target="../media/image2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II </a:t>
            </a:r>
            <a:r>
              <a:rPr lang="zh-CN" altLang="en-US" kern="0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9.5.2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59504"/>
              </p:ext>
            </p:extLst>
          </p:nvPr>
        </p:nvGraphicFramePr>
        <p:xfrm>
          <a:off x="1708790" y="1447800"/>
          <a:ext cx="5845481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3" imgW="2844720" imgH="1854000" progId="Equation.DSMT4">
                  <p:embed/>
                </p:oleObj>
              </mc:Choice>
              <mc:Fallback>
                <p:oleObj name="Equation" r:id="rId3" imgW="284472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790" y="1447800"/>
                        <a:ext cx="5845481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445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9.5.3 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0999" y="1114966"/>
                <a:ext cx="3853619" cy="17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可用</a:t>
                </a:r>
                <a:r>
                  <a:rPr lang="en-US" altLang="zh-CN" sz="2200" dirty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分解求解以下问题：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线性方程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最小二乘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问题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带约束的最小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二乘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问题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114966"/>
                <a:ext cx="3853619" cy="1762534"/>
              </a:xfrm>
              <a:prstGeom prst="rect">
                <a:avLst/>
              </a:prstGeom>
              <a:blipFill rotWithShape="0">
                <a:blip r:embed="rId2"/>
                <a:stretch>
                  <a:fillRect l="-3949" t="-4844" r="-2054" b="-72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80999" y="3352800"/>
                <a:ext cx="6290183" cy="17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由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分解引出的实用简单</a:t>
                </a:r>
                <a:r>
                  <a:rPr lang="zh-CN" altLang="en-US" sz="2200" dirty="0">
                    <a:ea typeface="微软雅黑" pitchFamily="34" charset="-122"/>
                  </a:rPr>
                  <a:t>公式：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列向量线性无关的矩阵的伪逆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非奇异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矩阵的逆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线性无关的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矩阵在值域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(range)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上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投影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3352800"/>
                <a:ext cx="6290183" cy="1762534"/>
              </a:xfrm>
              <a:prstGeom prst="rect">
                <a:avLst/>
              </a:prstGeom>
              <a:blipFill rotWithShape="0">
                <a:blip r:embed="rId3"/>
                <a:stretch>
                  <a:fillRect l="-2422" t="-4844" r="-2035" b="-72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54245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具有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线性无关列向量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>
                <a:ea typeface="微软雅黑" pitchFamily="34" charset="-122"/>
              </a:rPr>
              <a:t>伪</a:t>
            </a:r>
            <a:r>
              <a:rPr lang="zh-CN" altLang="en-US" sz="2200" dirty="0" smtClean="0">
                <a:ea typeface="微软雅黑" pitchFamily="34" charset="-122"/>
              </a:rPr>
              <a:t>逆为：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6989" y="2424071"/>
            <a:ext cx="3762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伪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逆表示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QR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因子：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</a:t>
            </a:r>
            <a:r>
              <a:rPr lang="en-US" altLang="zh-CN" kern="0" dirty="0"/>
              <a:t>.6 QR</a:t>
            </a:r>
            <a:r>
              <a:rPr lang="zh-CN" altLang="en-US" kern="0" dirty="0"/>
              <a:t>分解和</a:t>
            </a:r>
            <a:r>
              <a:rPr lang="en-US" altLang="zh-CN" kern="0" dirty="0"/>
              <a:t>(</a:t>
            </a:r>
            <a:r>
              <a:rPr lang="zh-CN" altLang="en-US" kern="0" dirty="0"/>
              <a:t>伪</a:t>
            </a:r>
            <a:r>
              <a:rPr lang="en-US" altLang="zh-CN" kern="0" dirty="0"/>
              <a:t>)</a:t>
            </a:r>
            <a:r>
              <a:rPr lang="zh-CN" altLang="en-US" kern="0" dirty="0" smtClean="0"/>
              <a:t>逆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7446" y="5462620"/>
            <a:ext cx="44996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方阵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非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奇异矩阵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其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逆为：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06199"/>
              </p:ext>
            </p:extLst>
          </p:nvPr>
        </p:nvGraphicFramePr>
        <p:xfrm>
          <a:off x="3733800" y="1532778"/>
          <a:ext cx="2062492" cy="60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Equation" r:id="rId4" imgW="1041120" imgH="304560" progId="Equation.DSMT4">
                  <p:embed/>
                </p:oleObj>
              </mc:Choice>
              <mc:Fallback>
                <p:oleObj name="Equation" r:id="rId4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1532778"/>
                        <a:ext cx="2062492" cy="603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55319"/>
              </p:ext>
            </p:extLst>
          </p:nvPr>
        </p:nvGraphicFramePr>
        <p:xfrm>
          <a:off x="2625622" y="2796054"/>
          <a:ext cx="4278848" cy="263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Equation" r:id="rId6" imgW="2476440" imgH="1523880" progId="Equation.DSMT4">
                  <p:embed/>
                </p:oleObj>
              </mc:Choice>
              <mc:Fallback>
                <p:oleObj name="Equation" r:id="rId6" imgW="247644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622" y="2796054"/>
                        <a:ext cx="4278848" cy="263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35229"/>
              </p:ext>
            </p:extLst>
          </p:nvPr>
        </p:nvGraphicFramePr>
        <p:xfrm>
          <a:off x="2667000" y="6019800"/>
          <a:ext cx="2641749" cy="55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8" imgW="1320480" imgH="279360" progId="Equation.DSMT4">
                  <p:embed/>
                </p:oleObj>
              </mc:Choice>
              <mc:Fallback>
                <p:oleObj name="Equation" r:id="rId8" imgW="1320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6019800"/>
                        <a:ext cx="2641749" cy="558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466506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的值域范围定义为：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4665060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3399" r="-27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9.7 </a:t>
            </a:r>
            <a:r>
              <a:rPr lang="zh-CN" altLang="en-US" kern="0" dirty="0" smtClean="0"/>
              <a:t>值域范围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6186"/>
              </p:ext>
            </p:extLst>
          </p:nvPr>
        </p:nvGraphicFramePr>
        <p:xfrm>
          <a:off x="3048000" y="1670879"/>
          <a:ext cx="2689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Equation" r:id="rId5" imgW="1536480" imgH="304560" progId="Equation.DSMT4">
                  <p:embed/>
                </p:oleObj>
              </mc:Choice>
              <mc:Fallback>
                <p:oleObj name="Equation" r:id="rId5" imgW="1536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670879"/>
                        <a:ext cx="26892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28687" y="2373132"/>
                <a:ext cx="6478761" cy="982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线性无关的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，且其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因子为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值域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范围相同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87" y="2373132"/>
                <a:ext cx="6478761" cy="982385"/>
              </a:xfrm>
              <a:prstGeom prst="rect">
                <a:avLst/>
              </a:prstGeom>
              <a:blipFill rotWithShape="0">
                <a:blip r:embed="rId7"/>
                <a:stretch>
                  <a:fillRect l="-2446" r="-1881" b="-142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81000" y="5653839"/>
                <a:ext cx="8305800" cy="46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的列向量是标准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正交的，并且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的列向量张成相同的空间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53839"/>
                <a:ext cx="8305800" cy="464743"/>
              </a:xfrm>
              <a:prstGeom prst="rect">
                <a:avLst/>
              </a:prstGeom>
              <a:blipFill rotWithShape="0">
                <a:blip r:embed="rId8"/>
                <a:stretch>
                  <a:fillRect t="-9091" r="-4185"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5331"/>
              </p:ext>
            </p:extLst>
          </p:nvPr>
        </p:nvGraphicFramePr>
        <p:xfrm>
          <a:off x="1600200" y="3429000"/>
          <a:ext cx="4665662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Equation" r:id="rId9" imgW="2298600" imgH="990360" progId="Equation.DSMT4">
                  <p:embed/>
                </p:oleObj>
              </mc:Choice>
              <mc:Fallback>
                <p:oleObj name="Equation" r:id="rId9" imgW="22986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4665662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4737322" cy="521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结合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4737322" cy="521040"/>
              </a:xfrm>
              <a:prstGeom prst="rect">
                <a:avLst/>
              </a:prstGeom>
              <a:blipFill rotWithShape="0">
                <a:blip r:embed="rId4"/>
                <a:stretch>
                  <a:fillRect l="-3346" r="-2703" b="-188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9.8 </a:t>
            </a:r>
            <a:r>
              <a:rPr lang="zh-CN" altLang="en-US" kern="0" dirty="0" smtClean="0"/>
              <a:t>值域上的投影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04093"/>
              </p:ext>
            </p:extLst>
          </p:nvPr>
        </p:nvGraphicFramePr>
        <p:xfrm>
          <a:off x="3101975" y="1769088"/>
          <a:ext cx="3059112" cy="47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5" imgW="1460160" imgH="228600" progId="Equation.DSMT4">
                  <p:embed/>
                </p:oleObj>
              </mc:Choice>
              <mc:Fallback>
                <p:oleObj name="Equation" r:id="rId5" imgW="1460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1975" y="1769088"/>
                        <a:ext cx="3059112" cy="478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2514600"/>
                <a:ext cx="5752472" cy="439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注意在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</a:t>
                </a:r>
                <a:r>
                  <a:rPr lang="zh-CN" altLang="en-US" sz="2200" dirty="0">
                    <a:ea typeface="微软雅黑" pitchFamily="34" charset="-122"/>
                  </a:rPr>
                  <a:t>乘积</a:t>
                </a:r>
                <a:r>
                  <a:rPr lang="zh-CN" altLang="en-US" sz="2200" dirty="0" smtClean="0">
                    <a:ea typeface="微软雅黑" pitchFamily="34" charset="-122"/>
                  </a:rPr>
                  <a:t>的顺序与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I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差异。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14600"/>
                <a:ext cx="5752472" cy="439672"/>
              </a:xfrm>
              <a:prstGeom prst="rect">
                <a:avLst/>
              </a:prstGeom>
              <a:blipFill rotWithShape="0">
                <a:blip r:embed="rId7"/>
                <a:stretch>
                  <a:fillRect l="-1379" t="-6944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609600" y="3218540"/>
                <a:ext cx="3937232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𝑄𝑄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值域上</a:t>
                </a:r>
                <a:r>
                  <a:rPr lang="zh-CN" altLang="en-US" sz="2200" dirty="0">
                    <a:ea typeface="微软雅黑" pitchFamily="34" charset="-122"/>
                  </a:rPr>
                  <a:t>的投影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18540"/>
                <a:ext cx="3937232" cy="507831"/>
              </a:xfrm>
              <a:prstGeom prst="rect">
                <a:avLst/>
              </a:prstGeom>
              <a:blipFill rotWithShape="0">
                <a:blip r:embed="rId8"/>
                <a:stretch>
                  <a:fillRect l="-4025" r="-356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990600" y="3978912"/>
            <a:ext cx="6646069" cy="2279365"/>
            <a:chOff x="990600" y="3978912"/>
            <a:chExt cx="6646069" cy="2279365"/>
          </a:xfrm>
        </p:grpSpPr>
        <p:sp>
          <p:nvSpPr>
            <p:cNvPr id="20" name="平行四边形 19"/>
            <p:cNvSpPr/>
            <p:nvPr/>
          </p:nvSpPr>
          <p:spPr bwMode="auto">
            <a:xfrm>
              <a:off x="990600" y="4962877"/>
              <a:ext cx="6646069" cy="1295400"/>
            </a:xfrm>
            <a:prstGeom prst="parallelogram">
              <a:avLst>
                <a:gd name="adj" fmla="val 125392"/>
              </a:avLst>
            </a:prstGeom>
            <a:solidFill>
              <a:schemeClr val="accent3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 flipH="1">
              <a:off x="3577642" y="5572477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3591930" y="4351690"/>
              <a:ext cx="8571" cy="121920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椭圆 30"/>
            <p:cNvSpPr/>
            <p:nvPr/>
          </p:nvSpPr>
          <p:spPr bwMode="auto">
            <a:xfrm flipH="1">
              <a:off x="3569070" y="4303465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1295400" y="5869655"/>
                  <a:ext cx="2493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𝑟𝑎𝑛𝑔𝑒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𝑟𝑎𝑛𝑔𝑒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5869655"/>
                  <a:ext cx="24936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3550020" y="5429971"/>
                  <a:ext cx="1639871" cy="376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020" y="5429971"/>
                  <a:ext cx="1639871" cy="376450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3439368" y="397891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368" y="3978912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92022"/>
              </p:ext>
            </p:extLst>
          </p:nvPr>
        </p:nvGraphicFramePr>
        <p:xfrm>
          <a:off x="4419600" y="3581400"/>
          <a:ext cx="3962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Equation" r:id="rId12" imgW="1981080" imgH="583920" progId="Equation.DSMT4">
                  <p:embed/>
                </p:oleObj>
              </mc:Choice>
              <mc:Fallback>
                <p:oleObj name="Equation" r:id="rId12" imgW="19810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9600" y="3581400"/>
                        <a:ext cx="39624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9.9 </a:t>
            </a:r>
            <a:r>
              <a:rPr lang="zh-CN" altLang="en-US" kern="0" dirty="0" smtClean="0"/>
              <a:t>复</a:t>
            </a:r>
            <a:r>
              <a:rPr lang="zh-CN" altLang="en-US" kern="0" dirty="0"/>
              <a:t>矩阵的</a:t>
            </a:r>
            <a:r>
              <a:rPr lang="en-US" altLang="zh-CN" kern="0" dirty="0"/>
              <a:t>QR</a:t>
            </a:r>
            <a:r>
              <a:rPr lang="zh-CN" altLang="en-US" kern="0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列向量是线性无关的，则可以将其分解为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21" t="-25000" r="-114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14227"/>
              </p:ext>
            </p:extLst>
          </p:nvPr>
        </p:nvGraphicFramePr>
        <p:xfrm>
          <a:off x="4042568" y="1673641"/>
          <a:ext cx="11779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5" imgW="1178368" imgH="470897" progId="Equation.DSMT4">
                  <p:embed/>
                </p:oleObj>
              </mc:Choice>
              <mc:Fallback>
                <p:oleObj name="Equation" r:id="rId5" imgW="1178368" imgH="4708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2568" y="1673641"/>
                        <a:ext cx="117792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538274" y="2743200"/>
                <a:ext cx="6608732" cy="2478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正交</a:t>
                </a:r>
                <a:r>
                  <a:rPr lang="zh-CN" altLang="en-US" sz="2200" dirty="0" smtClean="0">
                    <a:ea typeface="微软雅黑" pitchFamily="34" charset="-122"/>
                  </a:rPr>
                  <a:t>列。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实非零对角元素的上三</a:t>
                </a:r>
                <a:r>
                  <a:rPr lang="zh-CN" altLang="en-US" sz="2200" dirty="0" smtClean="0">
                    <a:ea typeface="微软雅黑" pitchFamily="34" charset="-122"/>
                  </a:rPr>
                  <a:t>角矩阵。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大多数情况下，会优先选择</a:t>
                </a:r>
                <a:r>
                  <a:rPr lang="zh-CN" altLang="en-US" sz="2200" dirty="0">
                    <a:ea typeface="微软雅黑" pitchFamily="34" charset="-122"/>
                  </a:rPr>
                  <a:t>对角线</a:t>
                </a:r>
                <a:r>
                  <a:rPr lang="zh-CN" altLang="en-US" sz="2200" dirty="0" smtClean="0">
                    <a:ea typeface="微软雅黑" pitchFamily="34" charset="-122"/>
                  </a:rPr>
                  <a:t>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为正数。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如果没有特别说明，之后默认矩阵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都是实数的。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2743200"/>
                <a:ext cx="6608732" cy="2478499"/>
              </a:xfrm>
              <a:prstGeom prst="rect">
                <a:avLst/>
              </a:prstGeom>
              <a:blipFill>
                <a:blip r:embed="rId7"/>
                <a:stretch>
                  <a:fillRect l="-2399" r="-1845" b="-58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52450" y="914400"/>
            <a:ext cx="4783361" cy="112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dirty="0">
                <a:ea typeface="微软雅黑" pitchFamily="34" charset="-122"/>
              </a:rPr>
              <a:t>Gram-Schmidt QR</a:t>
            </a:r>
            <a:r>
              <a:rPr lang="zh-CN" altLang="en-US" sz="2200" dirty="0" smtClean="0">
                <a:ea typeface="微软雅黑" pitchFamily="34" charset="-122"/>
              </a:rPr>
              <a:t>算法将逐</a:t>
            </a:r>
            <a:r>
              <a:rPr lang="zh-CN" altLang="en-US" sz="2200" dirty="0">
                <a:ea typeface="微软雅黑" pitchFamily="34" charset="-122"/>
              </a:rPr>
              <a:t>列计算</a:t>
            </a:r>
            <a:r>
              <a:rPr lang="en-US" altLang="zh-CN" sz="2200" dirty="0">
                <a:ea typeface="微软雅黑" pitchFamily="34" charset="-122"/>
              </a:rPr>
              <a:t>Q</a:t>
            </a:r>
            <a:r>
              <a:rPr lang="zh-CN" altLang="en-US" sz="2200" dirty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R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a typeface="微软雅黑" pitchFamily="34" charset="-122"/>
              </a:rPr>
              <a:t>k</a:t>
            </a:r>
            <a:r>
              <a:rPr lang="zh-CN" altLang="en-US" sz="2200" dirty="0">
                <a:ea typeface="微软雅黑" pitchFamily="34" charset="-122"/>
              </a:rPr>
              <a:t>步后我们得到了</a:t>
            </a:r>
            <a:r>
              <a:rPr lang="en-US" altLang="zh-CN" sz="2200" dirty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的部分</a:t>
            </a:r>
            <a:r>
              <a:rPr lang="zh-CN" altLang="en-US" sz="2200" dirty="0" smtClean="0">
                <a:ea typeface="微软雅黑" pitchFamily="34" charset="-122"/>
              </a:rPr>
              <a:t>分解：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97156"/>
              </p:ext>
            </p:extLst>
          </p:nvPr>
        </p:nvGraphicFramePr>
        <p:xfrm>
          <a:off x="838200" y="2133600"/>
          <a:ext cx="716597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4" imgW="3860640" imgH="939600" progId="Equation.DSMT4">
                  <p:embed/>
                </p:oleObj>
              </mc:Choice>
              <mc:Fallback>
                <p:oleObj name="Equation" r:id="rId4" imgW="3860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133600"/>
                        <a:ext cx="7165975" cy="174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685800" y="4237075"/>
                <a:ext cx="5526641" cy="1863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对角线元素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是正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张成的空间相同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237075"/>
                <a:ext cx="5526641" cy="1863395"/>
              </a:xfrm>
              <a:prstGeom prst="rect">
                <a:avLst/>
              </a:prstGeom>
              <a:blipFill rotWithShape="0">
                <a:blip r:embed="rId6"/>
                <a:stretch>
                  <a:fillRect l="-2870" r="-2208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52450" y="872460"/>
            <a:ext cx="4475584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假设已经实现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</a:t>
            </a:r>
            <a:r>
              <a:rPr lang="en-US" altLang="zh-CN" sz="2200" dirty="0">
                <a:solidFill>
                  <a:srgbClr val="FF0000"/>
                </a:solidFill>
                <a:ea typeface="微软雅黑" pitchFamily="34" charset="-122"/>
              </a:rPr>
              <a:t>−1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列</a:t>
            </a:r>
            <a:r>
              <a:rPr lang="zh-CN" altLang="en-US" sz="2200" dirty="0">
                <a:ea typeface="微软雅黑" pitchFamily="34" charset="-122"/>
              </a:rPr>
              <a:t>的因数分解：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方程</a:t>
            </a:r>
            <a:r>
              <a:rPr lang="en-US" altLang="zh-CN" sz="2200" dirty="0">
                <a:ea typeface="微软雅黑" pitchFamily="34" charset="-122"/>
              </a:rPr>
              <a:t>A = QR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列</a:t>
            </a:r>
            <a:r>
              <a:rPr lang="zh-CN" altLang="en-US" sz="2200" dirty="0" smtClean="0">
                <a:ea typeface="微软雅黑" pitchFamily="34" charset="-122"/>
              </a:rPr>
              <a:t>可以计算为：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52450" y="2514600"/>
                <a:ext cx="4540987" cy="530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无论如何选择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2514600"/>
                <a:ext cx="4540987" cy="530082"/>
              </a:xfrm>
              <a:prstGeom prst="rect">
                <a:avLst/>
              </a:prstGeom>
              <a:blipFill rotWithShape="0">
                <a:blip r:embed="rId4"/>
                <a:stretch>
                  <a:fillRect l="-3490" r="-2953" b="-19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00925"/>
              </p:ext>
            </p:extLst>
          </p:nvPr>
        </p:nvGraphicFramePr>
        <p:xfrm>
          <a:off x="2209800" y="2057400"/>
          <a:ext cx="5060276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3" name="Equation" r:id="rId5" imgW="2489040" imgH="241200" progId="Equation.DSMT4">
                  <p:embed/>
                </p:oleObj>
              </mc:Choice>
              <mc:Fallback>
                <p:oleObj name="Equation" r:id="rId5" imgW="248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057400"/>
                        <a:ext cx="5060276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972000"/>
              </p:ext>
            </p:extLst>
          </p:nvPr>
        </p:nvGraphicFramePr>
        <p:xfrm>
          <a:off x="2286000" y="3124200"/>
          <a:ext cx="46974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4" name="Equation" r:id="rId7" imgW="2539800" imgH="241200" progId="Equation.DSMT4">
                  <p:embed/>
                </p:oleObj>
              </mc:Choice>
              <mc:Fallback>
                <p:oleObj name="Equation" r:id="rId7" imgW="2539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124200"/>
                        <a:ext cx="4697412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81400"/>
                <a:ext cx="6029664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都将是非零的：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是线性无关的，因此</m:t>
                    </m:r>
                  </m:oMath>
                </a14:m>
                <a:r>
                  <a:rPr lang="zh-CN" altLang="en-US" sz="2200" dirty="0" smtClean="0"/>
                  <a:t>：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81400"/>
                <a:ext cx="6029664" cy="432362"/>
              </a:xfrm>
              <a:prstGeom prst="rect">
                <a:avLst/>
              </a:prstGeom>
              <a:blipFill>
                <a:blip r:embed="rId9"/>
                <a:stretch>
                  <a:fillRect l="-1314" t="-10000" r="-40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60998"/>
              </p:ext>
            </p:extLst>
          </p:nvPr>
        </p:nvGraphicFramePr>
        <p:xfrm>
          <a:off x="2078831" y="4052225"/>
          <a:ext cx="510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5" name="Equation" r:id="rId10" imgW="2552400" imgH="253800" progId="Equation.DSMT4">
                  <p:embed/>
                </p:oleObj>
              </mc:Choice>
              <mc:Fallback>
                <p:oleObj name="Equation" r:id="rId10" imgW="255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8831" y="4052225"/>
                        <a:ext cx="5105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52450" y="4495800"/>
                <a:ext cx="7772769" cy="1214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单位化：选择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𝑘𝑘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正交于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4495800"/>
                <a:ext cx="7772769" cy="1214820"/>
              </a:xfrm>
              <a:prstGeom prst="rect">
                <a:avLst/>
              </a:prstGeom>
              <a:blipFill rotWithShape="0">
                <a:blip r:embed="rId12"/>
                <a:stretch>
                  <a:fillRect l="-2039" t="-37688" b="-7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597187"/>
              </p:ext>
            </p:extLst>
          </p:nvPr>
        </p:nvGraphicFramePr>
        <p:xfrm>
          <a:off x="1676400" y="5796303"/>
          <a:ext cx="5965605" cy="52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6" name="Equation" r:id="rId13" imgW="2869920" imgH="253800" progId="Equation.DSMT4">
                  <p:embed/>
                </p:oleObj>
              </mc:Choice>
              <mc:Fallback>
                <p:oleObj name="Equation" r:id="rId13" imgW="286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5796303"/>
                        <a:ext cx="5965605" cy="52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4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52450" y="872460"/>
                <a:ext cx="6178486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给定：矩阵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线性无关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算法过程：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872460"/>
                <a:ext cx="6178486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567" r="-1974" b="-82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067257"/>
              </p:ext>
            </p:extLst>
          </p:nvPr>
        </p:nvGraphicFramePr>
        <p:xfrm>
          <a:off x="1066800" y="2438400"/>
          <a:ext cx="15954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5" imgW="850680" imgH="177480" progId="Equation.DSMT4">
                  <p:embed/>
                </p:oleObj>
              </mc:Choice>
              <mc:Fallback>
                <p:oleObj name="Equation" r:id="rId5" imgW="850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438400"/>
                        <a:ext cx="15954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006540"/>
              </p:ext>
            </p:extLst>
          </p:nvPr>
        </p:nvGraphicFramePr>
        <p:xfrm>
          <a:off x="2895600" y="2743200"/>
          <a:ext cx="5048250" cy="382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7" imgW="2616120" imgH="1981080" progId="Equation.DSMT4">
                  <p:embed/>
                </p:oleObj>
              </mc:Choice>
              <mc:Fallback>
                <p:oleObj name="Equation" r:id="rId7" imgW="261612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2743200"/>
                        <a:ext cx="5048250" cy="382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34001"/>
              </p:ext>
            </p:extLst>
          </p:nvPr>
        </p:nvGraphicFramePr>
        <p:xfrm>
          <a:off x="2590800" y="1752600"/>
          <a:ext cx="25733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9" imgW="1333440" imgH="431640" progId="Equation.DSMT4">
                  <p:embed/>
                </p:oleObj>
              </mc:Choice>
              <mc:Fallback>
                <p:oleObj name="Equation" r:id="rId9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1752600"/>
                        <a:ext cx="2573338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8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288540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以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9.5.2</a:t>
                </a:r>
                <a:r>
                  <a:rPr lang="zh-CN" altLang="en-US" sz="2200" dirty="0" smtClean="0">
                    <a:ea typeface="微软雅黑" pitchFamily="34" charset="-122"/>
                  </a:rPr>
                  <a:t>的例子为例：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288540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5497" t="-25000" r="-528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62494"/>
              </p:ext>
            </p:extLst>
          </p:nvPr>
        </p:nvGraphicFramePr>
        <p:xfrm>
          <a:off x="1676400" y="1371600"/>
          <a:ext cx="5505450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5" imgW="2971800" imgH="1650960" progId="Equation.DSMT4">
                  <p:embed/>
                </p:oleObj>
              </mc:Choice>
              <mc:Fallback>
                <p:oleObj name="Equation" r:id="rId5" imgW="29718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1371600"/>
                        <a:ext cx="5505450" cy="305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267200"/>
            <a:ext cx="2385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ea typeface="微软雅黑" pitchFamily="34" charset="-122"/>
              </a:rPr>
              <a:t>Q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R</a:t>
            </a:r>
            <a:r>
              <a:rPr lang="zh-CN" altLang="en-US" sz="2200" dirty="0" smtClean="0">
                <a:ea typeface="微软雅黑" pitchFamily="34" charset="-122"/>
              </a:rPr>
              <a:t>的第一列：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579730"/>
              </p:ext>
            </p:extLst>
          </p:nvPr>
        </p:nvGraphicFramePr>
        <p:xfrm>
          <a:off x="1515479" y="4787732"/>
          <a:ext cx="5827291" cy="153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7" imgW="3466800" imgH="914400" progId="Equation.DSMT4">
                  <p:embed/>
                </p:oleObj>
              </mc:Choice>
              <mc:Fallback>
                <p:oleObj name="Equation" r:id="rId7" imgW="346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5479" y="4787732"/>
                        <a:ext cx="5827291" cy="153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1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1058614"/>
                <a:ext cx="8305799" cy="365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下三角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(Lower Triangular</a:t>
                </a:r>
                <a:r>
                  <a:rPr lang="en-US" altLang="zh-CN" sz="2200" b="1" dirty="0">
                    <a:ea typeface="微软雅黑" pitchFamily="34" charset="-122"/>
                  </a:rPr>
                  <a:t>)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矩阵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058614"/>
                <a:ext cx="8305799" cy="365678"/>
              </a:xfrm>
              <a:prstGeom prst="rect">
                <a:avLst/>
              </a:prstGeom>
              <a:blipFill rotWithShape="0">
                <a:blip r:embed="rId4"/>
                <a:stretch>
                  <a:fillRect l="-1909" t="-26667" r="-5360" b="-3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1" y="4572000"/>
                <a:ext cx="7772399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上三角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Upper Triangular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对角元素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都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等于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则称为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单位上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三角矩阵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下三角矩阵。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4572000"/>
                <a:ext cx="7772399" cy="846386"/>
              </a:xfrm>
              <a:prstGeom prst="rect">
                <a:avLst/>
              </a:prstGeom>
              <a:blipFill rotWithShape="0">
                <a:blip r:embed="rId5"/>
                <a:stretch>
                  <a:fillRect l="-2039" t="-10791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 </a:t>
            </a:r>
            <a:r>
              <a:rPr lang="zh-CN" altLang="en-US" kern="0" dirty="0" smtClean="0"/>
              <a:t>三</a:t>
            </a:r>
            <a:r>
              <a:rPr lang="zh-CN" altLang="en-US" kern="0" dirty="0"/>
              <a:t>角矩阵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860752"/>
              </p:ext>
            </p:extLst>
          </p:nvPr>
        </p:nvGraphicFramePr>
        <p:xfrm>
          <a:off x="1828800" y="1676400"/>
          <a:ext cx="4903304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Equation" r:id="rId6" imgW="2349360" imgH="1168200" progId="Equation.DSMT4">
                  <p:embed/>
                </p:oleObj>
              </mc:Choice>
              <mc:Fallback>
                <p:oleObj name="Equation" r:id="rId6" imgW="23493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4903304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3655809" cy="1360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 smtClean="0">
                    <a:ea typeface="微软雅黑" pitchFamily="34" charset="-122"/>
                  </a:rPr>
                  <a:t>的第二列：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=4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正交化计算：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3655809" cy="1360565"/>
              </a:xfrm>
              <a:prstGeom prst="rect">
                <a:avLst/>
              </a:prstGeom>
              <a:blipFill>
                <a:blip r:embed="rId4"/>
                <a:stretch>
                  <a:fillRect l="-4333" t="-6278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08990"/>
              </p:ext>
            </p:extLst>
          </p:nvPr>
        </p:nvGraphicFramePr>
        <p:xfrm>
          <a:off x="2471737" y="4793314"/>
          <a:ext cx="4319587" cy="1737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5" imgW="2273040" imgH="914400" progId="Equation.DSMT4">
                  <p:embed/>
                </p:oleObj>
              </mc:Choice>
              <mc:Fallback>
                <p:oleObj name="Equation" r:id="rId5" imgW="2273040" imgH="914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1737" y="4793314"/>
                        <a:ext cx="4319587" cy="1737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241107"/>
              </p:ext>
            </p:extLst>
          </p:nvPr>
        </p:nvGraphicFramePr>
        <p:xfrm>
          <a:off x="1981200" y="2133600"/>
          <a:ext cx="525779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Equation" r:id="rId7" imgW="2336760" imgH="914400" progId="Equation.DSMT4">
                  <p:embed/>
                </p:oleObj>
              </mc:Choice>
              <mc:Fallback>
                <p:oleObj name="Equation" r:id="rId7" imgW="2336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133600"/>
                        <a:ext cx="525779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30964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将其单位化得到：</a:t>
            </a:r>
            <a:endParaRPr lang="en-US" altLang="zh-CN" sz="22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4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6338723" cy="1361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 smtClean="0">
                    <a:ea typeface="微软雅黑" pitchFamily="34" charset="-122"/>
                  </a:rPr>
                  <a:t>的第</a:t>
                </a:r>
                <a:r>
                  <a:rPr lang="zh-CN" altLang="en-US" sz="2200" dirty="0">
                    <a:ea typeface="微软雅黑" pitchFamily="34" charset="-122"/>
                  </a:rPr>
                  <a:t>三</a:t>
                </a:r>
                <a:r>
                  <a:rPr lang="zh-CN" altLang="en-US" sz="2200" dirty="0" smtClean="0">
                    <a:ea typeface="微软雅黑" pitchFamily="34" charset="-122"/>
                  </a:rPr>
                  <a:t>列：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8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正交化计算：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6338723" cy="1361463"/>
              </a:xfrm>
              <a:prstGeom prst="rect">
                <a:avLst/>
              </a:prstGeom>
              <a:blipFill>
                <a:blip r:embed="rId4"/>
                <a:stretch>
                  <a:fillRect l="-2500" t="-6278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948335"/>
              </p:ext>
            </p:extLst>
          </p:nvPr>
        </p:nvGraphicFramePr>
        <p:xfrm>
          <a:off x="2400300" y="4792663"/>
          <a:ext cx="446405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5" imgW="2349360" imgH="914400" progId="Equation.DSMT4">
                  <p:embed/>
                </p:oleObj>
              </mc:Choice>
              <mc:Fallback>
                <p:oleObj name="Equation" r:id="rId5" imgW="2349360" imgH="914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0300" y="4792663"/>
                        <a:ext cx="4464050" cy="173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66429"/>
              </p:ext>
            </p:extLst>
          </p:nvPr>
        </p:nvGraphicFramePr>
        <p:xfrm>
          <a:off x="859630" y="2252246"/>
          <a:ext cx="7543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7" imgW="3352680" imgH="914400" progId="Equation.DSMT4">
                  <p:embed/>
                </p:oleObj>
              </mc:Choice>
              <mc:Fallback>
                <p:oleObj name="Equation" r:id="rId7" imgW="3352680" imgH="9144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9630" y="2252246"/>
                        <a:ext cx="75438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30964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将其单位化得到：</a:t>
            </a:r>
            <a:endParaRPr lang="en-US" altLang="zh-CN" sz="22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96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1066800"/>
            <a:ext cx="17568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最终结果：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46795"/>
              </p:ext>
            </p:extLst>
          </p:nvPr>
        </p:nvGraphicFramePr>
        <p:xfrm>
          <a:off x="1600200" y="1828800"/>
          <a:ext cx="6019800" cy="39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4" imgW="2844720" imgH="1854000" progId="Equation.DSMT4">
                  <p:embed/>
                </p:oleObj>
              </mc:Choice>
              <mc:Fallback>
                <p:oleObj name="Equation" r:id="rId4" imgW="284472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1828800"/>
                        <a:ext cx="6019800" cy="392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8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534657" cy="2397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循环的复杂度：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k-1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内积操作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(k-1)(2m-1) flops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，</a:t>
                </a:r>
                <a:endParaRPr lang="en-US" altLang="zh-CN" sz="2200" dirty="0" smtClean="0">
                  <a:ea typeface="微软雅黑" pitchFamily="34" charset="-122"/>
                  <a:sym typeface="Wingdings" panose="05000000000000000000" pitchFamily="2" charset="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</a:rPr>
                  <a:t>2(k-1)m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3m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次循环的总和：</a:t>
                </a:r>
                <a:r>
                  <a:rPr lang="en-US" altLang="zh-CN" sz="2200" dirty="0" smtClean="0">
                    <a:ea typeface="微软雅黑" pitchFamily="34" charset="-122"/>
                  </a:rPr>
                  <a:t>(4m-1)(k-1)+3m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flops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534657" cy="2397772"/>
              </a:xfrm>
              <a:prstGeom prst="rect">
                <a:avLst/>
              </a:prstGeom>
              <a:blipFill rotWithShape="0">
                <a:blip r:embed="rId4"/>
                <a:stretch>
                  <a:fillRect l="-3084" t="-3817" r="-2093" b="-63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9.11.2 </a:t>
            </a:r>
            <a:r>
              <a:rPr lang="zh-CN" altLang="en-US" kern="0" dirty="0"/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3702821"/>
                <a:ext cx="33311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ea typeface="微软雅黑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分解的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复杂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度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3702821"/>
                <a:ext cx="3331168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4396" t="-25000" r="-439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13735"/>
              </p:ext>
            </p:extLst>
          </p:nvPr>
        </p:nvGraphicFramePr>
        <p:xfrm>
          <a:off x="1422146" y="4343400"/>
          <a:ext cx="6418769" cy="133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6" imgW="3301920" imgH="685800" progId="Equation.DSMT4">
                  <p:embed/>
                </p:oleObj>
              </mc:Choice>
              <mc:Fallback>
                <p:oleObj name="Equation" r:id="rId6" imgW="33019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2146" y="4343400"/>
                        <a:ext cx="6418769" cy="1333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33763"/>
              </p:ext>
            </p:extLst>
          </p:nvPr>
        </p:nvGraphicFramePr>
        <p:xfrm>
          <a:off x="3603625" y="2133600"/>
          <a:ext cx="4627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8" imgW="2501640" imgH="241200" progId="Equation.DSMT4">
                  <p:embed/>
                </p:oleObj>
              </mc:Choice>
              <mc:Fallback>
                <p:oleObj name="Equation" r:id="rId8" imgW="250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3625" y="2133600"/>
                        <a:ext cx="462756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57600" y="2514600"/>
                <a:ext cx="3538982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514600"/>
                <a:ext cx="3538982" cy="600164"/>
              </a:xfrm>
              <a:prstGeom prst="rect">
                <a:avLst/>
              </a:prstGeom>
              <a:blipFill rotWithShape="0">
                <a:blip r:embed="rId10"/>
                <a:stretch>
                  <a:fillRect l="-172" t="-68367" r="-8950" b="-1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0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6828792" cy="1290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在实际情况中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不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推荐使用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容易被舍入误差影响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6828792" cy="1290931"/>
              </a:xfrm>
              <a:prstGeom prst="rect">
                <a:avLst/>
              </a:prstGeom>
              <a:blipFill>
                <a:blip r:embed="rId3"/>
                <a:stretch>
                  <a:fillRect l="-2321" t="-7109" r="-1786" b="-109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en-US" altLang="zh-CN" kern="0" dirty="0"/>
              <a:t>QR</a:t>
            </a:r>
            <a:r>
              <a:rPr lang="zh-CN" altLang="en-US" kern="0" dirty="0"/>
              <a:t>分解算法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76989" y="2691020"/>
                <a:ext cx="3853619" cy="1290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修正</a:t>
                </a: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有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更好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数值计算性能。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691020"/>
                <a:ext cx="3853619" cy="1290931"/>
              </a:xfrm>
              <a:prstGeom prst="rect">
                <a:avLst/>
              </a:prstGeom>
              <a:blipFill>
                <a:blip r:embed="rId4"/>
                <a:stretch>
                  <a:fillRect l="-4114" t="-6604" r="-3797" b="-10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6989" y="4188410"/>
                <a:ext cx="8233611" cy="17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– (2/3)n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将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Q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表示为初等正交矩阵的乘积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ea typeface="微软雅黑" pitchFamily="34" charset="-122"/>
                  </a:rPr>
                  <a:t>最</a:t>
                </a:r>
                <a:r>
                  <a:rPr lang="zh-CN" altLang="en-US" sz="2200" dirty="0">
                    <a:ea typeface="微软雅黑" pitchFamily="34" charset="-122"/>
                  </a:rPr>
                  <a:t>广泛使用的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:r>
                  <a:rPr lang="en-US" altLang="zh-CN" sz="2200" dirty="0">
                    <a:ea typeface="微软雅黑" pitchFamily="34" charset="-122"/>
                  </a:rPr>
                  <a:t>MATLAB</a:t>
                </a:r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ea typeface="微软雅黑" pitchFamily="34" charset="-122"/>
                  </a:rPr>
                  <a:t>Julia</a:t>
                </a:r>
                <a:r>
                  <a:rPr lang="zh-CN" altLang="en-US" sz="2200" dirty="0">
                    <a:ea typeface="微软雅黑" pitchFamily="34" charset="-122"/>
                  </a:rPr>
                  <a:t>中的</a:t>
                </a:r>
                <a:r>
                  <a:rPr lang="en-US" altLang="zh-CN" sz="2200" dirty="0" err="1">
                    <a:ea typeface="微软雅黑" pitchFamily="34" charset="-122"/>
                  </a:rPr>
                  <a:t>qr</a:t>
                </a:r>
                <a:r>
                  <a:rPr lang="zh-CN" altLang="en-US" sz="2200" dirty="0">
                    <a:ea typeface="微软雅黑" pitchFamily="34" charset="-122"/>
                  </a:rPr>
                  <a:t>函数使用该算法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188410"/>
                <a:ext cx="8233611" cy="1764907"/>
              </a:xfrm>
              <a:prstGeom prst="rect">
                <a:avLst/>
              </a:prstGeom>
              <a:blipFill>
                <a:blip r:embed="rId5"/>
                <a:stretch>
                  <a:fillRect l="-1925" t="-4828" r="-74" b="-75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6989" y="6159777"/>
            <a:ext cx="63494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在后续学习中，将默认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分解的</a:t>
            </a:r>
            <a:r>
              <a:rPr lang="zh-CN" altLang="en-US" sz="2200" dirty="0" smtClean="0">
                <a:ea typeface="微软雅黑" pitchFamily="34" charset="-122"/>
              </a:rPr>
              <a:t>复杂度为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2mn</a:t>
            </a:r>
            <a:r>
              <a:rPr lang="en-US" altLang="zh-CN" sz="2200" baseline="30000" dirty="0">
                <a:solidFill>
                  <a:srgbClr val="000000"/>
                </a:solidFill>
                <a:ea typeface="微软雅黑" pitchFamily="34" charset="-122"/>
              </a:rPr>
              <a:t>2 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592" y="1587530"/>
            <a:ext cx="5857875" cy="2914650"/>
          </a:xfrm>
          <a:prstGeom prst="rect">
            <a:avLst/>
          </a:prstGeom>
        </p:spPr>
      </p:pic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408075" y="990600"/>
            <a:ext cx="271458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GS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的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MATLAB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代码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b="1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98550" y="4591279"/>
                <a:ext cx="7678650" cy="2200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的构造：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𝑈𝑆𝑉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𝑈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是正交矩阵，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𝑆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是对角矩阵，即：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把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GS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应用到一个大小为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 = n = 50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的方形矩阵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550" y="4591279"/>
                <a:ext cx="7678650" cy="2200602"/>
              </a:xfrm>
              <a:prstGeom prst="rect">
                <a:avLst/>
              </a:prstGeom>
              <a:blipFill rotWithShape="0">
                <a:blip r:embed="rId5"/>
                <a:stretch>
                  <a:fillRect l="-2063" t="-38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zh-CN" altLang="en-US" kern="0" dirty="0" smtClean="0"/>
              <a:t>数值实验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124802"/>
              </p:ext>
            </p:extLst>
          </p:nvPr>
        </p:nvGraphicFramePr>
        <p:xfrm>
          <a:off x="2590800" y="5181600"/>
          <a:ext cx="3863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6" imgW="1841400" imgH="253800" progId="Equation.DSMT4">
                  <p:embed/>
                </p:oleObj>
              </mc:Choice>
              <mc:Fallback>
                <p:oleObj name="Equation" r:id="rId6" imgW="1841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0800" y="5181600"/>
                        <a:ext cx="38639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990600"/>
                <a:ext cx="5996257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图中显示了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:r>
                  <a:rPr lang="zh-CN" altLang="en-US" sz="2200" dirty="0">
                    <a:ea typeface="微软雅黑" pitchFamily="34" charset="-122"/>
                  </a:rPr>
                  <a:t>前面</a:t>
                </a: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>
                    <a:ea typeface="微软雅黑" pitchFamily="34" charset="-122"/>
                  </a:rPr>
                  <a:t>之间的正交性</a:t>
                </a:r>
                <a:r>
                  <a:rPr lang="zh-CN" altLang="en-US" sz="2200" dirty="0" smtClean="0">
                    <a:ea typeface="微软雅黑" pitchFamily="34" charset="-122"/>
                  </a:rPr>
                  <a:t>的偏差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990600"/>
                <a:ext cx="5996257" cy="507831"/>
              </a:xfrm>
              <a:prstGeom prst="rect">
                <a:avLst/>
              </a:prstGeom>
              <a:blipFill>
                <a:blip r:embed="rId5"/>
                <a:stretch>
                  <a:fillRect l="-2642" r="-2134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8075" y="5791200"/>
            <a:ext cx="6270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注：失去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正交性是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由于浮点数存储的舍入误差。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zh-CN" altLang="en-US" kern="0" dirty="0" smtClean="0"/>
              <a:t>数值实验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232370"/>
              </p:ext>
            </p:extLst>
          </p:nvPr>
        </p:nvGraphicFramePr>
        <p:xfrm>
          <a:off x="2362200" y="1659908"/>
          <a:ext cx="3695895" cy="633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6" imgW="1777680" imgH="304560" progId="Equation.DSMT4">
                  <p:embed/>
                </p:oleObj>
              </mc:Choice>
              <mc:Fallback>
                <p:oleObj name="Equation" r:id="rId6" imgW="1777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1659908"/>
                        <a:ext cx="3695895" cy="633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2438400"/>
            <a:ext cx="3762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219200"/>
            <a:ext cx="863928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kern="0" dirty="0" smtClean="0">
                <a:solidFill>
                  <a:srgbClr val="FF0000"/>
                </a:solidFill>
              </a:rPr>
              <a:t>Householder</a:t>
            </a:r>
            <a:r>
              <a:rPr lang="zh-CN" altLang="en-US" sz="2200" b="1" kern="0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kern="0" dirty="0" smtClean="0"/>
              <a:t>是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分解常用的算法</a:t>
            </a:r>
            <a:r>
              <a:rPr lang="en-US" altLang="zh-CN" sz="2200" dirty="0" smtClean="0">
                <a:ea typeface="微软雅黑" pitchFamily="34" charset="-122"/>
              </a:rPr>
              <a:t>(MATLAB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Julia</a:t>
            </a:r>
            <a:r>
              <a:rPr lang="zh-CN" altLang="en-US" sz="2200" dirty="0" smtClean="0">
                <a:ea typeface="微软雅黑" pitchFamily="34" charset="-122"/>
              </a:rPr>
              <a:t>中的</a:t>
            </a:r>
            <a:r>
              <a:rPr lang="en-US" altLang="zh-CN" sz="2200" dirty="0" err="1" smtClean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函数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；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与</a:t>
            </a:r>
            <a:r>
              <a:rPr lang="en-US" altLang="zh-CN" sz="2200" dirty="0" smtClean="0">
                <a:ea typeface="微软雅黑" pitchFamily="34" charset="-122"/>
              </a:rPr>
              <a:t>Gram-Schmidt</a:t>
            </a:r>
            <a:r>
              <a:rPr lang="zh-CN" altLang="en-US" sz="2200" dirty="0" smtClean="0">
                <a:ea typeface="微软雅黑" pitchFamily="34" charset="-122"/>
              </a:rPr>
              <a:t>相比，对舍入误差更有鲁棒性；</a:t>
            </a:r>
            <a:endParaRPr lang="en-US" altLang="zh-CN" sz="2200" b="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计算一个“完整的”</a:t>
            </a:r>
            <a:r>
              <a:rPr lang="en-US" altLang="zh-CN" sz="2200" dirty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因数分解：</a:t>
            </a:r>
            <a:endParaRPr lang="en-US" altLang="zh-CN" sz="2200" b="1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 </a:t>
            </a:r>
            <a:r>
              <a:rPr lang="en-US" altLang="zh-CN" kern="0" dirty="0" smtClean="0"/>
              <a:t>Householder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9008"/>
              </p:ext>
            </p:extLst>
          </p:nvPr>
        </p:nvGraphicFramePr>
        <p:xfrm>
          <a:off x="2362200" y="3200400"/>
          <a:ext cx="32686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Equation" r:id="rId4" imgW="1854000" imgH="457200" progId="Equation.DSMT4">
                  <p:embed/>
                </p:oleObj>
              </mc:Choice>
              <mc:Fallback>
                <p:oleObj name="Equation" r:id="rId4" imgW="1854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3200400"/>
                        <a:ext cx="3268663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4006392"/>
            <a:ext cx="527067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完整的</a:t>
            </a:r>
            <a:r>
              <a:rPr lang="en-US" altLang="zh-CN" sz="2200" dirty="0" smtClean="0">
                <a:ea typeface="微软雅黑" pitchFamily="34" charset="-122"/>
              </a:rPr>
              <a:t>Q</a:t>
            </a:r>
            <a:r>
              <a:rPr lang="zh-CN" altLang="en-US" sz="2200" dirty="0" smtClean="0">
                <a:ea typeface="微软雅黑" pitchFamily="34" charset="-122"/>
              </a:rPr>
              <a:t>因子</a:t>
            </a:r>
            <a:r>
              <a:rPr lang="zh-CN" altLang="en-US" sz="2200" dirty="0">
                <a:ea typeface="微软雅黑" pitchFamily="34" charset="-122"/>
              </a:rPr>
              <a:t>被构造成正交矩阵的</a:t>
            </a:r>
            <a:r>
              <a:rPr lang="zh-CN" altLang="en-US" sz="2200" dirty="0" smtClean="0">
                <a:ea typeface="微软雅黑" pitchFamily="34" charset="-122"/>
              </a:rPr>
              <a:t>乘积：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077326"/>
              </p:ext>
            </p:extLst>
          </p:nvPr>
        </p:nvGraphicFramePr>
        <p:xfrm>
          <a:off x="3124200" y="4636973"/>
          <a:ext cx="2838152" cy="57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" name="Equation" r:id="rId6" imgW="1384200" imgH="279360" progId="Equation.DSMT4">
                  <p:embed/>
                </p:oleObj>
              </mc:Choice>
              <mc:Fallback>
                <p:oleObj name="Equation" r:id="rId6" imgW="1384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4200" y="4636973"/>
                        <a:ext cx="2838152" cy="57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5431223"/>
                <a:ext cx="7008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是对称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正交的“</a:t>
                </a:r>
                <a:r>
                  <a:rPr lang="zh-CN" altLang="en-US" sz="2000" dirty="0">
                    <a:ea typeface="微软雅黑" pitchFamily="34" charset="-122"/>
                  </a:rPr>
                  <a:t>反射算子</a:t>
                </a:r>
                <a:r>
                  <a:rPr lang="zh-CN" altLang="en-US" sz="2200" dirty="0" smtClean="0">
                    <a:ea typeface="微软雅黑" pitchFamily="34" charset="-122"/>
                  </a:rPr>
                  <a:t>”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reflector)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31223"/>
                <a:ext cx="7008457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130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62600" y="3429000"/>
                <a:ext cx="1941557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是正交的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矩阵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429000"/>
                <a:ext cx="1941557" cy="432362"/>
              </a:xfrm>
              <a:prstGeom prst="rect">
                <a:avLst/>
              </a:prstGeom>
              <a:blipFill rotWithShape="0">
                <a:blip r:embed="rId9"/>
                <a:stretch>
                  <a:fillRect l="-314" r="-629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5" grpId="0" build="p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828800"/>
                <a:ext cx="4884158" cy="448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关于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反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对称</m:t>
                    </m:r>
                  </m:oMath>
                </a14:m>
                <a:endParaRPr lang="en-US" altLang="zh-CN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28800"/>
                <a:ext cx="4884158" cy="448328"/>
              </a:xfrm>
              <a:prstGeom prst="rect">
                <a:avLst/>
              </a:prstGeom>
              <a:blipFill rotWithShape="0">
                <a:blip r:embed="rId4"/>
                <a:stretch>
                  <a:fillRect l="-3246" r="-1873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9.12.1 </a:t>
            </a:r>
            <a:r>
              <a:rPr lang="zh-CN" altLang="en-US" dirty="0" smtClean="0">
                <a:ea typeface="微软雅黑" pitchFamily="34" charset="-122"/>
              </a:rPr>
              <a:t>反射算子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83331"/>
              </p:ext>
            </p:extLst>
          </p:nvPr>
        </p:nvGraphicFramePr>
        <p:xfrm>
          <a:off x="2676525" y="1219200"/>
          <a:ext cx="4027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5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6525" y="1219200"/>
                        <a:ext cx="402748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91051"/>
              </p:ext>
            </p:extLst>
          </p:nvPr>
        </p:nvGraphicFramePr>
        <p:xfrm>
          <a:off x="6248400" y="3429000"/>
          <a:ext cx="13858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6" name="Equation" r:id="rId7" imgW="660240" imgH="228600" progId="Equation.DSMT4">
                  <p:embed/>
                </p:oleObj>
              </mc:Choice>
              <mc:Fallback>
                <p:oleObj name="Equation" r:id="rId7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3429000"/>
                        <a:ext cx="138588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209800"/>
            <a:ext cx="5410200" cy="4342717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94297"/>
              </p:ext>
            </p:extLst>
          </p:nvPr>
        </p:nvGraphicFramePr>
        <p:xfrm>
          <a:off x="6172200" y="4648200"/>
          <a:ext cx="4524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7" name="Equation" r:id="rId10" imgW="215640" imgH="228600" progId="Equation.DSMT4">
                  <p:embed/>
                </p:oleObj>
              </mc:Choice>
              <mc:Fallback>
                <p:oleObj name="Equation" r:id="rId10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2200" y="4648200"/>
                        <a:ext cx="45243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142879"/>
              </p:ext>
            </p:extLst>
          </p:nvPr>
        </p:nvGraphicFramePr>
        <p:xfrm>
          <a:off x="3810000" y="3505200"/>
          <a:ext cx="266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8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0" y="3505200"/>
                        <a:ext cx="2667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40392"/>
              </p:ext>
            </p:extLst>
          </p:nvPr>
        </p:nvGraphicFramePr>
        <p:xfrm>
          <a:off x="6705600" y="4648200"/>
          <a:ext cx="10906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9" name="Equation" r:id="rId14" imgW="520560" imgH="241200" progId="Equation.DSMT4">
                  <p:embed/>
                </p:oleObj>
              </mc:Choice>
              <mc:Fallback>
                <p:oleObj name="Equation" r:id="rId14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05600" y="4648200"/>
                        <a:ext cx="10906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48220"/>
              </p:ext>
            </p:extLst>
          </p:nvPr>
        </p:nvGraphicFramePr>
        <p:xfrm>
          <a:off x="990600" y="4800600"/>
          <a:ext cx="1809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0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0600" y="4800600"/>
                        <a:ext cx="180975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31111"/>
              </p:ext>
            </p:extLst>
          </p:nvPr>
        </p:nvGraphicFramePr>
        <p:xfrm>
          <a:off x="1600200" y="3429000"/>
          <a:ext cx="4794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1" name="Equation" r:id="rId18" imgW="228600" imgH="177480" progId="Equation.DSMT4">
                  <p:embed/>
                </p:oleObj>
              </mc:Choice>
              <mc:Fallback>
                <p:oleObj name="Equation" r:id="rId18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4794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60248"/>
              </p:ext>
            </p:extLst>
          </p:nvPr>
        </p:nvGraphicFramePr>
        <p:xfrm>
          <a:off x="3429000" y="3200400"/>
          <a:ext cx="9842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2" name="Equation" r:id="rId20" imgW="469800" imgH="177480" progId="Equation.DSMT4">
                  <p:embed/>
                </p:oleObj>
              </mc:Choice>
              <mc:Fallback>
                <p:oleObj name="Equation" r:id="rId20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29000" y="3200400"/>
                        <a:ext cx="984250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36310"/>
              </p:ext>
            </p:extLst>
          </p:nvPr>
        </p:nvGraphicFramePr>
        <p:xfrm>
          <a:off x="4279900" y="4800600"/>
          <a:ext cx="2397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3" name="Equation" r:id="rId22" imgW="114120" imgH="139680" progId="Equation.DSMT4">
                  <p:embed/>
                </p:oleObj>
              </mc:Choice>
              <mc:Fallback>
                <p:oleObj name="Equation" r:id="rId22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79900" y="4800600"/>
                        <a:ext cx="239713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26110"/>
              </p:ext>
            </p:extLst>
          </p:nvPr>
        </p:nvGraphicFramePr>
        <p:xfrm>
          <a:off x="6019800" y="2667000"/>
          <a:ext cx="23701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" name="Equation" r:id="rId24" imgW="1130040" imgH="228600" progId="Equation.DSMT4">
                  <p:embed/>
                </p:oleObj>
              </mc:Choice>
              <mc:Fallback>
                <p:oleObj name="Equation" r:id="rId24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19800" y="2667000"/>
                        <a:ext cx="237013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2173287"/>
                <a:ext cx="4884158" cy="2543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关于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反对称</m:t>
                    </m:r>
                  </m:oMath>
                </a14:m>
                <a:endParaRPr lang="en-US" altLang="zh-CN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对称</a:t>
                </a:r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正交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: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矩阵向量积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能化简为：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173287"/>
                <a:ext cx="4884158" cy="2543389"/>
              </a:xfrm>
              <a:prstGeom prst="rect">
                <a:avLst/>
              </a:prstGeom>
              <a:blipFill rotWithShape="0">
                <a:blip r:embed="rId4"/>
                <a:stretch>
                  <a:fillRect l="-3246" r="-1873" b="-35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9.12.1</a:t>
            </a:r>
            <a:r>
              <a:rPr lang="zh-CN" altLang="en-US" dirty="0">
                <a:ea typeface="微软雅黑" pitchFamily="34" charset="-122"/>
              </a:rPr>
              <a:t>反射</a:t>
            </a:r>
            <a:r>
              <a:rPr lang="zh-CN" altLang="en-US" dirty="0" smtClean="0">
                <a:ea typeface="微软雅黑" pitchFamily="34" charset="-122"/>
              </a:rPr>
              <a:t>算子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74371"/>
              </p:ext>
            </p:extLst>
          </p:nvPr>
        </p:nvGraphicFramePr>
        <p:xfrm>
          <a:off x="2676525" y="1219200"/>
          <a:ext cx="4027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6525" y="1219200"/>
                        <a:ext cx="402748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94838"/>
              </p:ext>
            </p:extLst>
          </p:nvPr>
        </p:nvGraphicFramePr>
        <p:xfrm>
          <a:off x="3048000" y="4876800"/>
          <a:ext cx="2594941" cy="65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5" name="Equation" r:id="rId7" imgW="1104840" imgH="279360" progId="Equation.DSMT4">
                  <p:embed/>
                </p:oleObj>
              </mc:Choice>
              <mc:Fallback>
                <p:oleObj name="Equation" r:id="rId7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4876800"/>
                        <a:ext cx="2594941" cy="656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600" y="5638800"/>
                <a:ext cx="52223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长度是p，复杂度是4p </a:t>
                </a:r>
                <a:r>
                  <a:rPr lang="en-US" altLang="zh-CN" sz="2200" dirty="0" smtClean="0">
                    <a:ea typeface="微软雅黑" pitchFamily="34" charset="-122"/>
                  </a:rPr>
                  <a:t>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638800"/>
                <a:ext cx="5222327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1519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9.2 </a:t>
            </a:r>
            <a:r>
              <a:rPr lang="zh-CN" altLang="en-US" dirty="0" smtClean="0"/>
              <a:t>前向回代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7912359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问题：当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非零对角元素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下三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角矩阵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时</a:t>
                </a:r>
                <a:r>
                  <a:rPr lang="zh-CN" altLang="en-US" sz="2200" dirty="0">
                    <a:ea typeface="微软雅黑" pitchFamily="34" charset="-122"/>
                  </a:rPr>
                  <a:t>，解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前向回代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Forward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Substitution)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算法求解：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7912359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05" t="-10791" r="-1696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81000" y="5181600"/>
            <a:ext cx="8081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时间复杂度：</a:t>
            </a:r>
            <a:r>
              <a:rPr lang="en-US" altLang="zh-CN" sz="2200" dirty="0" smtClean="0">
                <a:ea typeface="微软雅黑" pitchFamily="34" charset="-122"/>
              </a:rPr>
              <a:t>1+3+5+…+(2n-1)=n</a:t>
            </a:r>
            <a:r>
              <a:rPr lang="en-US" altLang="zh-CN" sz="2200" baseline="30000" dirty="0" smtClean="0">
                <a:ea typeface="微软雅黑" pitchFamily="34" charset="-122"/>
              </a:rPr>
              <a:t>2 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370422"/>
              </p:ext>
            </p:extLst>
          </p:nvPr>
        </p:nvGraphicFramePr>
        <p:xfrm>
          <a:off x="1487905" y="2268041"/>
          <a:ext cx="5867400" cy="272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7" imgW="2679480" imgH="1244520" progId="Equation.DSMT4">
                  <p:embed/>
                </p:oleObj>
              </mc:Choice>
              <mc:Fallback>
                <p:oleObj name="Equation" r:id="rId7" imgW="26794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7905" y="2268041"/>
                        <a:ext cx="5867400" cy="2725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3996"/>
              </p:ext>
            </p:extLst>
          </p:nvPr>
        </p:nvGraphicFramePr>
        <p:xfrm>
          <a:off x="5105400" y="2057400"/>
          <a:ext cx="367748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9" imgW="2349360" imgH="1168200" progId="Equation.DSMT4">
                  <p:embed/>
                </p:oleObj>
              </mc:Choice>
              <mc:Fallback>
                <p:oleObj name="Equation" r:id="rId9" imgW="23493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5400" y="2057400"/>
                        <a:ext cx="367748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13568"/>
                <a:ext cx="7696200" cy="583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非零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p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，定义：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3568"/>
                <a:ext cx="7696200" cy="583429"/>
              </a:xfrm>
              <a:prstGeom prst="rect">
                <a:avLst/>
              </a:prstGeom>
              <a:blipFill rotWithShape="0">
                <a:blip r:embed="rId4"/>
                <a:stretch>
                  <a:fillRect l="-2217" b="-14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9.12.2 </a:t>
            </a:r>
            <a:r>
              <a:rPr lang="zh-CN" altLang="en-US" kern="0" dirty="0" smtClean="0"/>
              <a:t>构造反射算子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91345"/>
              </p:ext>
            </p:extLst>
          </p:nvPr>
        </p:nvGraphicFramePr>
        <p:xfrm>
          <a:off x="1603375" y="1676400"/>
          <a:ext cx="5624513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2" name="Equation" r:id="rId5" imgW="3238200" imgH="965160" progId="Equation.DSMT4">
                  <p:embed/>
                </p:oleObj>
              </mc:Choice>
              <mc:Fallback>
                <p:oleObj name="Equation" r:id="rId5" imgW="32382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3375" y="1676400"/>
                        <a:ext cx="5624513" cy="167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457200" y="3276600"/>
                <a:ext cx="1973554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76600"/>
                <a:ext cx="1973554" cy="507831"/>
              </a:xfrm>
              <a:prstGeom prst="rect">
                <a:avLst/>
              </a:prstGeom>
              <a:blipFill rotWithShape="0">
                <a:blip r:embed="rId7"/>
                <a:stretch>
                  <a:fillRect l="-8025" r="-7716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19097"/>
              </p:ext>
            </p:extLst>
          </p:nvPr>
        </p:nvGraphicFramePr>
        <p:xfrm>
          <a:off x="609600" y="3886200"/>
          <a:ext cx="8153400" cy="66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3" name="Equation" r:id="rId8" imgW="4063680" imgH="330120" progId="Equation.DSMT4">
                  <p:embed/>
                </p:oleObj>
              </mc:Choice>
              <mc:Fallback>
                <p:oleObj name="Equation" r:id="rId8" imgW="4063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886200"/>
                        <a:ext cx="8153400" cy="663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419600"/>
                <a:ext cx="6781800" cy="8897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反射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=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映射为：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19600"/>
                <a:ext cx="6781800" cy="889795"/>
              </a:xfrm>
              <a:prstGeom prst="rect">
                <a:avLst/>
              </a:prstGeom>
              <a:blipFill rotWithShape="0">
                <a:blip r:embed="rId10"/>
                <a:stretch>
                  <a:fillRect l="-23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71215"/>
              </p:ext>
            </p:extLst>
          </p:nvPr>
        </p:nvGraphicFramePr>
        <p:xfrm>
          <a:off x="990600" y="5257800"/>
          <a:ext cx="565943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" name="Equation" r:id="rId11" imgW="2831760" imgH="533160" progId="Equation.DSMT4">
                  <p:embed/>
                </p:oleObj>
              </mc:Choice>
              <mc:Fallback>
                <p:oleObj name="Equation" r:id="rId11" imgW="2831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5659437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95055"/>
              </p:ext>
            </p:extLst>
          </p:nvPr>
        </p:nvGraphicFramePr>
        <p:xfrm>
          <a:off x="6672263" y="4953000"/>
          <a:ext cx="205105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5" name="Equation" r:id="rId13" imgW="1180800" imgH="939600" progId="Equation.DSMT4">
                  <p:embed/>
                </p:oleObj>
              </mc:Choice>
              <mc:Fallback>
                <p:oleObj name="Equation" r:id="rId13" imgW="11808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72263" y="4953000"/>
                        <a:ext cx="2051050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38150" y="3789029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关于超平面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其法向量：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" y="3789029"/>
                <a:ext cx="7924800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00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9.12.3 </a:t>
            </a:r>
            <a:r>
              <a:rPr lang="zh-CN" altLang="en-US" kern="0" dirty="0" smtClean="0"/>
              <a:t>几何</a:t>
            </a:r>
            <a:r>
              <a:rPr lang="zh-CN" altLang="en-US" kern="0" dirty="0"/>
              <a:t>意义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888331" y="961182"/>
            <a:ext cx="5486400" cy="2619615"/>
            <a:chOff x="1888331" y="961182"/>
            <a:chExt cx="5486400" cy="2619615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1888331" y="2658220"/>
              <a:ext cx="5486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直接箭头连接符 5"/>
            <p:cNvCxnSpPr/>
            <p:nvPr/>
          </p:nvCxnSpPr>
          <p:spPr bwMode="auto">
            <a:xfrm flipH="1">
              <a:off x="2345531" y="2658220"/>
              <a:ext cx="1981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4326731" y="962770"/>
              <a:ext cx="1028700" cy="1693862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2345531" y="961182"/>
              <a:ext cx="3009900" cy="169545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383756" y="1058020"/>
              <a:ext cx="1247775" cy="213201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289809" y="1090210"/>
                  <a:ext cx="3894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809" y="1090210"/>
                  <a:ext cx="38946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112168" y="1259487"/>
                  <a:ext cx="3500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168" y="1259487"/>
                  <a:ext cx="350096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1902318" y="2688451"/>
                  <a:ext cx="168360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318" y="2688451"/>
                  <a:ext cx="1683601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118916" y="3242243"/>
                  <a:ext cx="19062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b="0" dirty="0" smtClean="0"/>
                    <a:t>超平面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916" y="3242243"/>
                  <a:ext cx="1906291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1923"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6481384" y="231911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坐标轴</a:t>
              </a:r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02881"/>
              </p:ext>
            </p:extLst>
          </p:nvPr>
        </p:nvGraphicFramePr>
        <p:xfrm>
          <a:off x="2184400" y="4344988"/>
          <a:ext cx="44719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9" imgW="1993680" imgH="457200" progId="Equation.DSMT4">
                  <p:embed/>
                </p:oleObj>
              </mc:Choice>
              <mc:Fallback>
                <p:oleObj name="Equation" r:id="rId9" imgW="1993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4400" y="4344988"/>
                        <a:ext cx="4471988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67868" y="5449967"/>
                <a:ext cx="557165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反射算子</a:t>
                </a:r>
                <a:r>
                  <a:rPr lang="zh-CN" altLang="en-US" sz="22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/>
                  <a:t>映射到向量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8" y="5449967"/>
                <a:ext cx="5571653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422" t="-9859" r="-656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8824" y="1120062"/>
                <a:ext cx="7924800" cy="509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计算反射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简化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zh-CN" altLang="en-US" sz="2200" dirty="0">
                    <a:ea typeface="微软雅黑" pitchFamily="34" charset="-122"/>
                  </a:rPr>
                  <a:t>上</a:t>
                </a:r>
                <a:r>
                  <a:rPr lang="zh-CN" altLang="en-US" sz="2200" dirty="0" smtClean="0">
                    <a:ea typeface="微软雅黑" pitchFamily="34" charset="-122"/>
                  </a:rPr>
                  <a:t>三角矩阵形式：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1120062"/>
                <a:ext cx="7924800" cy="509691"/>
              </a:xfrm>
              <a:prstGeom prst="rect">
                <a:avLst/>
              </a:prstGeom>
              <a:blipFill rotWithShape="0">
                <a:blip r:embed="rId4"/>
                <a:stretch>
                  <a:fillRect l="-200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9.12.4 Householder</a:t>
            </a:r>
            <a:r>
              <a:rPr lang="zh-CN" altLang="en-US" kern="0" dirty="0" smtClean="0"/>
              <a:t>三角化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82143"/>
              </p:ext>
            </p:extLst>
          </p:nvPr>
        </p:nvGraphicFramePr>
        <p:xfrm>
          <a:off x="2819400" y="1828800"/>
          <a:ext cx="2849944" cy="98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Equation" r:id="rId5" imgW="1320480" imgH="457200" progId="Equation.DSMT4">
                  <p:embed/>
                </p:oleObj>
              </mc:Choice>
              <mc:Fallback>
                <p:oleObj name="Equation" r:id="rId5" imgW="1320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1828800"/>
                        <a:ext cx="2849944" cy="98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3" y="3505200"/>
            <a:ext cx="8840415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43200" y="4038600"/>
                <a:ext cx="64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38600"/>
                <a:ext cx="64248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15000" y="4038600"/>
                <a:ext cx="747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038600"/>
                <a:ext cx="74757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19400" y="4343400"/>
                <a:ext cx="543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3400"/>
                <a:ext cx="5431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333" r="-786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867400" y="4343400"/>
                <a:ext cx="548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343400"/>
                <a:ext cx="548483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333" r="-898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  <p:bldP spid="5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8824" y="1120062"/>
                <a:ext cx="7924800" cy="448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计算反射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简化</a:t>
                </a:r>
                <a:r>
                  <a:rPr lang="zh-CN" altLang="en-US" sz="2200" dirty="0" smtClean="0">
                    <a:ea typeface="微软雅黑" pitchFamily="34" charset="-122"/>
                  </a:rPr>
                  <a:t>为上三角形</a:t>
                </a:r>
                <a:r>
                  <a:rPr lang="zh-CN" altLang="en-US" sz="2200" dirty="0">
                    <a:ea typeface="微软雅黑" pitchFamily="34" charset="-122"/>
                  </a:rPr>
                  <a:t>式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1120062"/>
                <a:ext cx="7924800" cy="448584"/>
              </a:xfrm>
              <a:prstGeom prst="rect">
                <a:avLst/>
              </a:prstGeom>
              <a:blipFill rotWithShape="0">
                <a:blip r:embed="rId4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9.12.4 Householder</a:t>
            </a:r>
            <a:r>
              <a:rPr lang="zh-CN" altLang="en-US" kern="0" dirty="0" smtClean="0"/>
              <a:t>三角化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38200" y="5943467"/>
                <a:ext cx="560166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dirty="0" smtClean="0"/>
                  <a:t>(</a:t>
                </a:r>
                <a:r>
                  <a:rPr lang="zh-CN" altLang="en-US" sz="2200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/>
                  <a:t>，第</a:t>
                </a:r>
                <a:r>
                  <a:rPr lang="en-US" altLang="zh-CN" sz="2200" dirty="0" err="1" smtClean="0"/>
                  <a:t>i</a:t>
                </a:r>
                <a:r>
                  <a:rPr lang="zh-CN" altLang="en-US" sz="2200" dirty="0" smtClean="0"/>
                  <a:t>，</a:t>
                </a:r>
                <a:r>
                  <a:rPr lang="en-US" altLang="zh-CN" sz="2200" dirty="0" smtClean="0"/>
                  <a:t>j</a:t>
                </a:r>
                <a:r>
                  <a:rPr lang="zh-CN" altLang="en-US" sz="2200" dirty="0" smtClean="0"/>
                  <a:t>个位置的元素为</a:t>
                </a:r>
                <a:r>
                  <a:rPr lang="zh-CN" altLang="en-US" sz="2200" dirty="0"/>
                  <a:t>零</a:t>
                </a:r>
                <a:r>
                  <a:rPr lang="en-US" altLang="zh-CN" sz="2200" dirty="0"/>
                  <a:t>)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43467"/>
                <a:ext cx="5601662" cy="430887"/>
              </a:xfrm>
              <a:prstGeom prst="rect">
                <a:avLst/>
              </a:prstGeom>
              <a:blipFill>
                <a:blip r:embed="rId7"/>
                <a:stretch>
                  <a:fillRect l="-1416" t="-9859" r="-763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819400" y="1676400"/>
          <a:ext cx="2849944" cy="98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Equation" r:id="rId8" imgW="1320480" imgH="457200" progId="Equation.DSMT4">
                  <p:embed/>
                </p:oleObj>
              </mc:Choice>
              <mc:Fallback>
                <p:oleObj name="Equation" r:id="rId8" imgW="1320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9400" y="1676400"/>
                        <a:ext cx="2849944" cy="98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538824" y="2664348"/>
                <a:ext cx="792480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个步骤之后</a:t>
                </a:r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以下</a:t>
                </a:r>
                <a:r>
                  <a:rPr lang="zh-CN" altLang="en-US" sz="2200" dirty="0" smtClean="0">
                    <a:ea typeface="微软雅黑" pitchFamily="34" charset="-122"/>
                  </a:rPr>
                  <a:t>结构：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2664348"/>
                <a:ext cx="7924800" cy="447174"/>
              </a:xfrm>
              <a:prstGeom prst="rect">
                <a:avLst/>
              </a:prstGeom>
              <a:blipFill>
                <a:blip r:embed="rId10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5168" y="3217027"/>
            <a:ext cx="27527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0" grpId="0"/>
      <p:bldP spid="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49876" y="829537"/>
                <a:ext cx="5846472" cy="1972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下面</a:t>
                </a:r>
                <a:r>
                  <a:rPr lang="zh-CN" altLang="en-US" sz="2200" dirty="0">
                    <a:ea typeface="微软雅黑" pitchFamily="34" charset="-122"/>
                  </a:rPr>
                  <a:t>的算法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来代替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算法步骤：</a:t>
                </a:r>
                <a:r>
                  <a:rPr lang="en-US" altLang="zh-CN" sz="2200" dirty="0" smtClean="0">
                    <a:ea typeface="微软雅黑" pitchFamily="34" charset="-122"/>
                  </a:rPr>
                  <a:t>(k</a:t>
                </a:r>
                <a:r>
                  <a:rPr lang="zh-CN" altLang="en-US" sz="2200" dirty="0" smtClean="0">
                    <a:ea typeface="微软雅黑" pitchFamily="34" charset="-122"/>
                  </a:rPr>
                  <a:t>从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dirty="0" smtClean="0">
                    <a:ea typeface="微软雅黑" pitchFamily="34" charset="-122"/>
                  </a:rPr>
                  <a:t>n)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1. 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，计算向量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；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76" y="829537"/>
                <a:ext cx="5846472" cy="1972848"/>
              </a:xfrm>
              <a:prstGeom prst="rect">
                <a:avLst/>
              </a:prstGeom>
              <a:blipFill rotWithShape="0">
                <a:blip r:embed="rId4"/>
                <a:stretch>
                  <a:fillRect l="-2711" r="-2190" b="-61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9.12.5 </a:t>
            </a:r>
            <a:r>
              <a:rPr lang="en-US" altLang="zh-CN" kern="0" dirty="0" smtClean="0"/>
              <a:t>Householder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36431"/>
              </p:ext>
            </p:extLst>
          </p:nvPr>
        </p:nvGraphicFramePr>
        <p:xfrm>
          <a:off x="1371600" y="2895600"/>
          <a:ext cx="4800600" cy="95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5" imgW="2234880" imgH="444240" progId="Equation.DSMT4">
                  <p:embed/>
                </p:oleObj>
              </mc:Choice>
              <mc:Fallback>
                <p:oleObj name="Equation" r:id="rId5" imgW="2234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895600"/>
                        <a:ext cx="4800600" cy="95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1226" y="4026540"/>
                <a:ext cx="8474174" cy="505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2.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与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反射器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相乘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6" y="4026540"/>
                <a:ext cx="8474174" cy="505138"/>
              </a:xfrm>
              <a:prstGeom prst="rect">
                <a:avLst/>
              </a:prstGeom>
              <a:blipFill rotWithShape="0">
                <a:blip r:embed="rId7"/>
                <a:stretch>
                  <a:fillRect t="-2439" b="-18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31934"/>
              </p:ext>
            </p:extLst>
          </p:nvPr>
        </p:nvGraphicFramePr>
        <p:xfrm>
          <a:off x="1752601" y="5105401"/>
          <a:ext cx="5562600" cy="76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Equation" r:id="rId8" imgW="2031840" imgH="279360" progId="Equation.DSMT4">
                  <p:embed/>
                </p:oleObj>
              </mc:Choice>
              <mc:Fallback>
                <p:oleObj name="Equation" r:id="rId8" imgW="2031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1" y="5105401"/>
                        <a:ext cx="5562600" cy="764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1397" y="1143000"/>
            <a:ext cx="2752725" cy="27241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7315200" y="2057400"/>
            <a:ext cx="9144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7315200" y="2057400"/>
            <a:ext cx="0" cy="13716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72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152598"/>
                <a:ext cx="6575454" cy="530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:r>
                  <a:rPr lang="zh-CN" altLang="en-US" sz="2200" dirty="0">
                    <a:ea typeface="微软雅黑" pitchFamily="34" charset="-122"/>
                  </a:rPr>
                  <a:t>步骤</a:t>
                </a: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中</a:t>
                </a:r>
                <a:r>
                  <a:rPr lang="zh-CN" altLang="en-US" sz="2200" dirty="0" smtClean="0">
                    <a:ea typeface="微软雅黑" pitchFamily="34" charset="-122"/>
                  </a:rPr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与反射算子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相乘：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52598"/>
                <a:ext cx="6575454" cy="530082"/>
              </a:xfrm>
              <a:prstGeom prst="rect">
                <a:avLst/>
              </a:prstGeom>
              <a:blipFill rotWithShape="0">
                <a:blip r:embed="rId4"/>
                <a:stretch>
                  <a:fillRect l="-2412" r="-1855" b="-195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9.12.5 Householder</a:t>
            </a:r>
            <a:r>
              <a:rPr lang="zh-CN" altLang="en-US" kern="0" dirty="0" smtClean="0"/>
              <a:t>算法注解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89340"/>
              </p:ext>
            </p:extLst>
          </p:nvPr>
        </p:nvGraphicFramePr>
        <p:xfrm>
          <a:off x="2590800" y="1776222"/>
          <a:ext cx="5198346" cy="53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2" name="Equation" r:id="rId5" imgW="2692080" imgH="279360" progId="Equation.DSMT4">
                  <p:embed/>
                </p:oleObj>
              </mc:Choice>
              <mc:Fallback>
                <p:oleObj name="Equation" r:id="rId5" imgW="269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1776222"/>
                        <a:ext cx="5198346" cy="53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5799" y="2443884"/>
                <a:ext cx="4068165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等价于用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乘以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9" y="2443884"/>
                <a:ext cx="4068165" cy="507831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14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59156"/>
              </p:ext>
            </p:extLst>
          </p:nvPr>
        </p:nvGraphicFramePr>
        <p:xfrm>
          <a:off x="609600" y="3048000"/>
          <a:ext cx="5020749" cy="107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3" name="Equation" r:id="rId8" imgW="2361960" imgH="507960" progId="Equation.DSMT4">
                  <p:embed/>
                </p:oleObj>
              </mc:Choice>
              <mc:Fallback>
                <p:oleObj name="Equation" r:id="rId8" imgW="2361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048000"/>
                        <a:ext cx="5020749" cy="1079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85799" y="4378796"/>
                <a:ext cx="369287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算法将下列矩阵来代替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9" y="4378796"/>
                <a:ext cx="3692870" cy="507831"/>
              </a:xfrm>
              <a:prstGeom prst="rect">
                <a:avLst/>
              </a:prstGeom>
              <a:blipFill rotWithShape="0">
                <a:blip r:embed="rId10"/>
                <a:stretch>
                  <a:fillRect l="-4125" r="-3960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923411"/>
              </p:ext>
            </p:extLst>
          </p:nvPr>
        </p:nvGraphicFramePr>
        <p:xfrm>
          <a:off x="3816164" y="4975923"/>
          <a:ext cx="596854" cy="934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4" name="Equation" r:id="rId11" imgW="291960" imgH="457200" progId="Equation.DSMT4">
                  <p:embed/>
                </p:oleObj>
              </mc:Choice>
              <mc:Fallback>
                <p:oleObj name="Equation" r:id="rId11" imgW="291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6164" y="4975923"/>
                        <a:ext cx="596854" cy="934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19200" y="5987869"/>
                <a:ext cx="62008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返回</a:t>
                </a:r>
                <a:r>
                  <a:rPr lang="en-US" altLang="zh-CN" sz="2200" dirty="0" smtClean="0">
                    <a:ea typeface="微软雅黑" pitchFamily="34" charset="-122"/>
                  </a:rPr>
                  <a:t>(return)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, </a:t>
                </a:r>
                <a:r>
                  <a:rPr lang="zh-CN" altLang="en-US" sz="2200" dirty="0" smtClean="0">
                    <a:ea typeface="微软雅黑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的长度为m−</a:t>
                </a:r>
                <a:r>
                  <a:rPr lang="zh-CN" altLang="en-US" sz="2200" dirty="0" smtClean="0">
                    <a:ea typeface="微软雅黑" pitchFamily="34" charset="-122"/>
                  </a:rPr>
                  <a:t>k+1。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87869"/>
                <a:ext cx="6200800" cy="430887"/>
              </a:xfrm>
              <a:prstGeom prst="rect">
                <a:avLst/>
              </a:prstGeom>
              <a:blipFill>
                <a:blip r:embed="rId13"/>
                <a:stretch>
                  <a:fillRect l="-1278" t="-8451" r="-492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5638800" y="2743200"/>
            <a:ext cx="2895600" cy="2743200"/>
            <a:chOff x="5638800" y="2743200"/>
            <a:chExt cx="2895600" cy="2743200"/>
          </a:xfrm>
        </p:grpSpPr>
        <p:sp>
          <p:nvSpPr>
            <p:cNvPr id="25" name="矩形 24"/>
            <p:cNvSpPr/>
            <p:nvPr/>
          </p:nvSpPr>
          <p:spPr bwMode="auto">
            <a:xfrm>
              <a:off x="5638800" y="2743200"/>
              <a:ext cx="2895600" cy="2743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5638800" y="3962400"/>
              <a:ext cx="28956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6934200" y="2743200"/>
              <a:ext cx="0" cy="2743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047506"/>
                </p:ext>
              </p:extLst>
            </p:nvPr>
          </p:nvGraphicFramePr>
          <p:xfrm>
            <a:off x="6172200" y="3124200"/>
            <a:ext cx="247650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5" name="Equation" r:id="rId14" imgW="126720" imgH="164880" progId="Equation.DSMT4">
                    <p:embed/>
                  </p:oleObj>
                </mc:Choice>
                <mc:Fallback>
                  <p:oleObj name="Equation" r:id="rId14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72200" y="3124200"/>
                          <a:ext cx="247650" cy="319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793341"/>
                </p:ext>
              </p:extLst>
            </p:nvPr>
          </p:nvGraphicFramePr>
          <p:xfrm>
            <a:off x="7620000" y="3124200"/>
            <a:ext cx="246062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6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620000" y="3124200"/>
                          <a:ext cx="246062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663293"/>
                </p:ext>
              </p:extLst>
            </p:nvPr>
          </p:nvGraphicFramePr>
          <p:xfrm>
            <a:off x="6172200" y="4495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7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172200" y="4495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143884"/>
                </p:ext>
              </p:extLst>
            </p:nvPr>
          </p:nvGraphicFramePr>
          <p:xfrm>
            <a:off x="7086600" y="4419600"/>
            <a:ext cx="1316058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8" name="Equation" r:id="rId20" imgW="583920" imgH="241200" progId="Equation.DSMT4">
                    <p:embed/>
                  </p:oleObj>
                </mc:Choice>
                <mc:Fallback>
                  <p:oleObj name="Equation" r:id="rId20" imgW="5839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086600" y="4419600"/>
                          <a:ext cx="1316058" cy="544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81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0" grpId="0" build="p"/>
      <p:bldP spid="11" grpId="0" build="p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33400" y="956846"/>
            <a:ext cx="344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依然</a:t>
            </a:r>
            <a:r>
              <a:rPr lang="zh-CN" altLang="en-US" sz="2200" dirty="0" smtClean="0">
                <a:ea typeface="微软雅黑" pitchFamily="34" charset="-122"/>
              </a:rPr>
              <a:t>以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9.5.2</a:t>
            </a:r>
            <a:r>
              <a:rPr lang="zh-CN" altLang="en-US" sz="2200" dirty="0" smtClean="0">
                <a:ea typeface="微软雅黑" pitchFamily="34" charset="-122"/>
              </a:rPr>
              <a:t>的例子为例：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60980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计算反射算子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来将矩阵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三角化：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60980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826" t="-25000" r="-2174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60687"/>
              </p:ext>
            </p:extLst>
          </p:nvPr>
        </p:nvGraphicFramePr>
        <p:xfrm>
          <a:off x="2530667" y="1625133"/>
          <a:ext cx="389466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6" name="Equation" r:id="rId5" imgW="2031840" imgH="914400" progId="Equation.DSMT4">
                  <p:embed/>
                </p:oleObj>
              </mc:Choice>
              <mc:Fallback>
                <p:oleObj name="Equation" r:id="rId5" imgW="2031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0667" y="1625133"/>
                        <a:ext cx="389466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37019"/>
              </p:ext>
            </p:extLst>
          </p:nvPr>
        </p:nvGraphicFramePr>
        <p:xfrm>
          <a:off x="2993230" y="4356899"/>
          <a:ext cx="3276600" cy="164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7" name="Equation" r:id="rId7" imgW="1815840" imgH="914400" progId="Equation.DSMT4">
                  <p:embed/>
                </p:oleObj>
              </mc:Choice>
              <mc:Fallback>
                <p:oleObj name="Equation" r:id="rId7" imgW="1815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230" y="4356899"/>
                        <a:ext cx="3276600" cy="1649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0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5551328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>
                    <a:ea typeface="微软雅黑" pitchFamily="34" charset="-122"/>
                  </a:rPr>
                  <a:t>第一列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的第一列映射到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乘积的反射器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5551328" cy="846386"/>
              </a:xfrm>
              <a:prstGeom prst="rect">
                <a:avLst/>
              </a:prstGeom>
              <a:blipFill>
                <a:blip r:embed="rId4"/>
                <a:stretch>
                  <a:fillRect l="-3077" t="-10072" r="-2308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4108304" cy="3427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4108304" cy="342786"/>
              </a:xfrm>
              <a:prstGeom prst="rect">
                <a:avLst/>
              </a:prstGeom>
              <a:blipFill>
                <a:blip r:embed="rId5"/>
                <a:stretch>
                  <a:fillRect l="-3863" t="-23214" r="-3418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61813"/>
              </p:ext>
            </p:extLst>
          </p:nvPr>
        </p:nvGraphicFramePr>
        <p:xfrm>
          <a:off x="2340893" y="4271337"/>
          <a:ext cx="4411414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Equation" r:id="rId6" imgW="2222280" imgH="914400" progId="Equation.DSMT4">
                  <p:embed/>
                </p:oleObj>
              </mc:Choice>
              <mc:Fallback>
                <p:oleObj name="Equation" r:id="rId6" imgW="222228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40893" y="4271337"/>
                        <a:ext cx="4411414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8386"/>
              </p:ext>
            </p:extLst>
          </p:nvPr>
        </p:nvGraphicFramePr>
        <p:xfrm>
          <a:off x="1493838" y="1997075"/>
          <a:ext cx="64103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9" name="Equation" r:id="rId8" imgW="3797280" imgH="914400" progId="Equation.DSMT4">
                  <p:embed/>
                </p:oleObj>
              </mc:Choice>
              <mc:Fallback>
                <p:oleObj name="Equation" r:id="rId8" imgW="3797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3838" y="1997075"/>
                        <a:ext cx="6410325" cy="154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57800" y="4800600"/>
            <a:ext cx="1371600" cy="1219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4370"/>
              </p:ext>
            </p:extLst>
          </p:nvPr>
        </p:nvGraphicFramePr>
        <p:xfrm>
          <a:off x="6400800" y="228600"/>
          <a:ext cx="20939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0" name="Equation" r:id="rId10" imgW="1091880" imgH="914400" progId="Equation.DSMT4">
                  <p:embed/>
                </p:oleObj>
              </mc:Choice>
              <mc:Fallback>
                <p:oleObj name="Equation" r:id="rId10" imgW="10918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0800" y="228600"/>
                        <a:ext cx="2093912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8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8" grpId="0" build="p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第</a:t>
                </a:r>
                <a:r>
                  <a:rPr lang="zh-CN" altLang="en-US" sz="2200" b="1" dirty="0">
                    <a:ea typeface="微软雅黑" pitchFamily="34" charset="-122"/>
                  </a:rPr>
                  <a:t>二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:4,2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乘积的反射器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blipFill>
                <a:blip r:embed="rId4"/>
                <a:stretch>
                  <a:fillRect l="-3478" t="-9859" r="-2609" b="-17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436745" cy="353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2:4,2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2:4,2:3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436745" cy="353366"/>
              </a:xfrm>
              <a:prstGeom prst="rect">
                <a:avLst/>
              </a:prstGeom>
              <a:blipFill>
                <a:blip r:embed="rId5"/>
                <a:stretch>
                  <a:fillRect l="-2918" t="-24138" r="-2245" b="-43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58855"/>
              </p:ext>
            </p:extLst>
          </p:nvPr>
        </p:nvGraphicFramePr>
        <p:xfrm>
          <a:off x="2139950" y="4271963"/>
          <a:ext cx="481330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3" name="Equation" r:id="rId6" imgW="2425680" imgH="914400" progId="Equation.DSMT4">
                  <p:embed/>
                </p:oleObj>
              </mc:Choice>
              <mc:Fallback>
                <p:oleObj name="Equation" r:id="rId6" imgW="242568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9950" y="4271963"/>
                        <a:ext cx="481330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69667"/>
              </p:ext>
            </p:extLst>
          </p:nvPr>
        </p:nvGraphicFramePr>
        <p:xfrm>
          <a:off x="1397000" y="2168525"/>
          <a:ext cx="6604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4" name="Equation" r:id="rId8" imgW="3911400" imgH="711000" progId="Equation.DSMT4">
                  <p:embed/>
                </p:oleObj>
              </mc:Choice>
              <mc:Fallback>
                <p:oleObj name="Equation" r:id="rId8" imgW="3911400" imgH="7110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97000" y="2168525"/>
                        <a:ext cx="6604000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15373"/>
              </p:ext>
            </p:extLst>
          </p:nvPr>
        </p:nvGraphicFramePr>
        <p:xfrm>
          <a:off x="5181600" y="359824"/>
          <a:ext cx="2362200" cy="168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5" name="Equation" r:id="rId10" imgW="1282680" imgH="914400" progId="Equation.DSMT4">
                  <p:embed/>
                </p:oleObj>
              </mc:Choice>
              <mc:Fallback>
                <p:oleObj name="Equation" r:id="rId10" imgW="12826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1600" y="359824"/>
                        <a:ext cx="2362200" cy="1683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72200" y="762000"/>
            <a:ext cx="1219200" cy="1219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5181600"/>
            <a:ext cx="762000" cy="838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8" grpId="0" build="p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第</a:t>
                </a:r>
                <a:r>
                  <a:rPr lang="zh-CN" altLang="en-US" sz="2200" b="1" dirty="0">
                    <a:ea typeface="微软雅黑" pitchFamily="34" charset="-122"/>
                  </a:rPr>
                  <a:t>三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乘积的反射器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blipFill>
                <a:blip r:embed="rId4"/>
                <a:stretch>
                  <a:fillRect l="-3478" t="-9859" r="-2609" b="-17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263620" cy="353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3:4,3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263620" cy="353366"/>
              </a:xfrm>
              <a:prstGeom prst="rect">
                <a:avLst/>
              </a:prstGeom>
              <a:blipFill>
                <a:blip r:embed="rId5"/>
                <a:stretch>
                  <a:fillRect l="-3013" t="-24138" b="-43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83197"/>
              </p:ext>
            </p:extLst>
          </p:nvPr>
        </p:nvGraphicFramePr>
        <p:xfrm>
          <a:off x="2252663" y="4271963"/>
          <a:ext cx="458787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" name="Equation" r:id="rId6" imgW="2311200" imgH="914400" progId="Equation.DSMT4">
                  <p:embed/>
                </p:oleObj>
              </mc:Choice>
              <mc:Fallback>
                <p:oleObj name="Equation" r:id="rId6" imgW="231120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2663" y="4271963"/>
                        <a:ext cx="4587875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80044"/>
              </p:ext>
            </p:extLst>
          </p:nvPr>
        </p:nvGraphicFramePr>
        <p:xfrm>
          <a:off x="1354138" y="2360613"/>
          <a:ext cx="66881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Equation" r:id="rId8" imgW="3962160" imgH="482400" progId="Equation.DSMT4">
                  <p:embed/>
                </p:oleObj>
              </mc:Choice>
              <mc:Fallback>
                <p:oleObj name="Equation" r:id="rId8" imgW="396216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4138" y="2360613"/>
                        <a:ext cx="66881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60492"/>
              </p:ext>
            </p:extLst>
          </p:nvPr>
        </p:nvGraphicFramePr>
        <p:xfrm>
          <a:off x="5576888" y="381000"/>
          <a:ext cx="24463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Equation" r:id="rId10" imgW="1231560" imgH="914400" progId="Equation.DSMT4">
                  <p:embed/>
                </p:oleObj>
              </mc:Choice>
              <mc:Fallback>
                <p:oleObj name="Equation" r:id="rId10" imgW="1231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76888" y="381000"/>
                        <a:ext cx="2446337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62800" y="1295400"/>
            <a:ext cx="762000" cy="838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9.3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后向</a:t>
            </a:r>
            <a:r>
              <a:rPr lang="zh-CN" altLang="en-US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回代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64953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问题：当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是具有非零对角元素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上三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角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，解</a:t>
                </a:r>
                <a:r>
                  <a:rPr lang="en-US" altLang="zh-CN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</a:rPr>
                  <a:t>= b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使用后向回代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(Back Substitution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算法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来求解：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649530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073" t="-10072" r="-478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70373"/>
              </p:ext>
            </p:extLst>
          </p:nvPr>
        </p:nvGraphicFramePr>
        <p:xfrm>
          <a:off x="457200" y="2438400"/>
          <a:ext cx="5603890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" name="Equation" r:id="rId6" imgW="2654280" imgH="1269720" progId="Equation.DSMT4">
                  <p:embed/>
                </p:oleObj>
              </mc:Choice>
              <mc:Fallback>
                <p:oleObj name="Equation" r:id="rId6" imgW="265428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2438400"/>
                        <a:ext cx="5603890" cy="268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5181600"/>
            <a:ext cx="8081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时间复杂度：</a:t>
            </a:r>
            <a:r>
              <a:rPr lang="en-US" altLang="zh-CN" sz="2200" dirty="0" smtClean="0">
                <a:ea typeface="微软雅黑" pitchFamily="34" charset="-122"/>
              </a:rPr>
              <a:t>1+3+…+2n-1=n</a:t>
            </a:r>
            <a:r>
              <a:rPr lang="en-US" altLang="zh-CN" sz="2200" baseline="30000" dirty="0" smtClean="0">
                <a:ea typeface="微软雅黑" pitchFamily="34" charset="-122"/>
              </a:rPr>
              <a:t>2 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07888"/>
              </p:ext>
            </p:extLst>
          </p:nvPr>
        </p:nvGraphicFramePr>
        <p:xfrm>
          <a:off x="5486400" y="1905000"/>
          <a:ext cx="34988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" name="Equation" r:id="rId8" imgW="2234880" imgH="1168200" progId="Equation.DSMT4">
                  <p:embed/>
                </p:oleObj>
              </mc:Choice>
              <mc:Fallback>
                <p:oleObj name="Equation" r:id="rId8" imgW="22348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6400" y="1905000"/>
                        <a:ext cx="34988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1066800"/>
            <a:ext cx="17568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最终结果：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88152"/>
              </p:ext>
            </p:extLst>
          </p:nvPr>
        </p:nvGraphicFramePr>
        <p:xfrm>
          <a:off x="1524000" y="1447800"/>
          <a:ext cx="5675312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4" imgW="3809880" imgH="3276360" progId="Equation.DSMT4">
                  <p:embed/>
                </p:oleObj>
              </mc:Choice>
              <mc:Fallback>
                <p:oleObj name="Equation" r:id="rId4" imgW="3809880" imgH="32763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447800"/>
                        <a:ext cx="5675312" cy="487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96000" y="2438400"/>
            <a:ext cx="9906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9200" y="4191000"/>
            <a:ext cx="533400" cy="6858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584477" cy="2415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循环的复杂度：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的乘积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(2(m-k+1)-1)(n-k+1) flops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2200" dirty="0" smtClean="0">
                  <a:ea typeface="微软雅黑" pitchFamily="34" charset="-122"/>
                  <a:sym typeface="Wingdings" panose="05000000000000000000" pitchFamily="2" charset="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的外积：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(m-k+1)(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n-k+1) flops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的减法：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(m-k+1)(n-k+1) flops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次循环的总和：</a:t>
                </a:r>
                <a:r>
                  <a:rPr lang="en-US" altLang="zh-CN" sz="2200" dirty="0">
                    <a:ea typeface="微软雅黑" pitchFamily="34" charset="-122"/>
                  </a:rPr>
                  <a:t>4 (m-k+1</a:t>
                </a:r>
                <a:r>
                  <a:rPr lang="en-US" altLang="zh-CN" sz="2200" dirty="0" smtClean="0">
                    <a:ea typeface="微软雅黑" pitchFamily="34" charset="-122"/>
                  </a:rPr>
                  <a:t>)(n-k+1)  flops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584477" cy="2415982"/>
              </a:xfrm>
              <a:prstGeom prst="rect">
                <a:avLst/>
              </a:prstGeom>
              <a:blipFill rotWithShape="0">
                <a:blip r:embed="rId4"/>
                <a:stretch>
                  <a:fillRect l="-3057" t="-3788" r="-2293" b="-70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9.12.7 </a:t>
            </a:r>
            <a:r>
              <a:rPr lang="zh-CN" altLang="en-US" kern="0" dirty="0" smtClean="0"/>
              <a:t>时间</a:t>
            </a:r>
            <a:r>
              <a:rPr lang="zh-CN" altLang="en-US" kern="0" dirty="0"/>
              <a:t>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3702821"/>
                <a:ext cx="410182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的总复杂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度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3702821"/>
                <a:ext cx="4101829" cy="338554"/>
              </a:xfrm>
              <a:prstGeom prst="rect">
                <a:avLst/>
              </a:prstGeom>
              <a:blipFill>
                <a:blip r:embed="rId5"/>
                <a:stretch>
                  <a:fillRect l="-3863" t="-25000" r="-341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450760"/>
              </p:ext>
            </p:extLst>
          </p:nvPr>
        </p:nvGraphicFramePr>
        <p:xfrm>
          <a:off x="1384300" y="4195763"/>
          <a:ext cx="6494463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6" imgW="3340080" imgH="838080" progId="Equation.DSMT4">
                  <p:embed/>
                </p:oleObj>
              </mc:Choice>
              <mc:Fallback>
                <p:oleObj name="Equation" r:id="rId6" imgW="3340080" imgH="8380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4300" y="4195763"/>
                        <a:ext cx="6494463" cy="163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066800"/>
            <a:ext cx="2752725" cy="272415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99650"/>
              </p:ext>
            </p:extLst>
          </p:nvPr>
        </p:nvGraphicFramePr>
        <p:xfrm>
          <a:off x="3945654" y="533400"/>
          <a:ext cx="5198346" cy="53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9" imgW="2692080" imgH="279360" progId="Equation.DSMT4">
                  <p:embed/>
                </p:oleObj>
              </mc:Choice>
              <mc:Fallback>
                <p:oleObj name="Equation" r:id="rId9" imgW="269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5654" y="533400"/>
                        <a:ext cx="5198346" cy="53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4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399" y="1001730"/>
                <a:ext cx="608128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>
                    <a:ea typeface="微软雅黑" pitchFamily="34" charset="-122"/>
                  </a:rPr>
                  <a:t>返回向量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其定义为：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1001730"/>
                <a:ext cx="6081280" cy="507831"/>
              </a:xfrm>
              <a:prstGeom prst="rect">
                <a:avLst/>
              </a:prstGeom>
              <a:blipFill>
                <a:blip r:embed="rId4"/>
                <a:stretch>
                  <a:fillRect l="-2505" r="-1904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9.12.8 Q</a:t>
            </a:r>
            <a:r>
              <a:rPr lang="zh-CN" altLang="en-US" kern="0" dirty="0" smtClean="0"/>
              <a:t>因子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399" y="2280930"/>
                <a:ext cx="7590668" cy="21018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通常不需计算矩阵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简单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:r>
                  <a:rPr lang="en-US" altLang="zh-CN" sz="2200" dirty="0" smtClean="0">
                    <a:ea typeface="微软雅黑" pitchFamily="34" charset="-122"/>
                  </a:rPr>
                  <a:t>(economical </a:t>
                </a:r>
                <a:r>
                  <a:rPr lang="en-US" altLang="zh-CN" sz="2200" dirty="0">
                    <a:ea typeface="微软雅黑" pitchFamily="34" charset="-122"/>
                  </a:rPr>
                  <a:t>representation)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或其</a:t>
                </a:r>
                <a:r>
                  <a:rPr lang="zh-CN" altLang="en-US" sz="2200" dirty="0" smtClean="0">
                    <a:ea typeface="微软雅黑" pitchFamily="34" charset="-122"/>
                  </a:rPr>
                  <a:t>转置的乘积可以</a:t>
                </a: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2280930"/>
                <a:ext cx="7590668" cy="2101857"/>
              </a:xfrm>
              <a:prstGeom prst="rect">
                <a:avLst/>
              </a:prstGeom>
              <a:blipFill rotWithShape="0">
                <a:blip r:embed="rId5"/>
                <a:stretch>
                  <a:fillRect l="-2006" r="-1364" b="-34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30899"/>
              </p:ext>
            </p:extLst>
          </p:nvPr>
        </p:nvGraphicFramePr>
        <p:xfrm>
          <a:off x="3238033" y="1597439"/>
          <a:ext cx="2786996" cy="56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" name="Equation" r:id="rId6" imgW="1384200" imgH="279360" progId="Equation.DSMT4">
                  <p:embed/>
                </p:oleObj>
              </mc:Choice>
              <mc:Fallback>
                <p:oleObj name="Equation" r:id="rId6" imgW="1384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8033" y="1597439"/>
                        <a:ext cx="2786996" cy="56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2944"/>
              </p:ext>
            </p:extLst>
          </p:nvPr>
        </p:nvGraphicFramePr>
        <p:xfrm>
          <a:off x="4089400" y="3035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9400" y="3035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33098"/>
              </p:ext>
            </p:extLst>
          </p:nvPr>
        </p:nvGraphicFramePr>
        <p:xfrm>
          <a:off x="2770546" y="4503765"/>
          <a:ext cx="3398502" cy="6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" name="Equation" r:id="rId10" imgW="1574640" imgH="279360" progId="Equation.DSMT4">
                  <p:embed/>
                </p:oleObj>
              </mc:Choice>
              <mc:Fallback>
                <p:oleObj name="Equation" r:id="rId10" imgW="1574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70546" y="4503765"/>
                        <a:ext cx="3398502" cy="60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50141"/>
              </p:ext>
            </p:extLst>
          </p:nvPr>
        </p:nvGraphicFramePr>
        <p:xfrm>
          <a:off x="2580645" y="5227703"/>
          <a:ext cx="3778304" cy="6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name="Equation" r:id="rId12" imgW="1752480" imgH="317160" progId="Equation.DSMT4">
                  <p:embed/>
                </p:oleObj>
              </mc:Choice>
              <mc:Fallback>
                <p:oleObj name="Equation" r:id="rId12" imgW="17524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80645" y="5227703"/>
                        <a:ext cx="3778304" cy="68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0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44478"/>
                <a:ext cx="3452997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:r>
                  <a:rPr lang="en-US" altLang="zh-CN" sz="2200" dirty="0"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ea typeface="微软雅黑" pitchFamily="34" charset="-122"/>
                  </a:rPr>
                  <a:t>向量积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44478"/>
                <a:ext cx="3452997" cy="447174"/>
              </a:xfrm>
              <a:prstGeom prst="rect">
                <a:avLst/>
              </a:prstGeom>
              <a:blipFill>
                <a:blip r:embed="rId4"/>
                <a:stretch>
                  <a:fillRect l="-4594" r="-4240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9.12.9 </a:t>
            </a:r>
            <a:r>
              <a:rPr lang="zh-CN" altLang="en-US" kern="0" dirty="0" smtClean="0"/>
              <a:t>用</a:t>
            </a:r>
            <a:r>
              <a:rPr lang="en-US" altLang="zh-CN" kern="0" dirty="0" smtClean="0"/>
              <a:t>Q</a:t>
            </a:r>
            <a:r>
              <a:rPr lang="zh-CN" altLang="en-US" kern="0" dirty="0" smtClean="0"/>
              <a:t>因子相乘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78999"/>
              </p:ext>
            </p:extLst>
          </p:nvPr>
        </p:nvGraphicFramePr>
        <p:xfrm>
          <a:off x="1576388" y="1749425"/>
          <a:ext cx="61102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5" name="Equation" r:id="rId5" imgW="3288960" imgH="533160" progId="Equation.DSMT4">
                  <p:embed/>
                </p:oleObj>
              </mc:Choice>
              <mc:Fallback>
                <p:oleObj name="Equation" r:id="rId5" imgW="3288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1749425"/>
                        <a:ext cx="611028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33400" y="2978110"/>
                <a:ext cx="5345631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乘积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的复杂度为：</a:t>
                </a:r>
                <a:r>
                  <a:rPr lang="en-US" altLang="zh-CN" sz="2200" dirty="0" smtClean="0">
                    <a:ea typeface="微软雅黑" pitchFamily="34" charset="-122"/>
                  </a:rPr>
                  <a:t>4(m-k+1)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或其转置的乘积的复杂度为：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978110"/>
                <a:ext cx="5345631" cy="1184940"/>
              </a:xfrm>
              <a:prstGeom prst="rect">
                <a:avLst/>
              </a:prstGeom>
              <a:blipFill>
                <a:blip r:embed="rId7"/>
                <a:stretch>
                  <a:fillRect l="-2968" r="-2397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54272"/>
              </p:ext>
            </p:extLst>
          </p:nvPr>
        </p:nvGraphicFramePr>
        <p:xfrm>
          <a:off x="4089400" y="3035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6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9400" y="3035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78854"/>
              </p:ext>
            </p:extLst>
          </p:nvPr>
        </p:nvGraphicFramePr>
        <p:xfrm>
          <a:off x="2483700" y="4227244"/>
          <a:ext cx="4295659" cy="82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Equation" r:id="rId10" imgW="2260440" imgH="431640" progId="Equation.DSMT4">
                  <p:embed/>
                </p:oleObj>
              </mc:Choice>
              <mc:Fallback>
                <p:oleObj name="Equation" r:id="rId10" imgW="2260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3700" y="4227244"/>
                        <a:ext cx="4295659" cy="820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5202334"/>
            <a:ext cx="690413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其复杂度约等于</a:t>
            </a:r>
            <a:r>
              <a:rPr lang="en-US" altLang="zh-CN" sz="2200" dirty="0" err="1" smtClean="0">
                <a:ea typeface="微软雅黑" pitchFamily="34" charset="-122"/>
              </a:rPr>
              <a:t>m×n</a:t>
            </a:r>
            <a:r>
              <a:rPr lang="zh-CN" altLang="en-US" sz="2200" dirty="0">
                <a:ea typeface="微软雅黑" pitchFamily="34" charset="-122"/>
              </a:rPr>
              <a:t>矩阵</a:t>
            </a:r>
            <a:r>
              <a:rPr lang="zh-CN" altLang="en-US" sz="2200" dirty="0" smtClean="0">
                <a:ea typeface="微软雅黑" pitchFamily="34" charset="-122"/>
              </a:rPr>
              <a:t>的矩阵</a:t>
            </a:r>
            <a:r>
              <a:rPr lang="en-US" altLang="zh-CN" sz="2200" dirty="0">
                <a:ea typeface="微软雅黑" pitchFamily="34" charset="-122"/>
              </a:rPr>
              <a:t>-</a:t>
            </a:r>
            <a:r>
              <a:rPr lang="zh-CN" altLang="en-US" sz="2200" dirty="0" smtClean="0">
                <a:ea typeface="微软雅黑" pitchFamily="34" charset="-122"/>
              </a:rPr>
              <a:t>向量乘积</a:t>
            </a:r>
            <a:r>
              <a:rPr lang="en-US" altLang="zh-CN" sz="2200" dirty="0" smtClean="0">
                <a:ea typeface="微软雅黑" pitchFamily="34" charset="-122"/>
              </a:rPr>
              <a:t>(2mn flops)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01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0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9.4 </a:t>
            </a:r>
            <a:r>
              <a:rPr lang="zh-CN" altLang="en-US" dirty="0" smtClean="0"/>
              <a:t>三角矩阵的逆矩阵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58349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对角元素非零的三角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是非奇异的，即：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5834931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717" t="-25000" r="-303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514600"/>
                <a:ext cx="63244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的逆可以通过逐列解方程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来计算得到：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514600"/>
                <a:ext cx="6324424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507" t="-27273" r="-386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341506"/>
              </p:ext>
            </p:extLst>
          </p:nvPr>
        </p:nvGraphicFramePr>
        <p:xfrm>
          <a:off x="3417156" y="1642407"/>
          <a:ext cx="2428750" cy="35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" name="Equation" r:id="rId7" imgW="1206360" imgH="177480" progId="Equation.DSMT4">
                  <p:embed/>
                </p:oleObj>
              </mc:Choice>
              <mc:Fallback>
                <p:oleObj name="Equation" r:id="rId7" imgW="1206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7156" y="1642407"/>
                        <a:ext cx="2428750" cy="357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22280"/>
              </p:ext>
            </p:extLst>
          </p:nvPr>
        </p:nvGraphicFramePr>
        <p:xfrm>
          <a:off x="1600200" y="2971800"/>
          <a:ext cx="49434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" name="Equation" r:id="rId9" imgW="2374560" imgH="253800" progId="Equation.DSMT4">
                  <p:embed/>
                </p:oleObj>
              </mc:Choice>
              <mc:Fallback>
                <p:oleObj name="Equation" r:id="rId9" imgW="237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2971800"/>
                        <a:ext cx="494347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52600" y="3505200"/>
                <a:ext cx="2628797" cy="3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是矩阵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列向量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505200"/>
                <a:ext cx="2628797" cy="370486"/>
              </a:xfrm>
              <a:prstGeom prst="rect">
                <a:avLst/>
              </a:prstGeom>
              <a:blipFill rotWithShape="0">
                <a:blip r:embed="rId11"/>
                <a:stretch>
                  <a:fillRect l="-2088" t="-8197" r="-162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1000" y="4038600"/>
                <a:ext cx="4910960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下三角矩阵的逆是下三角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角矩阵的逆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是上三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逆的复杂度：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038600"/>
                <a:ext cx="4910960" cy="1354217"/>
              </a:xfrm>
              <a:prstGeom prst="rect">
                <a:avLst/>
              </a:prstGeom>
              <a:blipFill rotWithShape="0">
                <a:blip r:embed="rId12"/>
                <a:stretch>
                  <a:fillRect l="-3230" t="-6757" r="-2609" b="-112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93427"/>
              </p:ext>
            </p:extLst>
          </p:nvPr>
        </p:nvGraphicFramePr>
        <p:xfrm>
          <a:off x="2438400" y="5638800"/>
          <a:ext cx="3717925" cy="74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" name="Equation" r:id="rId13" imgW="1968480" imgH="393480" progId="Equation.DSMT4">
                  <p:embed/>
                </p:oleObj>
              </mc:Choice>
              <mc:Fallback>
                <p:oleObj name="Equation" r:id="rId13" imgW="1968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8400" y="5638800"/>
                        <a:ext cx="3717925" cy="743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61601"/>
              </p:ext>
            </p:extLst>
          </p:nvPr>
        </p:nvGraphicFramePr>
        <p:xfrm>
          <a:off x="5334000" y="3505200"/>
          <a:ext cx="366338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" name="Equation" r:id="rId15" imgW="2717640" imgH="1244520" progId="Equation.DSMT4">
                  <p:embed/>
                </p:oleObj>
              </mc:Choice>
              <mc:Fallback>
                <p:oleObj name="Equation" r:id="rId15" imgW="271764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34000" y="3505200"/>
                        <a:ext cx="366338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 QR</a:t>
            </a:r>
            <a:r>
              <a:rPr lang="zh-CN" altLang="en-US" dirty="0" smtClean="0"/>
              <a:t>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776847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:r>
                  <a:rPr lang="zh-CN" altLang="en-US" sz="2200" dirty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列向量线性无关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776847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04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515401"/>
              </p:ext>
            </p:extLst>
          </p:nvPr>
        </p:nvGraphicFramePr>
        <p:xfrm>
          <a:off x="685800" y="1295400"/>
          <a:ext cx="73961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1" name="Equation" r:id="rId6" imgW="3860640" imgH="939600" progId="Equation.DSMT4">
                  <p:embed/>
                </p:oleObj>
              </mc:Choice>
              <mc:Fallback>
                <p:oleObj name="Equation" r:id="rId6" imgW="3860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295400"/>
                        <a:ext cx="7396163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8274" y="3442871"/>
                <a:ext cx="49518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是标准正交向量：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3442871"/>
                <a:ext cx="4951868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198" t="-25455" r="-258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14693"/>
              </p:ext>
            </p:extLst>
          </p:nvPr>
        </p:nvGraphicFramePr>
        <p:xfrm>
          <a:off x="2425700" y="3929063"/>
          <a:ext cx="37004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" name="Equation" r:id="rId9" imgW="1930320" imgH="253800" progId="Equation.DSMT4">
                  <p:embed/>
                </p:oleObj>
              </mc:Choice>
              <mc:Fallback>
                <p:oleObj name="Equation" r:id="rId9" imgW="1930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5700" y="3929063"/>
                        <a:ext cx="3700463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538274" y="4684882"/>
                <a:ext cx="586295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对角元素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ea typeface="微软雅黑" pitchFamily="34" charset="-122"/>
                  </a:rPr>
                  <a:t>非</a:t>
                </a:r>
                <a:r>
                  <a:rPr lang="zh-CN" altLang="en-US" sz="2200" dirty="0" smtClean="0">
                    <a:ea typeface="微软雅黑" pitchFamily="34" charset="-122"/>
                  </a:rPr>
                  <a:t>零的。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&lt;0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的符号。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大多数定义要求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>
                    <a:ea typeface="微软雅黑" pitchFamily="34" charset="-122"/>
                  </a:rPr>
                  <a:t>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Q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R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是唯一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4684882"/>
                <a:ext cx="5862952" cy="1354217"/>
              </a:xfrm>
              <a:prstGeom prst="rect">
                <a:avLst/>
              </a:prstGeom>
              <a:blipFill rotWithShape="0">
                <a:blip r:embed="rId11"/>
                <a:stretch>
                  <a:fillRect l="-2703" t="-6757" r="-2079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90600" y="3048000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/>
              <a:t>Gram-Schmidt(</a:t>
            </a:r>
            <a:r>
              <a:rPr lang="zh-CN" altLang="en-US" b="1" kern="0" dirty="0"/>
              <a:t>正交化</a:t>
            </a:r>
            <a:r>
              <a:rPr lang="en-US" altLang="zh-CN" b="1" kern="0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00400" y="3048000"/>
                <a:ext cx="405617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−…−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48000"/>
                <a:ext cx="4056174" cy="404983"/>
              </a:xfrm>
              <a:prstGeom prst="rect">
                <a:avLst/>
              </a:prstGeom>
              <a:blipFill rotWithShape="0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线性无关</a:t>
                </a:r>
                <a:r>
                  <a:rPr lang="zh-CN" altLang="en-US" sz="2200" dirty="0">
                    <a:ea typeface="微软雅黑" pitchFamily="34" charset="-122"/>
                  </a:rPr>
                  <a:t>的，则可以将其分解为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121" t="-25000" r="-1631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87602"/>
              </p:ext>
            </p:extLst>
          </p:nvPr>
        </p:nvGraphicFramePr>
        <p:xfrm>
          <a:off x="3886200" y="1600200"/>
          <a:ext cx="117871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200" y="1600200"/>
                        <a:ext cx="1178718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538274" y="2023646"/>
                <a:ext cx="7242175" cy="2742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𝑸</m:t>
                    </m:r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因子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具有标准正交列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是方阵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(m=n)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是正交的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𝑹</m:t>
                    </m:r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因子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的上三角矩阵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是非奇异的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对角元素是非零的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2023646"/>
                <a:ext cx="7242175" cy="2742289"/>
              </a:xfrm>
              <a:prstGeom prst="rect">
                <a:avLst/>
              </a:prstGeom>
              <a:blipFill rotWithShape="0">
                <a:blip r:embed="rId6"/>
                <a:stretch>
                  <a:fillRect l="-2189" t="-3111" b="-4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228600" y="1447800"/>
                <a:ext cx="8153400" cy="3351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1. 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的列向量依次为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，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为非奇异矩阵，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则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列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向量线性无关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;</a:t>
                </a:r>
                <a:endParaRPr lang="en-US" altLang="zh-CN" sz="20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2. 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对列向量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按照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Gram-Schmidt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方法进行正交化，然后单位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化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3.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单位化得到的标准正交向量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即得到标准正交矩阵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Q;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4.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得到上三角矩阵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R;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分解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zh-CN" altLang="en-US" sz="20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447800"/>
                <a:ext cx="8153400" cy="3351559"/>
              </a:xfrm>
              <a:prstGeom prst="rect">
                <a:avLst/>
              </a:prstGeom>
              <a:blipFill rotWithShape="0">
                <a:blip r:embed="rId2"/>
                <a:stretch>
                  <a:fillRect l="-1945" t="-2732" r="-2618" b="-29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矩阵中</a:t>
            </a:r>
            <a:r>
              <a:rPr lang="zh-CN" altLang="en-US" dirty="0"/>
              <a:t>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8125" y="1066800"/>
            <a:ext cx="8501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分解过程：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82009"/>
              </p:ext>
            </p:extLst>
          </p:nvPr>
        </p:nvGraphicFramePr>
        <p:xfrm>
          <a:off x="3733800" y="1066800"/>
          <a:ext cx="2165350" cy="149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3" imgW="1213291" imgH="838470" progId="Equation.DSMT4">
                  <p:embed/>
                </p:oleObj>
              </mc:Choice>
              <mc:Fallback>
                <p:oleObj name="Equation" r:id="rId3" imgW="1213291" imgH="83847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1066800"/>
                        <a:ext cx="2165350" cy="1496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28600" y="2568331"/>
                <a:ext cx="8686800" cy="1679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1,1,0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1,−1,0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0,1,2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由</a:t>
                </a:r>
                <a:r>
                  <a:rPr lang="en-US" altLang="zh-CN" sz="2200" dirty="0">
                    <a:ea typeface="微软雅黑" pitchFamily="34" charset="-122"/>
                  </a:rPr>
                  <a:t>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方法正交单位</a:t>
                </a:r>
                <a:r>
                  <a:rPr lang="zh-CN" altLang="en-US" sz="2200" dirty="0">
                    <a:ea typeface="微软雅黑" pitchFamily="34" charset="-122"/>
                  </a:rPr>
                  <a:t>化</a:t>
                </a:r>
                <a:r>
                  <a:rPr lang="zh-CN" altLang="en-US" sz="2200" dirty="0" smtClean="0">
                    <a:ea typeface="微软雅黑" pitchFamily="34" charset="-122"/>
                  </a:rPr>
                  <a:t>后，得到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，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，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568331"/>
                <a:ext cx="8686800" cy="1679691"/>
              </a:xfrm>
              <a:prstGeom prst="rect">
                <a:avLst/>
              </a:prstGeom>
              <a:blipFill rotWithShape="0">
                <a:blip r:embed="rId5"/>
                <a:stretch>
                  <a:fillRect l="-1825" t="-5072" r="-1614" b="-32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24191"/>
              </p:ext>
            </p:extLst>
          </p:nvPr>
        </p:nvGraphicFramePr>
        <p:xfrm>
          <a:off x="2209800" y="4321448"/>
          <a:ext cx="4763294" cy="217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6" imgW="4331483" imgH="1981511" progId="Equation.DSMT4">
                  <p:embed/>
                </p:oleObj>
              </mc:Choice>
              <mc:Fallback>
                <p:oleObj name="Equation" r:id="rId6" imgW="4331483" imgH="19815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4321448"/>
                        <a:ext cx="4763294" cy="2179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284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</TotalTime>
  <Words>1081</Words>
  <Application>Microsoft Office PowerPoint</Application>
  <PresentationFormat>全屏显示(4:3)</PresentationFormat>
  <Paragraphs>254</Paragraphs>
  <Slides>43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7.0 Equation</vt:lpstr>
      <vt:lpstr>PowerPoint 演示文稿</vt:lpstr>
      <vt:lpstr>PowerPoint 演示文稿</vt:lpstr>
      <vt:lpstr>9.2 前向回代</vt:lpstr>
      <vt:lpstr>9.3后向回代</vt:lpstr>
      <vt:lpstr>9.4 三角矩阵的逆矩阵</vt:lpstr>
      <vt:lpstr>9.5 QR分解</vt:lpstr>
      <vt:lpstr>9.5.1 矩阵的QR分解</vt:lpstr>
      <vt:lpstr>9.5.1 矩阵的QR分解</vt:lpstr>
      <vt:lpstr>9.5.1 矩阵中的QR分解</vt:lpstr>
      <vt:lpstr>9.5.2 例子</vt:lpstr>
      <vt:lpstr>9.5.3 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szu</cp:lastModifiedBy>
  <cp:revision>378</cp:revision>
  <dcterms:created xsi:type="dcterms:W3CDTF">2018-04-21T22:14:36Z</dcterms:created>
  <dcterms:modified xsi:type="dcterms:W3CDTF">2020-11-09T14:16:23Z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