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30" r:id="rId2"/>
    <p:sldId id="313" r:id="rId3"/>
    <p:sldId id="314" r:id="rId4"/>
    <p:sldId id="329" r:id="rId5"/>
    <p:sldId id="315" r:id="rId6"/>
    <p:sldId id="332" r:id="rId7"/>
    <p:sldId id="334" r:id="rId8"/>
    <p:sldId id="336" r:id="rId9"/>
    <p:sldId id="316" r:id="rId10"/>
    <p:sldId id="319" r:id="rId11"/>
    <p:sldId id="320" r:id="rId12"/>
    <p:sldId id="321" r:id="rId13"/>
    <p:sldId id="323" r:id="rId14"/>
    <p:sldId id="340" r:id="rId15"/>
    <p:sldId id="324" r:id="rId16"/>
    <p:sldId id="325" r:id="rId17"/>
    <p:sldId id="326" r:id="rId18"/>
    <p:sldId id="327" r:id="rId19"/>
    <p:sldId id="341" r:id="rId20"/>
    <p:sldId id="328" r:id="rId21"/>
    <p:sldId id="342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3978" autoAdjust="0"/>
  </p:normalViewPr>
  <p:slideViewPr>
    <p:cSldViewPr>
      <p:cViewPr varScale="1">
        <p:scale>
          <a:sx n="116" d="100"/>
          <a:sy n="116" d="100"/>
        </p:scale>
        <p:origin x="152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40.wmf"/><Relationship Id="rId1" Type="http://schemas.openxmlformats.org/officeDocument/2006/relationships/image" Target="../media/image37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4.wmf"/><Relationship Id="rId7" Type="http://schemas.openxmlformats.org/officeDocument/2006/relationships/image" Target="../media/image2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4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6.png"/><Relationship Id="rId4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67.png"/><Relationship Id="rId10" Type="http://schemas.openxmlformats.org/officeDocument/2006/relationships/image" Target="../media/image12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7.png"/><Relationship Id="rId4" Type="http://schemas.openxmlformats.org/officeDocument/2006/relationships/image" Target="../media/image6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4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3.png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3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43.png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2.png"/><Relationship Id="rId17" Type="http://schemas.openxmlformats.org/officeDocument/2006/relationships/image" Target="../media/image28.wmf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image" Target="../media/image44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image" Target="../media/image26.wmf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27.wmf"/><Relationship Id="rId23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9.wmf"/><Relationship Id="rId4" Type="http://schemas.openxmlformats.org/officeDocument/2006/relationships/image" Target="../media/image12.wmf"/><Relationship Id="rId9" Type="http://schemas.openxmlformats.org/officeDocument/2006/relationships/image" Target="../media/image41.png"/><Relationship Id="rId14" Type="http://schemas.openxmlformats.org/officeDocument/2006/relationships/oleObject" Target="../embeddings/oleObject30.bin"/><Relationship Id="rId22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EFC5F46-E002-411F-9E76-7700C607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10.1 </a:t>
            </a:r>
            <a:r>
              <a:rPr lang="zh-CN" altLang="en-US" kern="0" dirty="0" smtClean="0"/>
              <a:t>分治策略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7072CE87-046D-4A9F-825D-7C710546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219200"/>
                <a:ext cx="7543800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求解</a:t>
                </a:r>
                <a:r>
                  <a:rPr lang="zh-CN" altLang="en-US" sz="2200" dirty="0"/>
                  <a:t>线性方程组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矩阵</a:t>
                </a:r>
                <a:r>
                  <a:rPr lang="en-US" altLang="zh-CN" sz="22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分解</a:t>
                </a:r>
                <a:r>
                  <a:rPr lang="zh-CN" altLang="en-US" sz="2200" dirty="0"/>
                  <a:t>成“结构简单” 的</a:t>
                </a:r>
                <a:r>
                  <a:rPr lang="zh-CN" altLang="en-US" sz="2200" dirty="0" smtClean="0"/>
                  <a:t>矩阵相乘：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2CE87-046D-4A9F-825D-7C710546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19200"/>
                <a:ext cx="7543800" cy="677108"/>
              </a:xfrm>
              <a:prstGeom prst="rect">
                <a:avLst/>
              </a:prstGeom>
              <a:blipFill rotWithShape="0">
                <a:blip r:embed="rId3"/>
                <a:stretch>
                  <a:fillRect l="-2102" t="-12613" r="-2021" b="-243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64984"/>
              </p:ext>
            </p:extLst>
          </p:nvPr>
        </p:nvGraphicFramePr>
        <p:xfrm>
          <a:off x="2971800" y="1981200"/>
          <a:ext cx="177874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1981200"/>
                        <a:ext cx="177874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id="{7072CE87-046D-4A9F-825D-7C710546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2590800"/>
                <a:ext cx="7543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求解</a:t>
                </a:r>
                <a:r>
                  <a:rPr lang="en-US" altLang="zh-CN" sz="2200" dirty="0" smtClean="0"/>
                  <a:t>k</a:t>
                </a:r>
                <a:r>
                  <a:rPr lang="zh-CN" altLang="en-US" sz="2200" dirty="0" smtClean="0"/>
                  <a:t>个线性方程组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/>
                  <a:t>：</a:t>
                </a:r>
                <a:endParaRPr lang="en-US" altLang="zh-CN" sz="2200" dirty="0" smtClean="0"/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2CE87-046D-4A9F-825D-7C710546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90800"/>
                <a:ext cx="7543800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102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7072CE87-046D-4A9F-825D-7C710546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754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例如 </a:t>
            </a:r>
            <a:r>
              <a:rPr lang="en-US" altLang="zh-CN" sz="2200" dirty="0"/>
              <a:t>QR</a:t>
            </a:r>
            <a:r>
              <a:rPr lang="zh-CN" altLang="en-US" sz="2200" dirty="0" smtClean="0"/>
              <a:t>分解</a:t>
            </a:r>
            <a:endParaRPr lang="en-US" altLang="zh-CN" sz="2200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99381"/>
              </p:ext>
            </p:extLst>
          </p:nvPr>
        </p:nvGraphicFramePr>
        <p:xfrm>
          <a:off x="1524000" y="3124200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7" imgW="2844720" imgH="228600" progId="Equation.DSMT4">
                  <p:embed/>
                </p:oleObj>
              </mc:Choice>
              <mc:Fallback>
                <p:oleObj name="Equation" r:id="rId7" imgW="2844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124200"/>
                        <a:ext cx="5689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519779"/>
              </p:ext>
            </p:extLst>
          </p:nvPr>
        </p:nvGraphicFramePr>
        <p:xfrm>
          <a:off x="2565400" y="49022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9" imgW="914400" imgH="203040" progId="Equation.DSMT4">
                  <p:embed/>
                </p:oleObj>
              </mc:Choice>
              <mc:Fallback>
                <p:oleObj name="Equation" r:id="rId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5400" y="4902200"/>
                        <a:ext cx="1828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057400" y="5562600"/>
                <a:ext cx="3562194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通常“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分解</a:t>
                </a:r>
                <a:r>
                  <a:rPr lang="zh-CN" altLang="en-US" dirty="0" smtClean="0"/>
                  <a:t>” 复杂度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zh-CN" altLang="en-US" dirty="0" smtClean="0"/>
                  <a:t>“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求解</a:t>
                </a:r>
                <a:r>
                  <a:rPr lang="zh-CN" altLang="en-US" dirty="0" smtClean="0"/>
                  <a:t>” 复杂度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562600"/>
                <a:ext cx="3562194" cy="423065"/>
              </a:xfrm>
              <a:prstGeom prst="rect">
                <a:avLst/>
              </a:prstGeom>
              <a:blipFill rotWithShape="0">
                <a:blip r:embed="rId11"/>
                <a:stretch>
                  <a:fillRect l="-1541" r="-685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01C941B7-EF0C-423B-9325-999721C9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10.7 </a:t>
            </a:r>
            <a:r>
              <a:rPr lang="zh-CN" altLang="en-US" kern="0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2E51518E-0393-4435-BF7B-D323705E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22" y="1143000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对矩阵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进行</a:t>
                </a:r>
                <a:r>
                  <a:rPr lang="en-US" altLang="zh-CN" sz="2200" dirty="0"/>
                  <a:t>LU</a:t>
                </a:r>
                <a:r>
                  <a:rPr lang="zh-CN" altLang="en-US" sz="2200" dirty="0"/>
                  <a:t>分解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2E51518E-0393-4435-BF7B-D323705ED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822" y="1143000"/>
                <a:ext cx="82296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926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A8544B33-ED66-4CA8-A87C-13D84255A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56333"/>
              </p:ext>
            </p:extLst>
          </p:nvPr>
        </p:nvGraphicFramePr>
        <p:xfrm>
          <a:off x="3352800" y="1880463"/>
          <a:ext cx="1700891" cy="126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4" imgW="952200" imgH="711000" progId="Equation.DSMT4">
                  <p:embed/>
                </p:oleObj>
              </mc:Choice>
              <mc:Fallback>
                <p:oleObj name="Equation" r:id="rId4" imgW="952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1880463"/>
                        <a:ext cx="1700891" cy="1269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29588"/>
              </p:ext>
            </p:extLst>
          </p:nvPr>
        </p:nvGraphicFramePr>
        <p:xfrm>
          <a:off x="1509713" y="3810000"/>
          <a:ext cx="52514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6" imgW="2882880" imgH="711000" progId="Equation.DSMT4">
                  <p:embed/>
                </p:oleObj>
              </mc:Choice>
              <mc:Fallback>
                <p:oleObj name="Equation" r:id="rId6" imgW="2882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9713" y="3810000"/>
                        <a:ext cx="52514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91335016-75D4-41AC-B7CF-C38F3846F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10.7 </a:t>
            </a:r>
            <a:r>
              <a:rPr lang="zh-CN" altLang="en-US" kern="0" dirty="0"/>
              <a:t>例子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3435214-7075-45F4-9393-E47EF2FD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的第一行和</a:t>
            </a:r>
            <a:r>
              <a:rPr lang="en-US" altLang="zh-CN" sz="2200" dirty="0"/>
              <a:t>L</a:t>
            </a:r>
            <a:r>
              <a:rPr lang="zh-CN" altLang="en-US" sz="2200" dirty="0"/>
              <a:t>的第一列</a:t>
            </a:r>
            <a:endParaRPr lang="en-US" altLang="zh-CN" sz="22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23705CC-4D50-4C9B-B4F0-E7EDBDBD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2" y="277425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然后计算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的第二行和</a:t>
            </a:r>
            <a:r>
              <a:rPr lang="en-US" altLang="zh-CN" sz="2200" dirty="0"/>
              <a:t>L</a:t>
            </a:r>
            <a:r>
              <a:rPr lang="zh-CN" altLang="en-US" sz="2200" dirty="0"/>
              <a:t>的第二列</a:t>
            </a:r>
            <a:endParaRPr lang="en-US" altLang="zh-CN" sz="2200" dirty="0"/>
          </a:p>
        </p:txBody>
      </p:sp>
      <p:sp>
        <p:nvSpPr>
          <p:cNvPr id="7" name="Rectangle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A0ECC918-131C-4132-AC96-3663FDD8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45234"/>
            <a:ext cx="8229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最后计算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的第三</a:t>
            </a:r>
            <a:r>
              <a:rPr lang="zh-CN" altLang="en-US" sz="2200" dirty="0" smtClean="0"/>
              <a:t>行</a:t>
            </a:r>
            <a:endParaRPr lang="en-US" altLang="zh-CN" sz="2200" b="0" dirty="0"/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endParaRPr lang="en-US" altLang="zh-CN" sz="220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10826"/>
              </p:ext>
            </p:extLst>
          </p:nvPr>
        </p:nvGraphicFramePr>
        <p:xfrm>
          <a:off x="1512888" y="2133600"/>
          <a:ext cx="2452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2888" y="2133600"/>
                        <a:ext cx="245268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61760"/>
              </p:ext>
            </p:extLst>
          </p:nvPr>
        </p:nvGraphicFramePr>
        <p:xfrm>
          <a:off x="4795838" y="1984375"/>
          <a:ext cx="18272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5838" y="1984375"/>
                        <a:ext cx="1827212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678436"/>
              </p:ext>
            </p:extLst>
          </p:nvPr>
        </p:nvGraphicFramePr>
        <p:xfrm>
          <a:off x="6781800" y="2438400"/>
          <a:ext cx="225082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7" imgW="1117440" imgH="431640" progId="Equation.DSMT4">
                  <p:embed/>
                </p:oleObj>
              </mc:Choice>
              <mc:Fallback>
                <p:oleObj name="Equation" r:id="rId7" imgW="111744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2250829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672285"/>
              </p:ext>
            </p:extLst>
          </p:nvPr>
        </p:nvGraphicFramePr>
        <p:xfrm>
          <a:off x="2667000" y="304800"/>
          <a:ext cx="52514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Equation" r:id="rId9" imgW="2882880" imgH="711000" progId="Equation.DSMT4">
                  <p:embed/>
                </p:oleObj>
              </mc:Choice>
              <mc:Fallback>
                <p:oleObj name="Equation" r:id="rId9" imgW="2882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304800"/>
                        <a:ext cx="52514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14811"/>
              </p:ext>
            </p:extLst>
          </p:nvPr>
        </p:nvGraphicFramePr>
        <p:xfrm>
          <a:off x="568325" y="3276600"/>
          <a:ext cx="2197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11" imgW="1206360" imgH="228600" progId="Equation.DSMT4">
                  <p:embed/>
                </p:oleObj>
              </mc:Choice>
              <mc:Fallback>
                <p:oleObj name="Equation" r:id="rId11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8325" y="3276600"/>
                        <a:ext cx="21971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01878"/>
              </p:ext>
            </p:extLst>
          </p:nvPr>
        </p:nvGraphicFramePr>
        <p:xfrm>
          <a:off x="568325" y="3657600"/>
          <a:ext cx="24288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13" imgW="1333440" imgH="393480" progId="Equation.DSMT4">
                  <p:embed/>
                </p:oleObj>
              </mc:Choice>
              <mc:Fallback>
                <p:oleObj name="Equation" r:id="rId13" imgW="1333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8325" y="3657600"/>
                        <a:ext cx="242887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77930"/>
              </p:ext>
            </p:extLst>
          </p:nvPr>
        </p:nvGraphicFramePr>
        <p:xfrm>
          <a:off x="6858000" y="3276600"/>
          <a:ext cx="190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" name="公式" r:id="rId15" imgW="1104840" imgH="647640" progId="Equation.3">
                  <p:embed/>
                </p:oleObj>
              </mc:Choice>
              <mc:Fallback>
                <p:oleObj name="公式" r:id="rId15" imgW="1104840" imgH="647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1905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5385"/>
              </p:ext>
            </p:extLst>
          </p:nvPr>
        </p:nvGraphicFramePr>
        <p:xfrm>
          <a:off x="3657600" y="3429000"/>
          <a:ext cx="2336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Equation" r:id="rId17" imgW="1282680" imgH="431640" progId="Equation.DSMT4">
                  <p:embed/>
                </p:oleObj>
              </mc:Choice>
              <mc:Fallback>
                <p:oleObj name="Equation" r:id="rId17" imgW="1282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57600" y="3429000"/>
                        <a:ext cx="233680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52652"/>
              </p:ext>
            </p:extLst>
          </p:nvPr>
        </p:nvGraphicFramePr>
        <p:xfrm>
          <a:off x="1897063" y="5181600"/>
          <a:ext cx="33543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Equation" r:id="rId19" imgW="1841400" imgH="393480" progId="Equation.DSMT4">
                  <p:embed/>
                </p:oleObj>
              </mc:Choice>
              <mc:Fallback>
                <p:oleObj name="Equation" r:id="rId19" imgW="1841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97063" y="5181600"/>
                        <a:ext cx="3354387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15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16637D8-BB62-4BD1-8F6A-FD528D341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10.8 </a:t>
            </a:r>
            <a:r>
              <a:rPr lang="en-US" altLang="zh-CN" kern="0" dirty="0" smtClean="0"/>
              <a:t>LU</a:t>
            </a:r>
            <a:r>
              <a:rPr lang="zh-CN" altLang="en-US" kern="0" dirty="0" smtClean="0"/>
              <a:t>分解存在</a:t>
            </a:r>
            <a:r>
              <a:rPr lang="zh-CN" altLang="en-US" kern="0" dirty="0"/>
              <a:t>的</a:t>
            </a:r>
            <a:r>
              <a:rPr lang="zh-CN" altLang="en-US" kern="0" dirty="0" smtClean="0"/>
              <a:t>问题</a:t>
            </a:r>
            <a:endParaRPr lang="zh-CN" altLang="en-US" kern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A55AF394-7D5D-4FF2-89E6-1EB107045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980572"/>
              </p:ext>
            </p:extLst>
          </p:nvPr>
        </p:nvGraphicFramePr>
        <p:xfrm>
          <a:off x="2286000" y="990600"/>
          <a:ext cx="441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3" imgW="2946240" imgH="711000" progId="Equation.DSMT4">
                  <p:embed/>
                </p:oleObj>
              </mc:Choice>
              <mc:Fallback>
                <p:oleObj name="Equation" r:id="rId3" imgW="29462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990600"/>
                        <a:ext cx="44196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EF867C5-80B8-47E0-BEF2-4D3D8712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的第一行和</a:t>
            </a:r>
            <a:r>
              <a:rPr lang="en-US" altLang="zh-CN" sz="2200" dirty="0"/>
              <a:t>L</a:t>
            </a:r>
            <a:r>
              <a:rPr lang="zh-CN" altLang="en-US" sz="2200" dirty="0"/>
              <a:t>的第一列</a:t>
            </a:r>
            <a:endParaRPr lang="en-US" altLang="zh-CN" sz="2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162F1A2-D5B0-4C3E-AE8C-DC71E9C14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832032"/>
              </p:ext>
            </p:extLst>
          </p:nvPr>
        </p:nvGraphicFramePr>
        <p:xfrm>
          <a:off x="2667000" y="2667000"/>
          <a:ext cx="3810000" cy="108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5" imgW="2501640" imgH="711000" progId="Equation.DSMT4">
                  <p:embed/>
                </p:oleObj>
              </mc:Choice>
              <mc:Fallback>
                <p:oleObj name="Equation" r:id="rId5" imgW="2501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2667000"/>
                        <a:ext cx="3810000" cy="1084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6CEF81-FB00-42FE-9F0A-56803952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80151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然后计算</a:t>
            </a:r>
            <a:r>
              <a:rPr lang="en-US" altLang="zh-CN" sz="2200" dirty="0"/>
              <a:t>U</a:t>
            </a:r>
            <a:r>
              <a:rPr lang="zh-CN" altLang="en-US" sz="2200" dirty="0"/>
              <a:t>的第二行和</a:t>
            </a:r>
            <a:r>
              <a:rPr lang="en-US" altLang="zh-CN" sz="2200" dirty="0"/>
              <a:t>L</a:t>
            </a:r>
            <a:r>
              <a:rPr lang="zh-CN" altLang="en-US" sz="2200" dirty="0"/>
              <a:t>的第二列</a:t>
            </a:r>
            <a:endParaRPr lang="en-US" altLang="zh-CN" sz="2200" dirty="0"/>
          </a:p>
        </p:txBody>
      </p:sp>
      <p:sp>
        <p:nvSpPr>
          <p:cNvPr id="8" name="Rectangle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508670C1-49BC-4E90-8354-24F83DA9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34" y="531242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即</a:t>
            </a:r>
            <a:r>
              <a:rPr lang="zh-CN" altLang="en-US" sz="2200" dirty="0"/>
              <a:t>该矩阵无法</a:t>
            </a:r>
            <a:r>
              <a:rPr lang="en-US" altLang="zh-CN" sz="2200" dirty="0"/>
              <a:t>LU</a:t>
            </a:r>
            <a:r>
              <a:rPr lang="zh-CN" altLang="en-US" sz="2200" dirty="0"/>
              <a:t>分解</a:t>
            </a:r>
            <a:endParaRPr lang="en-US" altLang="zh-CN" sz="22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127468"/>
              </p:ext>
            </p:extLst>
          </p:nvPr>
        </p:nvGraphicFramePr>
        <p:xfrm>
          <a:off x="1393825" y="4191000"/>
          <a:ext cx="2220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3825" y="4191000"/>
                        <a:ext cx="2220913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57698"/>
              </p:ext>
            </p:extLst>
          </p:nvPr>
        </p:nvGraphicFramePr>
        <p:xfrm>
          <a:off x="1406525" y="4724400"/>
          <a:ext cx="2197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9" imgW="1206360" imgH="228600" progId="Equation.DSMT4">
                  <p:embed/>
                </p:oleObj>
              </mc:Choice>
              <mc:Fallback>
                <p:oleObj name="Equation" r:id="rId9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6525" y="4724400"/>
                        <a:ext cx="2197100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8174A708-039A-4D67-A3F0-8488C8FED8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355459"/>
              </p:ext>
            </p:extLst>
          </p:nvPr>
        </p:nvGraphicFramePr>
        <p:xfrm>
          <a:off x="4343400" y="4343400"/>
          <a:ext cx="22209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11" imgW="1218960" imgH="431640" progId="Equation.DSMT4">
                  <p:embed/>
                </p:oleObj>
              </mc:Choice>
              <mc:Fallback>
                <p:oleObj name="Equation" r:id="rId11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4343400"/>
                        <a:ext cx="2220913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553200" y="4495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54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A647B91E-0114-4820-9AB0-4C33AADFB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10.9 </a:t>
            </a:r>
            <a:r>
              <a:rPr lang="zh-CN" altLang="en-US" kern="0" dirty="0" smtClean="0"/>
              <a:t>置换</a:t>
            </a:r>
            <a:r>
              <a:rPr lang="en-US" altLang="zh-CN" kern="0" dirty="0" smtClean="0"/>
              <a:t>PLU</a:t>
            </a:r>
            <a:endParaRPr lang="zh-CN" altLang="en-US" kern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9238A515-DB2E-496C-9077-48FD4F731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41548"/>
              </p:ext>
            </p:extLst>
          </p:nvPr>
        </p:nvGraphicFramePr>
        <p:xfrm>
          <a:off x="1143000" y="3490858"/>
          <a:ext cx="6629400" cy="97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3" imgW="4813200" imgH="711000" progId="Equation.DSMT4">
                  <p:embed/>
                </p:oleObj>
              </mc:Choice>
              <mc:Fallback>
                <p:oleObj name="Equation" r:id="rId3" imgW="4813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90858"/>
                        <a:ext cx="6629400" cy="979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40417D-4D81-4F30-8494-7BA66481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56699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/>
              <a:t>LU</a:t>
            </a:r>
            <a:r>
              <a:rPr lang="zh-CN" altLang="en-US" sz="2200" dirty="0"/>
              <a:t>分解不</a:t>
            </a:r>
            <a:r>
              <a:rPr lang="zh-CN" altLang="en-US" sz="2200" dirty="0" smtClean="0"/>
              <a:t>唯一：</a:t>
            </a:r>
            <a:endParaRPr lang="en-US" altLang="zh-CN" sz="22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359EFD33-9882-4CBA-92E9-C4DB35746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69683"/>
              </p:ext>
            </p:extLst>
          </p:nvPr>
        </p:nvGraphicFramePr>
        <p:xfrm>
          <a:off x="1066800" y="4724400"/>
          <a:ext cx="6417234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5" imgW="4279680" imgH="711000" progId="Equation.DSMT4">
                  <p:embed/>
                </p:oleObj>
              </mc:Choice>
              <mc:Fallback>
                <p:oleObj name="Equation" r:id="rId5" imgW="42796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4724400"/>
                        <a:ext cx="6417234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238A515-DB2E-496C-9077-48FD4F731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65321"/>
              </p:ext>
            </p:extLst>
          </p:nvPr>
        </p:nvGraphicFramePr>
        <p:xfrm>
          <a:off x="1752600" y="914400"/>
          <a:ext cx="5857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7" imgW="4686120" imgH="711000" progId="Equation.DSMT4">
                  <p:embed/>
                </p:oleObj>
              </mc:Choice>
              <mc:Fallback>
                <p:oleObj name="Equation" r:id="rId7" imgW="4686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914400"/>
                        <a:ext cx="5857875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9238A515-DB2E-496C-9077-48FD4F731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30946"/>
              </p:ext>
            </p:extLst>
          </p:nvPr>
        </p:nvGraphicFramePr>
        <p:xfrm>
          <a:off x="2286000" y="1905000"/>
          <a:ext cx="298948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9" imgW="2145960" imgH="711000" progId="Equation.DSMT4">
                  <p:embed/>
                </p:oleObj>
              </mc:Choice>
              <mc:Fallback>
                <p:oleObj name="Equation" r:id="rId9" imgW="2145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1905000"/>
                        <a:ext cx="298948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xmlns="" id="{AA54009A-2C1C-4E8E-9CC0-C16C6157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143000"/>
                <a:ext cx="8153400" cy="4444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非奇异矩阵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/>
                  <a:t>，则</a:t>
                </a:r>
                <a:r>
                  <a:rPr lang="zh-CN" altLang="en-US" sz="2200" dirty="0" smtClean="0"/>
                  <a:t>可分解</a:t>
                </a:r>
                <a:r>
                  <a:rPr lang="zh-CN" altLang="en-US" sz="22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200" dirty="0"/>
                  <a:t>是一个置换矩阵，</a:t>
                </a:r>
                <a:r>
                  <a:rPr lang="en-US" altLang="zh-CN" sz="2200" dirty="0"/>
                  <a:t>L</a:t>
                </a:r>
                <a:r>
                  <a:rPr lang="zh-CN" altLang="en-US" sz="2200" dirty="0"/>
                  <a:t>为下三角矩阵并且对角线元素全为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U</a:t>
                </a:r>
                <a:r>
                  <a:rPr lang="zh-CN" altLang="en-US" sz="2200" dirty="0"/>
                  <a:t>为上三角</a:t>
                </a:r>
                <a:r>
                  <a:rPr lang="zh-CN" altLang="en-US" sz="2200" dirty="0" smtClean="0"/>
                  <a:t>矩阵</a:t>
                </a:r>
                <a:r>
                  <a:rPr lang="en-US" altLang="zh-CN" sz="2200" dirty="0" smtClean="0"/>
                  <a:t>;</a:t>
                </a:r>
                <a:r>
                  <a:rPr lang="en-US" altLang="zh-CN" sz="2200" dirty="0"/>
                  <a:t>	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该分解方法不唯一，随着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200" dirty="0"/>
                  <a:t>的选择不同，</a:t>
                </a:r>
                <a:r>
                  <a:rPr lang="en-US" altLang="zh-CN" sz="2200" dirty="0" smtClean="0"/>
                  <a:t>L</a:t>
                </a:r>
                <a:r>
                  <a:rPr lang="zh-CN" altLang="en-US" sz="2200" dirty="0" smtClean="0"/>
                  <a:t>、</a:t>
                </a:r>
                <a:r>
                  <a:rPr lang="en-US" altLang="zh-CN" sz="2200" dirty="0" smtClean="0"/>
                  <a:t>U</a:t>
                </a:r>
                <a:r>
                  <a:rPr lang="zh-CN" altLang="en-US" sz="2200" dirty="0"/>
                  <a:t>也</a:t>
                </a:r>
                <a:r>
                  <a:rPr lang="zh-CN" altLang="en-US" sz="2200" dirty="0" smtClean="0"/>
                  <a:t>不同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/>
                  <a:t>进行行初等变换然后对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进行分解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zh-CN" altLang="en-US" sz="2200" dirty="0" smtClean="0"/>
                  <a:t>；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flops</a:t>
                </a:r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2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A54009A-2C1C-4E8E-9CC0-C16C6157F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143000"/>
                <a:ext cx="8153400" cy="4444871"/>
              </a:xfrm>
              <a:prstGeom prst="rect">
                <a:avLst/>
              </a:prstGeom>
              <a:blipFill rotWithShape="0">
                <a:blip r:embed="rId2"/>
                <a:stretch>
                  <a:fillRect l="-1943" t="-2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EF89C04-3490-419A-9099-80786D20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10.9 LU</a:t>
            </a:r>
            <a:r>
              <a:rPr lang="zh-CN" altLang="en-US" kern="0" dirty="0"/>
              <a:t>分解</a:t>
            </a:r>
            <a:r>
              <a:rPr lang="en-US" altLang="zh-CN" kern="0" dirty="0"/>
              <a:t>(</a:t>
            </a:r>
            <a:r>
              <a:rPr lang="zh-CN" altLang="en-US" kern="0" dirty="0"/>
              <a:t>行主元</a:t>
            </a:r>
            <a:r>
              <a:rPr lang="en-US" altLang="zh-CN" kern="0" dirty="0"/>
              <a:t>)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5494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5A20F19-B7A0-488F-8CD7-B2506B754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10.10 </a:t>
            </a:r>
            <a:r>
              <a:rPr lang="zh-CN" altLang="en-US" kern="0" dirty="0"/>
              <a:t>舍入误差的影响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B9AAD664-A0D6-4DAF-9A46-40D8269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56956"/>
              </p:ext>
            </p:extLst>
          </p:nvPr>
        </p:nvGraphicFramePr>
        <p:xfrm>
          <a:off x="3124200" y="1085762"/>
          <a:ext cx="266666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1085762"/>
                        <a:ext cx="2666666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4CB98545-A3F8-490E-8AD4-A87647BE4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46" y="2438400"/>
                <a:ext cx="8229600" cy="1495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解</a:t>
                </a:r>
                <a:r>
                  <a:rPr lang="zh-CN" altLang="en-US" sz="2200" dirty="0"/>
                  <a:t>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使用</a:t>
                </a:r>
                <a:r>
                  <a:rPr lang="en-US" altLang="zh-CN" sz="2200" dirty="0"/>
                  <a:t>LU</a:t>
                </a:r>
                <a:r>
                  <a:rPr lang="zh-CN" altLang="en-US" sz="2200" dirty="0"/>
                  <a:t>分解求解上述上述方程，并且使用以下两个</a:t>
                </a:r>
                <a:r>
                  <a:rPr lang="zh-CN" altLang="en-US" sz="2200" dirty="0" smtClean="0"/>
                  <a:t>置换矩阵：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B98545-A3F8-490E-8AD4-A87647BE4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146" y="2438400"/>
                <a:ext cx="8229600" cy="1495859"/>
              </a:xfrm>
              <a:prstGeom prst="rect">
                <a:avLst/>
              </a:prstGeom>
              <a:blipFill rotWithShape="0">
                <a:blip r:embed="rId5"/>
                <a:stretch>
                  <a:fillRect l="-1926" t="-12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D8C7CF4D-7B85-4F7E-89CA-3701738D4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451702"/>
              </p:ext>
            </p:extLst>
          </p:nvPr>
        </p:nvGraphicFramePr>
        <p:xfrm>
          <a:off x="2547938" y="3581400"/>
          <a:ext cx="38211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6" imgW="1892160" imgH="457200" progId="Equation.DSMT4">
                  <p:embed/>
                </p:oleObj>
              </mc:Choice>
              <mc:Fallback>
                <p:oleObj name="Equation" r:id="rId6" imgW="1892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7938" y="3581400"/>
                        <a:ext cx="3821112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D9E629F-4207-4865-8D0C-B0A7838C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6" y="46482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计算过程中，中间结果四舍五入到小数点后四</a:t>
            </a:r>
            <a:r>
              <a:rPr lang="zh-CN" altLang="en-US" sz="2200" dirty="0" smtClean="0"/>
              <a:t>位。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781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43EBD0E-A988-4736-93C5-D015C94D3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10.11 </a:t>
            </a:r>
            <a:r>
              <a:rPr lang="zh-CN" altLang="en-US" kern="0" dirty="0"/>
              <a:t>选择</a:t>
            </a:r>
            <a:r>
              <a:rPr lang="en-US" altLang="zh-CN" kern="0" dirty="0"/>
              <a:t>1</a:t>
            </a:r>
            <a:r>
              <a:rPr lang="zh-CN" altLang="en-US" kern="0" dirty="0"/>
              <a:t>：</a:t>
            </a:r>
            <a:r>
              <a:rPr lang="en-US" altLang="zh-CN" kern="0" dirty="0" smtClean="0"/>
              <a:t>P</a:t>
            </a:r>
            <a:r>
              <a:rPr lang="en-US" altLang="zh-CN" kern="0" baseline="-25000" dirty="0" smtClean="0"/>
              <a:t>1</a:t>
            </a:r>
            <a:r>
              <a:rPr lang="en-US" altLang="zh-CN" kern="0" dirty="0" smtClean="0"/>
              <a:t>=I</a:t>
            </a:r>
            <a:endParaRPr lang="zh-CN" altLang="en-US" kern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6C28BA16-4503-40F4-A975-BABF47DD1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645075"/>
              </p:ext>
            </p:extLst>
          </p:nvPr>
        </p:nvGraphicFramePr>
        <p:xfrm>
          <a:off x="2496505" y="992951"/>
          <a:ext cx="3810502" cy="81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3" imgW="2247840" imgH="482400" progId="Equation.DSMT4">
                  <p:embed/>
                </p:oleObj>
              </mc:Choice>
              <mc:Fallback>
                <p:oleObj name="Equation" r:id="rId3" imgW="2247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6505" y="992951"/>
                        <a:ext cx="3810502" cy="818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889C851-C2B0-4148-8AD4-C5898193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61" y="1972944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/>
              <a:t>L</a:t>
            </a:r>
            <a:r>
              <a:rPr lang="zh-CN" altLang="en-US" sz="2200" dirty="0"/>
              <a:t>和</a:t>
            </a:r>
            <a:r>
              <a:rPr lang="en-US" altLang="zh-CN" sz="2200" dirty="0"/>
              <a:t>U</a:t>
            </a:r>
            <a:r>
              <a:rPr lang="zh-CN" altLang="en-US" sz="2200" dirty="0"/>
              <a:t>四舍五入到小数点后四位</a:t>
            </a:r>
            <a:endParaRPr lang="en-US" altLang="zh-CN" sz="2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91DF7E5E-8939-44AC-BB2B-012205B98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42780"/>
              </p:ext>
            </p:extLst>
          </p:nvPr>
        </p:nvGraphicFramePr>
        <p:xfrm>
          <a:off x="2732088" y="2487613"/>
          <a:ext cx="3327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5" imgW="2133360" imgH="482400" progId="Equation.DSMT4">
                  <p:embed/>
                </p:oleObj>
              </mc:Choice>
              <mc:Fallback>
                <p:oleObj name="Equation" r:id="rId5" imgW="2133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2088" y="2487613"/>
                        <a:ext cx="33274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5D196E-8EF8-4CF4-929B-9A70D9BA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61" y="3316652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向前回代</a:t>
            </a:r>
            <a:endParaRPr lang="en-US" altLang="zh-CN" sz="22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9A2FE38-6F1D-4C88-BEF3-6676CD233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951081"/>
              </p:ext>
            </p:extLst>
          </p:nvPr>
        </p:nvGraphicFramePr>
        <p:xfrm>
          <a:off x="2895600" y="3657600"/>
          <a:ext cx="380510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7" imgW="2400120" imgH="482400" progId="Equation.DSMT4">
                  <p:embed/>
                </p:oleObj>
              </mc:Choice>
              <mc:Fallback>
                <p:oleObj name="Equation" r:id="rId7" imgW="240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3657600"/>
                        <a:ext cx="3805101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A04B90A-B3DC-4AB0-8567-5C8733AA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61" y="4546503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向后回代</a:t>
            </a:r>
            <a:endParaRPr lang="en-US" altLang="zh-CN" sz="220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A784F1FD-41B8-4B69-86DB-12710D958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86325"/>
              </p:ext>
            </p:extLst>
          </p:nvPr>
        </p:nvGraphicFramePr>
        <p:xfrm>
          <a:off x="2895600" y="4876800"/>
          <a:ext cx="420816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9" imgW="2743200" imgH="482400" progId="Equation.DSMT4">
                  <p:embed/>
                </p:oleObj>
              </mc:Choice>
              <mc:Fallback>
                <p:oleObj name="Equation" r:id="rId9" imgW="2743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600" y="4876800"/>
                        <a:ext cx="4208167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xmlns="" id="{73BA8638-00EA-4F59-BF25-9EB9E63B0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56" y="5715432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200" dirty="0"/>
                  <a:t>的误差为</a:t>
                </a:r>
                <a:r>
                  <a:rPr lang="en-US" altLang="zh-CN" sz="2200" dirty="0"/>
                  <a:t>100%</a:t>
                </a:r>
              </a:p>
            </p:txBody>
          </p:sp>
        </mc:Choice>
        <mc:Fallback xmlns="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73BA8638-00EA-4F59-BF25-9EB9E63B0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56" y="5715432"/>
                <a:ext cx="8229600" cy="338554"/>
              </a:xfrm>
              <a:prstGeom prst="rect">
                <a:avLst/>
              </a:prstGeom>
              <a:blipFill>
                <a:blip r:embed="rId11"/>
                <a:stretch>
                  <a:fillRect l="-1926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xmlns="" id="{4CB98545-A3F8-490E-8AD4-A87647BE4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400" y="5638800"/>
                <a:ext cx="4953000" cy="480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准确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</a:rPr>
                      <m:t>解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1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B98545-A3F8-490E-8AD4-A87647BE4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5638800"/>
                <a:ext cx="4953000" cy="4801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6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DADE0699-4113-46C2-A41D-531E6B8F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10.12 </a:t>
            </a:r>
            <a:r>
              <a:rPr lang="zh-CN" altLang="en-US" kern="0" dirty="0"/>
              <a:t>选择</a:t>
            </a:r>
            <a:r>
              <a:rPr lang="en-US" altLang="zh-CN" kern="0" dirty="0"/>
              <a:t>2</a:t>
            </a:r>
            <a:r>
              <a:rPr lang="zh-CN" altLang="en-US" kern="0" dirty="0"/>
              <a:t>：行进行交换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CC1D87D8-5B5B-4894-BB3F-1B5CBBAD1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71678"/>
              </p:ext>
            </p:extLst>
          </p:nvPr>
        </p:nvGraphicFramePr>
        <p:xfrm>
          <a:off x="2735063" y="1053198"/>
          <a:ext cx="3792936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3" imgW="2171520" imgH="457200" progId="Equation.DSMT4">
                  <p:embed/>
                </p:oleObj>
              </mc:Choice>
              <mc:Fallback>
                <p:oleObj name="Equation" r:id="rId3" imgW="2171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5063" y="1053198"/>
                        <a:ext cx="3792936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2B7BA9CD-1BBB-48D2-914F-5F6627BDA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03976"/>
              </p:ext>
            </p:extLst>
          </p:nvPr>
        </p:nvGraphicFramePr>
        <p:xfrm>
          <a:off x="2819400" y="2528305"/>
          <a:ext cx="308314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5" imgW="1765080" imgH="457200" progId="Equation.DSMT4">
                  <p:embed/>
                </p:oleObj>
              </mc:Choice>
              <mc:Fallback>
                <p:oleObj name="Equation" r:id="rId5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528305"/>
                        <a:ext cx="3083147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FC923483-2EE6-48E6-91F9-41A8E7E8A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25152"/>
              </p:ext>
            </p:extLst>
          </p:nvPr>
        </p:nvGraphicFramePr>
        <p:xfrm>
          <a:off x="2675532" y="3821485"/>
          <a:ext cx="3640115" cy="78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7" imgW="2234880" imgH="482400" progId="Equation.DSMT4">
                  <p:embed/>
                </p:oleObj>
              </mc:Choice>
              <mc:Fallback>
                <p:oleObj name="Equation" r:id="rId7" imgW="2234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5532" y="3821485"/>
                        <a:ext cx="3640115" cy="785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23C16182-ED1C-4D8B-9EE2-7E61D9B38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8930"/>
              </p:ext>
            </p:extLst>
          </p:nvPr>
        </p:nvGraphicFramePr>
        <p:xfrm>
          <a:off x="2692980" y="5090953"/>
          <a:ext cx="3775488" cy="85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9" imgW="2120760" imgH="482400" progId="Equation.DSMT4">
                  <p:embed/>
                </p:oleObj>
              </mc:Choice>
              <mc:Fallback>
                <p:oleObj name="Equation" r:id="rId9" imgW="2120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2980" y="5090953"/>
                        <a:ext cx="3775488" cy="85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2C88BCA-9CBC-4EFB-9DBB-612E3BC3BD35}"/>
              </a:ext>
            </a:extLst>
          </p:cNvPr>
          <p:cNvSpPr txBox="1"/>
          <p:nvPr/>
        </p:nvSpPr>
        <p:spPr>
          <a:xfrm>
            <a:off x="370160" y="2006770"/>
            <a:ext cx="46107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/>
              <a:t>L</a:t>
            </a:r>
            <a:r>
              <a:rPr lang="zh-CN" altLang="en-US" sz="2200" dirty="0"/>
              <a:t>和</a:t>
            </a:r>
            <a:r>
              <a:rPr lang="en-US" altLang="zh-CN" sz="2200" dirty="0"/>
              <a:t>U</a:t>
            </a:r>
            <a:r>
              <a:rPr lang="zh-CN" altLang="en-US" sz="2200" dirty="0"/>
              <a:t>四舍五入到小数点后四位</a:t>
            </a:r>
            <a:endParaRPr lang="en-US" altLang="zh-CN" sz="22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ED7ECE7E-07A7-4392-9014-602072AF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51809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向前回代</a:t>
            </a:r>
            <a:endParaRPr lang="en-US" altLang="zh-CN" sz="2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92FCB2FA-4258-4A5D-9CC9-31D60E61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80578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向后回代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D2354613-3E07-4C03-AE11-E29FB2BEA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6105105"/>
                <a:ext cx="8229600" cy="3424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/>
                  <a:t>的误差约为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2354613-3E07-4C03-AE11-E29FB2BEA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6105105"/>
                <a:ext cx="8229600" cy="342401"/>
              </a:xfrm>
              <a:prstGeom prst="rect">
                <a:avLst/>
              </a:prstGeom>
              <a:blipFill>
                <a:blip r:embed="rId11"/>
                <a:stretch>
                  <a:fillRect l="-1926" t="-22807" b="-473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xmlns="" id="{4CB98545-A3F8-490E-8AD4-A87647BE4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6019800"/>
                <a:ext cx="4953000" cy="480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准确</m:t>
                    </m:r>
                    <m:r>
                      <a:rPr lang="zh-CN" altLang="en-US" sz="2200" b="0" i="1" dirty="0" smtClean="0">
                        <a:latin typeface="Cambria Math" panose="02040503050406030204" pitchFamily="18" charset="0"/>
                      </a:rPr>
                      <m:t>解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1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B98545-A3F8-490E-8AD4-A87647BE4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6019800"/>
                <a:ext cx="4953000" cy="4801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71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DDF180B2-18C8-4A81-BE30-7B666679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10.13 </a:t>
            </a:r>
            <a:r>
              <a:rPr lang="zh-CN" altLang="en-US" kern="0" dirty="0"/>
              <a:t>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2394DB25-E701-40F4-B514-BDD9E5B9F7BE}"/>
                  </a:ext>
                </a:extLst>
              </p:cNvPr>
              <p:cNvSpPr txBox="1"/>
              <p:nvPr/>
            </p:nvSpPr>
            <p:spPr>
              <a:xfrm>
                <a:off x="533400" y="1371600"/>
                <a:ext cx="7924800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不同置换矩阵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，算法可能导致产生不同的误差的结果；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由于数值存储存在误差</a:t>
                </a:r>
                <a:r>
                  <a:rPr lang="en-US" altLang="zh-CN" sz="2200" dirty="0" smtClean="0"/>
                  <a:t>: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:r>
                  <a:rPr lang="zh-CN" altLang="en-US" sz="2200" dirty="0" smtClean="0"/>
                  <a:t>第一</a:t>
                </a:r>
                <a:r>
                  <a:rPr lang="zh-CN" altLang="en-US" sz="2200" dirty="0"/>
                  <a:t>种</a:t>
                </a:r>
                <a:r>
                  <a:rPr lang="en-US" altLang="zh-CN" sz="2200" dirty="0" smtClean="0"/>
                  <a:t>P</a:t>
                </a:r>
                <a:r>
                  <a:rPr lang="en-US" altLang="zh-CN" sz="2200" baseline="-25000" dirty="0" smtClean="0"/>
                  <a:t>1</a:t>
                </a:r>
                <a:r>
                  <a:rPr lang="zh-CN" altLang="en-US" sz="2200" dirty="0" smtClean="0"/>
                  <a:t>行交换，算法不稳定；</a:t>
                </a:r>
                <a:endParaRPr lang="en-US" altLang="zh-CN" sz="2200" dirty="0" smtClean="0"/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:r>
                  <a:rPr lang="zh-CN" altLang="en-US" sz="2200" dirty="0" smtClean="0"/>
                  <a:t>第二种</a:t>
                </a:r>
                <a:r>
                  <a:rPr lang="en-US" altLang="zh-CN" sz="2200" dirty="0" smtClean="0"/>
                  <a:t>P</a:t>
                </a:r>
                <a:r>
                  <a:rPr lang="en-US" altLang="zh-CN" sz="2200" baseline="-25000" dirty="0" smtClean="0"/>
                  <a:t>2</a:t>
                </a:r>
                <a:r>
                  <a:rPr lang="zh-CN" altLang="en-US" sz="2200" dirty="0"/>
                  <a:t>行交换，算法是</a:t>
                </a:r>
                <a:r>
                  <a:rPr lang="zh-CN" altLang="en-US" sz="2200" dirty="0" smtClean="0"/>
                  <a:t>稳定得到 “</a:t>
                </a:r>
                <a:r>
                  <a:rPr lang="zh-CN" altLang="en-US" sz="2200" dirty="0"/>
                  <a:t>准确</a:t>
                </a:r>
                <a:r>
                  <a:rPr lang="zh-CN" altLang="en-US" sz="2200" dirty="0" smtClean="0"/>
                  <a:t>”近似解；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在数值分析中</a:t>
                </a:r>
                <a:r>
                  <a:rPr lang="zh-CN" altLang="en-US" sz="2200" dirty="0" smtClean="0"/>
                  <a:t>，一些</a:t>
                </a:r>
                <a:r>
                  <a:rPr lang="zh-CN" altLang="en-US" sz="2200" dirty="0"/>
                  <a:t>比较简单的规则去挑选置换矩阵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，使得算法结果比较稳定。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94DB25-E701-40F4-B514-BDD9E5B9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1600"/>
                <a:ext cx="7924800" cy="2800767"/>
              </a:xfrm>
              <a:prstGeom prst="rect">
                <a:avLst/>
              </a:prstGeom>
              <a:blipFill rotWithShape="0">
                <a:blip r:embed="rId3"/>
                <a:stretch>
                  <a:fillRect l="-846" t="-1525" b="-3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9AAD664-A0D6-4DAF-9A46-40D8269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107514"/>
              </p:ext>
            </p:extLst>
          </p:nvPr>
        </p:nvGraphicFramePr>
        <p:xfrm>
          <a:off x="1219200" y="4572000"/>
          <a:ext cx="266666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4" imgW="1282680" imgH="482400" progId="Equation.DSMT4">
                  <p:embed/>
                </p:oleObj>
              </mc:Choice>
              <mc:Fallback>
                <p:oleObj name="Equation" r:id="rId4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4572000"/>
                        <a:ext cx="2666666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B9AAD664-A0D6-4DAF-9A46-40D8269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56500"/>
              </p:ext>
            </p:extLst>
          </p:nvPr>
        </p:nvGraphicFramePr>
        <p:xfrm>
          <a:off x="4343400" y="4572000"/>
          <a:ext cx="2666666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6" imgW="1282680" imgH="482400" progId="Equation.DSMT4">
                  <p:embed/>
                </p:oleObj>
              </mc:Choice>
              <mc:Fallback>
                <p:oleObj name="Equation" r:id="rId6" imgW="1282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3400" y="4572000"/>
                        <a:ext cx="2666666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0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914400" y="22098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4419600" y="1905000"/>
            <a:ext cx="335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1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95395"/>
              </p:ext>
            </p:extLst>
          </p:nvPr>
        </p:nvGraphicFramePr>
        <p:xfrm>
          <a:off x="914400" y="1600200"/>
          <a:ext cx="28956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3" imgW="1117440" imgH="431640" progId="Equation.DSMT4">
                  <p:embed/>
                </p:oleObj>
              </mc:Choice>
              <mc:Fallback>
                <p:oleObj name="Equation" r:id="rId3" imgW="111744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8956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971511"/>
              </p:ext>
            </p:extLst>
          </p:nvPr>
        </p:nvGraphicFramePr>
        <p:xfrm>
          <a:off x="4343400" y="1219200"/>
          <a:ext cx="28194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公式" r:id="rId5" imgW="1104840" imgH="647640" progId="Equation.3">
                  <p:embed/>
                </p:oleObj>
              </mc:Choice>
              <mc:Fallback>
                <p:oleObj name="公式" r:id="rId5" imgW="1104840" imgH="647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28194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AutoShape 12"/>
          <p:cNvSpPr>
            <a:spLocks noChangeArrowheads="1"/>
          </p:cNvSpPr>
          <p:nvPr/>
        </p:nvSpPr>
        <p:spPr bwMode="auto">
          <a:xfrm>
            <a:off x="6553200" y="2743200"/>
            <a:ext cx="2057400" cy="1431281"/>
          </a:xfrm>
          <a:prstGeom prst="wedgeEllipseCallout">
            <a:avLst>
              <a:gd name="adj1" fmla="val -66353"/>
              <a:gd name="adj2" fmla="val -50712"/>
            </a:avLst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+mn-lt"/>
                <a:ea typeface="+mn-ea"/>
              </a:rPr>
              <a:t>仍有可能为小主元做除数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2EF89C04-3490-419A-9099-80786D20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10.9 LU</a:t>
            </a:r>
            <a:r>
              <a:rPr lang="zh-CN" altLang="en-US" kern="0" dirty="0"/>
              <a:t>分解</a:t>
            </a:r>
            <a:r>
              <a:rPr lang="en-US" altLang="zh-CN" kern="0" dirty="0" smtClean="0"/>
              <a:t>(</a:t>
            </a:r>
            <a:r>
              <a:rPr lang="zh-CN" altLang="en-US" kern="0" dirty="0" smtClean="0"/>
              <a:t>选主元</a:t>
            </a:r>
            <a:r>
              <a:rPr lang="en-US" altLang="zh-CN" kern="0" dirty="0"/>
              <a:t>)</a:t>
            </a:r>
            <a:endParaRPr lang="zh-CN" altLang="en-US" kern="0" dirty="0"/>
          </a:p>
        </p:txBody>
      </p:sp>
      <p:graphicFrame>
        <p:nvGraphicFramePr>
          <p:cNvPr id="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96086"/>
              </p:ext>
            </p:extLst>
          </p:nvPr>
        </p:nvGraphicFramePr>
        <p:xfrm>
          <a:off x="2286000" y="2743200"/>
          <a:ext cx="3429000" cy="124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7" imgW="1143000" imgH="431640" progId="Equation.DSMT4">
                  <p:embed/>
                </p:oleObj>
              </mc:Choice>
              <mc:Fallback>
                <p:oleObj name="Equation" r:id="rId7" imgW="11430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3429000" cy="1248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457200" y="4724400"/>
            <a:ext cx="838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627681"/>
              </p:ext>
            </p:extLst>
          </p:nvPr>
        </p:nvGraphicFramePr>
        <p:xfrm>
          <a:off x="3506788" y="4549775"/>
          <a:ext cx="2643187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9" imgW="1485720" imgH="1168200" progId="Equation.DSMT4">
                  <p:embed/>
                </p:oleObj>
              </mc:Choice>
              <mc:Fallback>
                <p:oleObj name="Equation" r:id="rId9" imgW="148572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549775"/>
                        <a:ext cx="2643187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802399"/>
              </p:ext>
            </p:extLst>
          </p:nvPr>
        </p:nvGraphicFramePr>
        <p:xfrm>
          <a:off x="6013450" y="4465638"/>
          <a:ext cx="281146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11" imgW="1574640" imgH="1168200" progId="Equation.DSMT4">
                  <p:embed/>
                </p:oleObj>
              </mc:Choice>
              <mc:Fallback>
                <p:oleObj name="Equation" r:id="rId11" imgW="157464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4465638"/>
                        <a:ext cx="2811463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108592"/>
              </p:ext>
            </p:extLst>
          </p:nvPr>
        </p:nvGraphicFramePr>
        <p:xfrm>
          <a:off x="76200" y="4532313"/>
          <a:ext cx="3463925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公式" r:id="rId13" imgW="1841400" imgH="1091880" progId="Equation.3">
                  <p:embed/>
                </p:oleObj>
              </mc:Choice>
              <mc:Fallback>
                <p:oleObj name="公式" r:id="rId13" imgW="1841400" imgH="1091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532313"/>
                        <a:ext cx="3463925" cy="205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11"/>
          <p:cNvSpPr>
            <a:spLocks noChangeShapeType="1"/>
          </p:cNvSpPr>
          <p:nvPr/>
        </p:nvSpPr>
        <p:spPr bwMode="auto">
          <a:xfrm flipV="1">
            <a:off x="760413" y="4922838"/>
            <a:ext cx="24384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6324600" y="4876800"/>
            <a:ext cx="22098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V="1">
            <a:off x="4114800" y="4953000"/>
            <a:ext cx="0" cy="1676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7315200" y="5715000"/>
            <a:ext cx="12192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5105400" y="5562600"/>
            <a:ext cx="0" cy="990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V="1">
            <a:off x="1066800" y="4953000"/>
            <a:ext cx="0" cy="1676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1981200" y="5715000"/>
            <a:ext cx="13716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V="1">
            <a:off x="2209800" y="5867400"/>
            <a:ext cx="0" cy="609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810000" y="5791200"/>
            <a:ext cx="1219200" cy="0"/>
          </a:xfrm>
          <a:prstGeom prst="line">
            <a:avLst/>
          </a:prstGeom>
          <a:noFill/>
          <a:ln w="31750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3886200" y="6629400"/>
            <a:ext cx="1219200" cy="0"/>
          </a:xfrm>
          <a:prstGeom prst="line">
            <a:avLst/>
          </a:prstGeom>
          <a:noFill/>
          <a:ln w="31750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057400" y="4038600"/>
                <a:ext cx="410522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dirty="0" smtClean="0">
                        <a:latin typeface="Cambria Math" panose="02040503050406030204" pitchFamily="18" charset="0"/>
                      </a:rPr>
                      <m:t>选择使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dirty="0"/>
                  <a:t>最大行</a:t>
                </a:r>
                <a:r>
                  <a:rPr lang="en-US" altLang="zh-CN" sz="2200" dirty="0"/>
                  <a:t>r</a:t>
                </a:r>
                <a:r>
                  <a:rPr lang="en-US" altLang="zh-CN" sz="2200" baseline="-25000" dirty="0"/>
                  <a:t>1</a:t>
                </a:r>
                <a:r>
                  <a:rPr lang="zh-CN" altLang="en-US" sz="2200" dirty="0" smtClean="0"/>
                  <a:t>与第</a:t>
                </a:r>
                <a:r>
                  <a:rPr lang="en-US" altLang="zh-CN" sz="2200" dirty="0" smtClean="0"/>
                  <a:t>r</a:t>
                </a:r>
                <a:r>
                  <a:rPr lang="zh-CN" altLang="en-US" sz="2200" dirty="0" smtClean="0"/>
                  <a:t>行互换</a:t>
                </a:r>
                <a:endParaRPr lang="zh-CN" altLang="en-US" sz="22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600"/>
                <a:ext cx="4105226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1040" t="-10000" r="-118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/>
          <p:cNvSpPr/>
          <p:nvPr/>
        </p:nvSpPr>
        <p:spPr bwMode="auto">
          <a:xfrm>
            <a:off x="3810000" y="5410200"/>
            <a:ext cx="990600" cy="114300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xmlns="" id="{4889C851-C2B0-4148-8AD4-C5898193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22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b="1" dirty="0"/>
              <a:t>LU</a:t>
            </a:r>
            <a:r>
              <a:rPr lang="zh-CN" altLang="en-US" sz="2200" b="1" dirty="0"/>
              <a:t>分解反复用到公式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0899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4" grpId="0" animBg="1" autoUpdateAnimBg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8229600" cy="4909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latin typeface="+mn-ea"/>
                  </a:rPr>
                  <a:t>非奇异矩阵的</a:t>
                </a:r>
                <a:r>
                  <a:rPr lang="en-US" altLang="zh-CN" sz="2200" b="1" dirty="0">
                    <a:latin typeface="+mn-ea"/>
                  </a:rPr>
                  <a:t>QR</a:t>
                </a:r>
                <a:r>
                  <a:rPr lang="zh-CN" altLang="en-US" sz="2200" b="1" dirty="0">
                    <a:latin typeface="+mn-ea"/>
                  </a:rPr>
                  <a:t>分解</a:t>
                </a:r>
                <a:endParaRPr lang="en-US" altLang="zh-CN" sz="2200" b="1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任意非奇异矩阵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>
                    <a:latin typeface="+mn-ea"/>
                  </a:rPr>
                  <a:t>,</a:t>
                </a:r>
                <a:r>
                  <a:rPr lang="zh-CN" altLang="en-US" sz="2200" dirty="0">
                    <a:latin typeface="+mn-ea"/>
                  </a:rPr>
                  <a:t>都可以进行</a:t>
                </a:r>
                <a:r>
                  <a:rPr lang="en-US" altLang="zh-CN" sz="2200" dirty="0">
                    <a:latin typeface="+mn-ea"/>
                  </a:rPr>
                  <a:t>QR</a:t>
                </a:r>
                <a:r>
                  <a:rPr lang="zh-CN" altLang="en-US" sz="2200" dirty="0">
                    <a:latin typeface="+mn-ea"/>
                  </a:rPr>
                  <a:t>分解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是一个正交矩阵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是一个上三角矩阵并且对角元素都为正数</a:t>
                </a:r>
                <a:endParaRPr lang="en-US" altLang="zh-CN" sz="2200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>
                    <a:latin typeface="+mn-ea"/>
                  </a:rPr>
                  <a:t>使用</a:t>
                </a:r>
                <a:r>
                  <a:rPr lang="en-US" altLang="zh-CN" sz="2200" b="1" dirty="0">
                    <a:latin typeface="+mn-ea"/>
                  </a:rPr>
                  <a:t>QR</a:t>
                </a:r>
                <a:r>
                  <a:rPr lang="zh-CN" altLang="en-US" sz="2200" b="1" dirty="0">
                    <a:latin typeface="+mn-ea"/>
                  </a:rPr>
                  <a:t>分解求逆</a:t>
                </a:r>
                <a:endParaRPr lang="en-US" altLang="zh-CN" sz="2200" b="1" dirty="0">
                  <a:latin typeface="+mn-ea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𝑄𝑅</m:t>
                            </m:r>
                          </m:e>
                        </m:d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229600" cy="4909036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7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 QR</a:t>
            </a:r>
            <a:r>
              <a:rPr lang="zh-CN" altLang="en-US" kern="0" dirty="0"/>
              <a:t>分解和矩阵的逆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D2012F9F-3EDB-4B47-B626-AFD04CF4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10.14 </a:t>
            </a:r>
            <a:r>
              <a:rPr lang="zh-CN" altLang="en-US" kern="0" dirty="0"/>
              <a:t>稀疏线性方程组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94D4540-56D1-4911-975A-4B8A0D1E4A39}"/>
              </a:ext>
            </a:extLst>
          </p:cNvPr>
          <p:cNvSpPr txBox="1"/>
          <p:nvPr/>
        </p:nvSpPr>
        <p:spPr>
          <a:xfrm>
            <a:off x="457200" y="1219200"/>
            <a:ext cx="7772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如果矩阵</a:t>
            </a:r>
            <a:r>
              <a:rPr lang="en-US" altLang="zh-CN" sz="2200" dirty="0"/>
              <a:t>A</a:t>
            </a:r>
            <a:r>
              <a:rPr lang="zh-CN" altLang="en-US" sz="2200" dirty="0"/>
              <a:t>是系稀疏矩阵，则它一般可以被分解为</a:t>
            </a:r>
            <a:endParaRPr lang="en-US" altLang="zh-CN" sz="22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51BB1B1A-A1AD-4AC7-BFE9-670141233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324991"/>
              </p:ext>
            </p:extLst>
          </p:nvPr>
        </p:nvGraphicFramePr>
        <p:xfrm>
          <a:off x="3276600" y="1828800"/>
          <a:ext cx="1364476" cy="43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828800"/>
                        <a:ext cx="1364476" cy="43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4222A4E-F142-4247-98FD-D5DB307AF2CF}"/>
                  </a:ext>
                </a:extLst>
              </p:cNvPr>
              <p:cNvSpPr txBox="1"/>
              <p:nvPr/>
            </p:nvSpPr>
            <p:spPr>
              <a:xfrm>
                <a:off x="533400" y="2819400"/>
                <a:ext cx="7772400" cy="2032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都为置换矩阵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对矩阵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进行行变换和列变换得到：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然后进行分解：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的选择会影响</a:t>
                </a:r>
                <a:r>
                  <a:rPr lang="en-US" altLang="zh-CN" sz="2200" dirty="0"/>
                  <a:t>L</a:t>
                </a:r>
                <a:r>
                  <a:rPr lang="zh-CN" altLang="en-US" sz="2200" dirty="0"/>
                  <a:t>和</a:t>
                </a:r>
                <a:r>
                  <a:rPr lang="en-US" altLang="zh-CN" sz="2200" dirty="0"/>
                  <a:t>U</a:t>
                </a:r>
                <a:r>
                  <a:rPr lang="zh-CN" altLang="en-US" sz="2200" dirty="0"/>
                  <a:t>的稀疏度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222A4E-F142-4247-98FD-D5DB307A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19400"/>
                <a:ext cx="7772400" cy="2032351"/>
              </a:xfrm>
              <a:prstGeom prst="rect">
                <a:avLst/>
              </a:prstGeom>
              <a:blipFill>
                <a:blip r:embed="rId5"/>
                <a:stretch>
                  <a:fillRect l="-863" t="-2102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261775"/>
              </p:ext>
            </p:extLst>
          </p:nvPr>
        </p:nvGraphicFramePr>
        <p:xfrm>
          <a:off x="1752600" y="2362200"/>
          <a:ext cx="31242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公式" r:id="rId3" imgW="1523880" imgH="888840" progId="Equation.3">
                  <p:embed/>
                </p:oleObj>
              </mc:Choice>
              <mc:Fallback>
                <p:oleObj name="公式" r:id="rId3" imgW="1523880" imgH="8888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31242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31456"/>
              </p:ext>
            </p:extLst>
          </p:nvPr>
        </p:nvGraphicFramePr>
        <p:xfrm>
          <a:off x="4919662" y="2435225"/>
          <a:ext cx="67627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公式" r:id="rId5" imgW="330120" imgH="838080" progId="Equation.3">
                  <p:embed/>
                </p:oleObj>
              </mc:Choice>
              <mc:Fallback>
                <p:oleObj name="公式" r:id="rId5" imgW="330120" imgH="838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2" y="2435225"/>
                        <a:ext cx="676275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71373"/>
              </p:ext>
            </p:extLst>
          </p:nvPr>
        </p:nvGraphicFramePr>
        <p:xfrm>
          <a:off x="5640387" y="2435225"/>
          <a:ext cx="1011238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7" imgW="495000" imgH="888840" progId="Equation.3">
                  <p:embed/>
                </p:oleObj>
              </mc:Choice>
              <mc:Fallback>
                <p:oleObj name="公式" r:id="rId7" imgW="495000" imgH="8888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7" y="2435225"/>
                        <a:ext cx="1011238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2012F9F-3EDB-4B47-B626-AFD04CF4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LU</a:t>
            </a:r>
            <a:r>
              <a:rPr lang="zh-CN" altLang="en-US" kern="0" dirty="0" smtClean="0"/>
              <a:t>分解</a:t>
            </a:r>
            <a:endParaRPr lang="zh-CN" altLang="en-US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2133600" y="1524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0" smtClean="0"/>
              <a:t>作业  </a:t>
            </a:r>
            <a:r>
              <a:rPr lang="en-US" altLang="zh-CN" kern="0" dirty="0" smtClean="0"/>
              <a:t>LU</a:t>
            </a:r>
            <a:r>
              <a:rPr lang="zh-CN" altLang="en-US" kern="0" dirty="0"/>
              <a:t>分解求解线性组</a:t>
            </a:r>
          </a:p>
          <a:p>
            <a:endParaRPr lang="zh-CN" alt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EFC5F46-E002-411F-9E76-7700C607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10.2 QR</a:t>
            </a:r>
            <a:r>
              <a:rPr lang="zh-CN" altLang="en-US" kern="0" dirty="0"/>
              <a:t>分解求解线性方程组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7072CE87-046D-4A9F-825D-7C710546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8229600" cy="4909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使用</a:t>
                </a: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分解求解线性方程组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矩阵</a:t>
                </a:r>
                <a:r>
                  <a:rPr lang="en-US" altLang="zh-CN" sz="22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/>
                  <a:t>为非奇异矩阵</a:t>
                </a:r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1.</a:t>
                </a:r>
                <a:r>
                  <a:rPr lang="zh-CN" altLang="en-US" sz="2200" dirty="0"/>
                  <a:t>首先对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进行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zh-CN" altLang="en-US" sz="2200" dirty="0" smtClean="0"/>
                  <a:t>分解</a:t>
                </a:r>
                <a:r>
                  <a:rPr lang="zh-CN" altLang="en-US" sz="2200" dirty="0"/>
                  <a:t>，</a:t>
                </a:r>
                <a:r>
                  <a:rPr lang="zh-CN" altLang="en-US" sz="2200" dirty="0" smtClean="0"/>
                  <a:t>得到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altLang="zh-CN" sz="2200" dirty="0" smtClean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2.</a:t>
                </a:r>
                <a:r>
                  <a:rPr lang="zh-CN" altLang="en-US" sz="2200" dirty="0"/>
                  <a:t>计算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3.</a:t>
                </a:r>
                <a:r>
                  <a:rPr lang="zh-CN" altLang="en-US" sz="2200" dirty="0"/>
                  <a:t>通过回代法求解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≈2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/>
                  <a:t> flops 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分解复杂度</a:t>
                </a:r>
                <a:r>
                  <a:rPr lang="en-US" altLang="zh-CN" sz="2200" dirty="0"/>
                  <a:t>: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矩阵向量乘法：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回代法：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2CE87-046D-4A9F-825D-7C710546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229600" cy="4909036"/>
              </a:xfrm>
              <a:prstGeom prst="rect">
                <a:avLst/>
              </a:prstGeom>
              <a:blipFill rotWithShape="0">
                <a:blip r:embed="rId2"/>
                <a:stretch>
                  <a:fillRect l="-1926" t="-1739" r="-19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0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EFC5F46-E002-411F-9E76-7700C6079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10.2</a:t>
            </a:r>
            <a:r>
              <a:rPr lang="zh-CN" altLang="en-US" kern="0" dirty="0" smtClean="0"/>
              <a:t>应用</a:t>
            </a:r>
            <a:r>
              <a:rPr lang="en-US" altLang="zh-CN" kern="0" dirty="0" smtClean="0"/>
              <a:t>QR</a:t>
            </a:r>
            <a:r>
              <a:rPr lang="zh-CN" altLang="en-US" kern="0" dirty="0" smtClean="0"/>
              <a:t>分解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7072CE87-046D-4A9F-825D-7C7105461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8229600" cy="49518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计算非奇异矩阵</a:t>
                </a:r>
                <a:r>
                  <a:rPr lang="en-US" altLang="zh-CN" sz="2200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的逆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，通过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2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𝑄𝑅𝑋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 smtClean="0"/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复杂度：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≈3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/>
                  <a:t> flops </a:t>
                </a: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分解复杂度</a:t>
                </a:r>
                <a:r>
                  <a:rPr lang="en-US" altLang="zh-CN" sz="2200" dirty="0"/>
                  <a:t>: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回代</a:t>
                </a:r>
                <a:r>
                  <a:rPr lang="zh-CN" altLang="en-US" sz="2200" dirty="0"/>
                  <a:t>法</a:t>
                </a:r>
                <a:r>
                  <a:rPr lang="zh-CN" altLang="en-US" sz="2200" dirty="0" smtClean="0"/>
                  <a:t>：一次回代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，则</m:t>
                    </m:r>
                  </m:oMath>
                </a14:m>
                <a:r>
                  <a:rPr lang="en-US" altLang="zh-CN" sz="2200" dirty="0" smtClean="0"/>
                  <a:t>n</a:t>
                </a:r>
                <a:r>
                  <a:rPr lang="zh-CN" altLang="en-US" sz="2200" dirty="0" smtClean="0"/>
                  <a:t>次回代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72CE87-046D-4A9F-825D-7C710546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229600" cy="4951868"/>
              </a:xfrm>
              <a:prstGeom prst="rect">
                <a:avLst/>
              </a:prstGeom>
              <a:blipFill rotWithShape="0">
                <a:blip r:embed="rId3"/>
                <a:stretch>
                  <a:fillRect l="-1926" t="-17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62091"/>
              </p:ext>
            </p:extLst>
          </p:nvPr>
        </p:nvGraphicFramePr>
        <p:xfrm>
          <a:off x="1981200" y="1676400"/>
          <a:ext cx="4373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4" imgW="2298600" imgH="253800" progId="Equation.DSMT4">
                  <p:embed/>
                </p:oleObj>
              </mc:Choice>
              <mc:Fallback>
                <p:oleObj name="Equation" r:id="rId4" imgW="2298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676400"/>
                        <a:ext cx="4373562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990111"/>
              </p:ext>
            </p:extLst>
          </p:nvPr>
        </p:nvGraphicFramePr>
        <p:xfrm>
          <a:off x="1752600" y="3429000"/>
          <a:ext cx="4448176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6" imgW="2336760" imgH="241200" progId="Equation.DSMT4">
                  <p:embed/>
                </p:oleObj>
              </mc:Choice>
              <mc:Fallback>
                <p:oleObj name="Equation" r:id="rId6" imgW="2336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3429000"/>
                        <a:ext cx="4448176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496099"/>
              </p:ext>
            </p:extLst>
          </p:nvPr>
        </p:nvGraphicFramePr>
        <p:xfrm>
          <a:off x="2362200" y="2895600"/>
          <a:ext cx="27082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8" imgW="1422360" imgH="228600" progId="Equation.DSMT4">
                  <p:embed/>
                </p:oleObj>
              </mc:Choice>
              <mc:Fallback>
                <p:oleObj name="Equation" r:id="rId8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2895600"/>
                        <a:ext cx="270827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39583"/>
              </p:ext>
            </p:extLst>
          </p:nvPr>
        </p:nvGraphicFramePr>
        <p:xfrm>
          <a:off x="2133600" y="2209800"/>
          <a:ext cx="41576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10" imgW="2184120" imgH="253800" progId="Equation.DSMT4">
                  <p:embed/>
                </p:oleObj>
              </mc:Choice>
              <mc:Fallback>
                <p:oleObj name="Equation" r:id="rId10" imgW="2184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33600" y="2209800"/>
                        <a:ext cx="415766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9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B899241-EAB1-4B75-B13A-23D54B60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10.3 LU</a:t>
            </a:r>
            <a:r>
              <a:rPr lang="zh-CN" altLang="en-US" kern="0" dirty="0"/>
              <a:t>分解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A62D3919-5CF1-4968-91D7-44137990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229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A=LU</a:t>
            </a:r>
            <a:r>
              <a:rPr lang="zh-CN" altLang="en-US" sz="2200" dirty="0"/>
              <a:t>分解</a:t>
            </a:r>
            <a:endParaRPr lang="en-US" altLang="zh-CN" sz="2200" dirty="0"/>
          </a:p>
          <a:p>
            <a:pPr marL="800100" lvl="1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L</a:t>
            </a:r>
            <a:r>
              <a:rPr lang="zh-CN" altLang="en-US" sz="2200" dirty="0"/>
              <a:t>为下三角矩阵并且</a:t>
            </a:r>
            <a:r>
              <a:rPr lang="zh-CN" altLang="en-US" sz="2200" dirty="0">
                <a:solidFill>
                  <a:srgbClr val="FF0000"/>
                </a:solidFill>
              </a:rPr>
              <a:t>对角线元素全为</a:t>
            </a:r>
            <a:r>
              <a:rPr lang="en-US" altLang="zh-CN" sz="2200" dirty="0">
                <a:solidFill>
                  <a:srgbClr val="FF0000"/>
                </a:solidFill>
              </a:rPr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U</a:t>
            </a:r>
            <a:r>
              <a:rPr lang="zh-CN" altLang="en-US" sz="2200" dirty="0"/>
              <a:t>为上三角</a:t>
            </a:r>
            <a:r>
              <a:rPr lang="zh-CN" altLang="en-US" sz="2200" dirty="0" smtClean="0"/>
              <a:t>矩阵。</a:t>
            </a:r>
            <a:endParaRPr lang="en-US" altLang="zh-CN" sz="2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800" y="21336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" y="3657600"/>
            <a:ext cx="861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00400" y="5715000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72844"/>
              </p:ext>
            </p:extLst>
          </p:nvPr>
        </p:nvGraphicFramePr>
        <p:xfrm>
          <a:off x="2438400" y="1981200"/>
          <a:ext cx="338455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3" imgW="1841400" imgH="1091880" progId="Equation.DSMT4">
                  <p:embed/>
                </p:oleObj>
              </mc:Choice>
              <mc:Fallback>
                <p:oleObj name="Equation" r:id="rId3" imgW="1841400" imgH="10918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338455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25402"/>
              </p:ext>
            </p:extLst>
          </p:nvPr>
        </p:nvGraphicFramePr>
        <p:xfrm>
          <a:off x="5867400" y="2667000"/>
          <a:ext cx="13589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5" imgW="393480" imgH="177480" progId="Equation.DSMT4">
                  <p:embed/>
                </p:oleObj>
              </mc:Choice>
              <mc:Fallback>
                <p:oleObj name="Equation" r:id="rId5" imgW="393480" imgH="177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67000"/>
                        <a:ext cx="13589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87510"/>
              </p:ext>
            </p:extLst>
          </p:nvPr>
        </p:nvGraphicFramePr>
        <p:xfrm>
          <a:off x="762000" y="4114800"/>
          <a:ext cx="3389313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7" imgW="1358640" imgH="939600" progId="Equation.DSMT4">
                  <p:embed/>
                </p:oleObj>
              </mc:Choice>
              <mc:Fallback>
                <p:oleObj name="Equation" r:id="rId7" imgW="1358640" imgH="939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3389313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53991"/>
              </p:ext>
            </p:extLst>
          </p:nvPr>
        </p:nvGraphicFramePr>
        <p:xfrm>
          <a:off x="4648200" y="4038600"/>
          <a:ext cx="3863975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9" imgW="1549080" imgH="939600" progId="Equation.DSMT4">
                  <p:embed/>
                </p:oleObj>
              </mc:Choice>
              <mc:Fallback>
                <p:oleObj name="Equation" r:id="rId9" imgW="1549080" imgH="9396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38600"/>
                        <a:ext cx="3863975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2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33400" y="990600"/>
            <a:ext cx="838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57200" y="2819400"/>
            <a:ext cx="678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981200" y="5334000"/>
            <a:ext cx="502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81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89400"/>
              </p:ext>
            </p:extLst>
          </p:nvPr>
        </p:nvGraphicFramePr>
        <p:xfrm>
          <a:off x="3582988" y="815975"/>
          <a:ext cx="2643187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" name="Equation" r:id="rId3" imgW="1485720" imgH="1168200" progId="Equation.DSMT4">
                  <p:embed/>
                </p:oleObj>
              </mc:Choice>
              <mc:Fallback>
                <p:oleObj name="Equation" r:id="rId3" imgW="148572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815975"/>
                        <a:ext cx="2643187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35206"/>
              </p:ext>
            </p:extLst>
          </p:nvPr>
        </p:nvGraphicFramePr>
        <p:xfrm>
          <a:off x="6089650" y="731838"/>
          <a:ext cx="281146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5" name="Equation" r:id="rId5" imgW="1574640" imgH="1168200" progId="Equation.DSMT4">
                  <p:embed/>
                </p:oleObj>
              </mc:Choice>
              <mc:Fallback>
                <p:oleObj name="Equation" r:id="rId5" imgW="157464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731838"/>
                        <a:ext cx="2811463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61958"/>
              </p:ext>
            </p:extLst>
          </p:nvPr>
        </p:nvGraphicFramePr>
        <p:xfrm>
          <a:off x="152400" y="798513"/>
          <a:ext cx="3463925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6" name="公式" r:id="rId7" imgW="1841400" imgH="1091880" progId="Equation.3">
                  <p:embed/>
                </p:oleObj>
              </mc:Choice>
              <mc:Fallback>
                <p:oleObj name="公式" r:id="rId7" imgW="1841400" imgH="1091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98513"/>
                        <a:ext cx="3463925" cy="205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836613" y="1189038"/>
            <a:ext cx="2438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3962400" y="1143000"/>
            <a:ext cx="2057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>
            <a:off x="6669088" y="1066800"/>
            <a:ext cx="0" cy="1752600"/>
          </a:xfrm>
          <a:prstGeom prst="line">
            <a:avLst/>
          </a:prstGeom>
          <a:noFill/>
          <a:ln w="3175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7772400" y="1066800"/>
            <a:ext cx="0" cy="1752600"/>
          </a:xfrm>
          <a:prstGeom prst="line">
            <a:avLst/>
          </a:prstGeom>
          <a:noFill/>
          <a:ln w="3175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8756650" y="1066800"/>
            <a:ext cx="0" cy="1752600"/>
          </a:xfrm>
          <a:prstGeom prst="line">
            <a:avLst/>
          </a:prstGeom>
          <a:noFill/>
          <a:ln w="3175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2057400" y="2057400"/>
            <a:ext cx="12954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3932238" y="2057400"/>
            <a:ext cx="1296987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581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707104"/>
              </p:ext>
            </p:extLst>
          </p:nvPr>
        </p:nvGraphicFramePr>
        <p:xfrm>
          <a:off x="1828800" y="5029200"/>
          <a:ext cx="2133600" cy="107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7" name="公式" r:id="rId9" imgW="825480" imgH="431640" progId="Equation.3">
                  <p:embed/>
                </p:oleObj>
              </mc:Choice>
              <mc:Fallback>
                <p:oleObj name="公式" r:id="rId9" imgW="82548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2133600" cy="1076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134677"/>
              </p:ext>
            </p:extLst>
          </p:nvPr>
        </p:nvGraphicFramePr>
        <p:xfrm>
          <a:off x="4800600" y="5791200"/>
          <a:ext cx="19605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" name="公式" r:id="rId11" imgW="812520" imgH="190440" progId="Equation.3">
                  <p:embed/>
                </p:oleObj>
              </mc:Choice>
              <mc:Fallback>
                <p:oleObj name="公式" r:id="rId11" imgW="812520" imgH="1904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791200"/>
                        <a:ext cx="19605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31143"/>
              </p:ext>
            </p:extLst>
          </p:nvPr>
        </p:nvGraphicFramePr>
        <p:xfrm>
          <a:off x="4876800" y="51816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" name="公式" r:id="rId13" imgW="698400" imgH="190440" progId="Equation.3">
                  <p:embed/>
                </p:oleObj>
              </mc:Choice>
              <mc:Fallback>
                <p:oleObj name="公式" r:id="rId13" imgW="698400" imgH="1904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7677150" y="900113"/>
            <a:ext cx="0" cy="1008062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8685213" y="900113"/>
            <a:ext cx="0" cy="936625"/>
          </a:xfrm>
          <a:prstGeom prst="line">
            <a:avLst/>
          </a:prstGeom>
          <a:noFill/>
          <a:ln w="317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2895600"/>
                <a:ext cx="5401863" cy="472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根据矩阵的乘法原理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的第一行元素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95600"/>
                <a:ext cx="5401863" cy="472181"/>
              </a:xfrm>
              <a:prstGeom prst="rect">
                <a:avLst/>
              </a:prstGeom>
              <a:blipFill rotWithShape="0"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15337"/>
              </p:ext>
            </p:extLst>
          </p:nvPr>
        </p:nvGraphicFramePr>
        <p:xfrm>
          <a:off x="2438400" y="3505200"/>
          <a:ext cx="3048000" cy="59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16" imgW="1231560" imgH="241200" progId="Equation.DSMT4">
                  <p:embed/>
                </p:oleObj>
              </mc:Choice>
              <mc:Fallback>
                <p:oleObj name="Equation" r:id="rId16" imgW="1231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38400" y="3505200"/>
                        <a:ext cx="3048000" cy="598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57200" y="4191000"/>
                <a:ext cx="6553200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的第</m:t>
                      </m:r>
                      <m:r>
                        <a:rPr lang="en-US" altLang="zh-CN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行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FF0000"/>
                          </a:solidFill>
                        </a:rPr>
                        <m:t>主对角线以右元素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1000"/>
                <a:ext cx="6553200" cy="473591"/>
              </a:xfrm>
              <a:prstGeom prst="rect">
                <a:avLst/>
              </a:prstGeom>
              <a:blipFill rotWithShape="0">
                <a:blip r:embed="rId18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2">
            <a:extLst>
              <a:ext uri="{FF2B5EF4-FFF2-40B4-BE49-F238E27FC236}">
                <a16:creationId xmlns:a16="http://schemas.microsoft.com/office/drawing/2014/main" xmlns="" id="{8B899241-EAB1-4B75-B13A-23D54B60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10.3 LU</a:t>
            </a:r>
            <a:r>
              <a:rPr lang="zh-CN" altLang="en-US" kern="0" dirty="0"/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11230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nimBg="1"/>
      <p:bldP spid="64524" grpId="0" animBg="1"/>
      <p:bldP spid="64525" grpId="0" animBg="1"/>
      <p:bldP spid="64526" grpId="0" animBg="1"/>
      <p:bldP spid="64527" grpId="0" animBg="1"/>
      <p:bldP spid="64528" grpId="0" animBg="1"/>
      <p:bldP spid="64529" grpId="0" animBg="1"/>
      <p:bldP spid="64536" grpId="0" animBg="1"/>
      <p:bldP spid="64537" grpId="0" animBg="1"/>
      <p:bldP spid="3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28600" y="990600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50825" y="32131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752600" y="4114800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838200" y="548640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6857" name="Object 57"/>
          <p:cNvGraphicFramePr>
            <a:graphicFrameLocks noChangeAspect="1"/>
          </p:cNvGraphicFramePr>
          <p:nvPr/>
        </p:nvGraphicFramePr>
        <p:xfrm>
          <a:off x="3203575" y="1028700"/>
          <a:ext cx="28448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3" imgW="1714320" imgH="1168200" progId="Equation.DSMT4">
                  <p:embed/>
                </p:oleObj>
              </mc:Choice>
              <mc:Fallback>
                <p:oleObj name="Equation" r:id="rId3" imgW="171432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028700"/>
                        <a:ext cx="28448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43409"/>
              </p:ext>
            </p:extLst>
          </p:nvPr>
        </p:nvGraphicFramePr>
        <p:xfrm>
          <a:off x="6011863" y="981075"/>
          <a:ext cx="2855912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Equation" r:id="rId5" imgW="1574640" imgH="1168200" progId="Equation.DSMT4">
                  <p:embed/>
                </p:oleObj>
              </mc:Choice>
              <mc:Fallback>
                <p:oleObj name="Equation" r:id="rId5" imgW="157464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981075"/>
                        <a:ext cx="2855912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5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29392"/>
              </p:ext>
            </p:extLst>
          </p:nvPr>
        </p:nvGraphicFramePr>
        <p:xfrm>
          <a:off x="179388" y="1052513"/>
          <a:ext cx="311467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Equation" r:id="rId7" imgW="1930320" imgH="1168200" progId="Equation.DSMT4">
                  <p:embed/>
                </p:oleObj>
              </mc:Choice>
              <mc:Fallback>
                <p:oleObj name="Equation" r:id="rId7" imgW="193032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3114675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7596188" y="1125538"/>
            <a:ext cx="0" cy="10795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V="1">
            <a:off x="3635375" y="2565400"/>
            <a:ext cx="1279525" cy="14288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6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54250"/>
              </p:ext>
            </p:extLst>
          </p:nvPr>
        </p:nvGraphicFramePr>
        <p:xfrm>
          <a:off x="1752600" y="4114800"/>
          <a:ext cx="241775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Equation" r:id="rId9" imgW="825480" imgH="431640" progId="Equation.DSMT4">
                  <p:embed/>
                </p:oleObj>
              </mc:Choice>
              <mc:Fallback>
                <p:oleObj name="Equation" r:id="rId9" imgW="82548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14800"/>
                        <a:ext cx="241775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6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84607"/>
              </p:ext>
            </p:extLst>
          </p:nvPr>
        </p:nvGraphicFramePr>
        <p:xfrm>
          <a:off x="4876799" y="4800600"/>
          <a:ext cx="2707185" cy="489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公式" r:id="rId11" imgW="1015920" imgH="190440" progId="Equation.3">
                  <p:embed/>
                </p:oleObj>
              </mc:Choice>
              <mc:Fallback>
                <p:oleObj name="公式" r:id="rId11" imgW="1015920" imgH="1904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799" y="4800600"/>
                        <a:ext cx="2707185" cy="489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AutoShape 15"/>
          <p:cNvSpPr>
            <a:spLocks noChangeArrowheads="1"/>
          </p:cNvSpPr>
          <p:nvPr/>
        </p:nvSpPr>
        <p:spPr bwMode="auto">
          <a:xfrm>
            <a:off x="1619250" y="2209800"/>
            <a:ext cx="576263" cy="858838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3657600" y="2971800"/>
            <a:ext cx="1295400" cy="1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62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425552"/>
              </p:ext>
            </p:extLst>
          </p:nvPr>
        </p:nvGraphicFramePr>
        <p:xfrm>
          <a:off x="4876800" y="4191000"/>
          <a:ext cx="2209800" cy="47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公式" r:id="rId13" imgW="863280" imgH="190440" progId="Equation.3">
                  <p:embed/>
                </p:oleObj>
              </mc:Choice>
              <mc:Fallback>
                <p:oleObj name="公式" r:id="rId13" imgW="863280" imgH="1904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191000"/>
                        <a:ext cx="2209800" cy="473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64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74798"/>
              </p:ext>
            </p:extLst>
          </p:nvPr>
        </p:nvGraphicFramePr>
        <p:xfrm>
          <a:off x="4800600" y="5638800"/>
          <a:ext cx="1905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公式" r:id="rId15" imgW="787320" imgH="190440" progId="Equation.3">
                  <p:embed/>
                </p:oleObj>
              </mc:Choice>
              <mc:Fallback>
                <p:oleObj name="公式" r:id="rId15" imgW="787320" imgH="1904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638800"/>
                        <a:ext cx="19050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28600" y="3505200"/>
                <a:ext cx="7010400" cy="433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的第</m:t>
                      </m:r>
                      <m:r>
                        <a:rPr lang="en-US" altLang="zh-CN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列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元素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FF0000"/>
                          </a:solidFill>
                        </a:rPr>
                        <m:t>主对角线以</m:t>
                      </m:r>
                      <m:r>
                        <a:rPr lang="zh-CN" altLang="en-US" sz="2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下</m:t>
                      </m:r>
                      <m:r>
                        <m:rPr>
                          <m:nor/>
                        </m:rPr>
                        <a:rPr lang="zh-CN" altLang="en-US" sz="2200" dirty="0">
                          <a:solidFill>
                            <a:srgbClr val="FF0000"/>
                          </a:solidFill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05200"/>
                <a:ext cx="7010400" cy="433773"/>
              </a:xfrm>
              <a:prstGeom prst="rect">
                <a:avLst/>
              </a:prstGeom>
              <a:blipFill rotWithShape="0">
                <a:blip r:embed="rId17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9600" y="5638800"/>
                <a:ext cx="3737113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显然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</a:rPr>
                        <m:t> 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</a:rPr>
                        <m:t> </m:t>
                      </m:r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</a:rPr>
                        <m:t>  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38800"/>
                <a:ext cx="3737113" cy="431849"/>
              </a:xfrm>
              <a:prstGeom prst="rect">
                <a:avLst/>
              </a:prstGeom>
              <a:blipFill rotWithShape="0">
                <a:blip r:embed="rId18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2">
            <a:extLst>
              <a:ext uri="{FF2B5EF4-FFF2-40B4-BE49-F238E27FC236}">
                <a16:creationId xmlns:a16="http://schemas.microsoft.com/office/drawing/2014/main" xmlns="" id="{8B899241-EAB1-4B75-B13A-23D54B60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10.3 LU</a:t>
            </a:r>
            <a:r>
              <a:rPr lang="zh-CN" altLang="en-US" kern="0" dirty="0"/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37598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5" grpId="0" animBg="1"/>
      <p:bldP spid="65546" grpId="0" animBg="1"/>
      <p:bldP spid="65551" grpId="0" animBg="1"/>
      <p:bldP spid="65552" grpId="0" animBg="1"/>
      <p:bldP spid="4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33400" y="990600"/>
            <a:ext cx="838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57200" y="2819400"/>
            <a:ext cx="678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812" name="Object 36"/>
          <p:cNvGraphicFramePr>
            <a:graphicFrameLocks noChangeAspect="1"/>
          </p:cNvGraphicFramePr>
          <p:nvPr/>
        </p:nvGraphicFramePr>
        <p:xfrm>
          <a:off x="3582988" y="815975"/>
          <a:ext cx="2643187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3" imgW="1485720" imgH="1168200" progId="Equation.DSMT4">
                  <p:embed/>
                </p:oleObj>
              </mc:Choice>
              <mc:Fallback>
                <p:oleObj name="Equation" r:id="rId3" imgW="148572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815975"/>
                        <a:ext cx="2643187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3" name="Object 37"/>
          <p:cNvGraphicFramePr>
            <a:graphicFrameLocks noChangeAspect="1"/>
          </p:cNvGraphicFramePr>
          <p:nvPr/>
        </p:nvGraphicFramePr>
        <p:xfrm>
          <a:off x="6089650" y="731838"/>
          <a:ext cx="281146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5" imgW="1574640" imgH="1168200" progId="Equation.DSMT4">
                  <p:embed/>
                </p:oleObj>
              </mc:Choice>
              <mc:Fallback>
                <p:oleObj name="Equation" r:id="rId5" imgW="1574640" imgH="1168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731838"/>
                        <a:ext cx="2811463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4" name="Object 38"/>
          <p:cNvGraphicFramePr>
            <a:graphicFrameLocks noChangeAspect="1"/>
          </p:cNvGraphicFramePr>
          <p:nvPr/>
        </p:nvGraphicFramePr>
        <p:xfrm>
          <a:off x="152400" y="798513"/>
          <a:ext cx="3463925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公式" r:id="rId7" imgW="1841400" imgH="1091880" progId="Equation.3">
                  <p:embed/>
                </p:oleObj>
              </mc:Choice>
              <mc:Fallback>
                <p:oleObj name="公式" r:id="rId7" imgW="1841400" imgH="10918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98513"/>
                        <a:ext cx="3463925" cy="205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836613" y="1189038"/>
            <a:ext cx="24384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>
            <a:off x="6400800" y="1143000"/>
            <a:ext cx="22098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2971800"/>
                <a:ext cx="2761205" cy="471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第一行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2761205" cy="471924"/>
              </a:xfrm>
              <a:prstGeom prst="rect">
                <a:avLst/>
              </a:prstGeom>
              <a:blipFill rotWithShape="0">
                <a:blip r:embed="rId9"/>
                <a:stretch>
                  <a:fillRect r="-442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38372"/>
              </p:ext>
            </p:extLst>
          </p:nvPr>
        </p:nvGraphicFramePr>
        <p:xfrm>
          <a:off x="381000" y="3581400"/>
          <a:ext cx="48704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0" imgW="1968480" imgH="241200" progId="Equation.DSMT4">
                  <p:embed/>
                </p:oleObj>
              </mc:Choice>
              <mc:Fallback>
                <p:oleObj name="Equation" r:id="rId10" imgW="1968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000" y="3581400"/>
                        <a:ext cx="4870450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304800" y="4419600"/>
                <a:ext cx="6553200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 smtClean="0"/>
                  <a:t>U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行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FF0000"/>
                        </a:solidFill>
                      </a:rPr>
                      <m:t>主对角线以右元素</m:t>
                    </m:r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19600"/>
                <a:ext cx="6553200" cy="473591"/>
              </a:xfrm>
              <a:prstGeom prst="rect">
                <a:avLst/>
              </a:prstGeom>
              <a:blipFill rotWithShape="0">
                <a:blip r:embed="rId12"/>
                <a:stretch>
                  <a:fillRect l="-1209" t="-769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2">
            <a:extLst>
              <a:ext uri="{FF2B5EF4-FFF2-40B4-BE49-F238E27FC236}">
                <a16:creationId xmlns:a16="http://schemas.microsoft.com/office/drawing/2014/main" xmlns="" id="{8B899241-EAB1-4B75-B13A-23D54B60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10.3 LU</a:t>
            </a:r>
            <a:r>
              <a:rPr lang="zh-CN" altLang="en-US" kern="0" dirty="0"/>
              <a:t>分解</a:t>
            </a: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4191000" y="1219200"/>
            <a:ext cx="0" cy="1676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7391400" y="1981200"/>
            <a:ext cx="12192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V="1">
            <a:off x="5181600" y="1828800"/>
            <a:ext cx="0" cy="990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486400" y="2971800"/>
                <a:ext cx="2666627" cy="432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第一列</m:t>
                      </m:r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元素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971800"/>
                <a:ext cx="2666627" cy="432106"/>
              </a:xfrm>
              <a:prstGeom prst="rect">
                <a:avLst/>
              </a:prstGeom>
              <a:blipFill rotWithShape="0">
                <a:blip r:embed="rId13"/>
                <a:stretch>
                  <a:fillRect r="-22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28797"/>
              </p:ext>
            </p:extLst>
          </p:nvPr>
        </p:nvGraphicFramePr>
        <p:xfrm>
          <a:off x="5562600" y="3429000"/>
          <a:ext cx="12319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公式" r:id="rId14" imgW="533160" imgH="431640" progId="Equation.3">
                  <p:embed/>
                </p:oleObj>
              </mc:Choice>
              <mc:Fallback>
                <p:oleObj name="公式" r:id="rId14" imgW="53316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12319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3309"/>
              </p:ext>
            </p:extLst>
          </p:nvPr>
        </p:nvGraphicFramePr>
        <p:xfrm>
          <a:off x="6904038" y="3701623"/>
          <a:ext cx="1858962" cy="41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16" imgW="876240" imgH="203040" progId="Equation.DSMT4">
                  <p:embed/>
                </p:oleObj>
              </mc:Choice>
              <mc:Fallback>
                <p:oleObj name="Equation" r:id="rId16" imgW="876240" imgH="2030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3701623"/>
                        <a:ext cx="1858962" cy="416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2"/>
          <p:cNvSpPr>
            <a:spLocks noChangeShapeType="1"/>
          </p:cNvSpPr>
          <p:nvPr/>
        </p:nvSpPr>
        <p:spPr bwMode="auto">
          <a:xfrm flipV="1">
            <a:off x="1143000" y="1219200"/>
            <a:ext cx="0" cy="16764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2057400" y="1981200"/>
            <a:ext cx="1371600" cy="0"/>
          </a:xfrm>
          <a:prstGeom prst="line">
            <a:avLst/>
          </a:prstGeom>
          <a:noFill/>
          <a:ln w="317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48661"/>
              </p:ext>
            </p:extLst>
          </p:nvPr>
        </p:nvGraphicFramePr>
        <p:xfrm>
          <a:off x="762000" y="4953000"/>
          <a:ext cx="303417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18" imgW="1104840" imgH="431640" progId="Equation.DSMT4">
                  <p:embed/>
                </p:oleObj>
              </mc:Choice>
              <mc:Fallback>
                <p:oleObj name="Equation" r:id="rId18" imgW="110484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303417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2"/>
          <p:cNvSpPr>
            <a:spLocks noChangeShapeType="1"/>
          </p:cNvSpPr>
          <p:nvPr/>
        </p:nvSpPr>
        <p:spPr bwMode="auto">
          <a:xfrm flipV="1">
            <a:off x="2286000" y="2133600"/>
            <a:ext cx="0" cy="609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029200" y="4419600"/>
                <a:ext cx="3733800" cy="433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200" dirty="0" smtClean="0"/>
                  <a:t>L</a:t>
                </a:r>
                <a14:m>
                  <m:oMath xmlns:m="http://schemas.openxmlformats.org/officeDocument/2006/math"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列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FF0000"/>
                        </a:solidFill>
                      </a:rPr>
                      <m:t>主对角线以</m:t>
                    </m:r>
                    <m:r>
                      <a:rPr lang="zh-CN" altLang="en-US" sz="2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下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FF0000"/>
                        </a:solidFill>
                      </a:rPr>
                      <m:t>元素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</m:oMath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19600"/>
                <a:ext cx="3733800" cy="433773"/>
              </a:xfrm>
              <a:prstGeom prst="rect">
                <a:avLst/>
              </a:prstGeom>
              <a:blipFill rotWithShape="0">
                <a:blip r:embed="rId20"/>
                <a:stretch>
                  <a:fillRect l="-2121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81051"/>
              </p:ext>
            </p:extLst>
          </p:nvPr>
        </p:nvGraphicFramePr>
        <p:xfrm>
          <a:off x="5105400" y="4724400"/>
          <a:ext cx="300355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21" imgW="1091880" imgH="647640" progId="Equation.DSMT4">
                  <p:embed/>
                </p:oleObj>
              </mc:Choice>
              <mc:Fallback>
                <p:oleObj name="Equation" r:id="rId21" imgW="1091880" imgH="647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24400"/>
                        <a:ext cx="300355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74367"/>
              </p:ext>
            </p:extLst>
          </p:nvPr>
        </p:nvGraphicFramePr>
        <p:xfrm>
          <a:off x="838200" y="6019800"/>
          <a:ext cx="1728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23" imgW="698400" imgH="190440" progId="Equation.DSMT4">
                  <p:embed/>
                </p:oleObj>
              </mc:Choice>
              <mc:Fallback>
                <p:oleObj name="Equation" r:id="rId23" imgW="698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38200" y="6019800"/>
                        <a:ext cx="1728788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xmlns="" id="{FB854CE8-381C-491E-98BB-1FED8D530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255570"/>
              </p:ext>
            </p:extLst>
          </p:nvPr>
        </p:nvGraphicFramePr>
        <p:xfrm>
          <a:off x="5029200" y="6248400"/>
          <a:ext cx="2106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25" imgW="850680" imgH="203040" progId="Equation.DSMT4">
                  <p:embed/>
                </p:oleObj>
              </mc:Choice>
              <mc:Fallback>
                <p:oleObj name="Equation" r:id="rId2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29200" y="6248400"/>
                        <a:ext cx="2106612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9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nimBg="1"/>
      <p:bldP spid="64524" grpId="0" animBg="1"/>
      <p:bldP spid="3" grpId="0"/>
      <p:bldP spid="52" grpId="0"/>
      <p:bldP spid="24" grpId="0" animBg="1"/>
      <p:bldP spid="25" grpId="0" animBg="1"/>
      <p:bldP spid="26" grpId="0" animBg="1"/>
      <p:bldP spid="27" grpId="0"/>
      <p:bldP spid="30" grpId="0" animBg="1"/>
      <p:bldP spid="31" grpId="0" animBg="1"/>
      <p:bldP spid="37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84F4E54-178B-42DB-9A46-611AFB3C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10.4 </a:t>
            </a:r>
            <a:r>
              <a:rPr lang="en-US" altLang="zh-CN" kern="0" dirty="0" smtClean="0"/>
              <a:t>LU</a:t>
            </a:r>
            <a:r>
              <a:rPr lang="zh-CN" altLang="en-US" kern="0" dirty="0" smtClean="0"/>
              <a:t>复杂度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id="{D351E090-3912-400D-8751-71F4C77E3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8229600" cy="33428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求解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为非奇异矩阵</a:t>
                </a:r>
                <a:endParaRPr lang="en-US" altLang="zh-CN" sz="2200" dirty="0"/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1. </a:t>
                </a:r>
                <a:r>
                  <a:rPr lang="zh-CN" altLang="en-US" sz="2200" dirty="0"/>
                  <a:t>对矩阵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进行</a:t>
                </a:r>
                <a:r>
                  <a:rPr lang="en-US" altLang="zh-CN" sz="2200" dirty="0"/>
                  <a:t>LU</a:t>
                </a:r>
                <a:r>
                  <a:rPr lang="zh-CN" altLang="en-US" sz="2200" dirty="0" smtClean="0"/>
                  <a:t>分解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2.</a:t>
                </a:r>
                <a:r>
                  <a:rPr lang="zh-CN" altLang="en-US" sz="2200" dirty="0"/>
                  <a:t>回代法：求解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𝐿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 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800100" lvl="1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3.</a:t>
                </a:r>
                <a:r>
                  <a:rPr lang="zh-CN" altLang="en-US" sz="2200" dirty="0"/>
                  <a:t>回代法：求解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𝑈𝑥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𝑓𝑙𝑜𝑝𝑠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 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复杂度：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≈</m:t>
                    </m:r>
                    <m:f>
                      <m:f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flops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LU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算法</a:t>
                </a:r>
                <a:r>
                  <a:rPr lang="zh-CN" altLang="en-US" sz="2200" dirty="0"/>
                  <a:t>为求解方程组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的标准解法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51E090-3912-400D-8751-71F4C77E3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229600" cy="3342838"/>
              </a:xfrm>
              <a:prstGeom prst="rect">
                <a:avLst/>
              </a:prstGeom>
              <a:blipFill rotWithShape="0">
                <a:blip r:embed="rId2"/>
                <a:stretch>
                  <a:fillRect l="-1926" t="-2555" b="-4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57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5077</TotalTime>
  <Words>510</Words>
  <Application>Microsoft Office PowerPoint</Application>
  <PresentationFormat>全屏显示(4:3)</PresentationFormat>
  <Paragraphs>110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454</cp:revision>
  <dcterms:created xsi:type="dcterms:W3CDTF">2018-04-21T22:14:36Z</dcterms:created>
  <dcterms:modified xsi:type="dcterms:W3CDTF">2020-11-18T04:52:59Z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