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3"/>
  </p:notesMasterIdLst>
  <p:sldIdLst>
    <p:sldId id="328" r:id="rId2"/>
    <p:sldId id="329" r:id="rId3"/>
    <p:sldId id="330" r:id="rId4"/>
    <p:sldId id="331" r:id="rId5"/>
    <p:sldId id="316" r:id="rId6"/>
    <p:sldId id="332" r:id="rId7"/>
    <p:sldId id="318" r:id="rId8"/>
    <p:sldId id="320" r:id="rId9"/>
    <p:sldId id="321" r:id="rId10"/>
    <p:sldId id="335" r:id="rId11"/>
    <p:sldId id="336" r:id="rId12"/>
    <p:sldId id="322" r:id="rId13"/>
    <p:sldId id="323" r:id="rId14"/>
    <p:sldId id="324" r:id="rId15"/>
    <p:sldId id="325" r:id="rId16"/>
    <p:sldId id="326" r:id="rId17"/>
    <p:sldId id="327" r:id="rId18"/>
    <p:sldId id="341" r:id="rId19"/>
    <p:sldId id="340" r:id="rId20"/>
    <p:sldId id="338" r:id="rId21"/>
    <p:sldId id="339" r:id="rId22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 益俊" initials="黄" lastIdx="1" clrIdx="0">
    <p:extLst>
      <p:ext uri="{19B8F6BF-5375-455C-9EA6-DF929625EA0E}">
        <p15:presenceInfo xmlns:p15="http://schemas.microsoft.com/office/powerpoint/2012/main" userId="b93c7dcbbad594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16" autoAdjust="0"/>
    <p:restoredTop sz="93978" autoAdjust="0"/>
  </p:normalViewPr>
  <p:slideViewPr>
    <p:cSldViewPr>
      <p:cViewPr varScale="1">
        <p:scale>
          <a:sx n="116" d="100"/>
          <a:sy n="116" d="100"/>
        </p:scale>
        <p:origin x="1290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5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7" Type="http://schemas.openxmlformats.org/officeDocument/2006/relationships/image" Target="../media/image53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e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AAD67-5980-437B-8B70-F40621AFE14F}" type="datetimeFigureOut">
              <a:rPr lang="zh-CN" altLang="en-US" smtClean="0"/>
              <a:pPr/>
              <a:t>2020/11/24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FF85A-4F35-487D-82C6-A10282DF95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0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9DDF5B7C-F785-49AB-A1B6-643076120324}" type="slidenum">
              <a:rPr lang="en-US" altLang="zh-CN" sz="1200" b="0">
                <a:solidFill>
                  <a:prstClr val="black"/>
                </a:solidFill>
                <a:latin typeface="Times New Roman" pitchFamily="18" charset="0"/>
              </a:rPr>
              <a:pPr/>
              <a:t>1</a:t>
            </a:fld>
            <a:endParaRPr lang="en-US" altLang="zh-CN" sz="1200" b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94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689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19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8371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63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37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85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04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984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786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542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62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4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70750" y="-26988"/>
            <a:ext cx="1936750" cy="27622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Shenzhen University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1263" y="6611938"/>
            <a:ext cx="312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3DE8C20-FF95-4B18-90DC-C6B5F890F76A}" type="slidenum">
              <a:rPr lang="en-US" altLang="zh-CN" sz="1000" b="1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-15875" y="6629400"/>
            <a:ext cx="6569075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Stephen Boyd and </a:t>
            </a:r>
            <a:r>
              <a:rPr lang="en-US" altLang="zh-CN" sz="1000" b="0" dirty="0" err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Lieven</a:t>
            </a:r>
            <a:r>
              <a:rPr lang="en-US" altLang="zh-CN" sz="1000" b="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000" b="0" dirty="0" err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Vandenberghe</a:t>
            </a:r>
            <a:r>
              <a:rPr lang="en-US" altLang="zh-CN" sz="1000" b="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Introduction to Applied Linear Algebra: Vectors, Matrices, and Least Squares</a:t>
            </a:r>
          </a:p>
        </p:txBody>
      </p:sp>
    </p:spTree>
    <p:extLst>
      <p:ext uri="{BB962C8B-B14F-4D97-AF65-F5344CB8AC3E}">
        <p14:creationId xmlns:p14="http://schemas.microsoft.com/office/powerpoint/2010/main" val="20471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oleObject" Target="../embeddings/oleObject26.bin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11" Type="http://schemas.openxmlformats.org/officeDocument/2006/relationships/image" Target="../media/image36.wmf"/><Relationship Id="rId5" Type="http://schemas.openxmlformats.org/officeDocument/2006/relationships/oleObject" Target="../embeddings/oleObject27.bin"/><Relationship Id="rId10" Type="http://schemas.openxmlformats.org/officeDocument/2006/relationships/oleObject" Target="../embeddings/oleObject29.bin"/><Relationship Id="rId4" Type="http://schemas.openxmlformats.org/officeDocument/2006/relationships/image" Target="../media/image33.wmf"/><Relationship Id="rId9" Type="http://schemas.openxmlformats.org/officeDocument/2006/relationships/image" Target="../media/image3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45.png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7.wmf"/><Relationship Id="rId10" Type="http://schemas.openxmlformats.org/officeDocument/2006/relationships/image" Target="../media/image46.png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3.png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5.bin"/><Relationship Id="rId7" Type="http://schemas.openxmlformats.org/officeDocument/2006/relationships/image" Target="../media/image5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10.png"/><Relationship Id="rId4" Type="http://schemas.openxmlformats.org/officeDocument/2006/relationships/image" Target="../media/image44.wmf"/><Relationship Id="rId9" Type="http://schemas.openxmlformats.org/officeDocument/2006/relationships/image" Target="../media/image4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7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8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4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image" Target="../media/image54.png"/><Relationship Id="rId7" Type="http://schemas.openxmlformats.org/officeDocument/2006/relationships/image" Target="../media/image25.wmf"/><Relationship Id="rId12" Type="http://schemas.openxmlformats.org/officeDocument/2006/relationships/image" Target="../media/image5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53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5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image" Target="../media/image68.png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79.png"/><Relationship Id="rId3" Type="http://schemas.openxmlformats.org/officeDocument/2006/relationships/oleObject" Target="../embeddings/oleObject55.bin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3.wmf"/><Relationship Id="rId11" Type="http://schemas.openxmlformats.org/officeDocument/2006/relationships/image" Target="../media/image75.png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74.png"/><Relationship Id="rId4" Type="http://schemas.openxmlformats.org/officeDocument/2006/relationships/image" Target="../media/image62.wmf"/><Relationship Id="rId9" Type="http://schemas.openxmlformats.org/officeDocument/2006/relationships/image" Target="../media/image6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7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10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image" Target="../media/image7.wmf"/><Relationship Id="rId10" Type="http://schemas.openxmlformats.org/officeDocument/2006/relationships/image" Target="../media/image13.png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11.wmf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png"/><Relationship Id="rId11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15" Type="http://schemas.openxmlformats.org/officeDocument/2006/relationships/image" Target="../media/image12.wmf"/><Relationship Id="rId10" Type="http://schemas.openxmlformats.org/officeDocument/2006/relationships/image" Target="../media/image10.wmf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21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4.bin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9.wmf"/><Relationship Id="rId9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31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31.wmf"/><Relationship Id="rId3" Type="http://schemas.openxmlformats.org/officeDocument/2006/relationships/image" Target="../media/image37.png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3930377-A92B-40E9-B67D-84BD626B3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286000"/>
            <a:ext cx="4038600" cy="1470025"/>
          </a:xfrm>
        </p:spPr>
        <p:txBody>
          <a:bodyPr/>
          <a:lstStyle/>
          <a:p>
            <a:r>
              <a:rPr lang="en-US" altLang="zh-CN" dirty="0"/>
              <a:t>Part III </a:t>
            </a:r>
            <a:r>
              <a:rPr lang="zh-CN" altLang="en-US" dirty="0" smtClean="0"/>
              <a:t>最小二乘法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036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969377"/>
              </p:ext>
            </p:extLst>
          </p:nvPr>
        </p:nvGraphicFramePr>
        <p:xfrm>
          <a:off x="747713" y="2362200"/>
          <a:ext cx="79248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2" name="Equation" r:id="rId3" imgW="3797280" imgH="1206360" progId="Equation.DSMT4">
                  <p:embed/>
                </p:oleObj>
              </mc:Choice>
              <mc:Fallback>
                <p:oleObj name="Equation" r:id="rId3" imgW="3797280" imgH="1206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7713" y="2362200"/>
                        <a:ext cx="7924800" cy="251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标题 1">
            <a:extLst>
              <a:ext uri="{FF2B5EF4-FFF2-40B4-BE49-F238E27FC236}">
                <a16:creationId xmlns="" xmlns:a16="http://schemas.microsoft.com/office/drawing/2014/main" id="{A2DB1835-10C8-445B-B0A4-E1E3796F967A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11.4</a:t>
            </a:r>
            <a:r>
              <a:rPr lang="en-US" altLang="zh-CN" kern="0" dirty="0"/>
              <a:t>	</a:t>
            </a:r>
            <a:r>
              <a:rPr lang="zh-CN" altLang="en-US" kern="0" dirty="0"/>
              <a:t>目标求解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="" xmlns:a16="http://schemas.microsoft.com/office/drawing/2014/main" id="{99CBF31A-83A8-4771-BB50-EF49C72AAF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88236"/>
              </p:ext>
            </p:extLst>
          </p:nvPr>
        </p:nvGraphicFramePr>
        <p:xfrm>
          <a:off x="1516063" y="914400"/>
          <a:ext cx="6202362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3" name="Equation" r:id="rId5" imgW="2908080" imgH="507960" progId="Equation.DSMT4">
                  <p:embed/>
                </p:oleObj>
              </mc:Choice>
              <mc:Fallback>
                <p:oleObj name="Equation" r:id="rId5" imgW="29080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16063" y="914400"/>
                        <a:ext cx="6202362" cy="1084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下箭头 5"/>
          <p:cNvSpPr/>
          <p:nvPr/>
        </p:nvSpPr>
        <p:spPr bwMode="auto">
          <a:xfrm>
            <a:off x="3962400" y="1828800"/>
            <a:ext cx="304800" cy="609600"/>
          </a:xfrm>
          <a:prstGeom prst="down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04800" y="1981200"/>
                <a:ext cx="216450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200" dirty="0" smtClean="0">
                    <a:solidFill>
                      <a:srgbClr val="FF0000"/>
                    </a:solidFill>
                  </a:rPr>
                  <a:t>A</a:t>
                </a:r>
                <a:r>
                  <a:rPr lang="zh-CN" altLang="en-US" sz="2200" dirty="0" smtClean="0">
                    <a:solidFill>
                      <a:srgbClr val="FF0000"/>
                    </a:solidFill>
                  </a:rPr>
                  <a:t>的第</a:t>
                </a:r>
                <a:r>
                  <a:rPr lang="en-US" altLang="zh-CN" sz="2200" dirty="0" smtClean="0">
                    <a:solidFill>
                      <a:srgbClr val="FF0000"/>
                    </a:solidFill>
                  </a:rPr>
                  <a:t>k</a:t>
                </a:r>
                <a:r>
                  <a:rPr lang="zh-CN" altLang="en-US" sz="2200" dirty="0" smtClean="0">
                    <a:solidFill>
                      <a:srgbClr val="FF0000"/>
                    </a:solidFill>
                  </a:rPr>
                  <a:t>列向量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981200"/>
                <a:ext cx="2164503" cy="430887"/>
              </a:xfrm>
              <a:prstGeom prst="rect">
                <a:avLst/>
              </a:prstGeom>
              <a:blipFill rotWithShape="0">
                <a:blip r:embed="rId7"/>
                <a:stretch>
                  <a:fillRect l="-3662" t="-9859" b="-2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>
            <a:extLst>
              <a:ext uri="{FF2B5EF4-FFF2-40B4-BE49-F238E27FC236}">
                <a16:creationId xmlns="" xmlns:a16="http://schemas.microsoft.com/office/drawing/2014/main" id="{99CBF31A-83A8-4771-BB50-EF49C72AAF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896358"/>
              </p:ext>
            </p:extLst>
          </p:nvPr>
        </p:nvGraphicFramePr>
        <p:xfrm>
          <a:off x="5715000" y="4953000"/>
          <a:ext cx="26543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4" name="Equation" r:id="rId8" imgW="1244520" imgH="431640" progId="Equation.DSMT4">
                  <p:embed/>
                </p:oleObj>
              </mc:Choice>
              <mc:Fallback>
                <p:oleObj name="Equation" r:id="rId8" imgW="1244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15000" y="4953000"/>
                        <a:ext cx="2654300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780794" y="2514600"/>
            <a:ext cx="533400" cy="22860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zh-CN" altLang="en-US" sz="1800" dirty="0" smtClean="0">
              <a:latin typeface="Calibri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1828800" y="2971800"/>
            <a:ext cx="3048000" cy="0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直接连接符 13"/>
          <p:cNvCxnSpPr/>
          <p:nvPr/>
        </p:nvCxnSpPr>
        <p:spPr bwMode="auto">
          <a:xfrm>
            <a:off x="1828800" y="3886200"/>
            <a:ext cx="3048000" cy="0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直接连接符 14"/>
          <p:cNvCxnSpPr/>
          <p:nvPr/>
        </p:nvCxnSpPr>
        <p:spPr bwMode="auto">
          <a:xfrm>
            <a:off x="1828800" y="4800600"/>
            <a:ext cx="3048000" cy="0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6" name="对象 15">
            <a:extLst>
              <a:ext uri="{FF2B5EF4-FFF2-40B4-BE49-F238E27FC236}">
                <a16:creationId xmlns="" xmlns:a16="http://schemas.microsoft.com/office/drawing/2014/main" id="{99CBF31A-83A8-4771-BB50-EF49C72AAF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267681"/>
              </p:ext>
            </p:extLst>
          </p:nvPr>
        </p:nvGraphicFramePr>
        <p:xfrm>
          <a:off x="2201863" y="5562600"/>
          <a:ext cx="2979737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5" name="Equation" r:id="rId10" imgW="1396800" imgH="431640" progId="Equation.DSMT4">
                  <p:embed/>
                </p:oleObj>
              </mc:Choice>
              <mc:Fallback>
                <p:oleObj name="Equation" r:id="rId10" imgW="1396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01863" y="5562600"/>
                        <a:ext cx="2979737" cy="922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666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2DB1835-10C8-445B-B0A4-E1E3796F967A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11.5</a:t>
            </a:r>
            <a:r>
              <a:rPr lang="en-US" altLang="zh-CN" kern="0" dirty="0"/>
              <a:t>	</a:t>
            </a:r>
            <a:r>
              <a:rPr lang="zh-CN" altLang="en-US" kern="0" dirty="0"/>
              <a:t>目标求解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A6EEB019-8B13-4182-BA37-BCDAC6FD5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1676401"/>
                <a:ext cx="7896225" cy="7620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函数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200" b="0" kern="0" dirty="0"/>
                  <a:t>的</a:t>
                </a:r>
                <a:r>
                  <a:rPr lang="zh-CN" altLang="en-US" sz="2200" b="0" kern="0" dirty="0" smtClean="0"/>
                  <a:t>梯度：</a:t>
                </a:r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6EEB019-8B13-4182-BA37-BCDAC6FD5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76401"/>
                <a:ext cx="7896225" cy="762000"/>
              </a:xfrm>
              <a:prstGeom prst="rect">
                <a:avLst/>
              </a:prstGeom>
              <a:blipFill rotWithShape="0">
                <a:blip r:embed="rId3"/>
                <a:stretch>
                  <a:fillRect l="-77" t="-6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>
            <a:extLst>
              <a:ext uri="{FF2B5EF4-FFF2-40B4-BE49-F238E27FC236}">
                <a16:creationId xmlns="" xmlns:a16="http://schemas.microsoft.com/office/drawing/2014/main" id="{94C3430B-60D5-4EF0-A640-E08F0441F0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735359"/>
              </p:ext>
            </p:extLst>
          </p:nvPr>
        </p:nvGraphicFramePr>
        <p:xfrm>
          <a:off x="152400" y="2362200"/>
          <a:ext cx="875347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2" name="Equation" r:id="rId4" imgW="4698720" imgH="1143000" progId="Equation.DSMT4">
                  <p:embed/>
                </p:oleObj>
              </mc:Choice>
              <mc:Fallback>
                <p:oleObj name="Equation" r:id="rId4" imgW="469872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2362200"/>
                        <a:ext cx="8753475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="" xmlns:a16="http://schemas.microsoft.com/office/drawing/2014/main" id="{99CBF31A-83A8-4771-BB50-EF49C72AAF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137413"/>
              </p:ext>
            </p:extLst>
          </p:nvPr>
        </p:nvGraphicFramePr>
        <p:xfrm>
          <a:off x="2493963" y="838200"/>
          <a:ext cx="4986337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3" name="Equation" r:id="rId6" imgW="2336760" imgH="431640" progId="Equation.DSMT4">
                  <p:embed/>
                </p:oleObj>
              </mc:Choice>
              <mc:Fallback>
                <p:oleObj name="Equation" r:id="rId6" imgW="2336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93963" y="838200"/>
                        <a:ext cx="4986337" cy="922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="" xmlns:a16="http://schemas.microsoft.com/office/drawing/2014/main" id="{94C3430B-60D5-4EF0-A640-E08F0441F0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753579"/>
              </p:ext>
            </p:extLst>
          </p:nvPr>
        </p:nvGraphicFramePr>
        <p:xfrm>
          <a:off x="1739900" y="4953000"/>
          <a:ext cx="5345113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4" name="Equation" r:id="rId8" imgW="2679480" imgH="279360" progId="Equation.DSMT4">
                  <p:embed/>
                </p:oleObj>
              </mc:Choice>
              <mc:Fallback>
                <p:oleObj name="Equation" r:id="rId8" imgW="26794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39900" y="4953000"/>
                        <a:ext cx="5345113" cy="55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752600" y="5791200"/>
                <a:ext cx="521174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kern="0" dirty="0" smtClean="0">
                    <a:latin typeface="+mn-ea"/>
                  </a:rPr>
                  <a:t>则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200" i="1" ker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200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kern="0" dirty="0" smtClean="0">
                    <a:latin typeface="+mn-ea"/>
                  </a:rPr>
                  <a:t>，</a:t>
                </a:r>
                <a:r>
                  <a:rPr lang="en-US" altLang="zh-CN" sz="2200" kern="0" dirty="0" smtClean="0">
                    <a:latin typeface="+mn-ea"/>
                  </a:rPr>
                  <a:t>A</a:t>
                </a:r>
                <a:r>
                  <a:rPr lang="zh-CN" altLang="en-US" sz="2200" kern="0" dirty="0" smtClean="0">
                    <a:latin typeface="+mn-ea"/>
                  </a:rPr>
                  <a:t>的列向量无关时！</a:t>
                </a:r>
                <a:endParaRPr lang="en-US" altLang="zh-CN" sz="2200" kern="0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791200"/>
                <a:ext cx="5211748" cy="430887"/>
              </a:xfrm>
              <a:prstGeom prst="rect">
                <a:avLst/>
              </a:prstGeom>
              <a:blipFill rotWithShape="0">
                <a:blip r:embed="rId10"/>
                <a:stretch>
                  <a:fillRect l="-1522" t="-9859" r="-820" b="-2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07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9FA74C1-17B2-4A97-9C6E-D9356BA18981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11.6</a:t>
            </a:r>
            <a:r>
              <a:rPr lang="en-US" altLang="zh-CN" kern="0" dirty="0"/>
              <a:t>	 </a:t>
            </a:r>
            <a:r>
              <a:rPr lang="zh-CN" altLang="en-US" kern="0" dirty="0"/>
              <a:t>几何解释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37D3B022-6061-4AFB-8336-6A2E97073E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598" y="1154814"/>
                <a:ext cx="7896225" cy="519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残余向量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b="0" kern="0" dirty="0"/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𝐴</m:t>
                        </m:r>
                        <m:acc>
                          <m:accPr>
                            <m:chr m:val="̂"/>
                            <m:ctrlPr>
                              <a:rPr lang="en-US" altLang="zh-CN" sz="2200" b="0" i="1" kern="0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b="0" i="1" kern="0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200" b="0" kern="0" dirty="0"/>
              </a:p>
              <a:p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D3B022-6061-4AFB-8336-6A2E97073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98" y="1154814"/>
                <a:ext cx="7896225" cy="519059"/>
              </a:xfrm>
              <a:prstGeom prst="rect">
                <a:avLst/>
              </a:prstGeom>
              <a:blipFill>
                <a:blip r:embed="rId2"/>
                <a:stretch>
                  <a:fillRect l="-77" t="-8140"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id="{9319FD38-37D1-4085-B284-0B6D190777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598" y="4572000"/>
                <a:ext cx="7896225" cy="113118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残余向量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zh-CN" altLang="en-US" sz="2200" b="0" kern="0" dirty="0"/>
                  <a:t>正交于</a:t>
                </a:r>
                <a:r>
                  <a:rPr lang="en-US" altLang="zh-CN" sz="2200" b="0" kern="0" dirty="0"/>
                  <a:t>A</a:t>
                </a:r>
                <a:r>
                  <a:rPr lang="zh-CN" altLang="en-US" sz="2200" b="0" kern="0" dirty="0"/>
                  <a:t>的每一</a:t>
                </a:r>
                <a:r>
                  <a:rPr lang="zh-CN" altLang="en-US" sz="2200" b="0" kern="0" dirty="0" smtClean="0"/>
                  <a:t>列</a:t>
                </a:r>
                <a:r>
                  <a:rPr lang="en-US" altLang="zh-CN" sz="2200" b="0" kern="0" dirty="0" smtClean="0"/>
                  <a:t>,</a:t>
                </a:r>
                <a:r>
                  <a:rPr lang="zh-CN" altLang="en-US" sz="2200" b="0" kern="0" dirty="0" smtClean="0"/>
                  <a:t>因此</a:t>
                </a:r>
                <a:r>
                  <a:rPr lang="zh-CN" altLang="en-US" sz="2200" b="0" kern="0" dirty="0"/>
                  <a:t>正交于</a:t>
                </a:r>
                <a:r>
                  <a:rPr lang="en-US" altLang="zh-CN" sz="2200" b="0" kern="0" dirty="0"/>
                  <a:t>range(A)</a:t>
                </a:r>
              </a:p>
              <a:p>
                <a:r>
                  <a:rPr lang="zh-CN" altLang="en-US" sz="2200" b="0" kern="0" dirty="0" smtClean="0"/>
                  <a:t>向量</a:t>
                </a:r>
                <a:r>
                  <a:rPr lang="en-US" altLang="zh-CN" sz="2200" b="0" kern="0" dirty="0" smtClean="0"/>
                  <a:t>b</a:t>
                </a:r>
                <a:r>
                  <a:rPr lang="zh-CN" altLang="en-US" sz="2200" b="0" kern="0" dirty="0" smtClean="0"/>
                  <a:t>在</a:t>
                </a:r>
                <a:r>
                  <a:rPr lang="en-US" altLang="zh-CN" sz="2200" b="0" kern="0" dirty="0" smtClean="0"/>
                  <a:t>range(A</a:t>
                </a:r>
                <a:r>
                  <a:rPr lang="en-US" altLang="zh-CN" sz="2200" b="0" kern="0" dirty="0"/>
                  <a:t>)</a:t>
                </a:r>
                <a:r>
                  <a:rPr lang="zh-CN" altLang="en-US" sz="2200" b="0" kern="0" dirty="0"/>
                  <a:t>上的</a:t>
                </a:r>
                <a:r>
                  <a:rPr lang="zh-CN" altLang="en-US" sz="2200" b="0" kern="0" dirty="0" smtClean="0"/>
                  <a:t>投影是</a:t>
                </a:r>
                <a:r>
                  <a:rPr lang="en-US" altLang="zh-CN" sz="2200" b="0" kern="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b="0" i="1" kern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200" b="0" i="1" kern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b="0" i="1" kern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200" b="0" i="1" kern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200" b="0" i="1" kern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CN" sz="2200" b="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2200" b="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sz="2200" b="0" kern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19FD38-37D1-4085-B284-0B6D19077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98" y="4572000"/>
                <a:ext cx="7896225" cy="1131186"/>
              </a:xfrm>
              <a:prstGeom prst="rect">
                <a:avLst/>
              </a:prstGeom>
              <a:blipFill rotWithShape="0">
                <a:blip r:embed="rId3"/>
                <a:stretch>
                  <a:fillRect l="-77" t="-43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" y="1524000"/>
            <a:ext cx="7772400" cy="268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0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584DFCA-AF18-4407-8A94-288D434F0B43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11.7</a:t>
            </a:r>
            <a:r>
              <a:rPr lang="en-US" altLang="zh-CN" kern="0" dirty="0"/>
              <a:t>	 </a:t>
            </a:r>
            <a:r>
              <a:rPr lang="zh-CN" altLang="en-US" kern="0" dirty="0"/>
              <a:t>正规方程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DDA3423F-48B3-44B0-AADE-73D4FBCAEA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05000"/>
                <a:ext cx="7896225" cy="16764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最小二乘</a:t>
                </a:r>
                <a:r>
                  <a:rPr lang="zh-CN" altLang="en-US" sz="2200" b="0" kern="0" dirty="0"/>
                  <a:t>法</a:t>
                </a:r>
                <a:r>
                  <a:rPr lang="zh-CN" altLang="en-US" sz="2200" b="0" kern="0" dirty="0" smtClean="0"/>
                  <a:t>问题</a:t>
                </a:r>
                <a:r>
                  <a:rPr lang="zh-CN" altLang="en-US" sz="2200" b="0" kern="0" dirty="0"/>
                  <a:t>的正规方程</a:t>
                </a:r>
                <a:endParaRPr lang="en-US" altLang="zh-CN" sz="2200" b="0" kern="0" dirty="0"/>
              </a:p>
              <a:p>
                <a:r>
                  <a:rPr lang="zh-CN" altLang="en-US" sz="2200" b="0" kern="0" dirty="0"/>
                  <a:t>系数矩阵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b="0" kern="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b="0" kern="0" dirty="0"/>
                  <a:t>的</a:t>
                </a:r>
                <a:r>
                  <a:rPr lang="en-US" altLang="zh-CN" sz="2200" b="0" kern="0" dirty="0"/>
                  <a:t>Gram</a:t>
                </a:r>
                <a:r>
                  <a:rPr lang="zh-CN" altLang="en-US" sz="2200" b="0" kern="0" dirty="0"/>
                  <a:t>矩阵</a:t>
                </a:r>
                <a:endParaRPr lang="en-US" altLang="zh-CN" sz="2200" b="0" kern="0" dirty="0"/>
              </a:p>
              <a:p>
                <a:r>
                  <a:rPr lang="zh-CN" altLang="en-US" sz="2200" b="0" kern="0" dirty="0"/>
                  <a:t>等价</a:t>
                </a:r>
                <a:r>
                  <a:rPr lang="zh-CN" altLang="en-US" sz="2200" b="0" kern="0" dirty="0" smtClean="0"/>
                  <a:t>于“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200" b="0" kern="0" dirty="0" smtClean="0"/>
                  <a:t>” </a:t>
                </a:r>
                <a:endParaRPr lang="en-US" altLang="zh-CN" sz="2200" b="0" kern="0" dirty="0" smtClean="0"/>
              </a:p>
              <a:p>
                <a:r>
                  <a:rPr lang="zh-CN" altLang="en-US" sz="2200" b="0" kern="0" dirty="0" smtClean="0"/>
                  <a:t>最小二乘法问题</a:t>
                </a:r>
                <a:r>
                  <a:rPr lang="zh-CN" altLang="en-US" sz="2200" b="0" kern="0" dirty="0"/>
                  <a:t>所有的解都满足正规方程</a:t>
                </a:r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r>
                  <a:rPr lang="zh-CN" altLang="en-US" sz="2200" b="0" kern="0" dirty="0"/>
                  <a:t>如果</a:t>
                </a:r>
                <a:r>
                  <a:rPr lang="en-US" altLang="zh-CN" sz="2200" b="0" kern="0" dirty="0"/>
                  <a:t>A</a:t>
                </a:r>
                <a:r>
                  <a:rPr lang="zh-CN" altLang="en-US" sz="2200" b="0" kern="0" dirty="0"/>
                  <a:t>的列线性无关，则</a:t>
                </a:r>
                <a:endParaRPr lang="en-US" altLang="zh-CN" sz="2200" b="0" kern="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1800" b="0" kern="0" dirty="0"/>
                  <a:t>为非奇异矩阵</a:t>
                </a:r>
                <a:endParaRPr lang="en-US" altLang="zh-CN" sz="1800" b="0" kern="0" dirty="0"/>
              </a:p>
              <a:p>
                <a:pPr lvl="1"/>
                <a:r>
                  <a:rPr lang="zh-CN" altLang="en-US" sz="1800" b="0" kern="0" dirty="0"/>
                  <a:t>正规方程此时有唯一解</a:t>
                </a:r>
                <a:endParaRPr lang="en-US" altLang="zh-CN" sz="1800" b="0" kern="0" dirty="0"/>
              </a:p>
              <a:p>
                <a:pPr marL="0" indent="0">
                  <a:buNone/>
                </a:pPr>
                <a:endParaRPr lang="en-US" altLang="zh-CN" sz="2200" b="0" kern="0" dirty="0"/>
              </a:p>
              <a:p>
                <a:pPr lvl="1"/>
                <a:endParaRPr lang="en-US" altLang="zh-CN" sz="1800" b="0" kern="0" dirty="0"/>
              </a:p>
              <a:p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DA3423F-48B3-44B0-AADE-73D4FBCAE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05000"/>
                <a:ext cx="7896225" cy="1676400"/>
              </a:xfrm>
              <a:prstGeom prst="rect">
                <a:avLst/>
              </a:prstGeom>
              <a:blipFill rotWithShape="0">
                <a:blip r:embed="rId3"/>
                <a:stretch>
                  <a:fillRect l="-77" t="-2909" b="-114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>
            <a:extLst>
              <a:ext uri="{FF2B5EF4-FFF2-40B4-BE49-F238E27FC236}">
                <a16:creationId xmlns="" xmlns:a16="http://schemas.microsoft.com/office/drawing/2014/main" id="{20DB4D17-BE89-434E-BAC2-CF877FF87F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693174"/>
              </p:ext>
            </p:extLst>
          </p:nvPr>
        </p:nvGraphicFramePr>
        <p:xfrm>
          <a:off x="3505200" y="1066800"/>
          <a:ext cx="1981200" cy="511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Equation" r:id="rId4" imgW="787320" imgH="203040" progId="Equation.DSMT4">
                  <p:embed/>
                </p:oleObj>
              </mc:Choice>
              <mc:Fallback>
                <p:oleObj name="Equation" r:id="rId4" imgW="787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5200" y="1066800"/>
                        <a:ext cx="1981200" cy="5112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893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1A805CF-47A7-4D6F-B8B5-B38B496E70CA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11.8  </a:t>
            </a:r>
            <a:r>
              <a:rPr lang="en-US" altLang="zh-CN" kern="0" dirty="0"/>
              <a:t>QR</a:t>
            </a:r>
            <a:r>
              <a:rPr lang="zh-CN" altLang="en-US" kern="0" dirty="0"/>
              <a:t>分解</a:t>
            </a:r>
            <a:r>
              <a:rPr lang="zh-CN" altLang="en-US" kern="0" dirty="0" smtClean="0"/>
              <a:t>求解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A026D899-04F8-4BE5-BC29-75E0F8CFFF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598" y="1154814"/>
                <a:ext cx="8460402" cy="902586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若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200" b="0" kern="0" dirty="0"/>
                      <m:t>A</m:t>
                    </m:r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的列向量线性无关</a:t>
                </a:r>
                <a:r>
                  <a:rPr lang="zh-CN" altLang="en-US" sz="2200" b="0" kern="0" dirty="0"/>
                  <a:t>，</a:t>
                </a:r>
                <a:r>
                  <a:rPr lang="zh-CN" altLang="en-US" sz="2200" b="0" kern="0" dirty="0" smtClean="0"/>
                  <a:t>则存在</a:t>
                </a:r>
                <a:r>
                  <a:rPr lang="en-US" altLang="zh-CN" sz="2200" b="0" kern="0" dirty="0" smtClean="0"/>
                  <a:t>A=QR</a:t>
                </a:r>
                <a:r>
                  <a:rPr lang="zh-CN" altLang="en-US" sz="2200" b="0" kern="0" dirty="0"/>
                  <a:t>分解</a:t>
                </a:r>
                <a:r>
                  <a:rPr lang="zh-CN" altLang="en-US" sz="2200" b="0" kern="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𝑄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𝑅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最小二乘法问题</a:t>
                </a:r>
                <a:r>
                  <a:rPr lang="zh-CN" altLang="en-US" sz="2200" b="0" kern="0" dirty="0"/>
                  <a:t>的</a:t>
                </a:r>
                <a:r>
                  <a:rPr lang="zh-CN" altLang="en-US" sz="2200" b="0" kern="0" dirty="0" smtClean="0"/>
                  <a:t>解：</a:t>
                </a:r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A026D899-04F8-4BE5-BC29-75E0F8CFF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98" y="1154814"/>
                <a:ext cx="8460402" cy="902586"/>
              </a:xfrm>
              <a:prstGeom prst="rect">
                <a:avLst/>
              </a:prstGeom>
              <a:blipFill rotWithShape="0">
                <a:blip r:embed="rId3"/>
                <a:stretch>
                  <a:fillRect l="-72" t="-4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="" xmlns:a16="http://schemas.microsoft.com/office/drawing/2014/main" id="{F869A957-7245-49E4-A4E1-ADB23BB636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596144"/>
              </p:ext>
            </p:extLst>
          </p:nvPr>
        </p:nvGraphicFramePr>
        <p:xfrm>
          <a:off x="1752601" y="1981200"/>
          <a:ext cx="4572000" cy="1754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4" imgW="2514600" imgH="965160" progId="Equation.DSMT4">
                  <p:embed/>
                </p:oleObj>
              </mc:Choice>
              <mc:Fallback>
                <p:oleObj name="Equation" r:id="rId4" imgW="251460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2601" y="1981200"/>
                        <a:ext cx="4572000" cy="1754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="" xmlns:a16="http://schemas.microsoft.com/office/drawing/2014/main" id="{E0941C3D-6060-4182-AB34-3F353A6516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597" y="3918870"/>
                <a:ext cx="7896225" cy="248193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算法复杂度：</a:t>
                </a:r>
                <a:endParaRPr lang="en-US" altLang="zh-CN" sz="2200" b="0" kern="0" dirty="0"/>
              </a:p>
              <a:p>
                <a:pPr lvl="1"/>
                <a:r>
                  <a:rPr lang="zh-CN" altLang="en-US" sz="1800" b="0" kern="0" dirty="0"/>
                  <a:t>首先对</a:t>
                </a:r>
                <a:r>
                  <a:rPr lang="en-US" altLang="zh-CN" sz="1800" b="0" kern="0" dirty="0"/>
                  <a:t>A</a:t>
                </a:r>
                <a:r>
                  <a:rPr lang="zh-CN" altLang="en-US" sz="1800" b="0" kern="0" dirty="0"/>
                  <a:t>进行</a:t>
                </a:r>
                <a:r>
                  <a:rPr lang="en-US" altLang="zh-CN" sz="1800" b="0" kern="0" dirty="0"/>
                  <a:t>QR</a:t>
                </a:r>
                <a:r>
                  <a:rPr lang="zh-CN" altLang="en-US" sz="1800" b="0" kern="0" dirty="0"/>
                  <a:t>分解</a:t>
                </a:r>
                <a14:m>
                  <m:oMath xmlns:m="http://schemas.openxmlformats.org/officeDocument/2006/math"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𝑄𝑅</m:t>
                    </m:r>
                    <m:d>
                      <m:d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altLang="zh-CN" sz="18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kern="0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1800" b="0" i="1" kern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𝑓𝑙𝑜𝑝𝑠</m:t>
                        </m:r>
                      </m:e>
                    </m:d>
                  </m:oMath>
                </a14:m>
                <a:endParaRPr lang="en-US" altLang="zh-CN" sz="1800" b="0" kern="0" dirty="0"/>
              </a:p>
              <a:p>
                <a:pPr lvl="1"/>
                <a:r>
                  <a:rPr lang="zh-CN" altLang="en-US" sz="1800" kern="0" dirty="0"/>
                  <a:t>计算矩阵向量乘积</a:t>
                </a:r>
                <a14:m>
                  <m:oMath xmlns:m="http://schemas.openxmlformats.org/officeDocument/2006/math"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𝑓𝑙𝑜𝑝𝑠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0" i="1" kern="0" dirty="0"/>
              </a:p>
              <a:p>
                <a:pPr lvl="1"/>
                <a:r>
                  <a:rPr lang="zh-CN" altLang="en-US" sz="1800" kern="0" dirty="0"/>
                  <a:t>通过</a:t>
                </a:r>
                <a:r>
                  <a:rPr lang="zh-CN" altLang="en-US" sz="1800" kern="0" dirty="0" smtClean="0"/>
                  <a:t>回代求解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𝑅𝑥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𝑓𝑙𝑜𝑝𝑠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0" kern="0" dirty="0"/>
              </a:p>
              <a:p>
                <a:pPr lvl="1"/>
                <a:r>
                  <a:rPr lang="zh-CN" altLang="en-US" sz="1800" b="0" kern="0" dirty="0"/>
                  <a:t>复杂度：</a:t>
                </a:r>
                <a:r>
                  <a:rPr lang="en-US" altLang="zh-CN" sz="1800" b="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𝑓𝑙𝑜𝑝𝑠</m:t>
                    </m:r>
                  </m:oMath>
                </a14:m>
                <a:endParaRPr lang="en-US" altLang="zh-CN" sz="1800" b="0" kern="0" dirty="0"/>
              </a:p>
              <a:p>
                <a:pPr lvl="1"/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0941C3D-6060-4182-AB34-3F353A651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97" y="3918870"/>
                <a:ext cx="7896225" cy="2481930"/>
              </a:xfrm>
              <a:prstGeom prst="rect">
                <a:avLst/>
              </a:prstGeom>
              <a:blipFill rotWithShape="0">
                <a:blip r:embed="rId6"/>
                <a:stretch>
                  <a:fillRect l="-77" t="-1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782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4C32911-3EE8-47C9-9A46-EDD27524D4F3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11.9  </a:t>
            </a:r>
            <a:r>
              <a:rPr lang="zh-CN" altLang="en-US" kern="0" dirty="0"/>
              <a:t>例子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="" xmlns:a16="http://schemas.microsoft.com/office/drawing/2014/main" id="{D3357036-F9E2-42AE-BE21-65FD6822BE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78735"/>
              </p:ext>
            </p:extLst>
          </p:nvPr>
        </p:nvGraphicFramePr>
        <p:xfrm>
          <a:off x="3048000" y="1066800"/>
          <a:ext cx="2262332" cy="105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0" name="Equation" r:id="rId3" imgW="1523880" imgH="711000" progId="Equation.DSMT4">
                  <p:embed/>
                </p:oleObj>
              </mc:Choice>
              <mc:Fallback>
                <p:oleObj name="Equation" r:id="rId3" imgW="15238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0" y="1066800"/>
                        <a:ext cx="2262332" cy="1055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内容占位符 2">
            <a:extLst>
              <a:ext uri="{FF2B5EF4-FFF2-40B4-BE49-F238E27FC236}">
                <a16:creationId xmlns="" xmlns:a16="http://schemas.microsoft.com/office/drawing/2014/main" id="{E4855271-21EC-46EC-9558-08FAC59515BA}"/>
              </a:ext>
            </a:extLst>
          </p:cNvPr>
          <p:cNvSpPr txBox="1">
            <a:spLocks/>
          </p:cNvSpPr>
          <p:nvPr/>
        </p:nvSpPr>
        <p:spPr>
          <a:xfrm>
            <a:off x="302598" y="2362200"/>
            <a:ext cx="7896225" cy="51905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200" b="0" kern="0" dirty="0"/>
              <a:t>1. </a:t>
            </a:r>
            <a:r>
              <a:rPr lang="zh-CN" altLang="en-US" sz="2200" b="0" kern="0" dirty="0"/>
              <a:t>首先对</a:t>
            </a:r>
            <a:r>
              <a:rPr lang="en-US" altLang="zh-CN" sz="2200" b="0" kern="0" dirty="0"/>
              <a:t>A</a:t>
            </a:r>
            <a:r>
              <a:rPr lang="zh-CN" altLang="en-US" sz="2200" b="0" kern="0" dirty="0"/>
              <a:t>进行</a:t>
            </a:r>
            <a:r>
              <a:rPr lang="en-US" altLang="zh-CN" sz="2200" b="0" kern="0" dirty="0"/>
              <a:t>QR</a:t>
            </a:r>
            <a:r>
              <a:rPr lang="zh-CN" altLang="en-US" sz="2200" b="0" kern="0" dirty="0"/>
              <a:t>分解</a:t>
            </a:r>
            <a:endParaRPr lang="en-US" altLang="zh-CN" sz="2200" b="0" kern="0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="" xmlns:a16="http://schemas.microsoft.com/office/drawing/2014/main" id="{46A725DE-7065-4E1C-B0F5-4859004540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385332"/>
              </p:ext>
            </p:extLst>
          </p:nvPr>
        </p:nvGraphicFramePr>
        <p:xfrm>
          <a:off x="2895600" y="2895600"/>
          <a:ext cx="2505695" cy="917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1" name="Equation" r:id="rId5" imgW="1942920" imgH="711000" progId="Equation.DSMT4">
                  <p:embed/>
                </p:oleObj>
              </mc:Choice>
              <mc:Fallback>
                <p:oleObj name="Equation" r:id="rId5" imgW="19429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5600" y="2895600"/>
                        <a:ext cx="2505695" cy="917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="" xmlns:a16="http://schemas.microsoft.com/office/drawing/2014/main" id="{93FE2900-5822-49BF-A5BD-F19C8D6436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597" y="3932618"/>
                <a:ext cx="7896225" cy="91711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2200" b="0" kern="0" dirty="0"/>
                  <a:t>2.</a:t>
                </a:r>
                <a:r>
                  <a:rPr lang="zh-CN" altLang="en-US" sz="2200" b="0" kern="0" dirty="0"/>
                  <a:t>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200" b="0" kern="0" dirty="0"/>
                  <a:t>=</a:t>
                </a:r>
                <a:r>
                  <a:rPr lang="zh-CN" altLang="en-US" sz="2200" b="0" kern="0" dirty="0"/>
                  <a:t>（</a:t>
                </a:r>
                <a:r>
                  <a:rPr lang="en-US" altLang="zh-CN" sz="2200" b="0" kern="0" dirty="0"/>
                  <a:t>5</a:t>
                </a:r>
                <a:r>
                  <a:rPr lang="zh-CN" altLang="en-US" sz="2200" b="0" kern="0" dirty="0"/>
                  <a:t>，</a:t>
                </a:r>
                <a:r>
                  <a:rPr lang="en-US" altLang="zh-CN" sz="2200" b="0" kern="0" dirty="0"/>
                  <a:t>2</a:t>
                </a:r>
                <a:r>
                  <a:rPr lang="zh-CN" altLang="en-US" sz="2200" b="0" kern="0" dirty="0"/>
                  <a:t>）</a:t>
                </a:r>
                <a:endParaRPr lang="en-US" altLang="zh-CN" sz="2200" b="0" kern="0" dirty="0"/>
              </a:p>
              <a:p>
                <a:r>
                  <a:rPr lang="en-US" altLang="zh-CN" sz="2200" b="0" kern="0" dirty="0"/>
                  <a:t>3.</a:t>
                </a:r>
                <a:r>
                  <a:rPr lang="zh-CN" altLang="en-US" sz="2200" b="0" kern="0" dirty="0"/>
                  <a:t>求解</a:t>
                </a:r>
                <a14:m>
                  <m:oMath xmlns:m="http://schemas.openxmlformats.org/officeDocument/2006/math">
                    <m:r>
                      <a:rPr lang="en-US" altLang="zh-CN" sz="2400" i="1" kern="0" dirty="0" smtClean="0">
                        <a:latin typeface="Cambria Math" panose="02040503050406030204" pitchFamily="18" charset="0"/>
                      </a:rPr>
                      <m:t>𝑅𝑥</m:t>
                    </m:r>
                    <m:r>
                      <a:rPr lang="en-US" altLang="zh-CN" sz="240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kern="0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3FE2900-5822-49BF-A5BD-F19C8D643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97" y="3932618"/>
                <a:ext cx="7896225" cy="917117"/>
              </a:xfrm>
              <a:prstGeom prst="rect">
                <a:avLst/>
              </a:prstGeom>
              <a:blipFill rotWithShape="0">
                <a:blip r:embed="rId7"/>
                <a:stretch>
                  <a:fillRect l="-77" t="-5298" b="-72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>
            <a:extLst>
              <a:ext uri="{FF2B5EF4-FFF2-40B4-BE49-F238E27FC236}">
                <a16:creationId xmlns="" xmlns:a16="http://schemas.microsoft.com/office/drawing/2014/main" id="{0547C857-1E3B-4DE4-A1D9-EAF6666EC1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890655"/>
              </p:ext>
            </p:extLst>
          </p:nvPr>
        </p:nvGraphicFramePr>
        <p:xfrm>
          <a:off x="3052106" y="4922022"/>
          <a:ext cx="2168359" cy="80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2" name="Equation" r:id="rId8" imgW="1295280" imgH="482400" progId="Equation.DSMT4">
                  <p:embed/>
                </p:oleObj>
              </mc:Choice>
              <mc:Fallback>
                <p:oleObj name="Equation" r:id="rId8" imgW="12952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52106" y="4922022"/>
                        <a:ext cx="2168359" cy="80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="" xmlns:a16="http://schemas.microsoft.com/office/drawing/2014/main" id="{DF712D7A-5408-4282-BE6D-EAB3CBE88C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596" y="5789052"/>
                <a:ext cx="7896225" cy="519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2200" b="0" kern="0" dirty="0"/>
                  <a:t>4.</a:t>
                </a:r>
                <a:r>
                  <a:rPr lang="zh-CN" altLang="en-US" sz="2200" b="0" kern="0" dirty="0"/>
                  <a:t>解的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=5,</m:t>
                    </m:r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DF712D7A-5408-4282-BE6D-EAB3CBE88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96" y="5789052"/>
                <a:ext cx="7896225" cy="519059"/>
              </a:xfrm>
              <a:prstGeom prst="rect">
                <a:avLst/>
              </a:prstGeom>
              <a:blipFill>
                <a:blip r:embed="rId10"/>
                <a:stretch>
                  <a:fillRect l="-77" t="-9412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10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12DD527-198F-4BBC-BE74-6B2C561667F9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11.9</a:t>
            </a:r>
            <a:r>
              <a:rPr lang="zh-CN" altLang="en-US" kern="0" dirty="0" smtClean="0"/>
              <a:t>求解正规方程</a:t>
            </a:r>
            <a:endParaRPr lang="zh-CN" altLang="en-US" kern="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95FE0F5-D8C4-48BA-866F-12FA07B51511}"/>
              </a:ext>
            </a:extLst>
          </p:cNvPr>
          <p:cNvSpPr txBox="1">
            <a:spLocks/>
          </p:cNvSpPr>
          <p:nvPr/>
        </p:nvSpPr>
        <p:spPr>
          <a:xfrm>
            <a:off x="381000" y="2362200"/>
            <a:ext cx="7896225" cy="51905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/>
              <a:t>例如：一个列向量</a:t>
            </a:r>
            <a:r>
              <a:rPr lang="zh-CN" altLang="en-US" sz="2200" b="0" kern="0" dirty="0" smtClean="0"/>
              <a:t>“几乎”</a:t>
            </a:r>
            <a:r>
              <a:rPr lang="zh-CN" altLang="en-US" sz="2200" b="0" kern="0" dirty="0"/>
              <a:t>线性相关的</a:t>
            </a:r>
            <a:r>
              <a:rPr lang="zh-CN" altLang="en-US" sz="2200" b="0" kern="0" dirty="0" smtClean="0"/>
              <a:t>矩阵</a:t>
            </a:r>
            <a:endParaRPr lang="en-US" altLang="zh-CN" sz="2200" b="0" kern="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C4001728-95C1-4D79-B1A2-3C0C8539F8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121748"/>
              </p:ext>
            </p:extLst>
          </p:nvPr>
        </p:nvGraphicFramePr>
        <p:xfrm>
          <a:off x="3352800" y="1524000"/>
          <a:ext cx="14605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" name="Equation" r:id="rId3" imgW="1460269" imgH="376574" progId="Equation.DSMT4">
                  <p:embed/>
                </p:oleObj>
              </mc:Choice>
              <mc:Fallback>
                <p:oleObj name="Equation" r:id="rId3" imgW="1460269" imgH="37657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1524000"/>
                        <a:ext cx="1460500" cy="37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="" xmlns:a16="http://schemas.microsoft.com/office/drawing/2014/main" id="{C09704E8-E5E1-4404-9C09-7D02F0C5A5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622558"/>
              </p:ext>
            </p:extLst>
          </p:nvPr>
        </p:nvGraphicFramePr>
        <p:xfrm>
          <a:off x="2819400" y="3124200"/>
          <a:ext cx="2671252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6" name="Equation" r:id="rId5" imgW="1714320" imgH="711000" progId="Equation.DSMT4">
                  <p:embed/>
                </p:oleObj>
              </mc:Choice>
              <mc:Fallback>
                <p:oleObj name="Equation" r:id="rId5" imgW="17143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9400" y="3124200"/>
                        <a:ext cx="2671252" cy="110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8F2FF57A-E8A8-4FFE-B37F-79EFE3C9542D}"/>
              </a:ext>
            </a:extLst>
          </p:cNvPr>
          <p:cNvSpPr txBox="1">
            <a:spLocks/>
          </p:cNvSpPr>
          <p:nvPr/>
        </p:nvSpPr>
        <p:spPr>
          <a:xfrm>
            <a:off x="381000" y="4419600"/>
            <a:ext cx="7896225" cy="51905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/>
              <a:t>将中间结果四舍五入到小数点后</a:t>
            </a:r>
            <a:r>
              <a:rPr lang="en-US" altLang="zh-CN" sz="2200" b="0" kern="0" dirty="0"/>
              <a:t>8</a:t>
            </a:r>
            <a:r>
              <a:rPr lang="zh-CN" altLang="en-US" sz="2200" b="0" kern="0" dirty="0"/>
              <a:t>位</a:t>
            </a:r>
            <a:endParaRPr lang="en-US" altLang="zh-CN" sz="2200" b="0" kern="0" dirty="0"/>
          </a:p>
        </p:txBody>
      </p:sp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595FE0F5-D8C4-48BA-866F-12FA07B51511}"/>
              </a:ext>
            </a:extLst>
          </p:cNvPr>
          <p:cNvSpPr txBox="1">
            <a:spLocks/>
          </p:cNvSpPr>
          <p:nvPr/>
        </p:nvSpPr>
        <p:spPr>
          <a:xfrm>
            <a:off x="381000" y="914400"/>
            <a:ext cx="7896225" cy="51905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 smtClean="0"/>
              <a:t>直接求解正规方程组求解：</a:t>
            </a:r>
            <a:endParaRPr lang="en-US" altLang="zh-CN" sz="2200" b="0" kern="0" dirty="0"/>
          </a:p>
        </p:txBody>
      </p:sp>
    </p:spTree>
    <p:extLst>
      <p:ext uri="{BB962C8B-B14F-4D97-AF65-F5344CB8AC3E}">
        <p14:creationId xmlns:p14="http://schemas.microsoft.com/office/powerpoint/2010/main" val="135052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8C74463-F40E-4FE3-B2AC-C62010DCF9E3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11.9 </a:t>
            </a:r>
            <a:r>
              <a:rPr lang="zh-CN" altLang="en-US" kern="0" dirty="0"/>
              <a:t>求解正规方程</a:t>
            </a:r>
            <a:endParaRPr lang="en-US" altLang="zh-CN" kern="0" dirty="0"/>
          </a:p>
          <a:p>
            <a:endParaRPr lang="zh-CN" altLang="en-US" kern="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3F2A446-E83D-4CBE-9812-FEBF7C080B65}"/>
              </a:ext>
            </a:extLst>
          </p:cNvPr>
          <p:cNvSpPr txBox="1">
            <a:spLocks/>
          </p:cNvSpPr>
          <p:nvPr/>
        </p:nvSpPr>
        <p:spPr>
          <a:xfrm>
            <a:off x="302598" y="1143000"/>
            <a:ext cx="7896225" cy="51905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/>
              <a:t>方法</a:t>
            </a:r>
            <a:r>
              <a:rPr lang="en-US" altLang="zh-CN" sz="2200" b="0" kern="0" dirty="0"/>
              <a:t>1</a:t>
            </a:r>
            <a:r>
              <a:rPr lang="zh-CN" altLang="en-US" sz="2200" b="0" kern="0" dirty="0"/>
              <a:t>：通过</a:t>
            </a:r>
            <a:r>
              <a:rPr lang="en-US" altLang="zh-CN" sz="2200" b="0" kern="0" dirty="0"/>
              <a:t>Gram</a:t>
            </a:r>
            <a:r>
              <a:rPr lang="zh-CN" altLang="en-US" sz="2200" b="0" kern="0" dirty="0"/>
              <a:t>矩阵求解</a:t>
            </a:r>
            <a:endParaRPr lang="en-US" altLang="zh-CN" sz="2200" b="0" kern="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EDD2DEDE-9DE9-4FC1-A381-EE4699F081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498166"/>
              </p:ext>
            </p:extLst>
          </p:nvPr>
        </p:nvGraphicFramePr>
        <p:xfrm>
          <a:off x="685800" y="1752600"/>
          <a:ext cx="64595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7" name="Equation" r:id="rId3" imgW="4000320" imgH="507960" progId="Equation.DSMT4">
                  <p:embed/>
                </p:oleObj>
              </mc:Choice>
              <mc:Fallback>
                <p:oleObj name="Equation" r:id="rId3" imgW="40003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1752600"/>
                        <a:ext cx="6459537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E6D13DD6-50CC-45FF-8344-DC85B0DB930D}"/>
              </a:ext>
            </a:extLst>
          </p:cNvPr>
          <p:cNvSpPr txBox="1">
            <a:spLocks/>
          </p:cNvSpPr>
          <p:nvPr/>
        </p:nvSpPr>
        <p:spPr>
          <a:xfrm>
            <a:off x="302595" y="2718338"/>
            <a:ext cx="7896225" cy="51905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/>
              <a:t>经过四舍五入之后，</a:t>
            </a:r>
            <a:r>
              <a:rPr lang="en-US" altLang="zh-CN" sz="2200" b="0" kern="0" dirty="0"/>
              <a:t>Gram</a:t>
            </a:r>
            <a:r>
              <a:rPr lang="zh-CN" altLang="en-US" sz="2200" b="0" kern="0" dirty="0"/>
              <a:t>矩阵为奇异</a:t>
            </a:r>
            <a:r>
              <a:rPr lang="zh-CN" altLang="en-US" sz="2200" b="0" kern="0" dirty="0" smtClean="0"/>
              <a:t>矩阵。</a:t>
            </a:r>
            <a:endParaRPr lang="en-US" altLang="zh-CN" sz="2200" b="0" kern="0" dirty="0"/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0606B804-1CD5-4C25-9014-E6E386002B4A}"/>
              </a:ext>
            </a:extLst>
          </p:cNvPr>
          <p:cNvSpPr txBox="1">
            <a:spLocks/>
          </p:cNvSpPr>
          <p:nvPr/>
        </p:nvSpPr>
        <p:spPr>
          <a:xfrm>
            <a:off x="302596" y="3452759"/>
            <a:ext cx="7896225" cy="51905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/>
              <a:t>方法</a:t>
            </a:r>
            <a:r>
              <a:rPr lang="en-US" altLang="zh-CN" sz="2200" b="0" kern="0" dirty="0"/>
              <a:t>2</a:t>
            </a:r>
            <a:r>
              <a:rPr lang="zh-CN" altLang="en-US" sz="2200" b="0" kern="0" dirty="0"/>
              <a:t>：通过对</a:t>
            </a:r>
            <a:r>
              <a:rPr lang="en-US" altLang="zh-CN" sz="2200" b="0" kern="0" dirty="0"/>
              <a:t>A</a:t>
            </a:r>
            <a:r>
              <a:rPr lang="zh-CN" altLang="en-US" sz="2200" b="0" kern="0" dirty="0"/>
              <a:t>进行</a:t>
            </a:r>
            <a:r>
              <a:rPr lang="en-US" altLang="zh-CN" sz="2200" b="0" kern="0" dirty="0"/>
              <a:t>QR</a:t>
            </a:r>
            <a:r>
              <a:rPr lang="zh-CN" altLang="en-US" sz="2200" b="0" kern="0" dirty="0"/>
              <a:t>分解</a:t>
            </a:r>
            <a:endParaRPr lang="en-US" altLang="zh-CN" sz="2200" b="0" kern="0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="" xmlns:a16="http://schemas.microsoft.com/office/drawing/2014/main" id="{12306DBC-A37C-44AD-B30E-2BB3427635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399093"/>
              </p:ext>
            </p:extLst>
          </p:nvPr>
        </p:nvGraphicFramePr>
        <p:xfrm>
          <a:off x="1676400" y="3962400"/>
          <a:ext cx="2877911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Equation" r:id="rId5" imgW="1790640" imgH="711000" progId="Equation.DSMT4">
                  <p:embed/>
                </p:oleObj>
              </mc:Choice>
              <mc:Fallback>
                <p:oleObj name="Equation" r:id="rId5" imgW="17906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3962400"/>
                        <a:ext cx="2877911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CFE610F0-D68C-419F-822A-7A0115C2C396}"/>
              </a:ext>
            </a:extLst>
          </p:cNvPr>
          <p:cNvSpPr txBox="1">
            <a:spLocks/>
          </p:cNvSpPr>
          <p:nvPr/>
        </p:nvSpPr>
        <p:spPr>
          <a:xfrm>
            <a:off x="302595" y="5163653"/>
            <a:ext cx="8384205" cy="93234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 smtClean="0"/>
              <a:t>方法</a:t>
            </a:r>
            <a:r>
              <a:rPr lang="en-US" altLang="zh-CN" sz="2200" b="0" kern="0" dirty="0"/>
              <a:t>2 </a:t>
            </a:r>
            <a:r>
              <a:rPr lang="zh-CN" altLang="en-US" sz="2200" b="0" kern="0" dirty="0"/>
              <a:t>比方法</a:t>
            </a:r>
            <a:r>
              <a:rPr lang="en-US" altLang="zh-CN" sz="2200" b="0" kern="0" dirty="0"/>
              <a:t>1</a:t>
            </a:r>
            <a:r>
              <a:rPr lang="zh-CN" altLang="en-US" sz="2200" b="0" kern="0" dirty="0"/>
              <a:t>更稳定，因为它</a:t>
            </a:r>
            <a:r>
              <a:rPr lang="zh-CN" altLang="en-US" sz="2200" b="0" kern="0" dirty="0" smtClean="0"/>
              <a:t>避免构造</a:t>
            </a:r>
            <a:r>
              <a:rPr lang="en-US" altLang="zh-CN" sz="2200" b="0" kern="0" dirty="0"/>
              <a:t>Gram</a:t>
            </a:r>
            <a:r>
              <a:rPr lang="zh-CN" altLang="en-US" sz="2200" b="0" kern="0" dirty="0" smtClean="0"/>
              <a:t>矩阵。</a:t>
            </a:r>
            <a:endParaRPr lang="en-US" altLang="zh-CN" sz="2200" b="0" kern="0" dirty="0"/>
          </a:p>
        </p:txBody>
      </p:sp>
      <p:graphicFrame>
        <p:nvGraphicFramePr>
          <p:cNvPr id="9" name="对象 8">
            <a:extLst>
              <a:ext uri="{FF2B5EF4-FFF2-40B4-BE49-F238E27FC236}">
                <a16:creationId xmlns="" xmlns:a16="http://schemas.microsoft.com/office/drawing/2014/main" id="{F869A957-7245-49E4-A4E1-ADB23BB636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530838"/>
              </p:ext>
            </p:extLst>
          </p:nvPr>
        </p:nvGraphicFramePr>
        <p:xfrm>
          <a:off x="4648200" y="3352800"/>
          <a:ext cx="4157663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" name="Equation" r:id="rId7" imgW="2286000" imgH="990360" progId="Equation.DSMT4">
                  <p:embed/>
                </p:oleObj>
              </mc:Choice>
              <mc:Fallback>
                <p:oleObj name="Equation" r:id="rId7" imgW="228600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48200" y="3352800"/>
                        <a:ext cx="4157663" cy="180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="" xmlns:a16="http://schemas.microsoft.com/office/drawing/2014/main" id="{C09704E8-E5E1-4404-9C09-7D02F0C5A5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832796"/>
              </p:ext>
            </p:extLst>
          </p:nvPr>
        </p:nvGraphicFramePr>
        <p:xfrm>
          <a:off x="5257800" y="457200"/>
          <a:ext cx="2671252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Equation" r:id="rId9" imgW="1714320" imgH="711000" progId="Equation.DSMT4">
                  <p:embed/>
                </p:oleObj>
              </mc:Choice>
              <mc:Fallback>
                <p:oleObj name="Equation" r:id="rId9" imgW="17143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57800" y="457200"/>
                        <a:ext cx="2671252" cy="110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88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6F2BF33-1B19-450D-8ED2-77D74DFA23DB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11.10</a:t>
            </a:r>
            <a:r>
              <a:rPr lang="zh-CN" altLang="en-US" kern="0" dirty="0" smtClean="0"/>
              <a:t>梯度</a:t>
            </a:r>
            <a:r>
              <a:rPr lang="zh-CN" altLang="en-US" kern="0" dirty="0"/>
              <a:t>下降法</a:t>
            </a:r>
            <a:endParaRPr lang="en-US" altLang="zh-CN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3A92948D-586F-412D-903E-D3F84965D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1044198"/>
                <a:ext cx="7896225" cy="55600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200" b="0" kern="0" dirty="0" smtClean="0"/>
                  <a:t>给定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200" b="0" kern="0" dirty="0"/>
                      <m:t>A</m:t>
                    </m:r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200" b="0" ker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200" b="0" kern="0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目标函数</a:t>
                </a:r>
                <a:r>
                  <a:rPr lang="zh-CN" altLang="en-US" sz="2200" kern="0" dirty="0" smtClean="0"/>
                  <a:t>：</a:t>
                </a:r>
                <a:endParaRPr lang="en-US" altLang="zh-CN" sz="2200" kern="0" dirty="0"/>
              </a:p>
              <a:p>
                <a:pPr marL="0" indent="0">
                  <a:buFont typeface="Wingdings 2" pitchFamily="18" charset="2"/>
                  <a:buNone/>
                </a:pPr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r>
                  <a:rPr lang="zh-CN" altLang="en-US" sz="2200" b="0" kern="0" dirty="0" smtClean="0"/>
                  <a:t>为使目标函数最小，令最优</a:t>
                </a:r>
                <a14:m>
                  <m:oMath xmlns:m="http://schemas.openxmlformats.org/officeDocument/2006/math">
                    <m:r>
                      <a:rPr lang="zh-CN" altLang="en-US" sz="2200" b="0" kern="0" dirty="0">
                        <a:latin typeface="Cambria Math" panose="02040503050406030204" pitchFamily="18" charset="0"/>
                      </a:rPr>
                      <m:t>解</m:t>
                    </m:r>
                    <m:acc>
                      <m:accPr>
                        <m:chr m:val="̂"/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b="0" kern="0" dirty="0" smtClean="0"/>
                  <a:t>：</a:t>
                </a:r>
                <a:endParaRPr lang="en-US" altLang="zh-CN" sz="2200" b="0" kern="0" dirty="0"/>
              </a:p>
              <a:p>
                <a:pPr marL="0" indent="0">
                  <a:buNone/>
                </a:pPr>
                <a:endParaRPr lang="en-US" altLang="zh-CN" sz="2200" b="0" kern="0" dirty="0"/>
              </a:p>
              <a:p>
                <a:r>
                  <a:rPr lang="zh-CN" altLang="en-US" sz="2200" b="0" kern="0" dirty="0"/>
                  <a:t>若问题</a:t>
                </a:r>
                <a:r>
                  <a:rPr lang="zh-CN" altLang="en-US" sz="2200" b="0" kern="0" dirty="0" smtClean="0"/>
                  <a:t>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200" b="0" kern="0" dirty="0"/>
                      <m:t>A</m:t>
                    </m:r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列向量线性相关或</a:t>
                </a:r>
                <a:r>
                  <a:rPr lang="en-US" altLang="zh-CN" sz="2200" b="0" kern="0" dirty="0" smtClean="0">
                    <a:solidFill>
                      <a:srgbClr val="FF0000"/>
                    </a:solidFill>
                  </a:rPr>
                  <a:t>n</a:t>
                </a:r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非常大，如何解决？</a:t>
                </a:r>
                <a:endParaRPr lang="en-US" altLang="zh-CN" sz="2200" b="0" kern="0" dirty="0" smtClean="0">
                  <a:solidFill>
                    <a:srgbClr val="FF0000"/>
                  </a:solidFill>
                </a:endParaRPr>
              </a:p>
              <a:p>
                <a:endParaRPr lang="en-US" altLang="zh-CN" sz="2200" b="0" kern="0" dirty="0" smtClean="0">
                  <a:solidFill>
                    <a:srgbClr val="FF0000"/>
                  </a:solidFill>
                </a:endParaRPr>
              </a:p>
              <a:p>
                <a:endParaRPr lang="en-US" altLang="zh-CN" sz="2200" b="0" kern="0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sz="2200" b="0" kern="0" dirty="0"/>
                  <a:t>通过迭代求解目标的最优解过程</a:t>
                </a:r>
                <a:r>
                  <a:rPr lang="zh-CN" altLang="en-US" sz="2200" b="0" kern="0" dirty="0" smtClean="0"/>
                  <a:t>：</a:t>
                </a:r>
                <a:endParaRPr lang="en-US" altLang="zh-CN" sz="2200" b="0" kern="0" dirty="0" smtClean="0"/>
              </a:p>
              <a:p>
                <a:endParaRPr lang="en-US" altLang="zh-CN" sz="2200" b="0" kern="0" dirty="0"/>
              </a:p>
              <a:p>
                <a:r>
                  <a:rPr lang="zh-CN" altLang="en-US" sz="2200" b="0" kern="0" dirty="0" smtClean="0"/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sz="2200" b="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b="0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200" b="0" kern="0" dirty="0" smtClean="0"/>
                  <a:t>是第</a:t>
                </a:r>
                <a:r>
                  <a:rPr lang="en-US" altLang="zh-CN" sz="2200" b="0" kern="0" dirty="0" smtClean="0"/>
                  <a:t>k</a:t>
                </a:r>
                <a:r>
                  <a:rPr lang="zh-CN" altLang="en-US" sz="2200" b="0" kern="0" dirty="0" smtClean="0"/>
                  <a:t>步迭代，期望更新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sz="2200" b="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b="0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200" b="0" ker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200" b="0" kern="0" dirty="0" smtClean="0"/>
                  <a:t>，满足</a:t>
                </a:r>
                <a:endParaRPr lang="zh-CN" altLang="en-US" sz="2200" b="0" kern="0" dirty="0"/>
              </a:p>
              <a:p>
                <a:endParaRPr lang="en-US" altLang="zh-CN" sz="2200" b="0" kern="0" dirty="0" smtClean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pPr marL="0" indent="0">
                  <a:buNone/>
                </a:pPr>
                <a:endParaRPr lang="en-US" altLang="zh-CN" sz="2200" b="0" kern="0" dirty="0" smtClean="0">
                  <a:solidFill>
                    <a:srgbClr val="FF0000"/>
                  </a:solidFill>
                </a:endParaRPr>
              </a:p>
              <a:p>
                <a:endParaRPr lang="zh-CN" altLang="en-US" sz="2200" b="0" kern="0" dirty="0">
                  <a:solidFill>
                    <a:srgbClr val="FF0000"/>
                  </a:solidFill>
                </a:endParaRPr>
              </a:p>
              <a:p>
                <a:endParaRPr lang="en-US" altLang="zh-CN" sz="2200" b="0" kern="0" dirty="0"/>
              </a:p>
              <a:p>
                <a:pPr marL="0" indent="0">
                  <a:buNone/>
                </a:pPr>
                <a:endParaRPr lang="en-US" altLang="zh-CN" sz="2200" b="0" kern="0" dirty="0"/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altLang="zh-CN" sz="2200" b="0" kern="0" dirty="0"/>
                  <a:t>      </a:t>
                </a:r>
                <a:endParaRPr lang="en-US" altLang="zh-CN" sz="1800" b="0" kern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A92948D-586F-412D-903E-D3F84965D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044198"/>
                <a:ext cx="7896225" cy="556002"/>
              </a:xfrm>
              <a:prstGeom prst="rect">
                <a:avLst/>
              </a:prstGeom>
              <a:blipFill rotWithShape="0">
                <a:blip r:embed="rId3"/>
                <a:stretch>
                  <a:fillRect l="-77" t="-7609" b="-793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94274DEA-6537-461E-AE60-0B65D50DB28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676400" y="1447800"/>
          <a:ext cx="44450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8" name="Equation" r:id="rId4" imgW="2273040" imgH="520560" progId="Equation.DSMT4">
                  <p:embed/>
                </p:oleObj>
              </mc:Choice>
              <mc:Fallback>
                <p:oleObj name="Equation" r:id="rId4" imgW="227304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6400" y="1447800"/>
                        <a:ext cx="4445000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94274DEA-6537-461E-AE60-0B65D50DB28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181600" y="2667000"/>
          <a:ext cx="2036763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9" name="Equation" r:id="rId6" imgW="1041120" imgH="304560" progId="Equation.DSMT4">
                  <p:embed/>
                </p:oleObj>
              </mc:Choice>
              <mc:Fallback>
                <p:oleObj name="Equation" r:id="rId6" imgW="10411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81600" y="2667000"/>
                        <a:ext cx="2036763" cy="595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553532"/>
              </p:ext>
            </p:extLst>
          </p:nvPr>
        </p:nvGraphicFramePr>
        <p:xfrm>
          <a:off x="4953000" y="4648200"/>
          <a:ext cx="257775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0" name="Equation" r:id="rId8" imgW="1282680" imgH="228600" progId="Equation.DSMT4">
                  <p:embed/>
                </p:oleObj>
              </mc:Choice>
              <mc:Fallback>
                <p:oleObj name="Equation" r:id="rId8" imgW="1282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53000" y="4648200"/>
                        <a:ext cx="2577751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656702"/>
              </p:ext>
            </p:extLst>
          </p:nvPr>
        </p:nvGraphicFramePr>
        <p:xfrm>
          <a:off x="6248400" y="5486400"/>
          <a:ext cx="19192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1" name="Equation" r:id="rId10" imgW="1168200" imgH="228600" progId="Equation.DSMT4">
                  <p:embed/>
                </p:oleObj>
              </mc:Choice>
              <mc:Fallback>
                <p:oleObj name="Equation" r:id="rId10" imgW="116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48400" y="5486400"/>
                        <a:ext cx="1919288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752600" y="4038600"/>
                <a:ext cx="172463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200" i="1" kern="0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i="1" kern="0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200" i="1" kern="0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200" i="1" kern="0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200" ker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2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ker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2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20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2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038600"/>
                <a:ext cx="1724639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06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699900"/>
              </p:ext>
            </p:extLst>
          </p:nvPr>
        </p:nvGraphicFramePr>
        <p:xfrm>
          <a:off x="990600" y="1600200"/>
          <a:ext cx="59928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7" name="Equation" r:id="rId3" imgW="3657600" imgH="304560" progId="Equation.DSMT4">
                  <p:embed/>
                </p:oleObj>
              </mc:Choice>
              <mc:Fallback>
                <p:oleObj name="Equation" r:id="rId3" imgW="36576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5992812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777405"/>
              </p:ext>
            </p:extLst>
          </p:nvPr>
        </p:nvGraphicFramePr>
        <p:xfrm>
          <a:off x="457200" y="2971800"/>
          <a:ext cx="60547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8" name="Equation" r:id="rId5" imgW="3581280" imgH="279360" progId="Equation.DSMT4">
                  <p:embed/>
                </p:oleObj>
              </mc:Choice>
              <mc:Fallback>
                <p:oleObj name="Equation" r:id="rId5" imgW="35812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2971800"/>
                        <a:ext cx="6054725" cy="471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917108"/>
              </p:ext>
            </p:extLst>
          </p:nvPr>
        </p:nvGraphicFramePr>
        <p:xfrm>
          <a:off x="1720850" y="4267200"/>
          <a:ext cx="62261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9" name="Equation" r:id="rId7" imgW="3682800" imgH="291960" progId="Equation.DSMT4">
                  <p:embed/>
                </p:oleObj>
              </mc:Choice>
              <mc:Fallback>
                <p:oleObj name="Equation" r:id="rId7" imgW="36828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20850" y="4267200"/>
                        <a:ext cx="6226175" cy="49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634995"/>
              </p:ext>
            </p:extLst>
          </p:nvPr>
        </p:nvGraphicFramePr>
        <p:xfrm>
          <a:off x="2286000" y="5638800"/>
          <a:ext cx="27717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0" name="Equation" r:id="rId9" imgW="1523880" imgH="241200" progId="Equation.DSMT4">
                  <p:embed/>
                </p:oleObj>
              </mc:Choice>
              <mc:Fallback>
                <p:oleObj name="Equation" r:id="rId9" imgW="1523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86000" y="5638800"/>
                        <a:ext cx="2771775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533400" y="4591050"/>
            <a:ext cx="2514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</a:pPr>
            <a:endParaRPr lang="en-US" altLang="zh-CN" sz="2200" kern="0" dirty="0">
              <a:latin typeface="Calibri" pitchFamily="34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161692"/>
              </p:ext>
            </p:extLst>
          </p:nvPr>
        </p:nvGraphicFramePr>
        <p:xfrm>
          <a:off x="1066800" y="4876800"/>
          <a:ext cx="3759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1" name="Equation" r:id="rId11" imgW="2222280" imgH="241200" progId="Equation.DSMT4">
                  <p:embed/>
                </p:oleObj>
              </mc:Choice>
              <mc:Fallback>
                <p:oleObj name="Equation" r:id="rId11" imgW="2222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66800" y="4876800"/>
                        <a:ext cx="37592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62000" y="4876800"/>
            <a:ext cx="990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</a:pPr>
            <a:r>
              <a:rPr lang="zh-CN" altLang="en-US" sz="2200" kern="0" dirty="0">
                <a:latin typeface="Calibri" pitchFamily="34" charset="0"/>
              </a:rPr>
              <a:t>当</a:t>
            </a:r>
            <a:endParaRPr lang="en-US" altLang="zh-CN" sz="2200" kern="0" dirty="0">
              <a:latin typeface="Calibri" pitchFamily="34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572000" y="4876800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</a:pPr>
            <a:r>
              <a:rPr lang="zh-CN" altLang="en-US" sz="2200" kern="0" dirty="0">
                <a:latin typeface="Calibri" pitchFamily="34" charset="0"/>
              </a:rPr>
              <a:t>时，等式成立。</a:t>
            </a:r>
            <a:endParaRPr lang="en-US" altLang="zh-CN" sz="2200" kern="0" dirty="0">
              <a:latin typeface="Calibri" pitchFamily="34" charset="0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838200" y="5715000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</a:pPr>
            <a:r>
              <a:rPr lang="zh-CN" altLang="en-US" sz="2200" kern="0" dirty="0">
                <a:latin typeface="Calibri" pitchFamily="34" charset="0"/>
              </a:rPr>
              <a:t>迭代公式：</a:t>
            </a:r>
            <a:endParaRPr lang="en-US" altLang="zh-CN" sz="2200" kern="0" dirty="0">
              <a:latin typeface="Calibri" pitchFamily="34" charset="0"/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="" xmlns:a16="http://schemas.microsoft.com/office/drawing/2014/main" id="{78C74463-F40E-4FE3-B2AC-C62010DCF9E3}"/>
              </a:ext>
            </a:extLst>
          </p:cNvPr>
          <p:cNvSpPr txBox="1">
            <a:spLocks/>
          </p:cNvSpPr>
          <p:nvPr/>
        </p:nvSpPr>
        <p:spPr>
          <a:xfrm>
            <a:off x="76200" y="1524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11.10 </a:t>
            </a:r>
            <a:r>
              <a:rPr lang="zh-CN" altLang="en-US" kern="0" dirty="0" smtClean="0"/>
              <a:t>梯度下降法</a:t>
            </a:r>
            <a:endParaRPr lang="en-US" altLang="zh-CN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2">
                <a:extLst>
                  <a:ext uri="{FF2B5EF4-FFF2-40B4-BE49-F238E27FC236}">
                    <a16:creationId xmlns="" xmlns:a16="http://schemas.microsoft.com/office/drawing/2014/main" id="{3A92948D-586F-412D-903E-D3F84965D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914400"/>
                <a:ext cx="7896225" cy="12954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设函数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200" b="1" i="0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1" i="0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b="0" kern="0" dirty="0" smtClean="0"/>
                  <a:t>可微</a:t>
                </a:r>
                <a:r>
                  <a:rPr lang="zh-CN" altLang="en-US" sz="2200" kern="0" dirty="0"/>
                  <a:t>，</a:t>
                </a:r>
                <a:r>
                  <a:rPr lang="zh-CN" altLang="en-US" sz="2200" b="0" kern="0" dirty="0"/>
                  <a:t>根据泰勒公式，在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b="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sz="2200" b="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b="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200" b="0" kern="0" dirty="0"/>
                  <a:t>的一阶公式为</a:t>
                </a:r>
              </a:p>
              <a:p>
                <a:pPr marL="0" indent="0">
                  <a:buNone/>
                </a:pPr>
                <a:endParaRPr lang="en-US" altLang="zh-CN" sz="2200" b="0" kern="0" dirty="0"/>
              </a:p>
              <a:p>
                <a:pPr marL="0" indent="0">
                  <a:buNone/>
                </a:pPr>
                <a:endParaRPr lang="en-US" altLang="zh-CN" sz="2200" b="0" kern="0" dirty="0"/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altLang="zh-CN" sz="2200" b="0" kern="0" dirty="0"/>
                  <a:t>      </a:t>
                </a:r>
                <a:endParaRPr lang="en-US" altLang="zh-CN" sz="1800" b="0" kern="0" dirty="0"/>
              </a:p>
            </p:txBody>
          </p:sp>
        </mc:Choice>
        <mc:Fallback xmlns="">
          <p:sp>
            <p:nvSpPr>
              <p:cNvPr id="27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A92948D-586F-412D-903E-D3F84965D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914400"/>
                <a:ext cx="7896225" cy="1295400"/>
              </a:xfrm>
              <a:prstGeom prst="rect">
                <a:avLst/>
              </a:prstGeom>
              <a:blipFill rotWithShape="0">
                <a:blip r:embed="rId13"/>
                <a:stretch>
                  <a:fillRect t="-1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内容占位符 2">
                <a:extLst>
                  <a:ext uri="{FF2B5EF4-FFF2-40B4-BE49-F238E27FC236}">
                    <a16:creationId xmlns="" xmlns:a16="http://schemas.microsoft.com/office/drawing/2014/main" id="{3A92948D-586F-412D-903E-D3F84965D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2286000"/>
                <a:ext cx="7896225" cy="6096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200" b="0" kern="0" dirty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200" b="0" i="1" ker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b="0" i="1" ker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200" b="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200" b="0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200" b="0" i="1" ker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sup>
                            </m:sSup>
                            <m: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200" b="0" i="1" ker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b="0" i="1" ker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200" b="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200" b="0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200" b="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足够小，则有</m:t>
                    </m:r>
                  </m:oMath>
                </a14:m>
                <a:endParaRPr lang="en-US" altLang="zh-CN" sz="2200" kern="0" dirty="0"/>
              </a:p>
              <a:p>
                <a:pPr marL="0" indent="0">
                  <a:buNone/>
                </a:pPr>
                <a:endParaRPr lang="en-US" altLang="zh-CN" sz="2200" b="0" kern="0" dirty="0"/>
              </a:p>
              <a:p>
                <a:pPr marL="0" indent="0">
                  <a:buNone/>
                </a:pPr>
                <a:endParaRPr lang="en-US" altLang="zh-CN" sz="2200" b="0" kern="0" dirty="0"/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altLang="zh-CN" sz="2200" b="0" kern="0" dirty="0"/>
                  <a:t>      </a:t>
                </a:r>
                <a:endParaRPr lang="en-US" altLang="zh-CN" sz="1800" b="0" kern="0" dirty="0"/>
              </a:p>
            </p:txBody>
          </p:sp>
        </mc:Choice>
        <mc:Fallback xmlns="">
          <p:sp>
            <p:nvSpPr>
              <p:cNvPr id="28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A92948D-586F-412D-903E-D3F84965D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286000"/>
                <a:ext cx="7896225" cy="609600"/>
              </a:xfrm>
              <a:prstGeom prst="rect">
                <a:avLst/>
              </a:prstGeom>
              <a:blipFill rotWithShape="0">
                <a:blip r:embed="rId14"/>
                <a:stretch>
                  <a:fillRect t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内容占位符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3A92948D-586F-412D-903E-D3F84965D603}"/>
              </a:ext>
            </a:extLst>
          </p:cNvPr>
          <p:cNvSpPr txBox="1">
            <a:spLocks/>
          </p:cNvSpPr>
          <p:nvPr/>
        </p:nvSpPr>
        <p:spPr>
          <a:xfrm>
            <a:off x="609600" y="3581400"/>
            <a:ext cx="7896225" cy="60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 b="0" kern="0" dirty="0"/>
              <a:t>根据柯西不等式，</a:t>
            </a:r>
            <a:endParaRPr lang="en-US" altLang="zh-CN" sz="2200" b="0" kern="0" dirty="0"/>
          </a:p>
          <a:p>
            <a:pPr marL="0" indent="0">
              <a:buNone/>
            </a:pPr>
            <a:endParaRPr lang="en-US" altLang="zh-CN" sz="2200" b="0" kern="0" dirty="0"/>
          </a:p>
          <a:p>
            <a:pPr marL="0" indent="0">
              <a:buNone/>
            </a:pPr>
            <a:endParaRPr lang="en-US" altLang="zh-CN" sz="2200" b="0" kern="0" dirty="0"/>
          </a:p>
          <a:p>
            <a:pPr marL="0" indent="0">
              <a:buFont typeface="Wingdings 2" pitchFamily="18" charset="2"/>
              <a:buNone/>
            </a:pPr>
            <a:r>
              <a:rPr lang="en-US" altLang="zh-CN" sz="2200" b="0" kern="0" dirty="0"/>
              <a:t>      </a:t>
            </a:r>
            <a:endParaRPr lang="en-US" altLang="zh-CN" sz="1800" b="0" kern="0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296345"/>
              </p:ext>
            </p:extLst>
          </p:nvPr>
        </p:nvGraphicFramePr>
        <p:xfrm>
          <a:off x="3221038" y="3570288"/>
          <a:ext cx="611981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2" name="Equation" r:id="rId15" imgW="3619440" imgH="304560" progId="Equation.DSMT4">
                  <p:embed/>
                </p:oleObj>
              </mc:Choice>
              <mc:Fallback>
                <p:oleObj name="Equation" r:id="rId15" imgW="36194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21038" y="3570288"/>
                        <a:ext cx="6119812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72416"/>
              </p:ext>
            </p:extLst>
          </p:nvPr>
        </p:nvGraphicFramePr>
        <p:xfrm>
          <a:off x="5486400" y="5638800"/>
          <a:ext cx="19192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3" name="Equation" r:id="rId17" imgW="1168200" imgH="228600" progId="Equation.DSMT4">
                  <p:embed/>
                </p:oleObj>
              </mc:Choice>
              <mc:Fallback>
                <p:oleObj name="Equation" r:id="rId17" imgW="116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86400" y="5638800"/>
                        <a:ext cx="1919288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183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7FDF6CB-FA1F-45AB-81C0-73F5333E0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11.1 </a:t>
            </a:r>
            <a:r>
              <a:rPr lang="zh-CN" altLang="en-US" dirty="0"/>
              <a:t>测量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386AA8AA-17D8-481A-835E-46DE1D9861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6875" y="1362075"/>
                <a:ext cx="8137525" cy="4972050"/>
              </a:xfrm>
            </p:spPr>
            <p:txBody>
              <a:bodyPr/>
              <a:lstStyle/>
              <a:p>
                <a:r>
                  <a:rPr lang="zh-CN" altLang="en-US" sz="2200" b="0" kern="1200" dirty="0" smtClean="0">
                    <a:latin typeface="+mn-lt"/>
                    <a:ea typeface="微软雅黑" pitchFamily="34" charset="-122"/>
                  </a:rPr>
                  <a:t>已知测量路段长度：</a:t>
                </a:r>
                <a:r>
                  <a:rPr lang="en-US" altLang="zh-CN" sz="2200" b="0" dirty="0"/>
                  <a:t>AD = 89 ,</a:t>
                </a:r>
                <a:r>
                  <a:rPr lang="zh-CN" altLang="en-US" sz="2200" b="0" dirty="0" smtClean="0"/>
                  <a:t> </a:t>
                </a:r>
                <a:r>
                  <a:rPr lang="en-US" altLang="zh-CN" sz="2200" b="0" dirty="0"/>
                  <a:t>AC = </a:t>
                </a:r>
                <a:r>
                  <a:rPr lang="en-US" altLang="zh-CN" sz="2200" b="0" dirty="0" smtClean="0"/>
                  <a:t>67</a:t>
                </a:r>
                <a:r>
                  <a:rPr lang="en-US" altLang="zh-CN" sz="2200" b="0" dirty="0"/>
                  <a:t> ,</a:t>
                </a:r>
                <a:r>
                  <a:rPr lang="zh-CN" altLang="en-US" sz="2200" b="0" dirty="0" smtClean="0"/>
                  <a:t> </a:t>
                </a:r>
                <a:r>
                  <a:rPr lang="en-US" altLang="zh-CN" sz="2200" b="0" dirty="0"/>
                  <a:t>BD= </a:t>
                </a:r>
                <a:r>
                  <a:rPr lang="en-US" altLang="zh-CN" sz="2200" b="0" dirty="0" smtClean="0"/>
                  <a:t>53</a:t>
                </a:r>
                <a:r>
                  <a:rPr lang="en-US" altLang="zh-CN" sz="2200" b="0" dirty="0"/>
                  <a:t> ,</a:t>
                </a:r>
                <a:r>
                  <a:rPr lang="zh-CN" altLang="en-US" sz="2200" b="0" dirty="0" smtClean="0"/>
                  <a:t> </a:t>
                </a:r>
                <a:r>
                  <a:rPr lang="en-US" altLang="zh-CN" sz="2200" b="0" dirty="0"/>
                  <a:t>AB = 35, CD = </a:t>
                </a:r>
                <a:r>
                  <a:rPr lang="en-US" altLang="zh-CN" sz="2200" b="0" dirty="0" smtClean="0"/>
                  <a:t>20</a:t>
                </a:r>
                <a:r>
                  <a:rPr lang="zh-CN" altLang="en-US" sz="2200" b="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200" b="0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200" b="0" dirty="0" smtClean="0"/>
                  <a:t>的长度是多少？</a:t>
                </a:r>
                <a:endParaRPr lang="en-US" altLang="zh-CN" sz="2200" b="0" dirty="0"/>
              </a:p>
              <a:p>
                <a:endParaRPr lang="en-US" altLang="zh-CN" sz="2200" b="0" kern="1200" dirty="0">
                  <a:latin typeface="+mn-lt"/>
                  <a:ea typeface="微软雅黑" pitchFamily="34" charset="-122"/>
                </a:endParaRPr>
              </a:p>
              <a:p>
                <a:endParaRPr lang="en-US" altLang="zh-CN" sz="1800" b="0" dirty="0"/>
              </a:p>
              <a:p>
                <a:endParaRPr lang="en-US" altLang="zh-CN" sz="1800" b="0" dirty="0"/>
              </a:p>
              <a:p>
                <a:r>
                  <a:rPr lang="zh-CN" altLang="en-US" sz="2200" b="0" kern="1200" dirty="0">
                    <a:latin typeface="+mn-lt"/>
                    <a:ea typeface="微软雅黑" pitchFamily="34" charset="-122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kern="120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b="0" i="1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zh-CN" altLang="en-US" sz="2200" b="0" kern="1200">
                        <a:latin typeface="Cambria Math" panose="02040503050406030204" pitchFamily="18" charset="0"/>
                        <a:ea typeface="微软雅黑" pitchFamily="34" charset="-122"/>
                      </a:rPr>
                      <m:t>和</m:t>
                    </m:r>
                    <m:sSub>
                      <m:sSubPr>
                        <m:ctrlPr>
                          <a:rPr lang="en-US" altLang="zh-CN" sz="2200" b="0" i="1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200" b="0" kern="1200" dirty="0">
                    <a:latin typeface="+mn-lt"/>
                    <a:ea typeface="微软雅黑" pitchFamily="34" charset="-122"/>
                  </a:rPr>
                  <a:t>的关系</a:t>
                </a:r>
                <a:r>
                  <a:rPr lang="zh-CN" altLang="en-US" sz="2200" b="0" kern="1200" dirty="0" smtClean="0">
                    <a:latin typeface="+mn-lt"/>
                    <a:ea typeface="微软雅黑" pitchFamily="34" charset="-122"/>
                  </a:rPr>
                  <a:t>可得</a:t>
                </a:r>
                <a:r>
                  <a:rPr lang="zh-CN" altLang="en-US" sz="2200" b="0" kern="1200" dirty="0">
                    <a:latin typeface="+mn-lt"/>
                    <a:ea typeface="微软雅黑" pitchFamily="34" charset="-122"/>
                  </a:rPr>
                  <a:t>方程组：</a:t>
                </a:r>
                <a:endParaRPr lang="en-US" altLang="zh-CN" sz="2200" b="0" kern="1200" dirty="0">
                  <a:latin typeface="+mn-lt"/>
                  <a:ea typeface="微软雅黑" pitchFamily="34" charset="-122"/>
                </a:endParaRPr>
              </a:p>
              <a:p>
                <a:endParaRPr lang="en-US" altLang="zh-CN" sz="1800" b="0" dirty="0"/>
              </a:p>
              <a:p>
                <a:endParaRPr lang="en-US" altLang="zh-CN" sz="1800" b="0" dirty="0"/>
              </a:p>
              <a:p>
                <a:endParaRPr lang="en-US" altLang="zh-CN" sz="1800" b="0" dirty="0"/>
              </a:p>
              <a:p>
                <a:endParaRPr lang="zh-CN" altLang="en-US" sz="1800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86AA8AA-17D8-481A-835E-46DE1D9861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875" y="1362075"/>
                <a:ext cx="8137525" cy="4972050"/>
              </a:xfrm>
              <a:blipFill rotWithShape="0">
                <a:blip r:embed="rId3"/>
                <a:stretch>
                  <a:fillRect t="-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06069BA9-AAD2-4851-B3E2-57F7D5AFA20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66800" y="3886200"/>
          <a:ext cx="5867400" cy="2036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Equation" r:id="rId4" imgW="3365280" imgH="1168200" progId="Equation.DSMT4">
                  <p:embed/>
                </p:oleObj>
              </mc:Choice>
              <mc:Fallback>
                <p:oleObj name="Equation" r:id="rId4" imgW="336528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6800" y="3886200"/>
                        <a:ext cx="5867400" cy="2036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5400" y="2209800"/>
            <a:ext cx="6382084" cy="8382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95400" y="601980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a typeface="微软雅黑" pitchFamily="34" charset="-122"/>
              </a:rPr>
              <a:t>超定</a:t>
            </a:r>
            <a:r>
              <a:rPr lang="zh-CN" altLang="en-US" dirty="0" smtClean="0">
                <a:ea typeface="微软雅黑" pitchFamily="34" charset="-122"/>
              </a:rPr>
              <a:t>方程组</a:t>
            </a:r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606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161203"/>
              </p:ext>
            </p:extLst>
          </p:nvPr>
        </p:nvGraphicFramePr>
        <p:xfrm>
          <a:off x="2286000" y="609600"/>
          <a:ext cx="4509404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9" name="Equation" r:id="rId3" imgW="2108160" imgH="393480" progId="Equation.DSMT4">
                  <p:embed/>
                </p:oleObj>
              </mc:Choice>
              <mc:Fallback>
                <p:oleObj name="Equation" r:id="rId3" imgW="2108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609600"/>
                        <a:ext cx="4509404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507661"/>
              </p:ext>
            </p:extLst>
          </p:nvPr>
        </p:nvGraphicFramePr>
        <p:xfrm>
          <a:off x="1828800" y="3886200"/>
          <a:ext cx="568138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0" name="Equation" r:id="rId5" imgW="2425680" imgH="291960" progId="Equation.DSMT4">
                  <p:embed/>
                </p:oleObj>
              </mc:Choice>
              <mc:Fallback>
                <p:oleObj name="Equation" r:id="rId5" imgW="24256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800" y="3886200"/>
                        <a:ext cx="5681382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57200" y="4724400"/>
                <a:ext cx="8315994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b="1" kern="0">
                        <a:latin typeface="Cambria Math" panose="02040503050406030204" pitchFamily="18" charset="0"/>
                      </a:rPr>
                      <m:t>即</m:t>
                    </m:r>
                    <m:sSup>
                      <m:sSupPr>
                        <m:ctrlPr>
                          <a:rPr lang="zh-CN" altLang="en-US" sz="2200" b="1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b="1" ker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d>
                          <m:dPr>
                            <m:ctrlPr>
                              <a:rPr lang="zh-CN" altLang="en-US" sz="2200" b="1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b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200" b="1" kern="0" dirty="0">
                    <a:latin typeface="Cambria Math" panose="02040503050406030204" pitchFamily="18" charset="0"/>
                  </a:rPr>
                  <a:t>是最优步长。</a:t>
                </a:r>
                <a14:m>
                  <m:oMath xmlns:m="http://schemas.openxmlformats.org/officeDocument/2006/math">
                    <m:r>
                      <a:rPr lang="zh-CN" altLang="en-US" sz="2200" b="1" kern="0">
                        <a:latin typeface="Cambria Math" panose="02040503050406030204" pitchFamily="18" charset="0"/>
                      </a:rPr>
                      <m:t>令</m:t>
                    </m:r>
                    <m:r>
                      <a:rPr lang="en-US" altLang="zh-CN" sz="2200" b="1" ker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zh-CN" altLang="en-US" sz="2200" b="1" ker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200" b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200" b="1" ker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200" b="1" ker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200" b="1" kern="0" dirty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200" b="1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b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sz="2200" b="1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b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zh-CN" altLang="en-US" sz="2200" b="1" ker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200" b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zh-CN" altLang="en-US" sz="2200" b="1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b="1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sz="2200" b="1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sz="2200" b="1" ker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200" b="1" ker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zh-CN" altLang="en-US" sz="2200" b="1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b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sz="2200" b="1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b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zh-CN" altLang="en-US" sz="2200" b="1" ker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200" b="1" ker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200" b="1" ker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b="1" kern="0" dirty="0">
                    <a:latin typeface="Cambria Math" panose="02040503050406030204" pitchFamily="18" charset="0"/>
                  </a:rPr>
                  <a:t>)</a:t>
                </a:r>
                <a:r>
                  <a:rPr lang="zh-CN" altLang="en-US" sz="2200" b="1" kern="0" dirty="0" smtClean="0">
                    <a:latin typeface="Cambria Math" panose="02040503050406030204" pitchFamily="18" charset="0"/>
                  </a:rPr>
                  <a:t>是关于</a:t>
                </a:r>
                <a14:m>
                  <m:oMath xmlns:m="http://schemas.openxmlformats.org/officeDocument/2006/math">
                    <m:r>
                      <a:rPr lang="zh-CN" altLang="en-US" sz="220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200" b="1" kern="0" dirty="0" smtClean="0">
                    <a:latin typeface="Cambria Math" panose="02040503050406030204" pitchFamily="18" charset="0"/>
                  </a:rPr>
                  <a:t>的</a:t>
                </a:r>
                <a:endParaRPr lang="en-US" altLang="zh-CN" sz="2200" b="1" kern="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sz="2200" b="1" kern="0" dirty="0" smtClean="0">
                    <a:latin typeface="Cambria Math" panose="02040503050406030204" pitchFamily="18" charset="0"/>
                  </a:rPr>
                  <a:t>凸函数，则</a:t>
                </a:r>
                <a:r>
                  <a:rPr lang="zh-CN" altLang="en-US" sz="2200" b="1" kern="0" dirty="0">
                    <a:latin typeface="Cambria Math" panose="02040503050406030204" pitchFamily="18" charset="0"/>
                  </a:rPr>
                  <a:t>有</a:t>
                </a: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724400"/>
                <a:ext cx="8315994" cy="792396"/>
              </a:xfrm>
              <a:prstGeom prst="rect">
                <a:avLst/>
              </a:prstGeom>
              <a:blipFill rotWithShape="0">
                <a:blip r:embed="rId7"/>
                <a:stretch>
                  <a:fillRect l="-953" t="-5385" r="-220" b="-1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591523"/>
              </p:ext>
            </p:extLst>
          </p:nvPr>
        </p:nvGraphicFramePr>
        <p:xfrm>
          <a:off x="1905000" y="5410200"/>
          <a:ext cx="562133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1" name="Equation" r:id="rId8" imgW="3390840" imgH="609480" progId="Equation.DSMT4">
                  <p:embed/>
                </p:oleObj>
              </mc:Choice>
              <mc:Fallback>
                <p:oleObj name="Equation" r:id="rId8" imgW="33908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05000" y="5410200"/>
                        <a:ext cx="5621337" cy="101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78C74463-F40E-4FE3-B2AC-C62010DCF9E3}"/>
              </a:ext>
            </a:extLst>
          </p:cNvPr>
          <p:cNvSpPr txBox="1">
            <a:spLocks/>
          </p:cNvSpPr>
          <p:nvPr/>
        </p:nvSpPr>
        <p:spPr>
          <a:xfrm>
            <a:off x="76200" y="1524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11.10 </a:t>
            </a:r>
            <a:r>
              <a:rPr lang="zh-CN" altLang="en-US" kern="0" dirty="0" smtClean="0"/>
              <a:t>梯度下降法</a:t>
            </a:r>
            <a:endParaRPr lang="en-US" altLang="zh-CN" kern="0" dirty="0"/>
          </a:p>
          <a:p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>
                <a:extLst>
                  <a:ext uri="{FF2B5EF4-FFF2-40B4-BE49-F238E27FC236}">
                    <a16:creationId xmlns="" xmlns:a16="http://schemas.microsoft.com/office/drawing/2014/main" id="{3A92948D-586F-412D-903E-D3F84965D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800" y="1447800"/>
                <a:ext cx="8229600" cy="6096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令</a:t>
                </a:r>
                <a14:m>
                  <m:oMath xmlns:m="http://schemas.openxmlformats.org/officeDocument/2006/math"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sz="22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zh-CN" altLang="en-US" sz="220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en-US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ker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zh-CN" altLang="en-US" sz="2200" ker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200" ker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，则</m:t>
                    </m:r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为凸函数</m:t>
                    </m:r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并有</m:t>
                    </m:r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2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zh-CN" altLang="en-US" sz="2200" kern="0"/>
                      <m:t>=</m:t>
                    </m:r>
                    <m:sSup>
                      <m:sSupPr>
                        <m:ctrlPr>
                          <a:rPr lang="zh-CN" altLang="en-US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zh-CN" altLang="en-US" sz="22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200" b="0" kern="0" dirty="0" smtClean="0"/>
                  <a:t>  </a:t>
                </a:r>
                <a:endParaRPr lang="en-US" altLang="zh-CN" sz="1800" b="0" kern="0" dirty="0"/>
              </a:p>
            </p:txBody>
          </p:sp>
        </mc:Choice>
        <mc:Fallback xmlns="">
          <p:sp>
            <p:nvSpPr>
              <p:cNvPr id="15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A92948D-586F-412D-903E-D3F84965D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447800"/>
                <a:ext cx="8229600" cy="609600"/>
              </a:xfrm>
              <a:prstGeom prst="rect">
                <a:avLst/>
              </a:prstGeom>
              <a:blipFill rotWithShape="0">
                <a:blip r:embed="rId10"/>
                <a:stretch>
                  <a:fillRect b="-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内容占位符 2">
                <a:extLst>
                  <a:ext uri="{FF2B5EF4-FFF2-40B4-BE49-F238E27FC236}">
                    <a16:creationId xmlns="" xmlns:a16="http://schemas.microsoft.com/office/drawing/2014/main" id="{3A92948D-586F-412D-903E-D3F84965D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800" y="2133600"/>
                <a:ext cx="8610600" cy="6096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zh-CN" altLang="en-US" sz="2200" kern="0" smtClean="0">
                        <a:latin typeface="Cambria Math" panose="02040503050406030204" pitchFamily="18" charset="0"/>
                      </a:rPr>
                      <m:t>则</m:t>
                    </m:r>
                    <m:sSup>
                      <m:sSupPr>
                        <m:ctrlPr>
                          <a:rPr lang="zh-CN" altLang="en-US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1800" b="0" kern="0" dirty="0" smtClean="0"/>
                  <a:t>，</a:t>
                </a:r>
                <a:r>
                  <a:rPr lang="en-US" altLang="zh-CN" sz="2200" b="0" kern="0" dirty="0" smtClean="0"/>
                  <a:t>“</a:t>
                </a:r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列向量线性相关</a:t>
                </a:r>
                <a:r>
                  <a:rPr lang="en-US" altLang="zh-CN" sz="2200" b="0" kern="0" dirty="0" smtClean="0"/>
                  <a:t>”</a:t>
                </a:r>
                <a:r>
                  <a:rPr lang="zh-CN" altLang="en-US" sz="2200" b="0" kern="0" dirty="0" smtClean="0"/>
                  <a:t>导致</a:t>
                </a:r>
                <a:r>
                  <a:rPr lang="zh-CN" altLang="en-US" sz="2200" b="0" kern="0" dirty="0"/>
                  <a:t>其不</a:t>
                </a:r>
                <a:r>
                  <a:rPr lang="zh-CN" altLang="en-US" sz="2200" b="0" kern="0" dirty="0" smtClean="0"/>
                  <a:t>可逆或</a:t>
                </a:r>
                <a:r>
                  <a:rPr lang="en-US" altLang="zh-CN" sz="2200" b="0" kern="0" dirty="0" smtClean="0"/>
                  <a:t>n</a:t>
                </a:r>
                <a:r>
                  <a:rPr lang="zh-CN" altLang="en-US" sz="2200" b="0" kern="0" dirty="0" smtClean="0"/>
                  <a:t>非常大！</a:t>
                </a:r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18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A92948D-586F-412D-903E-D3F84965D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133600"/>
                <a:ext cx="8610600" cy="609600"/>
              </a:xfrm>
              <a:prstGeom prst="rect">
                <a:avLst/>
              </a:prstGeom>
              <a:blipFill rotWithShape="0">
                <a:blip r:embed="rId11"/>
                <a:stretch>
                  <a:fillRect t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2">
                <a:extLst>
                  <a:ext uri="{FF2B5EF4-FFF2-40B4-BE49-F238E27FC236}">
                    <a16:creationId xmlns="" xmlns:a16="http://schemas.microsoft.com/office/drawing/2014/main" id="{3A92948D-586F-412D-903E-D3F84965D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800" y="2743200"/>
                <a:ext cx="8610600" cy="6096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通过梯度下降法</m:t>
                    </m:r>
                    <m:r>
                      <a:rPr lang="zh-CN" altLang="en-US" sz="2200" b="0" kern="0">
                        <a:latin typeface="Cambria Math" panose="02040503050406030204" pitchFamily="18" charset="0"/>
                      </a:rPr>
                      <m:t>迭代</m:t>
                    </m:r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求解，</m:t>
                    </m:r>
                    <m:sSup>
                      <m:sSupPr>
                        <m:ctrlPr>
                          <a:rPr lang="zh-CN" altLang="en-US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200" ker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en-US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d>
                          <m:dPr>
                            <m:ctrlPr>
                              <a:rPr lang="zh-CN" altLang="en-US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zh-CN" altLang="en-US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zh-CN" altLang="en-US" sz="22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zh-CN" altLang="en-US" sz="2200" i="1" ker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ker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en-US" sz="22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200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zh-CN" altLang="en-US" sz="2200" kern="0" dirty="0"/>
              </a:p>
            </p:txBody>
          </p:sp>
        </mc:Choice>
        <mc:Fallback xmlns="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A92948D-586F-412D-903E-D3F84965D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743200"/>
                <a:ext cx="8610600" cy="60960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内容占位符 2">
                <a:extLst>
                  <a:ext uri="{FF2B5EF4-FFF2-40B4-BE49-F238E27FC236}">
                    <a16:creationId xmlns="" xmlns:a16="http://schemas.microsoft.com/office/drawing/2014/main" id="{3A92948D-586F-412D-903E-D3F84965D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800" y="3276600"/>
                <a:ext cx="8610600" cy="6096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为了估计</m:t>
                    </m:r>
                    <m:sSup>
                      <m:sSupPr>
                        <m:ctrlPr>
                          <a:rPr lang="zh-CN" altLang="en-US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d>
                          <m:dPr>
                            <m:ctrlPr>
                              <a:rPr lang="zh-CN" altLang="en-US" sz="22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m:rPr>
                        <m:nor/>
                      </m:rPr>
                      <a:rPr lang="zh-CN" altLang="en-US" sz="2200" kern="0" dirty="0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zh-CN" altLang="en-US" sz="2200" b="0" kern="0" dirty="0">
                        <a:latin typeface="Cambria Math" panose="02040503050406030204" pitchFamily="18" charset="0"/>
                      </a:rPr>
                      <m:t>通过线性搜索估计：</m:t>
                    </m:r>
                  </m:oMath>
                </a14:m>
                <a:endParaRPr lang="zh-CN" altLang="en-US" sz="2200" b="0" kern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A92948D-586F-412D-903E-D3F84965D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276600"/>
                <a:ext cx="8610600" cy="60960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76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8" grpId="0"/>
      <p:bldP spid="19" grpId="0"/>
      <p:bldP spid="19" grpId="1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173131"/>
              </p:ext>
            </p:extLst>
          </p:nvPr>
        </p:nvGraphicFramePr>
        <p:xfrm>
          <a:off x="1905000" y="1066800"/>
          <a:ext cx="49193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6" name="Equation" r:id="rId3" imgW="2108160" imgH="393480" progId="Equation.DSMT4">
                  <p:embed/>
                </p:oleObj>
              </mc:Choice>
              <mc:Fallback>
                <p:oleObj name="Equation" r:id="rId3" imgW="2108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0" y="1066800"/>
                        <a:ext cx="49193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09600" y="2286000"/>
            <a:ext cx="571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Calibri" pitchFamily="34" charset="0"/>
              </a:rPr>
              <a:t>梯度下降法求解最小二乘法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557727"/>
              </p:ext>
            </p:extLst>
          </p:nvPr>
        </p:nvGraphicFramePr>
        <p:xfrm>
          <a:off x="2819400" y="2724150"/>
          <a:ext cx="3706813" cy="331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name="Equation" r:id="rId5" imgW="2019240" imgH="1803240" progId="Equation.DSMT4">
                  <p:embed/>
                </p:oleObj>
              </mc:Choice>
              <mc:Fallback>
                <p:oleObj name="Equation" r:id="rId5" imgW="201924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9400" y="2724150"/>
                        <a:ext cx="3706813" cy="331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>
            <a:extLst>
              <a:ext uri="{FF2B5EF4-FFF2-40B4-BE49-F238E27FC236}">
                <a16:creationId xmlns="" xmlns:a16="http://schemas.microsoft.com/office/drawing/2014/main" id="{78C74463-F40E-4FE3-B2AC-C62010DCF9E3}"/>
              </a:ext>
            </a:extLst>
          </p:cNvPr>
          <p:cNvSpPr txBox="1">
            <a:spLocks/>
          </p:cNvSpPr>
          <p:nvPr/>
        </p:nvSpPr>
        <p:spPr>
          <a:xfrm>
            <a:off x="76200" y="1524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11.10 </a:t>
            </a:r>
            <a:r>
              <a:rPr lang="zh-CN" altLang="en-US" kern="0" dirty="0" smtClean="0"/>
              <a:t>梯度下降法</a:t>
            </a:r>
            <a:endParaRPr lang="zh-CN" altLang="en-US" kern="0" dirty="0"/>
          </a:p>
        </p:txBody>
      </p:sp>
      <p:sp>
        <p:nvSpPr>
          <p:cNvPr id="7" name="文本框 6"/>
          <p:cNvSpPr txBox="1"/>
          <p:nvPr/>
        </p:nvSpPr>
        <p:spPr>
          <a:xfrm>
            <a:off x="6553200" y="2209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Calibri" pitchFamily="34" charset="0"/>
              </a:rPr>
              <a:t>作业 </a:t>
            </a:r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12.3 12.8</a:t>
            </a:r>
            <a:endParaRPr lang="zh-CN" altLang="en-US" sz="18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94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7FDF6CB-FA1F-45AB-81C0-73F5333E0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11.1</a:t>
            </a:r>
            <a:r>
              <a:rPr lang="zh-CN" altLang="en-US" dirty="0"/>
              <a:t>测量问题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386AA8AA-17D8-481A-835E-46DE1D9861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6875" y="1362075"/>
                <a:ext cx="8137525" cy="4972050"/>
              </a:xfrm>
            </p:spPr>
            <p:txBody>
              <a:bodyPr/>
              <a:lstStyle/>
              <a:p>
                <a:r>
                  <a:rPr lang="zh-CN" altLang="en-US" sz="2200" b="0" kern="1200" dirty="0" smtClean="0">
                    <a:latin typeface="+mn-lt"/>
                    <a:ea typeface="微软雅黑" pitchFamily="34" charset="-122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kern="120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b="0" i="1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zh-CN" altLang="en-US" sz="2200" b="0" kern="1200">
                        <a:latin typeface="Cambria Math" panose="02040503050406030204" pitchFamily="18" charset="0"/>
                        <a:ea typeface="微软雅黑" pitchFamily="34" charset="-122"/>
                      </a:rPr>
                      <m:t>和</m:t>
                    </m:r>
                    <m:sSub>
                      <m:sSubPr>
                        <m:ctrlPr>
                          <a:rPr lang="en-US" altLang="zh-CN" sz="2200" b="0" i="1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200" b="0" kern="1200" dirty="0">
                    <a:latin typeface="+mn-lt"/>
                    <a:ea typeface="微软雅黑" pitchFamily="34" charset="-122"/>
                  </a:rPr>
                  <a:t>的关系</a:t>
                </a:r>
                <a:r>
                  <a:rPr lang="zh-CN" altLang="en-US" sz="2200" b="0" kern="1200" dirty="0" smtClean="0">
                    <a:latin typeface="+mn-lt"/>
                    <a:ea typeface="微软雅黑" pitchFamily="34" charset="-122"/>
                  </a:rPr>
                  <a:t>可得</a:t>
                </a:r>
                <a:r>
                  <a:rPr lang="zh-CN" altLang="en-US" sz="2200" b="0" kern="1200" dirty="0">
                    <a:latin typeface="+mn-lt"/>
                    <a:ea typeface="微软雅黑" pitchFamily="34" charset="-122"/>
                  </a:rPr>
                  <a:t>方程组：</a:t>
                </a:r>
                <a:endParaRPr lang="en-US" altLang="zh-CN" sz="2200" b="0" kern="1200" dirty="0">
                  <a:latin typeface="+mn-lt"/>
                  <a:ea typeface="微软雅黑" pitchFamily="34" charset="-122"/>
                </a:endParaRPr>
              </a:p>
              <a:p>
                <a:endParaRPr lang="en-US" altLang="zh-CN" sz="1800" b="0" dirty="0"/>
              </a:p>
              <a:p>
                <a:endParaRPr lang="en-US" altLang="zh-CN" sz="1800" b="0" dirty="0"/>
              </a:p>
              <a:p>
                <a:endParaRPr lang="en-US" altLang="zh-CN" sz="1800" b="0" dirty="0"/>
              </a:p>
              <a:p>
                <a:endParaRPr lang="zh-CN" altLang="en-US" sz="1800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86AA8AA-17D8-481A-835E-46DE1D9861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875" y="1362075"/>
                <a:ext cx="8137525" cy="4972050"/>
              </a:xfrm>
              <a:blipFill rotWithShape="0">
                <a:blip r:embed="rId3"/>
                <a:stretch>
                  <a:fillRect t="-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06069BA9-AAD2-4851-B3E2-57F7D5AFA20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66800" y="1828800"/>
          <a:ext cx="5867400" cy="2036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Equation" r:id="rId4" imgW="3365280" imgH="1168200" progId="Equation.DSMT4">
                  <p:embed/>
                </p:oleObj>
              </mc:Choice>
              <mc:Fallback>
                <p:oleObj name="Equation" r:id="rId4" imgW="336528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6800" y="1828800"/>
                        <a:ext cx="5867400" cy="2036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06069BA9-AAD2-4851-B3E2-57F7D5AFA20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77913" y="4038600"/>
          <a:ext cx="4892675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Equation" r:id="rId6" imgW="2806560" imgH="711000" progId="Equation.DSMT4">
                  <p:embed/>
                </p:oleObj>
              </mc:Choice>
              <mc:Fallback>
                <p:oleObj name="Equation" r:id="rId6" imgW="28065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77913" y="4038600"/>
                        <a:ext cx="4892675" cy="1239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06069BA9-AAD2-4851-B3E2-57F7D5AFA20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66800" y="5410200"/>
          <a:ext cx="30988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Equation" r:id="rId8" imgW="1777680" imgH="482400" progId="Equation.DSMT4">
                  <p:embed/>
                </p:oleObj>
              </mc:Choice>
              <mc:Fallback>
                <p:oleObj name="Equation" r:id="rId8" imgW="17776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66800" y="5410200"/>
                        <a:ext cx="3098800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4495800" y="5486400"/>
            <a:ext cx="4570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ea typeface="微软雅黑" pitchFamily="34" charset="-122"/>
              </a:rPr>
              <a:t>由于测量</a:t>
            </a:r>
            <a:r>
              <a:rPr lang="zh-CN" altLang="en-US" dirty="0">
                <a:ea typeface="微软雅黑" pitchFamily="34" charset="-122"/>
              </a:rPr>
              <a:t>存在</a:t>
            </a:r>
            <a:r>
              <a:rPr lang="zh-CN" altLang="en-US" dirty="0" smtClean="0">
                <a:ea typeface="微软雅黑" pitchFamily="34" charset="-122"/>
              </a:rPr>
              <a:t>误差，方程组之间相互矛盾，</a:t>
            </a:r>
            <a:endParaRPr lang="en-US" altLang="zh-CN" dirty="0" smtClean="0">
              <a:ea typeface="微软雅黑" pitchFamily="34" charset="-122"/>
            </a:endParaRPr>
          </a:p>
          <a:p>
            <a:r>
              <a:rPr lang="zh-CN" altLang="en-US" dirty="0" smtClean="0">
                <a:ea typeface="微软雅黑" pitchFamily="34" charset="-122"/>
              </a:rPr>
              <a:t>该超</a:t>
            </a:r>
            <a:r>
              <a:rPr lang="zh-CN" altLang="en-US" dirty="0">
                <a:ea typeface="微软雅黑" pitchFamily="34" charset="-122"/>
              </a:rPr>
              <a:t>定方程组无</a:t>
            </a:r>
            <a:r>
              <a:rPr lang="zh-CN" altLang="en-US" dirty="0" smtClean="0">
                <a:ea typeface="微软雅黑" pitchFamily="34" charset="-122"/>
              </a:rPr>
              <a:t>解。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447800" y="2667000"/>
            <a:ext cx="1600200" cy="1143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59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7FDF6CB-FA1F-45AB-81C0-73F5333E0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11.1</a:t>
            </a:r>
            <a:r>
              <a:rPr lang="zh-CN" altLang="en-US" dirty="0"/>
              <a:t>测量问题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386AA8AA-17D8-481A-835E-46DE1D9861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6875" y="1362075"/>
                <a:ext cx="8137525" cy="466725"/>
              </a:xfrm>
            </p:spPr>
            <p:txBody>
              <a:bodyPr/>
              <a:lstStyle/>
              <a:p>
                <a:r>
                  <a:rPr lang="zh-CN" altLang="en-US" sz="2200" b="0" kern="1200" dirty="0" smtClean="0">
                    <a:latin typeface="+mn-lt"/>
                    <a:ea typeface="微软雅黑" pitchFamily="34" charset="-122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kern="120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b="0" i="1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zh-CN" altLang="en-US" sz="2200" b="0" kern="1200">
                        <a:latin typeface="Cambria Math" panose="02040503050406030204" pitchFamily="18" charset="0"/>
                        <a:ea typeface="微软雅黑" pitchFamily="34" charset="-122"/>
                      </a:rPr>
                      <m:t>和</m:t>
                    </m:r>
                    <m:sSub>
                      <m:sSubPr>
                        <m:ctrlPr>
                          <a:rPr lang="en-US" altLang="zh-CN" sz="2200" b="0" i="1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kern="1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200" b="0" kern="1200" dirty="0">
                    <a:latin typeface="+mn-lt"/>
                    <a:ea typeface="微软雅黑" pitchFamily="34" charset="-122"/>
                  </a:rPr>
                  <a:t>的关系</a:t>
                </a:r>
                <a:r>
                  <a:rPr lang="zh-CN" altLang="en-US" sz="2200" b="0" kern="1200" dirty="0" smtClean="0">
                    <a:latin typeface="+mn-lt"/>
                    <a:ea typeface="微软雅黑" pitchFamily="34" charset="-122"/>
                  </a:rPr>
                  <a:t>可得</a:t>
                </a:r>
                <a:r>
                  <a:rPr lang="zh-CN" altLang="en-US" sz="2200" b="0" kern="1200" dirty="0">
                    <a:latin typeface="+mn-lt"/>
                    <a:ea typeface="微软雅黑" pitchFamily="34" charset="-122"/>
                  </a:rPr>
                  <a:t>方程组：</a:t>
                </a:r>
                <a:endParaRPr lang="en-US" altLang="zh-CN" sz="2200" b="0" kern="1200" dirty="0">
                  <a:latin typeface="+mn-lt"/>
                  <a:ea typeface="微软雅黑" pitchFamily="34" charset="-122"/>
                </a:endParaRPr>
              </a:p>
              <a:p>
                <a:endParaRPr lang="en-US" altLang="zh-CN" sz="1800" b="0" dirty="0"/>
              </a:p>
              <a:p>
                <a:endParaRPr lang="en-US" altLang="zh-CN" sz="1800" b="0" dirty="0"/>
              </a:p>
              <a:p>
                <a:endParaRPr lang="en-US" altLang="zh-CN" sz="1800" b="0" dirty="0"/>
              </a:p>
              <a:p>
                <a:endParaRPr lang="zh-CN" altLang="en-US" sz="1800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86AA8AA-17D8-481A-835E-46DE1D9861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875" y="1362075"/>
                <a:ext cx="8137525" cy="466725"/>
              </a:xfrm>
              <a:blipFill rotWithShape="0">
                <a:blip r:embed="rId3"/>
                <a:stretch>
                  <a:fillRect t="-7792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06069BA9-AAD2-4851-B3E2-57F7D5AFA20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66800" y="1828800"/>
          <a:ext cx="5867400" cy="2036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Equation" r:id="rId4" imgW="3365280" imgH="1168200" progId="Equation.DSMT4">
                  <p:embed/>
                </p:oleObj>
              </mc:Choice>
              <mc:Fallback>
                <p:oleObj name="Equation" r:id="rId4" imgW="336528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6800" y="1828800"/>
                        <a:ext cx="5867400" cy="2036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990600" y="3886200"/>
            <a:ext cx="6647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ea typeface="微软雅黑" pitchFamily="34" charset="-122"/>
              </a:rPr>
              <a:t>由于测量</a:t>
            </a:r>
            <a:r>
              <a:rPr lang="zh-CN" altLang="en-US" dirty="0">
                <a:ea typeface="微软雅黑" pitchFamily="34" charset="-122"/>
              </a:rPr>
              <a:t>存在</a:t>
            </a:r>
            <a:r>
              <a:rPr lang="zh-CN" altLang="en-US" dirty="0" smtClean="0">
                <a:ea typeface="微软雅黑" pitchFamily="34" charset="-122"/>
              </a:rPr>
              <a:t>误差，方程组之间相互矛盾，该超</a:t>
            </a:r>
            <a:r>
              <a:rPr lang="zh-CN" altLang="en-US" dirty="0">
                <a:ea typeface="微软雅黑" pitchFamily="34" charset="-122"/>
              </a:rPr>
              <a:t>定方程组无</a:t>
            </a:r>
            <a:r>
              <a:rPr lang="zh-CN" altLang="en-US" dirty="0" smtClean="0">
                <a:ea typeface="微软雅黑" pitchFamily="34" charset="-122"/>
              </a:rPr>
              <a:t>解。</a:t>
            </a:r>
            <a:endParaRPr lang="zh-CN" altLang="en-US" dirty="0"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xmlns="" id="{386AA8AA-17D8-481A-835E-46DE1D9861D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4419600"/>
                <a:ext cx="7924800" cy="91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dirty="0" smtClean="0"/>
                  <a:t>解决方案：寻找</a:t>
                </a:r>
                <a:r>
                  <a:rPr lang="zh-CN" altLang="en-US" sz="2200" b="0" dirty="0"/>
                  <a:t>该方程组</a:t>
                </a:r>
                <a:r>
                  <a:rPr lang="zh-CN" altLang="en-US" sz="2200" b="0" dirty="0" smtClean="0"/>
                  <a:t>的近似解，并尽可能逼近方程组的目标</a:t>
                </a:r>
                <a:r>
                  <a:rPr lang="en-US" altLang="zh-CN" sz="2200" b="0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US" altLang="zh-CN" sz="2200" b="0" dirty="0" smtClean="0"/>
                  <a:t>, </a:t>
                </a:r>
                <a:r>
                  <a:rPr lang="zh-CN" altLang="en-US" sz="2200" b="0" dirty="0" smtClean="0"/>
                  <a:t>即</a:t>
                </a:r>
                <a:r>
                  <a:rPr lang="zh-CN" altLang="en-US" sz="2000" b="0" dirty="0"/>
                  <a:t>残差</a:t>
                </a:r>
                <a:r>
                  <a:rPr lang="zh-CN" altLang="en-US" sz="2000" b="0" dirty="0" smtClean="0"/>
                  <a:t>向量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b="0" dirty="0" smtClean="0"/>
                  <a:t>某种度量下尽可能小：</a:t>
                </a:r>
                <a:endParaRPr lang="zh-CN" altLang="en-US" sz="2200" b="0" dirty="0"/>
              </a:p>
              <a:p>
                <a:endParaRPr lang="en-US" altLang="zh-CN" sz="1800" b="0" kern="0" dirty="0"/>
              </a:p>
              <a:p>
                <a:endParaRPr lang="en-US" altLang="zh-CN" sz="1800" b="0" kern="0" dirty="0"/>
              </a:p>
              <a:p>
                <a:endParaRPr lang="en-US" altLang="zh-CN" sz="1800" b="0" kern="0" dirty="0"/>
              </a:p>
              <a:p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86AA8AA-17D8-481A-835E-46DE1D986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419600"/>
                <a:ext cx="7924800" cy="914400"/>
              </a:xfrm>
              <a:prstGeom prst="rect">
                <a:avLst/>
              </a:prstGeom>
              <a:blipFill rotWithShape="0">
                <a:blip r:embed="rId6"/>
                <a:stretch>
                  <a:fillRect t="-4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xmlns="" id="{94274DEA-6537-461E-AE60-0B65D50DB28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971800" y="5334000"/>
          <a:ext cx="235902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Equation" r:id="rId7" imgW="1206360" imgH="317160" progId="Equation.DSMT4">
                  <p:embed/>
                </p:oleObj>
              </mc:Choice>
              <mc:Fallback>
                <p:oleObj name="Equation" r:id="rId7" imgW="12063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71800" y="5334000"/>
                        <a:ext cx="2359025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3276600" y="6019800"/>
            <a:ext cx="21595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 smtClean="0">
                <a:solidFill>
                  <a:srgbClr val="FF0000"/>
                </a:solidFill>
                <a:latin typeface="Calibri" pitchFamily="34" charset="0"/>
              </a:rPr>
              <a:t>最小二乘法问题</a:t>
            </a:r>
            <a:endParaRPr lang="zh-CN" altLang="en-US" sz="22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895600" y="5334000"/>
            <a:ext cx="2590800" cy="609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562600" y="5410200"/>
                <a:ext cx="2148858" cy="4340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sz="2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2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范数度量</m:t>
                    </m:r>
                  </m:oMath>
                </a14:m>
                <a:r>
                  <a:rPr lang="zh-CN" altLang="en-US" sz="2200" dirty="0" smtClean="0">
                    <a:solidFill>
                      <a:srgbClr val="FF0000"/>
                    </a:solidFill>
                    <a:latin typeface="Calibri" pitchFamily="34" charset="0"/>
                  </a:rPr>
                  <a:t>残差</a:t>
                </a:r>
                <a:endParaRPr lang="zh-CN" altLang="en-US" sz="2200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410200"/>
                <a:ext cx="2148858" cy="434030"/>
              </a:xfrm>
              <a:prstGeom prst="rect">
                <a:avLst/>
              </a:prstGeom>
              <a:blipFill rotWithShape="0">
                <a:blip r:embed="rId10"/>
                <a:stretch>
                  <a:fillRect l="-568" t="-9859" r="-2557" b="-2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15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8C281CE-374F-418F-8257-92080EF56362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11.2 </a:t>
            </a:r>
            <a:r>
              <a:rPr lang="zh-CN" altLang="en-US" kern="0" dirty="0" smtClean="0"/>
              <a:t>最小二乘法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8206970D-90B9-44C4-9A26-43368D65D0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2438400"/>
                <a:ext cx="8458200" cy="25146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sz="2200" b="0" i="1" kern="0" smtClean="0">
                        <a:latin typeface="Cambria Math" panose="02040503050406030204" pitchFamily="18" charset="0"/>
                      </a:rPr>
                      <m:t>例如：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200" b="0" kern="0" dirty="0" smtClean="0"/>
                  <a:t>,</a:t>
                </a:r>
                <a:endParaRPr lang="en-US" altLang="zh-CN" sz="2200" b="0" kern="0" dirty="0"/>
              </a:p>
              <a:p>
                <a:pPr marL="0" indent="0">
                  <a:buFont typeface="Wingdings 2" pitchFamily="18" charset="2"/>
                  <a:buNone/>
                </a:pPr>
                <a:endParaRPr lang="en-US" altLang="zh-CN" sz="1800" b="0" kern="0" dirty="0"/>
              </a:p>
              <a:p>
                <a:pPr marL="0" indent="0">
                  <a:buFont typeface="Wingdings 2" pitchFamily="18" charset="2"/>
                  <a:buNone/>
                </a:pPr>
                <a:endParaRPr lang="en-US" altLang="zh-CN" sz="1800" b="0" kern="0" dirty="0"/>
              </a:p>
              <a:p>
                <a:pPr marL="0" indent="0">
                  <a:buFont typeface="Wingdings 2" pitchFamily="18" charset="2"/>
                  <a:buNone/>
                </a:pPr>
                <a:endParaRPr lang="en-US" altLang="zh-CN" sz="1800" b="0" kern="0" dirty="0"/>
              </a:p>
              <a:p>
                <a:pPr marL="0" indent="0">
                  <a:buFont typeface="Wingdings 2" pitchFamily="18" charset="2"/>
                  <a:buNone/>
                </a:pPr>
                <a:endParaRPr lang="en-US" altLang="zh-CN" sz="1800" b="0" kern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sz="22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kern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b="0" i="1" kern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200" b="0" i="1" kern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kern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200" b="0" i="1" kern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b="0" i="1" kern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200" b="0" i="1" kern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2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kern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b="0" i="1" kern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kern="0" smtClean="0">
                                <a:latin typeface="Cambria Math" panose="02040503050406030204" pitchFamily="18" charset="0"/>
                              </a:rPr>
                              <m:t> 2</m:t>
                            </m:r>
                            <m:sSub>
                              <m:sSubPr>
                                <m:ctrlPr>
                                  <a:rPr lang="en-US" altLang="zh-CN" sz="22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kern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b="0" i="1" kern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200" b="0" i="1" kern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 </a:t>
                </a:r>
                <a:endParaRPr lang="en-US" altLang="zh-CN" sz="2200" b="0" kern="0" dirty="0"/>
              </a:p>
              <a:p>
                <a:pPr marL="0" indent="0">
                  <a:buFont typeface="Wingdings 2" pitchFamily="18" charset="2"/>
                  <a:buNone/>
                </a:pPr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206970D-90B9-44C4-9A26-43368D65D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438400"/>
                <a:ext cx="8458200" cy="2514600"/>
              </a:xfrm>
              <a:prstGeom prst="rect">
                <a:avLst/>
              </a:prstGeom>
              <a:blipFill rotWithShape="0">
                <a:blip r:embed="rId3"/>
                <a:stretch>
                  <a:fillRect l="-504" t="-1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3C4DB3D8-71EE-4CA4-BA5C-F5AE16BDB7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701983"/>
              </p:ext>
            </p:extLst>
          </p:nvPr>
        </p:nvGraphicFramePr>
        <p:xfrm>
          <a:off x="1219200" y="2971800"/>
          <a:ext cx="236220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" name="Equation" r:id="rId4" imgW="2362496" imgH="1192003" progId="Equation.DSMT4">
                  <p:embed/>
                </p:oleObj>
              </mc:Choice>
              <mc:Fallback>
                <p:oleObj name="Equation" r:id="rId4" imgW="2362496" imgH="119200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200" y="2971800"/>
                        <a:ext cx="2362200" cy="1192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5791200" y="1676400"/>
            <a:ext cx="2819400" cy="2247900"/>
            <a:chOff x="4876800" y="381000"/>
            <a:chExt cx="4010025" cy="33147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876800" y="381000"/>
              <a:ext cx="4010025" cy="33147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5033963" y="1900238"/>
              <a:ext cx="295275" cy="6096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57200" y="990600"/>
                <a:ext cx="6608797" cy="4350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14:m>
                  <m:oMath xmlns:m="http://schemas.openxmlformats.org/officeDocument/2006/math">
                    <m:r>
                      <a:rPr lang="zh-CN" altLang="en-US" sz="2200" kern="0" dirty="0">
                        <a:latin typeface="Cambria Math" panose="02040503050406030204" pitchFamily="18" charset="0"/>
                      </a:rPr>
                      <m:t>给定</m:t>
                    </m:r>
                    <m:r>
                      <m:rPr>
                        <m:nor/>
                      </m:rPr>
                      <a:rPr lang="en-US" altLang="zh-CN" sz="2200" kern="0" dirty="0">
                        <a:latin typeface="Calibri" pitchFamily="34" charset="0"/>
                      </a:rPr>
                      <m:t>A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200" ker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200" kern="0" dirty="0">
                    <a:latin typeface="Calibri" pitchFamily="34" charset="0"/>
                  </a:rPr>
                  <a:t>,</a:t>
                </a:r>
                <a:r>
                  <a:rPr lang="zh-CN" altLang="en-US" sz="2200" kern="0" dirty="0">
                    <a:latin typeface="Calibri" pitchFamily="34" charset="0"/>
                  </a:rPr>
                  <a:t>求解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让目标函数最小：</a:t>
                </a:r>
                <a:endParaRPr lang="en-US" altLang="zh-CN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90600"/>
                <a:ext cx="6608797" cy="435056"/>
              </a:xfrm>
              <a:prstGeom prst="rect">
                <a:avLst/>
              </a:prstGeom>
              <a:blipFill rotWithShape="0">
                <a:blip r:embed="rId8"/>
                <a:stretch>
                  <a:fillRect l="-738" t="-9859" r="-369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xmlns="" id="{94274DEA-6537-461E-AE60-0B65D50DB2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141936"/>
              </p:ext>
            </p:extLst>
          </p:nvPr>
        </p:nvGraphicFramePr>
        <p:xfrm>
          <a:off x="895350" y="1371600"/>
          <a:ext cx="45942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" name="Equation" r:id="rId9" imgW="2349360" imgH="520560" progId="Equation.DSMT4">
                  <p:embed/>
                </p:oleObj>
              </mc:Choice>
              <mc:Fallback>
                <p:oleObj name="Equation" r:id="rId9" imgW="234936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5350" y="1371600"/>
                        <a:ext cx="4594225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="" xmlns:a16="http://schemas.microsoft.com/office/drawing/2014/main" id="{4BCCD886-64A0-44CB-8617-F00C7C1D93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482562"/>
              </p:ext>
            </p:extLst>
          </p:nvPr>
        </p:nvGraphicFramePr>
        <p:xfrm>
          <a:off x="1066800" y="4572000"/>
          <a:ext cx="21542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" name="Equation" r:id="rId11" imgW="1218960" imgH="431640" progId="Equation.DSMT4">
                  <p:embed/>
                </p:oleObj>
              </mc:Choice>
              <mc:Fallback>
                <p:oleObj name="Equation" r:id="rId11" imgW="1218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66800" y="4572000"/>
                        <a:ext cx="2154237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221308" y="5486400"/>
                <a:ext cx="1646092" cy="769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 kern="0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 kern="0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i="1" ker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i="1" kern="0">
                                  <a:latin typeface="Cambria Math" panose="02040503050406030204" pitchFamily="18" charset="0"/>
                                </a:rPr>
                                <m:t>,−</m:t>
                              </m:r>
                              <m:f>
                                <m:fPr>
                                  <m:ctrlP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ker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 ker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308" y="5486400"/>
                <a:ext cx="1646092" cy="76950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对象 13">
            <a:extLst>
              <a:ext uri="{FF2B5EF4-FFF2-40B4-BE49-F238E27FC236}">
                <a16:creationId xmlns="" xmlns:a16="http://schemas.microsoft.com/office/drawing/2014/main" id="{4BCCD886-64A0-44CB-8617-F00C7C1D93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004769"/>
              </p:ext>
            </p:extLst>
          </p:nvPr>
        </p:nvGraphicFramePr>
        <p:xfrm>
          <a:off x="4343400" y="4572000"/>
          <a:ext cx="23336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" name="Equation" r:id="rId14" imgW="1320480" imgH="431640" progId="Equation.DSMT4">
                  <p:embed/>
                </p:oleObj>
              </mc:Choice>
              <mc:Fallback>
                <p:oleObj name="Equation" r:id="rId14" imgW="1320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43400" y="4572000"/>
                        <a:ext cx="2333625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="" xmlns:a16="http://schemas.microsoft.com/office/drawing/2014/main" id="{4BCCD886-64A0-44CB-8617-F00C7C1D93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008596"/>
              </p:ext>
            </p:extLst>
          </p:nvPr>
        </p:nvGraphicFramePr>
        <p:xfrm>
          <a:off x="2101996" y="5181600"/>
          <a:ext cx="2105025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" name="Equation" r:id="rId16" imgW="1333440" imgH="914400" progId="Equation.DSMT4">
                  <p:embed/>
                </p:oleObj>
              </mc:Choice>
              <mc:Fallback>
                <p:oleObj name="Equation" r:id="rId16" imgW="133344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01996" y="5181600"/>
                        <a:ext cx="2105025" cy="1443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22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8C281CE-374F-418F-8257-92080EF56362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11.2 </a:t>
            </a:r>
            <a:r>
              <a:rPr lang="zh-CN" altLang="en-US" kern="0" dirty="0" smtClean="0"/>
              <a:t>最小二乘法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57200" y="990600"/>
                <a:ext cx="669875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kern="0" dirty="0" smtClean="0"/>
                  <a:t>给定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200" kern="0" dirty="0">
                        <a:latin typeface="Calibri" pitchFamily="34" charset="0"/>
                      </a:rPr>
                      <m:t>A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200" ker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200" kern="0" dirty="0">
                    <a:latin typeface="Calibri" pitchFamily="34" charset="0"/>
                  </a:rPr>
                  <a:t>,</a:t>
                </a:r>
                <a:r>
                  <a:rPr lang="zh-CN" altLang="en-US" sz="2200" kern="0" dirty="0">
                    <a:latin typeface="Calibri" pitchFamily="34" charset="0"/>
                  </a:rPr>
                  <a:t>求解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让目标函数最小：</a:t>
                </a:r>
                <a:endParaRPr lang="en-US" altLang="zh-CN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90600"/>
                <a:ext cx="6698757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1183" t="-11429" r="-364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xmlns="" id="{94274DEA-6537-461E-AE60-0B65D50DB2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703619"/>
              </p:ext>
            </p:extLst>
          </p:nvPr>
        </p:nvGraphicFramePr>
        <p:xfrm>
          <a:off x="990600" y="1447800"/>
          <a:ext cx="5884863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Equation" r:id="rId4" imgW="3009600" imgH="520560" progId="Equation.DSMT4">
                  <p:embed/>
                </p:oleObj>
              </mc:Choice>
              <mc:Fallback>
                <p:oleObj name="Equation" r:id="rId4" imgW="300960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447800"/>
                        <a:ext cx="5884863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xmlns="" id="{94274DEA-6537-461E-AE60-0B65D50DB2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016146"/>
              </p:ext>
            </p:extLst>
          </p:nvPr>
        </p:nvGraphicFramePr>
        <p:xfrm>
          <a:off x="1828800" y="3352800"/>
          <a:ext cx="360521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Equation" r:id="rId6" imgW="1828800" imgH="279360" progId="Equation.DSMT4">
                  <p:embed/>
                </p:oleObj>
              </mc:Choice>
              <mc:Fallback>
                <p:oleObj name="Equation" r:id="rId6" imgW="1828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28800" y="3352800"/>
                        <a:ext cx="3605212" cy="55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内容占位符 2">
                <a:extLst>
                  <a:ext uri="{FF2B5EF4-FFF2-40B4-BE49-F238E27FC236}">
                    <a16:creationId xmlns="" xmlns:a16="http://schemas.microsoft.com/office/drawing/2014/main" id="{F6698E65-1342-4232-97B7-661863224B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2667000"/>
                <a:ext cx="5181600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dirty="0" smtClean="0"/>
                  <a:t>则最小二乘法</a:t>
                </a:r>
                <a:r>
                  <a:rPr lang="zh-CN" altLang="en-US" sz="2200" b="0" dirty="0"/>
                  <a:t>的解为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b="0" dirty="0" smtClean="0"/>
                  <a:t>，满足：</a:t>
                </a:r>
                <a:endParaRPr lang="en-US" altLang="zh-CN" sz="2200" b="0" dirty="0"/>
              </a:p>
            </p:txBody>
          </p:sp>
        </mc:Choice>
        <mc:Fallback xmlns="">
          <p:sp>
            <p:nvSpPr>
              <p:cNvPr id="17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6698E65-1342-4232-97B7-661863224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667000"/>
                <a:ext cx="5181600" cy="457200"/>
              </a:xfrm>
              <a:prstGeom prst="rect">
                <a:avLst/>
              </a:prstGeom>
              <a:blipFill rotWithShape="0">
                <a:blip r:embed="rId8"/>
                <a:stretch>
                  <a:fillRect t="-5333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内容占位符 2">
                <a:extLst>
                  <a:ext uri="{FF2B5EF4-FFF2-40B4-BE49-F238E27FC236}">
                    <a16:creationId xmlns="" xmlns:a16="http://schemas.microsoft.com/office/drawing/2014/main" id="{DA8878AF-EB4A-4E2F-99F3-3C4907E8A0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4114800"/>
                <a:ext cx="7896225" cy="838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当残差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时</a:t>
                </a:r>
                <a:r>
                  <a:rPr lang="zh-CN" altLang="en-US" sz="2200" b="0" kern="0" dirty="0" smtClean="0"/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b="0" kern="0" dirty="0"/>
                  <a:t>是线性方程组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b="0" kern="0" dirty="0"/>
                  <a:t>的</a:t>
                </a:r>
                <a:r>
                  <a:rPr lang="zh-CN" altLang="en-US" sz="2200" b="0" kern="0" dirty="0" smtClean="0"/>
                  <a:t>解；</a:t>
                </a:r>
                <a:endParaRPr lang="en-US" altLang="zh-CN" sz="2200" b="0" kern="0" dirty="0" smtClean="0"/>
              </a:p>
              <a:p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否则</a:t>
                </a:r>
                <a:r>
                  <a:rPr lang="zh-CN" altLang="en-US" sz="2200" b="0" kern="0" dirty="0" smtClean="0"/>
                  <a:t>其为</a:t>
                </a:r>
                <a:r>
                  <a:rPr lang="zh-CN" altLang="en-US" sz="2200" b="0" kern="0" dirty="0"/>
                  <a:t>误差</a:t>
                </a:r>
                <a:r>
                  <a:rPr lang="zh-CN" altLang="en-US" sz="2200" b="0" kern="0" dirty="0" smtClean="0"/>
                  <a:t>最小平方和下方程组的近似解。</a:t>
                </a:r>
                <a:endParaRPr lang="en-US" altLang="zh-CN" sz="2200" b="0" kern="0" dirty="0" smtClean="0"/>
              </a:p>
              <a:p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18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A8878AF-EB4A-4E2F-99F3-3C4907E8A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114800"/>
                <a:ext cx="7896225" cy="838200"/>
              </a:xfrm>
              <a:prstGeom prst="rect">
                <a:avLst/>
              </a:prstGeom>
              <a:blipFill rotWithShape="0">
                <a:blip r:embed="rId9"/>
                <a:stretch>
                  <a:fillRect t="-5797" b="-12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64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AD8BC0D-CF78-4EA7-A825-1F97807C3AB0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11.3</a:t>
            </a:r>
            <a:r>
              <a:rPr lang="en-US" altLang="zh-CN" kern="0" dirty="0"/>
              <a:t>	 </a:t>
            </a:r>
            <a:r>
              <a:rPr lang="zh-CN" altLang="en-US" kern="0" dirty="0" smtClean="0"/>
              <a:t>列向量空间的意义</a:t>
            </a:r>
            <a:endParaRPr lang="zh-CN" altLang="en-US" kern="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438CC9F-424C-48A1-9ECC-9D8308EFE10C}"/>
              </a:ext>
            </a:extLst>
          </p:cNvPr>
          <p:cNvSpPr txBox="1">
            <a:spLocks/>
          </p:cNvSpPr>
          <p:nvPr/>
        </p:nvSpPr>
        <p:spPr>
          <a:xfrm>
            <a:off x="302598" y="2909941"/>
            <a:ext cx="7896225" cy="51905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zh-CN" sz="1800" b="0" kern="0" dirty="0"/>
          </a:p>
          <a:p>
            <a:endParaRPr lang="zh-CN" altLang="en-US" sz="1800" b="0" kern="0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="" xmlns:a16="http://schemas.microsoft.com/office/drawing/2014/main" id="{5E9059F5-AC03-4318-8A41-DD7FC8FD6A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770945"/>
              </p:ext>
            </p:extLst>
          </p:nvPr>
        </p:nvGraphicFramePr>
        <p:xfrm>
          <a:off x="1371600" y="1676400"/>
          <a:ext cx="22082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Equation" r:id="rId3" imgW="1257120" imgH="342720" progId="Equation.DSMT4">
                  <p:embed/>
                </p:oleObj>
              </mc:Choice>
              <mc:Fallback>
                <p:oleObj name="Equation" r:id="rId3" imgW="125712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1676400"/>
                        <a:ext cx="2208212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="" xmlns:a16="http://schemas.microsoft.com/office/drawing/2014/main" id="{1C539B80-A765-4D45-BD0F-16C275D6D7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800" y="1066800"/>
                <a:ext cx="7896225" cy="519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矩阵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200" kern="0" dirty="0"/>
                      <m:t>A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的列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的</a:t>
                </a:r>
                <a:r>
                  <a:rPr lang="zh-CN" altLang="en-US" sz="2200" b="0" kern="0" dirty="0" smtClean="0"/>
                  <a:t>最小二乘法问题</a:t>
                </a:r>
                <a:endParaRPr lang="en-US" altLang="zh-CN" sz="1800" b="0" kern="0" dirty="0"/>
              </a:p>
              <a:p>
                <a:pPr marL="0" indent="0">
                  <a:buNone/>
                </a:pPr>
                <a:endParaRPr lang="en-US" altLang="zh-CN" sz="1800" b="0" kern="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C539B80-A765-4D45-BD0F-16C275D6D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066800"/>
                <a:ext cx="7896225" cy="519059"/>
              </a:xfrm>
              <a:prstGeom prst="rect">
                <a:avLst/>
              </a:prstGeom>
              <a:blipFill rotWithShape="0">
                <a:blip r:embed="rId5"/>
                <a:stretch>
                  <a:fillRect t="-9412" b="-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="" xmlns:a16="http://schemas.microsoft.com/office/drawing/2014/main" id="{4EE3C274-8D76-4B3A-BD85-5997D88388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95400" y="5029200"/>
                <a:ext cx="6248400" cy="91104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sz="220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200" i="1" ker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 b="0" kern="0" dirty="0"/>
                  <a:t>range(A)</a:t>
                </a:r>
                <a:r>
                  <a:rPr lang="zh-CN" altLang="en-US" sz="2200" b="0" kern="0" dirty="0"/>
                  <a:t>中最接近</a:t>
                </a:r>
                <a:r>
                  <a:rPr lang="en-US" altLang="zh-CN" sz="2200" b="0" kern="0" dirty="0"/>
                  <a:t>b</a:t>
                </a:r>
                <a:r>
                  <a:rPr lang="zh-CN" altLang="en-US" sz="2200" b="0" kern="0" dirty="0"/>
                  <a:t>的向量</a:t>
                </a:r>
                <a:endParaRPr lang="en-US" altLang="zh-CN" sz="2200" b="0" kern="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sz="2200" b="0" kern="0" dirty="0" smtClean="0"/>
                  <a:t>-b</a:t>
                </a:r>
                <a:r>
                  <a:rPr lang="zh-CN" altLang="en-US" sz="2200" b="0" kern="0" dirty="0" smtClean="0"/>
                  <a:t>正交</a:t>
                </a:r>
                <a:r>
                  <a:rPr lang="en-US" altLang="zh-CN" sz="2200" b="0" kern="0" dirty="0" smtClean="0"/>
                  <a:t>(</a:t>
                </a:r>
                <a:r>
                  <a:rPr lang="zh-CN" altLang="en-US" sz="2200" b="0" kern="0" dirty="0" smtClean="0"/>
                  <a:t>垂直</a:t>
                </a:r>
                <a:r>
                  <a:rPr lang="en-US" altLang="zh-CN" sz="2200" b="0" kern="0" dirty="0" smtClean="0"/>
                  <a:t>)</a:t>
                </a:r>
                <a:r>
                  <a:rPr lang="zh-CN" altLang="en-US" sz="2200" b="0" kern="0" dirty="0" smtClean="0"/>
                  <a:t>于值域空间</a:t>
                </a:r>
                <a:r>
                  <a:rPr lang="en-US" altLang="zh-CN" sz="2200" b="0" kern="0" dirty="0" smtClean="0"/>
                  <a:t>range(A)</a:t>
                </a:r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EE3C274-8D76-4B3A-BD85-5997D8838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029200"/>
                <a:ext cx="6248400" cy="911040"/>
              </a:xfrm>
              <a:prstGeom prst="rect">
                <a:avLst/>
              </a:prstGeom>
              <a:blipFill rotWithShape="0">
                <a:blip r:embed="rId6"/>
                <a:stretch>
                  <a:fillRect l="-98" t="-5369" b="-4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2209800"/>
            <a:ext cx="7391400" cy="2627533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="" xmlns:a16="http://schemas.microsoft.com/office/drawing/2014/main" id="{5E9059F5-AC03-4318-8A41-DD7FC8FD6A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41698"/>
              </p:ext>
            </p:extLst>
          </p:nvPr>
        </p:nvGraphicFramePr>
        <p:xfrm>
          <a:off x="4267200" y="1447800"/>
          <a:ext cx="26971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Equation" r:id="rId8" imgW="1536480" imgH="533160" progId="Equation.DSMT4">
                  <p:embed/>
                </p:oleObj>
              </mc:Choice>
              <mc:Fallback>
                <p:oleObj name="Equation" r:id="rId8" imgW="15364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67200" y="1447800"/>
                        <a:ext cx="2697162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79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6F2BF33-1B19-450D-8ED2-77D74DFA23DB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11.4</a:t>
            </a:r>
            <a:r>
              <a:rPr lang="en-US" altLang="zh-CN" kern="0" dirty="0"/>
              <a:t>	 </a:t>
            </a:r>
            <a:r>
              <a:rPr lang="zh-CN" altLang="en-US" kern="0" dirty="0" smtClean="0"/>
              <a:t>目标求解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3A92948D-586F-412D-903E-D3F84965D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1044198"/>
                <a:ext cx="7896225" cy="307060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200" b="0" kern="0" dirty="0" smtClean="0"/>
                  <a:t>给定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200" b="0" kern="0" dirty="0"/>
                      <m:t>A</m:t>
                    </m:r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b="0" ker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200" b="0" ker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200" b="0" kern="0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目标函数</a:t>
                </a:r>
                <a:r>
                  <a:rPr lang="zh-CN" altLang="en-US" sz="2200" kern="0" dirty="0" smtClean="0"/>
                  <a:t>：</a:t>
                </a:r>
                <a:endParaRPr lang="en-US" altLang="zh-CN" sz="2200" kern="0" dirty="0"/>
              </a:p>
              <a:p>
                <a:pPr marL="0" indent="0">
                  <a:buFont typeface="Wingdings 2" pitchFamily="18" charset="2"/>
                  <a:buNone/>
                </a:pPr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r>
                  <a:rPr lang="zh-CN" altLang="en-US" sz="2200" b="0" kern="0" dirty="0" smtClean="0"/>
                  <a:t>为使目标函数最小，令最优解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b="0" kern="0" dirty="0" smtClean="0"/>
                  <a:t>：</a:t>
                </a:r>
                <a:endParaRPr lang="en-US" altLang="zh-CN" sz="2200" b="0" kern="0" dirty="0"/>
              </a:p>
              <a:p>
                <a:pPr marL="0" indent="0">
                  <a:buNone/>
                </a:pPr>
                <a:endParaRPr lang="en-US" altLang="zh-CN" sz="2200" b="0" kern="0" dirty="0"/>
              </a:p>
              <a:p>
                <a:r>
                  <a:rPr lang="zh-CN" altLang="en-US" sz="2200" b="0" kern="0" dirty="0"/>
                  <a:t>可微</a:t>
                </a:r>
                <a:r>
                  <a:rPr lang="zh-CN" altLang="en-US" sz="2200" b="0" kern="0" dirty="0" smtClean="0"/>
                  <a:t>函数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200" b="0" kern="0" dirty="0" smtClean="0"/>
                  <a:t>的最优解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b="0" kern="0" dirty="0" smtClean="0"/>
                  <a:t>满足条件：梯度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000" b="0" dirty="0"/>
                  <a:t>=</a:t>
                </a:r>
                <a:r>
                  <a:rPr lang="en-US" altLang="zh-CN" sz="2000" b="0" dirty="0" smtClean="0"/>
                  <a:t>0</a:t>
                </a:r>
                <a:r>
                  <a:rPr lang="zh-CN" altLang="en-US" sz="2200" b="0" kern="0" dirty="0" smtClean="0"/>
                  <a:t>，即：</a:t>
                </a:r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pPr marL="0" indent="0">
                  <a:buNone/>
                </a:pPr>
                <a:endParaRPr lang="en-US" altLang="zh-CN" sz="2200" b="0" kern="0" dirty="0"/>
              </a:p>
              <a:p>
                <a:pPr marL="0" indent="0">
                  <a:buFont typeface="Wingdings 2" pitchFamily="18" charset="2"/>
                  <a:buNone/>
                </a:pPr>
                <a:r>
                  <a:rPr lang="en-US" altLang="zh-CN" sz="2200" b="0" kern="0" dirty="0"/>
                  <a:t>      </a:t>
                </a:r>
                <a:endParaRPr lang="en-US" altLang="zh-CN" sz="18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A92948D-586F-412D-903E-D3F84965D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044198"/>
                <a:ext cx="7896225" cy="3070602"/>
              </a:xfrm>
              <a:prstGeom prst="rect">
                <a:avLst/>
              </a:prstGeom>
              <a:blipFill rotWithShape="0">
                <a:blip r:embed="rId3"/>
                <a:stretch>
                  <a:fillRect l="-77" t="-1389" b="-17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="" xmlns:a16="http://schemas.microsoft.com/office/drawing/2014/main" id="{94C3430B-60D5-4EF0-A640-E08F0441F0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118819"/>
              </p:ext>
            </p:extLst>
          </p:nvPr>
        </p:nvGraphicFramePr>
        <p:xfrm>
          <a:off x="2057400" y="3810000"/>
          <a:ext cx="3892550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1" name="Equation" r:id="rId4" imgW="2260440" imgH="1143000" progId="Equation.DSMT4">
                  <p:embed/>
                </p:oleObj>
              </mc:Choice>
              <mc:Fallback>
                <p:oleObj name="Equation" r:id="rId4" imgW="2260440" imgH="11430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="" xmlns:a16="http://schemas.microsoft.com/office/drawing/2014/main" id="{A994D68B-9C9D-4BBD-AB11-CFDDFC8596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7400" y="3810000"/>
                        <a:ext cx="3892550" cy="197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94274DEA-6537-461E-AE60-0B65D50DB2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512718"/>
              </p:ext>
            </p:extLst>
          </p:nvPr>
        </p:nvGraphicFramePr>
        <p:xfrm>
          <a:off x="1676400" y="1447800"/>
          <a:ext cx="44450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2" name="Equation" r:id="rId6" imgW="2273040" imgH="520560" progId="Equation.DSMT4">
                  <p:embed/>
                </p:oleObj>
              </mc:Choice>
              <mc:Fallback>
                <p:oleObj name="Equation" r:id="rId6" imgW="227304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76400" y="1447800"/>
                        <a:ext cx="4445000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94274DEA-6537-461E-AE60-0B65D50DB2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440927"/>
              </p:ext>
            </p:extLst>
          </p:nvPr>
        </p:nvGraphicFramePr>
        <p:xfrm>
          <a:off x="5181600" y="2667000"/>
          <a:ext cx="2036763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3" name="Equation" r:id="rId8" imgW="1041120" imgH="304560" progId="Equation.DSMT4">
                  <p:embed/>
                </p:oleObj>
              </mc:Choice>
              <mc:Fallback>
                <p:oleObj name="Equation" r:id="rId8" imgW="10411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81600" y="2667000"/>
                        <a:ext cx="2036763" cy="595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="" xmlns:a16="http://schemas.microsoft.com/office/drawing/2014/main" id="{94C3430B-60D5-4EF0-A640-E08F0441F0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312376"/>
              </p:ext>
            </p:extLst>
          </p:nvPr>
        </p:nvGraphicFramePr>
        <p:xfrm>
          <a:off x="2482850" y="5943600"/>
          <a:ext cx="24050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4" name="Equation" r:id="rId10" imgW="1396800" imgH="228600" progId="Equation.DSMT4">
                  <p:embed/>
                </p:oleObj>
              </mc:Choice>
              <mc:Fallback>
                <p:oleObj name="Equation" r:id="rId10" imgW="1396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82850" y="5943600"/>
                        <a:ext cx="2405063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2DB1835-10C8-445B-B0A4-E1E3796F967A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11.4</a:t>
            </a:r>
            <a:r>
              <a:rPr lang="en-US" altLang="zh-CN" kern="0" dirty="0"/>
              <a:t>	</a:t>
            </a:r>
            <a:r>
              <a:rPr lang="zh-CN" altLang="en-US" kern="0" dirty="0"/>
              <a:t>目标求解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A6EEB019-8B13-4182-BA37-BCDAC6FD5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400" y="3124200"/>
                <a:ext cx="7896225" cy="150971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函数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200" b="0" kern="0" dirty="0" smtClean="0"/>
                  <a:t>对变量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b="0" kern="0" dirty="0" smtClean="0"/>
                  <a:t>偏导为</a:t>
                </a:r>
                <a:r>
                  <a:rPr lang="zh-CN" altLang="en-US" sz="2200" b="0" kern="0" dirty="0"/>
                  <a:t>：</a:t>
                </a:r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pPr marL="0" indent="0">
                  <a:buNone/>
                </a:pPr>
                <a:endParaRPr lang="en-US" altLang="zh-CN" sz="2200" b="0" kern="0" dirty="0"/>
              </a:p>
              <a:p>
                <a:endParaRPr lang="en-US" altLang="zh-CN" sz="1800" b="0" kern="0" dirty="0"/>
              </a:p>
              <a:p>
                <a:endParaRPr lang="en-US" altLang="zh-CN" sz="1800" b="0" kern="0" dirty="0"/>
              </a:p>
              <a:p>
                <a:endParaRPr lang="en-US" altLang="zh-CN" sz="1800" b="0" kern="0" dirty="0"/>
              </a:p>
              <a:p>
                <a:pPr marL="0" indent="0">
                  <a:buNone/>
                </a:pPr>
                <a:endParaRPr lang="en-US" altLang="zh-CN" sz="1800" b="0" kern="0" dirty="0"/>
              </a:p>
              <a:p>
                <a:endParaRPr lang="en-US" altLang="zh-CN" sz="18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6EEB019-8B13-4182-BA37-BCDAC6FD5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124200"/>
                <a:ext cx="7896225" cy="1509713"/>
              </a:xfrm>
              <a:prstGeom prst="rect">
                <a:avLst/>
              </a:prstGeom>
              <a:blipFill rotWithShape="0">
                <a:blip r:embed="rId3"/>
                <a:stretch>
                  <a:fillRect t="-3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99CBF31A-83A8-4771-BB50-EF49C72AAF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19777"/>
              </p:ext>
            </p:extLst>
          </p:nvPr>
        </p:nvGraphicFramePr>
        <p:xfrm>
          <a:off x="990600" y="4419600"/>
          <a:ext cx="7070725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" name="Equation" r:id="rId4" imgW="3314520" imgH="1041120" progId="Equation.DSMT4">
                  <p:embed/>
                </p:oleObj>
              </mc:Choice>
              <mc:Fallback>
                <p:oleObj name="Equation" r:id="rId4" imgW="3314520" imgH="104112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="" xmlns:a16="http://schemas.microsoft.com/office/drawing/2014/main" id="{5C9CE3F3-397C-417D-948A-9A772A2FE6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4419600"/>
                        <a:ext cx="7070725" cy="222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94274DEA-6537-461E-AE60-0B65D50DB2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102863"/>
              </p:ext>
            </p:extLst>
          </p:nvPr>
        </p:nvGraphicFramePr>
        <p:xfrm>
          <a:off x="685800" y="1905000"/>
          <a:ext cx="61087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" name="Equation" r:id="rId6" imgW="3124080" imgH="520560" progId="Equation.DSMT4">
                  <p:embed/>
                </p:oleObj>
              </mc:Choice>
              <mc:Fallback>
                <p:oleObj name="Equation" r:id="rId6" imgW="31240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5800" y="1905000"/>
                        <a:ext cx="6108700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94274DEA-6537-461E-AE60-0B65D50DB2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359415"/>
              </p:ext>
            </p:extLst>
          </p:nvPr>
        </p:nvGraphicFramePr>
        <p:xfrm>
          <a:off x="1752600" y="914400"/>
          <a:ext cx="2360613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" name="Equation" r:id="rId8" imgW="1206360" imgH="444240" progId="Equation.DSMT4">
                  <p:embed/>
                </p:oleObj>
              </mc:Choice>
              <mc:Fallback>
                <p:oleObj name="Equation" r:id="rId8" imgW="12063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52600" y="914400"/>
                        <a:ext cx="2360613" cy="871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A6EEB019-8B13-4182-BA37-BCDAC6FD5EC2}"/>
              </a:ext>
            </a:extLst>
          </p:cNvPr>
          <p:cNvSpPr txBox="1">
            <a:spLocks/>
          </p:cNvSpPr>
          <p:nvPr/>
        </p:nvSpPr>
        <p:spPr>
          <a:xfrm>
            <a:off x="381001" y="1143000"/>
            <a:ext cx="1371600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dirty="0"/>
              <a:t>令</a:t>
            </a:r>
            <a:r>
              <a:rPr lang="zh-CN" altLang="en-US" sz="2200" b="0" dirty="0" smtClean="0"/>
              <a:t>函数</a:t>
            </a:r>
            <a:endParaRPr lang="zh-CN" altLang="en-US" sz="2200" b="0" dirty="0"/>
          </a:p>
          <a:p>
            <a:pPr marL="0" indent="0">
              <a:buNone/>
            </a:pPr>
            <a:endParaRPr lang="en-US" altLang="zh-CN" sz="2200" b="0" kern="0" dirty="0"/>
          </a:p>
          <a:p>
            <a:endParaRPr lang="en-US" altLang="zh-CN" sz="2200" b="0" kern="0" dirty="0"/>
          </a:p>
          <a:p>
            <a:endParaRPr lang="en-US" altLang="zh-CN" sz="2200" b="0" kern="0" dirty="0"/>
          </a:p>
          <a:p>
            <a:endParaRPr lang="en-US" altLang="zh-CN" sz="2200" b="0" kern="0" dirty="0"/>
          </a:p>
          <a:p>
            <a:endParaRPr lang="en-US" altLang="zh-CN" sz="2200" b="0" kern="0" dirty="0"/>
          </a:p>
          <a:p>
            <a:endParaRPr lang="en-US" altLang="zh-CN" sz="2200" b="0" kern="0" dirty="0"/>
          </a:p>
          <a:p>
            <a:pPr marL="0" indent="0">
              <a:buNone/>
            </a:pPr>
            <a:endParaRPr lang="en-US" altLang="zh-CN" sz="2200" b="0" kern="0" dirty="0"/>
          </a:p>
          <a:p>
            <a:endParaRPr lang="en-US" altLang="zh-CN" sz="1800" b="0" kern="0" dirty="0"/>
          </a:p>
          <a:p>
            <a:endParaRPr lang="en-US" altLang="zh-CN" sz="1800" b="0" kern="0" dirty="0"/>
          </a:p>
          <a:p>
            <a:endParaRPr lang="en-US" altLang="zh-CN" sz="1800" b="0" kern="0" dirty="0"/>
          </a:p>
          <a:p>
            <a:pPr marL="0" indent="0">
              <a:buNone/>
            </a:pPr>
            <a:endParaRPr lang="en-US" altLang="zh-CN" sz="1800" b="0" kern="0" dirty="0"/>
          </a:p>
          <a:p>
            <a:endParaRPr lang="en-US" altLang="zh-CN" sz="1800" b="0" kern="0" dirty="0"/>
          </a:p>
        </p:txBody>
      </p:sp>
      <p:sp>
        <p:nvSpPr>
          <p:cNvPr id="10" name="内容占位符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A6EEB019-8B13-4182-BA37-BCDAC6FD5EC2}"/>
              </a:ext>
            </a:extLst>
          </p:cNvPr>
          <p:cNvSpPr txBox="1">
            <a:spLocks/>
          </p:cNvSpPr>
          <p:nvPr/>
        </p:nvSpPr>
        <p:spPr>
          <a:xfrm>
            <a:off x="3962400" y="1143000"/>
            <a:ext cx="1143000" cy="5312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zh-CN" altLang="en-US" sz="2200" b="0" dirty="0" smtClean="0"/>
              <a:t>，则有</a:t>
            </a:r>
            <a:endParaRPr lang="en-US" altLang="zh-CN" sz="2200" b="0" kern="0" dirty="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="" xmlns:a16="http://schemas.microsoft.com/office/drawing/2014/main" id="{99CBF31A-83A8-4771-BB50-EF49C72AAF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489723"/>
              </p:ext>
            </p:extLst>
          </p:nvPr>
        </p:nvGraphicFramePr>
        <p:xfrm>
          <a:off x="3894138" y="2792413"/>
          <a:ext cx="4225925" cy="157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" name="Equation" r:id="rId10" imgW="1981080" imgH="736560" progId="Equation.DSMT4">
                  <p:embed/>
                </p:oleObj>
              </mc:Choice>
              <mc:Fallback>
                <p:oleObj name="Equation" r:id="rId10" imgW="198108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94138" y="2792413"/>
                        <a:ext cx="4225925" cy="157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="" xmlns:a16="http://schemas.microsoft.com/office/drawing/2014/main" id="{99CBF31A-83A8-4771-BB50-EF49C72AAF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550998"/>
              </p:ext>
            </p:extLst>
          </p:nvPr>
        </p:nvGraphicFramePr>
        <p:xfrm>
          <a:off x="3136900" y="3657600"/>
          <a:ext cx="165258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2" name="Equation" r:id="rId12" imgW="774360" imgH="431640" progId="Equation.DSMT4">
                  <p:embed/>
                </p:oleObj>
              </mc:Choice>
              <mc:Fallback>
                <p:oleObj name="Equation" r:id="rId12" imgW="774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136900" y="3657600"/>
                        <a:ext cx="1652588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26625"/>
              </p:ext>
            </p:extLst>
          </p:nvPr>
        </p:nvGraphicFramePr>
        <p:xfrm>
          <a:off x="5410200" y="381000"/>
          <a:ext cx="3657600" cy="1714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" name="Equation" r:id="rId14" imgW="2489040" imgH="1168200" progId="Equation.DSMT4">
                  <p:embed/>
                </p:oleObj>
              </mc:Choice>
              <mc:Fallback>
                <p:oleObj name="Equation" r:id="rId14" imgW="248904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10200" y="381000"/>
                        <a:ext cx="3657600" cy="1714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5486400" y="1066800"/>
            <a:ext cx="23622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09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5143</TotalTime>
  <Words>480</Words>
  <Application>Microsoft Office PowerPoint</Application>
  <PresentationFormat>全屏显示(4:3)</PresentationFormat>
  <Paragraphs>168</Paragraphs>
  <Slides>21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ＭＳ Ｐゴシック</vt:lpstr>
      <vt:lpstr>宋体</vt:lpstr>
      <vt:lpstr>微软雅黑</vt:lpstr>
      <vt:lpstr>Arial</vt:lpstr>
      <vt:lpstr>Arial Narrow</vt:lpstr>
      <vt:lpstr>Calibri</vt:lpstr>
      <vt:lpstr>Cambria Math</vt:lpstr>
      <vt:lpstr>Times New Roman</vt:lpstr>
      <vt:lpstr>Wingdings</vt:lpstr>
      <vt:lpstr>Wingdings 2</vt:lpstr>
      <vt:lpstr>template2007</vt:lpstr>
      <vt:lpstr>Equation</vt:lpstr>
      <vt:lpstr>MathType 7.0 Equation</vt:lpstr>
      <vt:lpstr>Part III 最小二乘法</vt:lpstr>
      <vt:lpstr>11.1 测量问题</vt:lpstr>
      <vt:lpstr>11.1测量问题</vt:lpstr>
      <vt:lpstr>11.1测量问题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cp:lastModifiedBy>szu</cp:lastModifiedBy>
  <cp:revision>447</cp:revision>
  <dcterms:created xsi:type="dcterms:W3CDTF">2018-04-21T22:14:36Z</dcterms:created>
  <dcterms:modified xsi:type="dcterms:W3CDTF">2020-11-24T14:16:59Z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2017-02-23T00:00:00Z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2018-04-21T00:00:00Z</vt:filetime>
  </property>
</Properties>
</file>